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3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4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5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6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9" r:id="rId1"/>
    <p:sldMasterId id="2147483718" r:id="rId2"/>
    <p:sldMasterId id="2147483721" r:id="rId3"/>
    <p:sldMasterId id="2147483729" r:id="rId4"/>
    <p:sldMasterId id="2147483732" r:id="rId5"/>
    <p:sldMasterId id="2147483736" r:id="rId6"/>
    <p:sldMasterId id="2147483740" r:id="rId7"/>
  </p:sldMasterIdLst>
  <p:notesMasterIdLst>
    <p:notesMasterId r:id="rId15"/>
  </p:notesMasterIdLst>
  <p:sldIdLst>
    <p:sldId id="283" r:id="rId8"/>
    <p:sldId id="256" r:id="rId9"/>
    <p:sldId id="280" r:id="rId10"/>
    <p:sldId id="281" r:id="rId11"/>
    <p:sldId id="279" r:id="rId12"/>
    <p:sldId id="278" r:id="rId13"/>
    <p:sldId id="282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8721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 horzBarState="maximized">
    <p:restoredLeft sz="15620"/>
    <p:restoredTop sz="94660"/>
  </p:normalViewPr>
  <p:slideViewPr>
    <p:cSldViewPr snapToGrid="0" snapToObjects="1">
      <p:cViewPr varScale="1">
        <p:scale>
          <a:sx n="103" d="100"/>
          <a:sy n="103" d="100"/>
        </p:scale>
        <p:origin x="300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5" Type="http://schemas.openxmlformats.org/officeDocument/2006/relationships/slideMaster" Target="slideMasters/slideMaster5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3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3FAA22-D2B2-204F-9C4F-B7448568BCB7}" type="datetimeFigureOut">
              <a:rPr lang="en-US" smtClean="0"/>
              <a:pPr/>
              <a:t>2/16/2026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A0BD41-F4DF-5542-8F35-4B0DB4912988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910357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113682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59896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042623" y="1470582"/>
            <a:ext cx="3649147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005296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8102927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28030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1"/>
            <a:ext cx="8102927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064834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98D36-5577-FCA9-6D0D-547D2F29B2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053649-E788-DA08-F06B-8B4AFE4187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34478B-16B8-6E43-C1FD-A1B9E656CC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8392C-463D-494E-923E-CB00CAB80F9B}" type="datetimeFigureOut">
              <a:rPr lang="en-US" smtClean="0"/>
              <a:pPr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FB1409-B2FC-6124-0B82-918BC11AE6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01EC31-20CE-A420-B33B-51B5C0971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95102-E118-A444-BAF0-95D843E8BFB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5768951"/>
      </p:ext>
    </p:extLst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18944-F656-19EE-A498-3BAD9E877B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A91A9-0F98-7F1A-8A08-AB2C9C5232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2F1E30-1950-9DEE-6888-44011531FA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8392C-463D-494E-923E-CB00CAB80F9B}" type="datetimeFigureOut">
              <a:rPr lang="en-US" smtClean="0"/>
              <a:pPr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9A4328-DA55-9315-E3D2-ABBBABAAC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D8E95D-2465-919E-847D-DF295A474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95102-E118-A444-BAF0-95D843E8BFB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6748506"/>
      </p:ext>
    </p:extLst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0697EF-C37B-4D52-5FED-BD1B3324BF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8392C-463D-494E-923E-CB00CAB80F9B}" type="datetimeFigureOut">
              <a:rPr lang="en-US" smtClean="0"/>
              <a:pPr/>
              <a:t>2/16/2026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4CF973-5CCE-30ED-4748-6232FAD80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2A7D3D-C481-92D4-9A3C-D5862A24A7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95102-E118-A444-BAF0-95D843E8BFB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102028"/>
      </p:ext>
    </p:extLst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563113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23FF6-4048-9A7C-6027-893A5EFFA7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04399E-4427-2CA4-441D-FC417620DF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6D69B-285E-48F4-123F-63837F39E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285C9-181E-C65C-ED02-DD6E9CDF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5B805-B8B9-44D9-70FF-B64409B8B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735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18944-F656-19EE-A498-3BAD9E877B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A91A9-0F98-7F1A-8A08-AB2C9C5232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2F1E30-1950-9DEE-6888-44011531FA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8392C-463D-494E-923E-CB00CAB80F9B}" type="datetimeFigureOut">
              <a:rPr lang="en-US" smtClean="0"/>
              <a:pPr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9A4328-DA55-9315-E3D2-ABBBABAAC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D8E95D-2465-919E-847D-DF295A474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95102-E118-A444-BAF0-95D843E8BFB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8421930"/>
      </p:ext>
    </p:extLst>
  </p:cSld>
  <p:clrMapOvr>
    <a:masterClrMapping/>
  </p:clrMapOvr>
  <p:transition spd="slow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0697EF-C37B-4D52-5FED-BD1B3324BF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8392C-463D-494E-923E-CB00CAB80F9B}" type="datetimeFigureOut">
              <a:rPr lang="en-US" smtClean="0"/>
              <a:pPr/>
              <a:t>2/16/2026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4CF973-5CCE-30ED-4748-6232FAD80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2A7D3D-C481-92D4-9A3C-D5862A24A7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95102-E118-A444-BAF0-95D843E8BFB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1114725"/>
      </p:ext>
    </p:extLst>
  </p:cSld>
  <p:clrMapOvr>
    <a:masterClrMapping/>
  </p:clrMapOvr>
  <p:transition spd="slow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269584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74083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57267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379140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68848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5660294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7413055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9219664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881771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7998889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243" y="1420927"/>
            <a:ext cx="869622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243" y="2881427"/>
            <a:ext cx="8696227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530579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23FF6-4048-9A7C-6027-893A5EFFA7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04399E-4427-2CA4-441D-FC417620DF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6D69B-285E-48F4-123F-63837F39E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285C9-181E-C65C-ED02-DD6E9CDF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5B805-B8B9-44D9-70FF-B64409B8B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9442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18944-F656-19EE-A498-3BAD9E877B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A91A9-0F98-7F1A-8A08-AB2C9C5232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2F1E30-1950-9DEE-6888-44011531FA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8392C-463D-494E-923E-CB00CAB80F9B}" type="datetimeFigureOut">
              <a:rPr lang="en-US" smtClean="0"/>
              <a:pPr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9A4328-DA55-9315-E3D2-ABBBABAAC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D8E95D-2465-919E-847D-DF295A4745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95102-E118-A444-BAF0-95D843E8BFB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31314"/>
      </p:ext>
    </p:extLst>
  </p:cSld>
  <p:clrMapOvr>
    <a:masterClrMapping/>
  </p:clrMapOvr>
  <p:transition spd="slow">
    <p:fade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0697EF-C37B-4D52-5FED-BD1B3324BF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8392C-463D-494E-923E-CB00CAB80F9B}" type="datetimeFigureOut">
              <a:rPr lang="en-US" smtClean="0"/>
              <a:pPr/>
              <a:t>2/16/2026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4CF973-5CCE-30ED-4748-6232FAD80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2A7D3D-C481-92D4-9A3C-D5862A24A7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B95102-E118-A444-BAF0-95D843E8BFB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5021303"/>
      </p:ext>
    </p:extLst>
  </p:cSld>
  <p:clrMapOvr>
    <a:masterClrMapping/>
  </p:clrMapOvr>
  <p:transition spd="slow">
    <p:fade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4540720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2400876" y="-44726"/>
            <a:ext cx="6835637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0084361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2400876" y="-44726"/>
            <a:ext cx="6835637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5080381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115935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3043342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1196864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41766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894439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9916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94141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940800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546160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8851106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6048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9227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072563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71269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51745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6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7" Type="http://schemas.openxmlformats.org/officeDocument/2006/relationships/image" Target="../media/image14.png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theme" Target="../theme/theme4.xml"/><Relationship Id="rId5" Type="http://schemas.openxmlformats.org/officeDocument/2006/relationships/slideLayout" Target="../slideLayouts/slideLayout24.xml"/><Relationship Id="rId4" Type="http://schemas.openxmlformats.org/officeDocument/2006/relationships/slideLayout" Target="../slideLayouts/slideLayout23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8.xml"/><Relationship Id="rId3" Type="http://schemas.openxmlformats.org/officeDocument/2006/relationships/slideLayout" Target="../slideLayouts/slideLayout33.xml"/><Relationship Id="rId7" Type="http://schemas.openxmlformats.org/officeDocument/2006/relationships/slideLayout" Target="../slideLayouts/slideLayout37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6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5.xml"/><Relationship Id="rId4" Type="http://schemas.openxmlformats.org/officeDocument/2006/relationships/slideLayout" Target="../slideLayouts/slideLayout34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</p:sldLayoutIdLst>
  <p:transition spd="slow">
    <p:fade/>
  </p:transition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1C846-AB29-4590-A849-EE7631694EDB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325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49" r:id="rId3"/>
    <p:sldLayoutId id="2147483750" r:id="rId4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3108" y="1470582"/>
            <a:ext cx="340130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4761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None/>
        <a:defRPr sz="2100" kern="1200">
          <a:solidFill>
            <a:schemeClr val="bg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665" y="365126"/>
            <a:ext cx="861138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8665" y="1825625"/>
            <a:ext cx="8611385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39424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51" r:id="rId3"/>
    <p:sldLayoutId id="2147483752" r:id="rId4"/>
    <p:sldLayoutId id="2147483753" r:id="rId5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/>
        </p:nvSpPr>
        <p:spPr>
          <a:xfrm>
            <a:off x="2400876" y="-44726"/>
            <a:ext cx="6835637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8131071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5111" y="365126"/>
            <a:ext cx="596716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35111" y="1825625"/>
            <a:ext cx="5967167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7221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824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122794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71219" y="4348134"/>
            <a:ext cx="6400800" cy="2266121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0070C0"/>
                </a:solidFill>
              </a:rPr>
              <a:t>ECIE</a:t>
            </a:r>
            <a:r>
              <a:rPr lang="en-US" sz="3200" dirty="0">
                <a:solidFill>
                  <a:srgbClr val="0070C0"/>
                </a:solidFill>
                <a:latin typeface="Calibri Light" panose="020F0302020204030204" pitchFamily="34" charset="0"/>
                <a:ea typeface="Calibri Light" panose="020F0302020204030204" pitchFamily="34" charset="0"/>
                <a:cs typeface="Calibri Light" panose="020F0302020204030204" pitchFamily="34" charset="0"/>
              </a:rPr>
              <a:t>5008</a:t>
            </a:r>
            <a:endParaRPr lang="en-US" sz="3200" dirty="0">
              <a:solidFill>
                <a:srgbClr val="0070C0"/>
              </a:solidFill>
            </a:endParaRPr>
          </a:p>
          <a:p>
            <a:r>
              <a:rPr lang="en-US" sz="3200" dirty="0">
                <a:solidFill>
                  <a:srgbClr val="0070C0"/>
                </a:solidFill>
              </a:rPr>
              <a:t>Literacy – a Key to Learning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11894" y="1019920"/>
            <a:ext cx="7951095" cy="70788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12700">
              <a:contourClr>
                <a:schemeClr val="tx1"/>
              </a:contourClr>
            </a:sp3d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overview of the module.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6376" y="2266123"/>
            <a:ext cx="3890486" cy="19046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4863613-C470-41E4-9789-31E9AB5CC2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Aims of the Module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3FEEA6-2064-4D23-8073-060DB3CDFE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 hangingPunct="0"/>
            <a:r>
              <a:rPr lang="en-GB" dirty="0">
                <a:solidFill>
                  <a:srgbClr val="0070C0"/>
                </a:solidFill>
              </a:rPr>
              <a:t>To develop understanding of language and literacy development and to explore the various strands of literacy and their impact on learning and development.</a:t>
            </a:r>
          </a:p>
          <a:p>
            <a:pPr lvl="0" fontAlgn="base" hangingPunct="0"/>
            <a:r>
              <a:rPr lang="en-GB" dirty="0">
                <a:solidFill>
                  <a:srgbClr val="0070C0"/>
                </a:solidFill>
              </a:rPr>
              <a:t>To consider various approaches to supporting the development of literacy skills.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9073040"/>
      </p:ext>
    </p:extLst>
  </p:cSld>
  <p:clrMapOvr>
    <a:masterClrMapping/>
  </p:clrMapOvr>
  <p:transition spd="slow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0171FDE-42C0-4568-A86E-C0D2892C46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Learning Outcomes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ABDF86A-308E-4D42-AEBE-35BADE49CE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 fontAlgn="base" hangingPunct="0"/>
            <a:r>
              <a:rPr lang="en-GB" sz="2600" dirty="0">
                <a:solidFill>
                  <a:srgbClr val="0070C0"/>
                </a:solidFill>
              </a:rPr>
              <a:t>Critically evaluate key theories that underpin language development;</a:t>
            </a:r>
          </a:p>
          <a:p>
            <a:pPr lvl="0" fontAlgn="base" hangingPunct="0"/>
            <a:r>
              <a:rPr lang="en-GB" sz="2600" dirty="0">
                <a:solidFill>
                  <a:srgbClr val="0070C0"/>
                </a:solidFill>
              </a:rPr>
              <a:t>Critically analyse the links between poor </a:t>
            </a:r>
            <a:r>
              <a:rPr lang="en-GB" sz="2600" dirty="0" err="1">
                <a:solidFill>
                  <a:srgbClr val="0070C0"/>
                </a:solidFill>
              </a:rPr>
              <a:t>oracy</a:t>
            </a:r>
            <a:r>
              <a:rPr lang="en-GB" sz="2600" dirty="0">
                <a:solidFill>
                  <a:srgbClr val="0070C0"/>
                </a:solidFill>
              </a:rPr>
              <a:t> skills and the development of reading, writing and cognition;</a:t>
            </a:r>
          </a:p>
          <a:p>
            <a:pPr lvl="0" fontAlgn="base" hangingPunct="0"/>
            <a:r>
              <a:rPr lang="en-GB" sz="2600" dirty="0">
                <a:solidFill>
                  <a:srgbClr val="0070C0"/>
                </a:solidFill>
              </a:rPr>
              <a:t>Use and evaluate effective strategies and approaches to support and engage learners with poor literacy skills;</a:t>
            </a:r>
          </a:p>
          <a:p>
            <a:pPr lvl="0" fontAlgn="base" hangingPunct="0"/>
            <a:r>
              <a:rPr lang="en-GB" sz="2600" dirty="0">
                <a:solidFill>
                  <a:srgbClr val="0070C0"/>
                </a:solidFill>
              </a:rPr>
              <a:t>Organise their knowledge and learning through the use of a range of information sources and present their work at the appropriate level.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096627"/>
      </p:ext>
    </p:extLst>
  </p:cSld>
  <p:clrMapOvr>
    <a:masterClrMapping/>
  </p:clrMapOvr>
  <p:transition spd="slow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EFB8E-6625-43F8-BB09-D06796AB8C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878" y="174812"/>
            <a:ext cx="7313613" cy="1264024"/>
          </a:xfrm>
        </p:spPr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Module Content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93EA82-A0CD-4CD4-80D1-86A27AD5D8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298713"/>
            <a:ext cx="7313613" cy="4752463"/>
          </a:xfrm>
        </p:spPr>
        <p:txBody>
          <a:bodyPr>
            <a:normAutofit fontScale="25000" lnSpcReduction="20000"/>
          </a:bodyPr>
          <a:lstStyle/>
          <a:p>
            <a:pPr lvl="0" hangingPunct="0"/>
            <a:r>
              <a:rPr lang="en-GB" sz="9600" dirty="0">
                <a:solidFill>
                  <a:srgbClr val="0070C0"/>
                </a:solidFill>
              </a:rPr>
              <a:t>Explore the concept of language and cognition and key theories that underpin child and language development, e.g. the work of Piaget, </a:t>
            </a:r>
            <a:r>
              <a:rPr lang="en-GB" sz="9600" dirty="0" err="1">
                <a:solidFill>
                  <a:srgbClr val="0070C0"/>
                </a:solidFill>
              </a:rPr>
              <a:t>Vygotsky,and</a:t>
            </a:r>
            <a:r>
              <a:rPr lang="en-GB" sz="9600" dirty="0">
                <a:solidFill>
                  <a:srgbClr val="0070C0"/>
                </a:solidFill>
              </a:rPr>
              <a:t> Chomsky. </a:t>
            </a:r>
          </a:p>
          <a:p>
            <a:pPr lvl="0" hangingPunct="0"/>
            <a:r>
              <a:rPr lang="en-GB" sz="9600" dirty="0">
                <a:solidFill>
                  <a:srgbClr val="0070C0"/>
                </a:solidFill>
              </a:rPr>
              <a:t>Develop an understanding of the various strands of language and literacy as outlined in statutory curriculum documentation, as well as the New Curriculum and the importance of a cross-curricular approach to learning.  </a:t>
            </a:r>
          </a:p>
          <a:p>
            <a:pPr lvl="0" hangingPunct="0"/>
            <a:r>
              <a:rPr lang="en-GB" sz="9600" dirty="0">
                <a:solidFill>
                  <a:srgbClr val="0070C0"/>
                </a:solidFill>
              </a:rPr>
              <a:t>A focus on the importance of developing talk and </a:t>
            </a:r>
            <a:r>
              <a:rPr lang="en-GB" sz="9600" dirty="0" err="1">
                <a:solidFill>
                  <a:srgbClr val="0070C0"/>
                </a:solidFill>
              </a:rPr>
              <a:t>oracy</a:t>
            </a:r>
            <a:r>
              <a:rPr lang="en-GB" sz="9600" dirty="0">
                <a:solidFill>
                  <a:srgbClr val="0070C0"/>
                </a:solidFill>
              </a:rPr>
              <a:t> skills as a basis for all other language learning, including the development of language in bilingual and multilingual homes and schools.</a:t>
            </a:r>
          </a:p>
          <a:p>
            <a:pPr lvl="0" hangingPunct="0"/>
            <a:r>
              <a:rPr lang="en-GB" sz="9600" dirty="0">
                <a:solidFill>
                  <a:srgbClr val="0070C0"/>
                </a:solidFill>
              </a:rPr>
              <a:t>Explore a range of resources to support language development including intervention programmes and the use of ICT. </a:t>
            </a:r>
          </a:p>
          <a:p>
            <a:pPr marL="0" indent="0" hangingPunct="0">
              <a:buNone/>
            </a:pPr>
            <a:r>
              <a:rPr lang="en-GB" sz="8000" dirty="0">
                <a:solidFill>
                  <a:srgbClr val="0070C0"/>
                </a:solidFill>
              </a:rPr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9946343"/>
      </p:ext>
    </p:extLst>
  </p:cSld>
  <p:clrMapOvr>
    <a:masterClrMapping/>
  </p:clrMapOvr>
  <p:transition spd="slow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0070C0"/>
                </a:solidFill>
              </a:rPr>
              <a:t>Assessment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5257800"/>
          </a:xfrm>
        </p:spPr>
        <p:txBody>
          <a:bodyPr>
            <a:normAutofit fontScale="25000" lnSpcReduction="20000"/>
          </a:bodyPr>
          <a:lstStyle/>
          <a:p>
            <a:pPr marL="0" indent="0" hangingPunct="0">
              <a:buNone/>
            </a:pPr>
            <a:endParaRPr lang="en-US" sz="11200" b="1" dirty="0">
              <a:solidFill>
                <a:schemeClr val="tx1"/>
              </a:solidFill>
            </a:endParaRPr>
          </a:p>
          <a:p>
            <a:pPr marL="0" indent="0" hangingPunct="0">
              <a:buNone/>
            </a:pPr>
            <a:r>
              <a:rPr lang="en-US" sz="11200" b="1" dirty="0">
                <a:solidFill>
                  <a:srgbClr val="0070C0"/>
                </a:solidFill>
              </a:rPr>
              <a:t>Assessment 1: </a:t>
            </a:r>
            <a:r>
              <a:rPr lang="en-GB" sz="11200" b="1" dirty="0">
                <a:solidFill>
                  <a:srgbClr val="0070C0"/>
                </a:solidFill>
              </a:rPr>
              <a:t>Video Presentation (5 minutes). 50%</a:t>
            </a:r>
          </a:p>
          <a:p>
            <a:pPr marL="0" indent="0" hangingPunct="0">
              <a:buNone/>
            </a:pPr>
            <a:endParaRPr lang="en-GB" sz="5100" b="1" dirty="0">
              <a:solidFill>
                <a:srgbClr val="0070C0"/>
              </a:solidFill>
            </a:endParaRPr>
          </a:p>
          <a:p>
            <a:pPr marL="0" indent="0" hangingPunct="0">
              <a:buNone/>
            </a:pPr>
            <a:r>
              <a:rPr lang="en-GB" sz="9600" b="1" dirty="0">
                <a:solidFill>
                  <a:srgbClr val="0070C0"/>
                </a:solidFill>
              </a:rPr>
              <a:t>Question:  </a:t>
            </a:r>
            <a:r>
              <a:rPr lang="en-GB" sz="9600" dirty="0">
                <a:solidFill>
                  <a:srgbClr val="0070C0"/>
                </a:solidFill>
              </a:rPr>
              <a:t>Prepare a video demonstrating how you would present a story to a group of children or young people of a specific age group and include an introduction to a follow-up activity. N.B Props can be used but no children or young people should be included in the video for ethical reasons.</a:t>
            </a:r>
          </a:p>
          <a:p>
            <a:pPr hangingPunct="0"/>
            <a:endParaRPr lang="en-GB" sz="9600" b="1" dirty="0">
              <a:solidFill>
                <a:schemeClr val="tx1"/>
              </a:solidFill>
            </a:endParaRPr>
          </a:p>
          <a:p>
            <a:pPr marL="0" indent="0" hangingPunct="0">
              <a:buNone/>
            </a:pPr>
            <a:endParaRPr lang="en-GB" sz="4400" b="1" dirty="0"/>
          </a:p>
          <a:p>
            <a:pPr hangingPunct="0"/>
            <a:r>
              <a:rPr lang="en-GB" sz="9800" b="1" dirty="0">
                <a:solidFill>
                  <a:srgbClr val="0070C0"/>
                </a:solidFill>
              </a:rPr>
              <a:t>Submission date 19/4/26</a:t>
            </a:r>
          </a:p>
          <a:p>
            <a:pPr hangingPunct="0"/>
            <a:r>
              <a:rPr lang="en-GB" sz="9800" b="1" dirty="0">
                <a:solidFill>
                  <a:srgbClr val="0070C0"/>
                </a:solidFill>
              </a:rPr>
              <a:t>To be submitted via Teams or Canva</a:t>
            </a:r>
          </a:p>
          <a:p>
            <a:pPr marL="0" indent="0" hangingPunct="0">
              <a:buNone/>
            </a:pPr>
            <a:r>
              <a:rPr lang="en-GB" sz="9800" b="1" dirty="0">
                <a:solidFill>
                  <a:srgbClr val="0070C0"/>
                </a:solidFill>
              </a:rPr>
              <a:t> </a:t>
            </a:r>
          </a:p>
          <a:p>
            <a:pPr lvl="0">
              <a:buNone/>
            </a:pPr>
            <a:endParaRPr lang="en-US" dirty="0"/>
          </a:p>
          <a:p>
            <a:pPr>
              <a:buNone/>
            </a:pPr>
            <a:endParaRPr lang="en-US" dirty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ransition spd="slow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0645059-C8FE-468F-E892-15E3E3AD0B40}"/>
              </a:ext>
            </a:extLst>
          </p:cNvPr>
          <p:cNvSpPr txBox="1"/>
          <p:nvPr/>
        </p:nvSpPr>
        <p:spPr>
          <a:xfrm>
            <a:off x="1285461" y="424071"/>
            <a:ext cx="483041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800" b="1" dirty="0">
                <a:solidFill>
                  <a:srgbClr val="0070C0"/>
                </a:solidFill>
              </a:rPr>
              <a:t>Assessment 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7FF765-D625-BBE7-C775-48327C631354}"/>
              </a:ext>
            </a:extLst>
          </p:cNvPr>
          <p:cNvSpPr txBox="1"/>
          <p:nvPr/>
        </p:nvSpPr>
        <p:spPr>
          <a:xfrm>
            <a:off x="742121" y="2139652"/>
            <a:ext cx="7739269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hangingPunct="0">
              <a:buNone/>
            </a:pPr>
            <a:r>
              <a:rPr lang="en-GB" sz="2400" b="1" dirty="0">
                <a:solidFill>
                  <a:srgbClr val="0070C0"/>
                </a:solidFill>
              </a:rPr>
              <a:t>Assessment 2: Accompanying reflective commentary (2000 words).50%</a:t>
            </a:r>
          </a:p>
          <a:p>
            <a:pPr marL="0" indent="0" hangingPunct="0">
              <a:buNone/>
            </a:pPr>
            <a:r>
              <a:rPr lang="en-GB" sz="2400" b="1" dirty="0">
                <a:solidFill>
                  <a:srgbClr val="0070C0"/>
                </a:solidFill>
              </a:rPr>
              <a:t>Question: </a:t>
            </a:r>
            <a:r>
              <a:rPr lang="en-GB" sz="2400" dirty="0">
                <a:solidFill>
                  <a:srgbClr val="0070C0"/>
                </a:solidFill>
              </a:rPr>
              <a:t>Based on theoretical evidence, evaluate and reflect on your personal contribution to developing the literacy skills of children/young people within your video presentation. </a:t>
            </a:r>
          </a:p>
          <a:p>
            <a:pPr marL="0" indent="0" hangingPunct="0">
              <a:buNone/>
            </a:pPr>
            <a:endParaRPr lang="en-GB" sz="2400" b="1" dirty="0">
              <a:solidFill>
                <a:srgbClr val="0070C0"/>
              </a:solidFill>
            </a:endParaRPr>
          </a:p>
          <a:p>
            <a:pPr marL="0" indent="0" hangingPunct="0">
              <a:buNone/>
            </a:pPr>
            <a:r>
              <a:rPr lang="en-GB" sz="2400" b="1" dirty="0">
                <a:solidFill>
                  <a:srgbClr val="0070C0"/>
                </a:solidFill>
              </a:rPr>
              <a:t>Submission date </a:t>
            </a:r>
            <a:r>
              <a:rPr lang="en-GB" sz="2400" b="1">
                <a:solidFill>
                  <a:srgbClr val="0070C0"/>
                </a:solidFill>
              </a:rPr>
              <a:t>– 26/4/26</a:t>
            </a:r>
            <a:endParaRPr lang="en-GB" sz="24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0070C0"/>
                </a:solidFill>
              </a:rPr>
              <a:t>To be submitted through Turnitin  23:59.</a:t>
            </a:r>
          </a:p>
        </p:txBody>
      </p:sp>
    </p:spTree>
    <p:extLst>
      <p:ext uri="{BB962C8B-B14F-4D97-AF65-F5344CB8AC3E}">
        <p14:creationId xmlns:p14="http://schemas.microsoft.com/office/powerpoint/2010/main" val="4222151829"/>
      </p:ext>
    </p:extLst>
  </p:cSld>
  <p:clrMapOvr>
    <a:masterClrMapping/>
  </p:clrMapOvr>
  <p:transition spd="slow">
    <p:fade/>
  </p:transition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CF64DD8-8BF1-4055-AA84-573F3383EB47}"/>
    </a:ext>
  </a:extLst>
</a:theme>
</file>

<file path=ppt/theme/theme2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A90DDE76-B0D5-491C-8752-ECFED6AA521C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C7F0C43E-27EF-47B1-8821-274995F2A906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EA912BCD-5E67-480B-8B94-57CAE682B78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6FFC3E98-B57F-408A-8819-024F225AFAE9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Template for PP Accessibility</Template>
  <TotalTime>0</TotalTime>
  <Words>377</Words>
  <Application>Microsoft Office PowerPoint</Application>
  <PresentationFormat>On-screen Show (4:3)</PresentationFormat>
  <Paragraphs>34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7</vt:i4>
      </vt:variant>
    </vt:vector>
  </HeadingPairs>
  <TitlesOfParts>
    <vt:vector size="17" baseType="lpstr">
      <vt:lpstr>Arial</vt:lpstr>
      <vt:lpstr>Calibri</vt:lpstr>
      <vt:lpstr>Calibri Light</vt:lpstr>
      <vt:lpstr>UWTSD Title Page 1</vt:lpstr>
      <vt:lpstr>UWTSD Holding Page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Aims of the Module</vt:lpstr>
      <vt:lpstr>Learning Outcomes</vt:lpstr>
      <vt:lpstr>Module Content</vt:lpstr>
      <vt:lpstr>Assessment 1</vt:lpstr>
      <vt:lpstr>PowerPoint Presentation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Trosolwg o gynnwys y modiwl</dc:title>
  <dc:creator>swwcte27</dc:creator>
  <cp:lastModifiedBy>Cindy Hunt</cp:lastModifiedBy>
  <cp:revision>63</cp:revision>
  <dcterms:created xsi:type="dcterms:W3CDTF">2016-10-02T19:24:05Z</dcterms:created>
  <dcterms:modified xsi:type="dcterms:W3CDTF">2026-02-16T10:02:43Z</dcterms:modified>
</cp:coreProperties>
</file>