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3" r:id="rId4"/>
  </p:sldMasterIdLst>
  <p:notesMasterIdLst>
    <p:notesMasterId r:id="rId27"/>
  </p:notesMasterIdLst>
  <p:sldIdLst>
    <p:sldId id="312" r:id="rId5"/>
    <p:sldId id="257" r:id="rId6"/>
    <p:sldId id="272" r:id="rId7"/>
    <p:sldId id="259" r:id="rId8"/>
    <p:sldId id="262" r:id="rId9"/>
    <p:sldId id="265" r:id="rId10"/>
    <p:sldId id="271" r:id="rId11"/>
    <p:sldId id="269" r:id="rId12"/>
    <p:sldId id="263" r:id="rId13"/>
    <p:sldId id="274" r:id="rId14"/>
    <p:sldId id="267" r:id="rId15"/>
    <p:sldId id="270" r:id="rId16"/>
    <p:sldId id="264" r:id="rId17"/>
    <p:sldId id="279" r:id="rId18"/>
    <p:sldId id="281" r:id="rId19"/>
    <p:sldId id="282" r:id="rId20"/>
    <p:sldId id="283" r:id="rId21"/>
    <p:sldId id="284" r:id="rId22"/>
    <p:sldId id="285" r:id="rId23"/>
    <p:sldId id="287" r:id="rId24"/>
    <p:sldId id="308" r:id="rId25"/>
    <p:sldId id="286" r:id="rId26"/>
  </p:sldIdLst>
  <p:sldSz cx="12192000" cy="6858000"/>
  <p:notesSz cx="6858000" cy="99456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79284"/>
  </p:normalViewPr>
  <p:slideViewPr>
    <p:cSldViewPr snapToGrid="0" snapToObjects="1">
      <p:cViewPr varScale="1">
        <p:scale>
          <a:sx n="86" d="100"/>
          <a:sy n="86" d="100"/>
        </p:scale>
        <p:origin x="48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ue Ainsworth" userId="888be70d-2e4c-4f55-baa0-638ca1ed17b4" providerId="ADAL" clId="{0FFA62D0-8269-4278-98A6-7BFBBF86BC01}"/>
    <pc:docChg chg="modSld">
      <pc:chgData name="Sue Ainsworth" userId="888be70d-2e4c-4f55-baa0-638ca1ed17b4" providerId="ADAL" clId="{0FFA62D0-8269-4278-98A6-7BFBBF86BC01}" dt="2025-08-24T06:10:27.573" v="13" actId="20577"/>
      <pc:docMkLst>
        <pc:docMk/>
      </pc:docMkLst>
      <pc:sldChg chg="modSp mod">
        <pc:chgData name="Sue Ainsworth" userId="888be70d-2e4c-4f55-baa0-638ca1ed17b4" providerId="ADAL" clId="{0FFA62D0-8269-4278-98A6-7BFBBF86BC01}" dt="2025-08-24T06:10:10.690" v="3" actId="20577"/>
        <pc:sldMkLst>
          <pc:docMk/>
          <pc:sldMk cId="1800883254" sldId="272"/>
        </pc:sldMkLst>
        <pc:spChg chg="mod">
          <ac:chgData name="Sue Ainsworth" userId="888be70d-2e4c-4f55-baa0-638ca1ed17b4" providerId="ADAL" clId="{0FFA62D0-8269-4278-98A6-7BFBBF86BC01}" dt="2025-08-24T06:10:10.690" v="3" actId="20577"/>
          <ac:spMkLst>
            <pc:docMk/>
            <pc:sldMk cId="1800883254" sldId="272"/>
            <ac:spMk id="3" creationId="{01784864-3FAD-4C7C-BA33-3D1C645E3FD5}"/>
          </ac:spMkLst>
        </pc:spChg>
      </pc:sldChg>
      <pc:sldChg chg="modSp mod">
        <pc:chgData name="Sue Ainsworth" userId="888be70d-2e4c-4f55-baa0-638ca1ed17b4" providerId="ADAL" clId="{0FFA62D0-8269-4278-98A6-7BFBBF86BC01}" dt="2025-08-24T06:10:27.573" v="13" actId="20577"/>
        <pc:sldMkLst>
          <pc:docMk/>
          <pc:sldMk cId="3339657651" sldId="286"/>
        </pc:sldMkLst>
        <pc:spChg chg="mod">
          <ac:chgData name="Sue Ainsworth" userId="888be70d-2e4c-4f55-baa0-638ca1ed17b4" providerId="ADAL" clId="{0FFA62D0-8269-4278-98A6-7BFBBF86BC01}" dt="2025-08-24T06:10:27.573" v="13" actId="20577"/>
          <ac:spMkLst>
            <pc:docMk/>
            <pc:sldMk cId="3339657651" sldId="286"/>
            <ac:spMk id="3" creationId="{3DA2497E-0DA3-4AA3-98DB-A3F3330D7A57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14066F-39A8-274D-A3EE-3C0B5F3E7087}" type="datetimeFigureOut">
              <a:rPr lang="en-GB" smtClean="0"/>
              <a:t>24/08/2025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44500" y="1243013"/>
            <a:ext cx="5969000" cy="3357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86362"/>
            <a:ext cx="5486400" cy="391611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8D6AD8-D0DE-3C46-A8CC-7CE5706BFE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5494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8D6AD8-D0DE-3C46-A8CC-7CE5706BFEA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2591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8D6AD8-D0DE-3C46-A8CC-7CE5706BFEAC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18305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8/24/2025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17525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8/24/2025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8983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t>8/24/2025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53406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8/24/2025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1358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8/24/2025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90338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8/24/2025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23757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8/24/2025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4952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t>8/24/2025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1485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8/24/2025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580704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F40B7-36AB-4376-BE14-EF7004D79BB9}" type="datetime1">
              <a:rPr lang="en-US" smtClean="0"/>
              <a:t>8/24/2025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60168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7CAB8-DCAE-46A5-AADA-B3FAD11A54E0}" type="datetime1">
              <a:rPr lang="en-US" smtClean="0"/>
              <a:t>8/24/2025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06322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8/24/2025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8302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62" r:id="rId4"/>
    <p:sldLayoutId id="2147483663" r:id="rId5"/>
    <p:sldLayoutId id="2147483669" r:id="rId6"/>
    <p:sldLayoutId id="2147483664" r:id="rId7"/>
    <p:sldLayoutId id="2147483665" r:id="rId8"/>
    <p:sldLayoutId id="2147483666" r:id="rId9"/>
    <p:sldLayoutId id="2147483667" r:id="rId10"/>
    <p:sldLayoutId id="2147483668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2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1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s.ainsworth@uwtsd.ac.uk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hyperlink" Target="mailto:S.ainsworth@uwtsd.ac.uk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youtube.com/watch?v=rZfAsbhfL_Y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froebel.org.uk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9D9333-148F-7867-A305-D3DD2D1F56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1040" y="320040"/>
            <a:ext cx="10058400" cy="1371600"/>
          </a:xfrm>
        </p:spPr>
        <p:txBody>
          <a:bodyPr>
            <a:normAutofit fontScale="90000"/>
          </a:bodyPr>
          <a:lstStyle/>
          <a:p>
            <a:pPr algn="ctr"/>
            <a:br>
              <a:rPr lang="en-GB" sz="4400" cap="none" spc="0" dirty="0">
                <a:solidFill>
                  <a:srgbClr val="0070C0"/>
                </a:solidFill>
              </a:rPr>
            </a:br>
            <a:r>
              <a:rPr lang="en-GB" sz="4400" cap="none" spc="0" dirty="0">
                <a:solidFill>
                  <a:srgbClr val="0070C0"/>
                </a:solidFill>
              </a:rPr>
              <a:t>ECIE4012</a:t>
            </a:r>
            <a:br>
              <a:rPr lang="en-GB" sz="4400" cap="none" spc="0" dirty="0">
                <a:solidFill>
                  <a:srgbClr val="0070C0"/>
                </a:solidFill>
              </a:rPr>
            </a:br>
            <a:r>
              <a:rPr lang="en-GB" sz="4400" cap="none" spc="0" dirty="0" err="1">
                <a:solidFill>
                  <a:srgbClr val="0070C0"/>
                </a:solidFill>
              </a:rPr>
              <a:t>Egwyddorion</a:t>
            </a:r>
            <a:r>
              <a:rPr lang="en-GB" sz="4400" cap="none" spc="0" dirty="0">
                <a:solidFill>
                  <a:srgbClr val="0070C0"/>
                </a:solidFill>
              </a:rPr>
              <a:t> </a:t>
            </a:r>
            <a:r>
              <a:rPr lang="en-GB" sz="4400" cap="none" spc="0" dirty="0" err="1">
                <a:solidFill>
                  <a:srgbClr val="0070C0"/>
                </a:solidFill>
              </a:rPr>
              <a:t>Dysgu</a:t>
            </a:r>
            <a:r>
              <a:rPr lang="en-GB" sz="4400" cap="none" spc="0" dirty="0">
                <a:solidFill>
                  <a:srgbClr val="0070C0"/>
                </a:solidFill>
              </a:rPr>
              <a:t> ac </a:t>
            </a:r>
            <a:r>
              <a:rPr lang="en-GB" sz="4400" cap="none" spc="0" dirty="0" err="1">
                <a:solidFill>
                  <a:srgbClr val="0070C0"/>
                </a:solidFill>
              </a:rPr>
              <a:t>Addysgu</a:t>
            </a:r>
            <a:br>
              <a:rPr lang="en-GB" sz="4400" cap="none" spc="0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0216FE-DAD2-2132-1E9A-7022A36DD51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2800" dirty="0" err="1"/>
              <a:t>Sesiwn</a:t>
            </a:r>
            <a:r>
              <a:rPr lang="en-GB" sz="2800" dirty="0"/>
              <a:t> 2</a:t>
            </a:r>
          </a:p>
          <a:p>
            <a:pPr marL="0" indent="0" algn="ctr">
              <a:buNone/>
            </a:pPr>
            <a:endParaRPr lang="en-GB" sz="2800" dirty="0"/>
          </a:p>
          <a:p>
            <a:pPr marL="0" indent="0" algn="ctr">
              <a:buNone/>
            </a:pPr>
            <a:r>
              <a:rPr lang="en-GB" sz="2800" dirty="0"/>
              <a:t>Sue Ainsworth</a:t>
            </a:r>
          </a:p>
          <a:p>
            <a:pPr marL="0" indent="0" algn="ctr">
              <a:buNone/>
            </a:pPr>
            <a:r>
              <a:rPr lang="en-GB" sz="2800" dirty="0">
                <a:hlinkClick r:id="rId3"/>
              </a:rPr>
              <a:t>s.ainsworth@uwtsd.ac.uk</a:t>
            </a:r>
            <a:endParaRPr lang="en-GB" sz="2800" dirty="0"/>
          </a:p>
          <a:p>
            <a:pPr marL="0" indent="0" algn="ctr">
              <a:buNone/>
            </a:pPr>
            <a:r>
              <a:rPr lang="en-GB" sz="2800" dirty="0" err="1"/>
              <a:t>Croeso</a:t>
            </a:r>
            <a:r>
              <a:rPr lang="en-GB" sz="2800" dirty="0"/>
              <a:t>! </a:t>
            </a:r>
          </a:p>
          <a:p>
            <a:endParaRPr lang="en-GB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E53ABE4-78F0-F488-940A-45BC7DC49601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800" cap="none" spc="0" dirty="0">
                <a:solidFill>
                  <a:srgbClr val="0070C0"/>
                </a:solidFill>
              </a:rPr>
              <a:t>Session 2</a:t>
            </a:r>
            <a:br>
              <a:rPr lang="en-GB" sz="2800" cap="none" spc="0" dirty="0">
                <a:solidFill>
                  <a:srgbClr val="0070C0"/>
                </a:solidFill>
              </a:rPr>
            </a:br>
            <a:endParaRPr lang="en-GB" sz="2800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en-GB" sz="2800" dirty="0">
                <a:solidFill>
                  <a:srgbClr val="0070C0"/>
                </a:solidFill>
              </a:rPr>
              <a:t>Sue Ainsworth</a:t>
            </a:r>
          </a:p>
          <a:p>
            <a:pPr marL="0" indent="0" algn="ctr">
              <a:buNone/>
            </a:pPr>
            <a:r>
              <a:rPr lang="en-GB" sz="2800" dirty="0">
                <a:solidFill>
                  <a:srgbClr val="0070C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s.ainsworth@uwtsd.ac.uk</a:t>
            </a:r>
            <a:r>
              <a:rPr lang="en-GB" sz="2800" dirty="0">
                <a:solidFill>
                  <a:srgbClr val="0070C0"/>
                </a:solidFill>
              </a:rPr>
              <a:t> </a:t>
            </a:r>
          </a:p>
          <a:p>
            <a:pPr marL="0" indent="0" algn="ctr">
              <a:buNone/>
            </a:pPr>
            <a:r>
              <a:rPr lang="en-GB" sz="2800" dirty="0">
                <a:solidFill>
                  <a:srgbClr val="0070C0"/>
                </a:solidFill>
              </a:rPr>
              <a:t>Welcome!</a:t>
            </a:r>
          </a:p>
        </p:txBody>
      </p:sp>
    </p:spTree>
    <p:extLst>
      <p:ext uri="{BB962C8B-B14F-4D97-AF65-F5344CB8AC3E}">
        <p14:creationId xmlns:p14="http://schemas.microsoft.com/office/powerpoint/2010/main" val="17008443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44176E-3E5F-4E17-B4C6-D8C842E445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err="1">
                <a:solidFill>
                  <a:srgbClr val="0070C0"/>
                </a:solidFill>
              </a:rPr>
              <a:t>Ailadrodd</a:t>
            </a:r>
            <a:r>
              <a:rPr lang="en-GB" b="1" dirty="0">
                <a:solidFill>
                  <a:srgbClr val="0070C0"/>
                </a:solidFill>
              </a:rPr>
              <a:t> </a:t>
            </a:r>
            <a:r>
              <a:rPr lang="en-GB" b="1" dirty="0" err="1">
                <a:solidFill>
                  <a:srgbClr val="0070C0"/>
                </a:solidFill>
              </a:rPr>
              <a:t>Darlith</a:t>
            </a:r>
            <a:r>
              <a:rPr lang="en-GB" b="1" dirty="0">
                <a:solidFill>
                  <a:srgbClr val="0070C0"/>
                </a:solidFill>
              </a:rPr>
              <a:t> 1 </a:t>
            </a:r>
            <a:r>
              <a:rPr lang="en-GB" b="1" dirty="0" err="1">
                <a:solidFill>
                  <a:srgbClr val="0070C0"/>
                </a:solidFill>
              </a:rPr>
              <a:t>yn</a:t>
            </a:r>
            <a:r>
              <a:rPr lang="en-GB" b="1" dirty="0">
                <a:solidFill>
                  <a:srgbClr val="0070C0"/>
                </a:solidFill>
              </a:rPr>
              <a:t> </a:t>
            </a:r>
            <a:r>
              <a:rPr lang="en-GB" b="1" dirty="0" err="1">
                <a:solidFill>
                  <a:srgbClr val="0070C0"/>
                </a:solidFill>
              </a:rPr>
              <a:t>fyr</a:t>
            </a:r>
            <a:endParaRPr lang="en-GB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91C430-9FBE-425C-8443-2AC2FE9941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2365782"/>
            <a:ext cx="10058400" cy="3849624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3200" b="1" dirty="0" err="1">
                <a:solidFill>
                  <a:srgbClr val="0070C0"/>
                </a:solidFill>
              </a:rPr>
              <a:t>Ymddygiadaeth</a:t>
            </a:r>
            <a:endParaRPr lang="en-GB" sz="3200" b="1" dirty="0">
              <a:solidFill>
                <a:srgbClr val="0070C0"/>
              </a:solidFill>
            </a:endParaRPr>
          </a:p>
          <a:p>
            <a:pPr lvl="1">
              <a:buFont typeface="Wingdings" panose="05000000000000000000" pitchFamily="2" charset="2"/>
              <a:buChar char="§"/>
            </a:pPr>
            <a:r>
              <a:rPr lang="en-GB" sz="3000" dirty="0">
                <a:solidFill>
                  <a:srgbClr val="0070C0"/>
                </a:solidFill>
              </a:rPr>
              <a:t>Skinner: </a:t>
            </a:r>
            <a:r>
              <a:rPr lang="en-GB" sz="3000" dirty="0" err="1">
                <a:solidFill>
                  <a:srgbClr val="0070C0"/>
                </a:solidFill>
              </a:rPr>
              <a:t>Cyflyru</a:t>
            </a:r>
            <a:r>
              <a:rPr lang="en-GB" sz="3000" dirty="0">
                <a:solidFill>
                  <a:srgbClr val="0070C0"/>
                </a:solidFill>
              </a:rPr>
              <a:t> </a:t>
            </a:r>
            <a:r>
              <a:rPr lang="en-GB" sz="3000" dirty="0" err="1">
                <a:solidFill>
                  <a:srgbClr val="0070C0"/>
                </a:solidFill>
              </a:rPr>
              <a:t>Gweithredol</a:t>
            </a:r>
            <a:r>
              <a:rPr lang="en-GB" sz="3000" dirty="0">
                <a:solidFill>
                  <a:srgbClr val="0070C0"/>
                </a:solidFill>
              </a:rPr>
              <a:t>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GB" sz="3000" dirty="0">
                <a:solidFill>
                  <a:srgbClr val="0070C0"/>
                </a:solidFill>
              </a:rPr>
              <a:t>Pavlov: </a:t>
            </a:r>
            <a:r>
              <a:rPr lang="en-GB" sz="3000" dirty="0" err="1">
                <a:solidFill>
                  <a:srgbClr val="0070C0"/>
                </a:solidFill>
              </a:rPr>
              <a:t>Cyflyru</a:t>
            </a:r>
            <a:r>
              <a:rPr lang="en-GB" sz="3000" dirty="0">
                <a:solidFill>
                  <a:srgbClr val="0070C0"/>
                </a:solidFill>
              </a:rPr>
              <a:t> </a:t>
            </a:r>
            <a:r>
              <a:rPr lang="en-GB" sz="3000" dirty="0" err="1">
                <a:solidFill>
                  <a:srgbClr val="0070C0"/>
                </a:solidFill>
              </a:rPr>
              <a:t>Clasurol</a:t>
            </a:r>
            <a:endParaRPr lang="en-GB" sz="3000" dirty="0">
              <a:solidFill>
                <a:srgbClr val="0070C0"/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GB" sz="3200" b="1" dirty="0" err="1">
                <a:solidFill>
                  <a:srgbClr val="0070C0"/>
                </a:solidFill>
              </a:rPr>
              <a:t>Lluniadaeth</a:t>
            </a:r>
            <a:endParaRPr lang="en-GB" sz="3200" b="1" dirty="0">
              <a:solidFill>
                <a:srgbClr val="0070C0"/>
              </a:solidFill>
            </a:endParaRPr>
          </a:p>
          <a:p>
            <a:pPr lvl="1">
              <a:buFont typeface="Wingdings" panose="05000000000000000000" pitchFamily="2" charset="2"/>
              <a:buChar char="§"/>
            </a:pPr>
            <a:r>
              <a:rPr lang="en-GB" sz="3000" dirty="0">
                <a:solidFill>
                  <a:srgbClr val="0070C0"/>
                </a:solidFill>
              </a:rPr>
              <a:t>Piaget: </a:t>
            </a:r>
            <a:r>
              <a:rPr lang="en-GB" sz="3000" dirty="0" err="1">
                <a:solidFill>
                  <a:srgbClr val="0070C0"/>
                </a:solidFill>
              </a:rPr>
              <a:t>Datblygiad</a:t>
            </a:r>
            <a:r>
              <a:rPr lang="en-GB" sz="3000" dirty="0">
                <a:solidFill>
                  <a:srgbClr val="0070C0"/>
                </a:solidFill>
              </a:rPr>
              <a:t> </a:t>
            </a:r>
            <a:r>
              <a:rPr lang="en-GB" sz="3000" dirty="0" err="1">
                <a:solidFill>
                  <a:srgbClr val="0070C0"/>
                </a:solidFill>
              </a:rPr>
              <a:t>Gwybyddol</a:t>
            </a:r>
            <a:endParaRPr lang="en-GB" sz="3000" dirty="0">
              <a:solidFill>
                <a:srgbClr val="0070C0"/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343238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08B60C-94DC-4DE4-8EF3-ED06BF0C11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err="1">
                <a:solidFill>
                  <a:srgbClr val="0070C0"/>
                </a:solidFill>
              </a:rPr>
              <a:t>Darlith</a:t>
            </a:r>
            <a:r>
              <a:rPr lang="en-GB" b="1" dirty="0">
                <a:solidFill>
                  <a:srgbClr val="0070C0"/>
                </a:solidFill>
              </a:rPr>
              <a:t> Heddiw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784864-3FAD-4C7C-BA33-3D1C645E3F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 err="1">
                <a:solidFill>
                  <a:srgbClr val="0070C0"/>
                </a:solidFill>
              </a:rPr>
              <a:t>Llunidaeth</a:t>
            </a:r>
            <a:r>
              <a:rPr lang="en-GB" sz="2800" dirty="0">
                <a:solidFill>
                  <a:srgbClr val="0070C0"/>
                </a:solidFill>
              </a:rPr>
              <a:t> – </a:t>
            </a:r>
            <a:r>
              <a:rPr lang="en-GB" sz="2800" dirty="0" err="1">
                <a:solidFill>
                  <a:srgbClr val="0070C0"/>
                </a:solidFill>
              </a:rPr>
              <a:t>Theaori</a:t>
            </a:r>
            <a:r>
              <a:rPr lang="en-GB" sz="2800" dirty="0">
                <a:solidFill>
                  <a:srgbClr val="0070C0"/>
                </a:solidFill>
              </a:rPr>
              <a:t> </a:t>
            </a:r>
            <a:r>
              <a:rPr lang="en-GB" sz="2800" dirty="0" err="1">
                <a:solidFill>
                  <a:srgbClr val="0070C0"/>
                </a:solidFill>
              </a:rPr>
              <a:t>Chwaraeo</a:t>
            </a:r>
            <a:r>
              <a:rPr lang="en-GB" sz="2800" dirty="0">
                <a:solidFill>
                  <a:srgbClr val="0070C0"/>
                </a:solidFill>
              </a:rPr>
              <a:t> Froebel</a:t>
            </a:r>
          </a:p>
          <a:p>
            <a:r>
              <a:rPr lang="en-GB" sz="2800" dirty="0" err="1">
                <a:solidFill>
                  <a:srgbClr val="0070C0"/>
                </a:solidFill>
              </a:rPr>
              <a:t>Llunidaeth</a:t>
            </a:r>
            <a:r>
              <a:rPr lang="en-GB" sz="2800" dirty="0">
                <a:solidFill>
                  <a:srgbClr val="0070C0"/>
                </a:solidFill>
              </a:rPr>
              <a:t> – Jerome Bruner </a:t>
            </a:r>
            <a:r>
              <a:rPr lang="en-GB" sz="2800" dirty="0" err="1">
                <a:solidFill>
                  <a:srgbClr val="0070C0"/>
                </a:solidFill>
              </a:rPr>
              <a:t>a’i</a:t>
            </a:r>
            <a:r>
              <a:rPr lang="en-GB" sz="2800" dirty="0">
                <a:solidFill>
                  <a:srgbClr val="0070C0"/>
                </a:solidFill>
              </a:rPr>
              <a:t> </a:t>
            </a:r>
            <a:r>
              <a:rPr lang="en-GB" sz="2800" dirty="0" err="1">
                <a:solidFill>
                  <a:srgbClr val="0070C0"/>
                </a:solidFill>
              </a:rPr>
              <a:t>theori</a:t>
            </a:r>
            <a:r>
              <a:rPr lang="en-GB" sz="2800" dirty="0">
                <a:solidFill>
                  <a:srgbClr val="0070C0"/>
                </a:solidFill>
              </a:rPr>
              <a:t> </a:t>
            </a:r>
            <a:r>
              <a:rPr lang="en-GB" sz="2800" dirty="0" err="1">
                <a:solidFill>
                  <a:srgbClr val="0070C0"/>
                </a:solidFill>
              </a:rPr>
              <a:t>Datblygiad</a:t>
            </a:r>
            <a:r>
              <a:rPr lang="en-GB" sz="2800" dirty="0">
                <a:solidFill>
                  <a:srgbClr val="0070C0"/>
                </a:solidFill>
              </a:rPr>
              <a:t> </a:t>
            </a:r>
            <a:r>
              <a:rPr lang="en-GB" sz="2800" dirty="0" err="1">
                <a:solidFill>
                  <a:srgbClr val="0070C0"/>
                </a:solidFill>
              </a:rPr>
              <a:t>Gwybyddol</a:t>
            </a:r>
            <a:endParaRPr lang="en-GB" sz="2800" dirty="0">
              <a:solidFill>
                <a:srgbClr val="0070C0"/>
              </a:solidFill>
            </a:endParaRPr>
          </a:p>
          <a:p>
            <a:endParaRPr lang="en-GB" sz="2800" dirty="0"/>
          </a:p>
          <a:p>
            <a:endParaRPr lang="en-GB" sz="24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08832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1239EC-54E4-8541-94F8-C9F9CE0601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</p:spPr>
        <p:txBody>
          <a:bodyPr anchor="ctr">
            <a:normAutofit/>
          </a:bodyPr>
          <a:lstStyle/>
          <a:p>
            <a:r>
              <a:rPr lang="en-GB" dirty="0" err="1">
                <a:solidFill>
                  <a:srgbClr val="0070C0"/>
                </a:solidFill>
              </a:rPr>
              <a:t>Pwy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yw</a:t>
            </a:r>
            <a:r>
              <a:rPr lang="en-GB" dirty="0">
                <a:solidFill>
                  <a:srgbClr val="0070C0"/>
                </a:solidFill>
              </a:rPr>
              <a:t> Friedrich Froebel?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6831E8-0CD1-7F43-8DC3-D512998169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>
            <a:normAutofit/>
          </a:bodyPr>
          <a:lstStyle/>
          <a:p>
            <a:pPr marL="457200" indent="-4572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cy-GB" dirty="0">
                <a:solidFill>
                  <a:srgbClr val="0070C0"/>
                </a:solidFill>
              </a:rPr>
              <a:t>Ganwyd yn yr Almaen yn 1782</a:t>
            </a:r>
          </a:p>
          <a:p>
            <a:pPr marL="457200" indent="-4572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cy-GB" dirty="0">
                <a:solidFill>
                  <a:srgbClr val="0070C0"/>
                </a:solidFill>
              </a:rPr>
              <a:t>Gosododd sylfeini addysg gyfoes wedi’i seilio ar y farn bod gan blant sgiliau ac anghenion unigryw. </a:t>
            </a:r>
          </a:p>
          <a:p>
            <a:pPr marL="457200" indent="-4572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cy-GB" dirty="0">
                <a:solidFill>
                  <a:srgbClr val="0070C0"/>
                </a:solidFill>
              </a:rPr>
              <a:t>Sylfaenydd yr ysgol feithrin a </a:t>
            </a:r>
            <a:r>
              <a:rPr lang="cy-GB" i="1" dirty="0" err="1">
                <a:solidFill>
                  <a:srgbClr val="0070C0"/>
                </a:solidFill>
              </a:rPr>
              <a:t>kindergarten</a:t>
            </a:r>
            <a:r>
              <a:rPr lang="cy-GB" dirty="0">
                <a:solidFill>
                  <a:srgbClr val="0070C0"/>
                </a:solidFill>
              </a:rPr>
              <a:t> cyntaf.</a:t>
            </a:r>
          </a:p>
          <a:p>
            <a:pPr marL="457200" indent="-4572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cy-GB" dirty="0">
                <a:solidFill>
                  <a:srgbClr val="0070C0"/>
                </a:solidFill>
              </a:rPr>
              <a:t>Damcaniaethwr pennaf ei oes </a:t>
            </a:r>
          </a:p>
          <a:p>
            <a:pPr marL="457200" indent="-4572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cy-GB" dirty="0">
                <a:solidFill>
                  <a:srgbClr val="0070C0"/>
                </a:solidFill>
              </a:rPr>
              <a:t>Meddyliwr arwyddocaol a dylanwad ar blentyndod cynnar heddiw. </a:t>
            </a:r>
          </a:p>
          <a:p>
            <a:pPr marL="0" indent="0">
              <a:lnSpc>
                <a:spcPct val="100000"/>
              </a:lnSpc>
              <a:buNone/>
            </a:pPr>
            <a:endParaRPr lang="en-GB" i="0" dirty="0">
              <a:solidFill>
                <a:srgbClr val="0070C0"/>
              </a:solidFill>
              <a:effectLst/>
            </a:endParaRPr>
          </a:p>
          <a:p>
            <a:pPr marL="0" indent="0" algn="r">
              <a:lnSpc>
                <a:spcPct val="100000"/>
              </a:lnSpc>
              <a:buNone/>
            </a:pPr>
            <a:r>
              <a:rPr lang="en-GB" sz="1400" i="0" dirty="0">
                <a:solidFill>
                  <a:srgbClr val="0070C0"/>
                </a:solidFill>
                <a:effectLst/>
              </a:rPr>
              <a:t>                    (David, </a:t>
            </a:r>
            <a:r>
              <a:rPr lang="en-GB" sz="1400" i="0" dirty="0" err="1">
                <a:solidFill>
                  <a:srgbClr val="0070C0"/>
                </a:solidFill>
                <a:effectLst/>
              </a:rPr>
              <a:t>Goouch</a:t>
            </a:r>
            <a:r>
              <a:rPr lang="en-GB" sz="1400" i="0" dirty="0">
                <a:solidFill>
                  <a:srgbClr val="0070C0"/>
                </a:solidFill>
                <a:effectLst/>
              </a:rPr>
              <a:t>, a Powell, 2016)</a:t>
            </a:r>
            <a:endParaRPr lang="en-GB" sz="1400" dirty="0">
              <a:solidFill>
                <a:srgbClr val="0070C0"/>
              </a:solidFill>
            </a:endParaRPr>
          </a:p>
        </p:txBody>
      </p:sp>
      <p:pic>
        <p:nvPicPr>
          <p:cNvPr id="4" name="Picture 2" descr="A picture of a young Friedrich Fröbel &#10;">
            <a:extLst>
              <a:ext uri="{FF2B5EF4-FFF2-40B4-BE49-F238E27FC236}">
                <a16:creationId xmlns:a16="http://schemas.microsoft.com/office/drawing/2014/main" id="{0473A779-5819-52E4-085C-4494BD3E500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09" b="22871"/>
          <a:stretch/>
        </p:blipFill>
        <p:spPr bwMode="auto">
          <a:xfrm>
            <a:off x="6461760" y="2103120"/>
            <a:ext cx="4663440" cy="3749040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23486349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797731-9238-D240-A14F-F5B153C91E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6000" dirty="0" err="1">
                <a:solidFill>
                  <a:srgbClr val="0070C0"/>
                </a:solidFill>
              </a:rPr>
              <a:t>Athroniaeth</a:t>
            </a:r>
            <a:r>
              <a:rPr lang="en-GB" sz="6000" i="1" dirty="0">
                <a:solidFill>
                  <a:srgbClr val="0070C0"/>
                </a:solidFill>
              </a:rPr>
              <a:t> Kindergarten</a:t>
            </a:r>
            <a:r>
              <a:rPr lang="en-GB" sz="6000" dirty="0">
                <a:solidFill>
                  <a:srgbClr val="0070C0"/>
                </a:solidFill>
              </a:rPr>
              <a:t> Froebel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E64C9C-453E-AB42-9DB4-FF7590B01C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y-GB" sz="2400" dirty="0">
                <a:solidFill>
                  <a:srgbClr val="0070C0"/>
                </a:solidFill>
              </a:rPr>
              <a:t>Enwog am ei </a:t>
            </a:r>
            <a:r>
              <a:rPr lang="cy-GB" sz="2400" i="1" dirty="0" err="1">
                <a:solidFill>
                  <a:srgbClr val="0070C0"/>
                </a:solidFill>
              </a:rPr>
              <a:t>kindergarten</a:t>
            </a:r>
            <a:r>
              <a:rPr lang="cy-GB" sz="2400" dirty="0">
                <a:solidFill>
                  <a:srgbClr val="0070C0"/>
                </a:solidFill>
              </a:rPr>
              <a:t> (gair Almaeneg am ‘ardd plant’)</a:t>
            </a:r>
          </a:p>
          <a:p>
            <a:r>
              <a:rPr lang="cy-GB" sz="2400" dirty="0">
                <a:solidFill>
                  <a:srgbClr val="0070C0"/>
                </a:solidFill>
              </a:rPr>
              <a:t>   Yn asiant cydweithredol, mae’r athro’n symbylu ac yn annog y broses o ddysgu trwy gyfleoedd am weithgareddau digymell a hunan-</a:t>
            </a:r>
            <a:r>
              <a:rPr lang="cy-GB" sz="2400" dirty="0" err="1">
                <a:solidFill>
                  <a:srgbClr val="0070C0"/>
                </a:solidFill>
              </a:rPr>
              <a:t>gymhellol</a:t>
            </a:r>
            <a:r>
              <a:rPr lang="cy-GB" sz="2400" dirty="0">
                <a:solidFill>
                  <a:srgbClr val="0070C0"/>
                </a:solidFill>
              </a:rPr>
              <a:t>. 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y-GB" sz="2400" dirty="0">
                <a:solidFill>
                  <a:srgbClr val="0070C0"/>
                </a:solidFill>
              </a:rPr>
              <a:t>Mae’n diffinio </a:t>
            </a:r>
            <a:r>
              <a:rPr lang="cy-GB" sz="2400" i="1" dirty="0" err="1">
                <a:solidFill>
                  <a:srgbClr val="0070C0"/>
                </a:solidFill>
              </a:rPr>
              <a:t>kindergarten</a:t>
            </a:r>
            <a:r>
              <a:rPr lang="cy-GB" sz="2400" dirty="0">
                <a:solidFill>
                  <a:srgbClr val="0070C0"/>
                </a:solidFill>
              </a:rPr>
              <a:t> fel ‘cartref cenedlaethau’r dyfodol’, athrawon fel ‘garddwyr’ a myfyrwyr fel ‘planhigion a </a:t>
            </a:r>
            <a:r>
              <a:rPr lang="cy-GB" sz="2400" dirty="0" err="1">
                <a:solidFill>
                  <a:srgbClr val="0070C0"/>
                </a:solidFill>
              </a:rPr>
              <a:t>dyfir</a:t>
            </a:r>
            <a:r>
              <a:rPr lang="cy-GB" sz="2400" dirty="0">
                <a:solidFill>
                  <a:srgbClr val="0070C0"/>
                </a:solidFill>
              </a:rPr>
              <a:t> gan athrawon’.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y-GB" sz="2400" dirty="0">
                <a:solidFill>
                  <a:srgbClr val="0070C0"/>
                </a:solidFill>
              </a:rPr>
              <a:t>Pwrpas sefydlu’r </a:t>
            </a:r>
            <a:r>
              <a:rPr lang="cy-GB" sz="2400" i="1" dirty="0" err="1">
                <a:solidFill>
                  <a:srgbClr val="0070C0"/>
                </a:solidFill>
              </a:rPr>
              <a:t>kindergarten</a:t>
            </a:r>
            <a:r>
              <a:rPr lang="cy-GB" sz="2400" dirty="0">
                <a:solidFill>
                  <a:srgbClr val="0070C0"/>
                </a:solidFill>
              </a:rPr>
              <a:t> oedd ‘magu pobl rydd, sy’n meddwl ac yn gweithredu’.</a:t>
            </a:r>
          </a:p>
          <a:p>
            <a:pPr marL="0" indent="0" algn="r">
              <a:buNone/>
            </a:pPr>
            <a:r>
              <a:rPr lang="en-GB" i="0" dirty="0">
                <a:solidFill>
                  <a:srgbClr val="0070C0"/>
                </a:solidFill>
                <a:effectLst/>
              </a:rPr>
              <a:t>(David, </a:t>
            </a:r>
            <a:r>
              <a:rPr lang="en-GB" i="0" dirty="0" err="1">
                <a:solidFill>
                  <a:srgbClr val="0070C0"/>
                </a:solidFill>
                <a:effectLst/>
              </a:rPr>
              <a:t>Goouch</a:t>
            </a:r>
            <a:r>
              <a:rPr lang="en-GB" i="0" dirty="0">
                <a:solidFill>
                  <a:srgbClr val="0070C0"/>
                </a:solidFill>
                <a:effectLst/>
              </a:rPr>
              <a:t>, a Powell, 2016, </a:t>
            </a:r>
            <a:r>
              <a:rPr lang="en-GB" i="0" dirty="0" err="1">
                <a:solidFill>
                  <a:srgbClr val="0070C0"/>
                </a:solidFill>
                <a:effectLst/>
              </a:rPr>
              <a:t>t.34</a:t>
            </a:r>
            <a:r>
              <a:rPr lang="en-GB" i="0" dirty="0">
                <a:solidFill>
                  <a:srgbClr val="0070C0"/>
                </a:solidFill>
                <a:effectLst/>
              </a:rPr>
              <a:t>)</a:t>
            </a:r>
            <a:endParaRPr lang="en-GB" dirty="0">
              <a:solidFill>
                <a:srgbClr val="0070C0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58100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DE8CB8-E8D5-3F40-8040-CC09109E39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>
                <a:solidFill>
                  <a:srgbClr val="0070C0"/>
                </a:solidFill>
              </a:rPr>
              <a:t>Dysgu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trwy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chwarae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D2CDD4-D7E5-154F-B2D2-77E0BCE8CE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y-GB" sz="2400" dirty="0">
                <a:solidFill>
                  <a:srgbClr val="0070C0"/>
                </a:solidFill>
              </a:rPr>
              <a:t>Mae chwarae wrth wraidd y cwricwlwm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y-GB" sz="2400" dirty="0">
                <a:solidFill>
                  <a:srgbClr val="0070C0"/>
                </a:solidFill>
              </a:rPr>
              <a:t>Wrth i’r plentyn fynegi ei hun yn ystod chwarae, bydd eu hunan-ymwybyddiaeth yn newid a datblygu.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y-GB" sz="2400" dirty="0">
                <a:solidFill>
                  <a:srgbClr val="0070C0"/>
                </a:solidFill>
              </a:rPr>
              <a:t>Nid yn unig mae chwarae yn ffurf o ddysgu ond mae’n waith iddynt hefyd. </a:t>
            </a:r>
            <a:endParaRPr lang="en-GB" sz="24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sz="2400" dirty="0">
              <a:solidFill>
                <a:srgbClr val="0070C0"/>
              </a:solidFill>
            </a:endParaRPr>
          </a:p>
          <a:p>
            <a:endParaRPr lang="en-GB" dirty="0">
              <a:solidFill>
                <a:srgbClr val="0070C0"/>
              </a:solidFill>
            </a:endParaRPr>
          </a:p>
          <a:p>
            <a:pPr marL="0" indent="0" algn="r">
              <a:buNone/>
            </a:pPr>
            <a:r>
              <a:rPr lang="en-GB" i="0" dirty="0">
                <a:solidFill>
                  <a:srgbClr val="0070C0"/>
                </a:solidFill>
                <a:effectLst/>
              </a:rPr>
              <a:t>(David, </a:t>
            </a:r>
            <a:r>
              <a:rPr lang="en-GB" i="0" dirty="0" err="1">
                <a:solidFill>
                  <a:srgbClr val="0070C0"/>
                </a:solidFill>
                <a:effectLst/>
              </a:rPr>
              <a:t>Goouch</a:t>
            </a:r>
            <a:r>
              <a:rPr lang="en-GB" i="0" dirty="0">
                <a:solidFill>
                  <a:srgbClr val="0070C0"/>
                </a:solidFill>
                <a:effectLst/>
              </a:rPr>
              <a:t>, a Powell, 2016)</a:t>
            </a:r>
            <a:endParaRPr lang="en-GB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33417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B0F5A6-C0D0-2140-AF4D-0816653724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8219" y="1902382"/>
            <a:ext cx="6646126" cy="3966985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GB" sz="4800" dirty="0">
                <a:solidFill>
                  <a:srgbClr val="0070C0"/>
                </a:solidFill>
              </a:rPr>
              <a:t>‘Play is the highest expression of human development in childhood, for it alone is the free expression of what is in a child’s soul’ </a:t>
            </a:r>
          </a:p>
          <a:p>
            <a:pPr marL="0" indent="0" algn="r">
              <a:buNone/>
            </a:pPr>
            <a:r>
              <a:rPr lang="en-GB" sz="1600" dirty="0">
                <a:solidFill>
                  <a:srgbClr val="0070C0"/>
                </a:solidFill>
              </a:rPr>
              <a:t>Froebel (1832) </a:t>
            </a:r>
            <a:r>
              <a:rPr lang="en-GB" sz="1600" dirty="0" err="1">
                <a:solidFill>
                  <a:srgbClr val="0070C0"/>
                </a:solidFill>
              </a:rPr>
              <a:t>wedi’I</a:t>
            </a:r>
            <a:r>
              <a:rPr lang="en-GB" sz="1600" dirty="0">
                <a:solidFill>
                  <a:srgbClr val="0070C0"/>
                </a:solidFill>
              </a:rPr>
              <a:t> </a:t>
            </a:r>
            <a:r>
              <a:rPr lang="en-GB" sz="1600" dirty="0" err="1">
                <a:solidFill>
                  <a:srgbClr val="0070C0"/>
                </a:solidFill>
              </a:rPr>
              <a:t>ddyfynnu</a:t>
            </a:r>
            <a:r>
              <a:rPr lang="en-GB" sz="1600" dirty="0">
                <a:solidFill>
                  <a:srgbClr val="0070C0"/>
                </a:solidFill>
              </a:rPr>
              <a:t> </a:t>
            </a:r>
            <a:r>
              <a:rPr lang="en-GB" sz="1600" dirty="0" err="1">
                <a:solidFill>
                  <a:srgbClr val="0070C0"/>
                </a:solidFill>
              </a:rPr>
              <a:t>yn</a:t>
            </a:r>
            <a:r>
              <a:rPr lang="en-GB" sz="1600" dirty="0">
                <a:solidFill>
                  <a:srgbClr val="0070C0"/>
                </a:solidFill>
              </a:rPr>
              <a:t> </a:t>
            </a:r>
            <a:r>
              <a:rPr lang="en-GB" sz="1600" i="0" dirty="0">
                <a:solidFill>
                  <a:srgbClr val="0070C0"/>
                </a:solidFill>
                <a:effectLst/>
              </a:rPr>
              <a:t>David, </a:t>
            </a:r>
            <a:r>
              <a:rPr lang="en-GB" sz="1600" i="0" dirty="0" err="1">
                <a:solidFill>
                  <a:srgbClr val="0070C0"/>
                </a:solidFill>
                <a:effectLst/>
              </a:rPr>
              <a:t>Goouch</a:t>
            </a:r>
            <a:r>
              <a:rPr lang="en-GB" sz="1600" i="0" dirty="0">
                <a:solidFill>
                  <a:srgbClr val="0070C0"/>
                </a:solidFill>
                <a:effectLst/>
              </a:rPr>
              <a:t>, a Powell, 2016, </a:t>
            </a:r>
            <a:r>
              <a:rPr lang="en-GB" sz="1600" i="0" dirty="0" err="1">
                <a:solidFill>
                  <a:srgbClr val="0070C0"/>
                </a:solidFill>
                <a:effectLst/>
              </a:rPr>
              <a:t>t.41</a:t>
            </a:r>
            <a:r>
              <a:rPr lang="en-GB" sz="1600" i="0" dirty="0">
                <a:solidFill>
                  <a:srgbClr val="0070C0"/>
                </a:solidFill>
                <a:effectLst/>
              </a:rPr>
              <a:t>)</a:t>
            </a:r>
            <a:endParaRPr lang="en-GB" sz="1600" dirty="0">
              <a:solidFill>
                <a:srgbClr val="0070C0"/>
              </a:solidFill>
            </a:endParaRPr>
          </a:p>
          <a:p>
            <a:pPr algn="ctr"/>
            <a:endParaRPr lang="en-GB" sz="4800" dirty="0"/>
          </a:p>
        </p:txBody>
      </p:sp>
      <p:pic>
        <p:nvPicPr>
          <p:cNvPr id="1026" name="Picture 2" descr="A picture of a young Friedrich Fröbel &#10;">
            <a:extLst>
              <a:ext uri="{FF2B5EF4-FFF2-40B4-BE49-F238E27FC236}">
                <a16:creationId xmlns:a16="http://schemas.microsoft.com/office/drawing/2014/main" id="{055D8EDF-23D1-B448-8E3B-B608A4AA06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75781" y="1144460"/>
            <a:ext cx="3299844" cy="4479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50340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68E252-CF28-D040-85AC-CD404915FC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>
                <a:solidFill>
                  <a:srgbClr val="0070C0"/>
                </a:solidFill>
              </a:rPr>
              <a:t>Rôl rhieni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A2BA63-CBB3-564A-840C-B3A018182C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y-GB" sz="2000" dirty="0">
                <a:solidFill>
                  <a:srgbClr val="0070C0"/>
                </a:solidFill>
              </a:rPr>
              <a:t>Pwysigrwydd cefnogi bywyd teuluol ac addysgu dynoliaeth.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y-GB" sz="2000" dirty="0">
                <a:solidFill>
                  <a:srgbClr val="0070C0"/>
                </a:solidFill>
              </a:rPr>
              <a:t>Rhieni i chwarae rhan weithredol ym mywydau eu plant.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y-GB" sz="2000" dirty="0">
                <a:solidFill>
                  <a:srgbClr val="0070C0"/>
                </a:solidFill>
              </a:rPr>
              <a:t>Rhaid magu plant gyda pharch a diddordeb, ac mae’n rhaid i oedolion wybod pryd i ymyrryd i gefnogi eu dysgu.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y-GB" sz="2000" dirty="0">
                <a:solidFill>
                  <a:srgbClr val="0070C0"/>
                </a:solidFill>
              </a:rPr>
              <a:t>Perthnasau rhwng athrawon a rhieni yr un mor bwysig â’r un rhwng rhieni a phlant. </a:t>
            </a:r>
            <a:endParaRPr lang="en-GB" i="0" dirty="0">
              <a:solidFill>
                <a:srgbClr val="0070C0"/>
              </a:solidFill>
              <a:effectLst/>
            </a:endParaRPr>
          </a:p>
          <a:p>
            <a:pPr marL="0" indent="0" algn="r">
              <a:buNone/>
            </a:pPr>
            <a:r>
              <a:rPr lang="en-GB" sz="1200" i="0" dirty="0">
                <a:solidFill>
                  <a:srgbClr val="0070C0"/>
                </a:solidFill>
                <a:effectLst/>
              </a:rPr>
              <a:t>(David, </a:t>
            </a:r>
            <a:r>
              <a:rPr lang="en-GB" sz="1200" i="0" dirty="0" err="1">
                <a:solidFill>
                  <a:srgbClr val="0070C0"/>
                </a:solidFill>
                <a:effectLst/>
              </a:rPr>
              <a:t>Goouch</a:t>
            </a:r>
            <a:r>
              <a:rPr lang="en-GB" sz="1200" i="0" dirty="0">
                <a:solidFill>
                  <a:srgbClr val="0070C0"/>
                </a:solidFill>
                <a:effectLst/>
              </a:rPr>
              <a:t>, a Powell, 2016)</a:t>
            </a:r>
            <a:endParaRPr lang="en-GB" sz="1200" dirty="0">
              <a:solidFill>
                <a:srgbClr val="0070C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dirty="0">
              <a:solidFill>
                <a:srgbClr val="0070C0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24993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629270-0EC7-014F-8EC7-6C8D80336C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en-GB" sz="6000" dirty="0"/>
            </a:br>
            <a:r>
              <a:rPr lang="en-GB" sz="6000" dirty="0"/>
              <a:t> </a:t>
            </a:r>
            <a:r>
              <a:rPr lang="en-GB" sz="6000" dirty="0" err="1">
                <a:solidFill>
                  <a:srgbClr val="0070C0"/>
                </a:solidFill>
              </a:rPr>
              <a:t>Credoau</a:t>
            </a:r>
            <a:r>
              <a:rPr lang="en-GB" sz="6000" dirty="0">
                <a:solidFill>
                  <a:srgbClr val="0070C0"/>
                </a:solidFill>
              </a:rPr>
              <a:t> </a:t>
            </a:r>
            <a:r>
              <a:rPr lang="en-GB" sz="6000" dirty="0" err="1">
                <a:solidFill>
                  <a:srgbClr val="0070C0"/>
                </a:solidFill>
              </a:rPr>
              <a:t>crefyddol</a:t>
            </a:r>
            <a:endParaRPr lang="en-GB" sz="6000" dirty="0">
              <a:solidFill>
                <a:srgbClr val="0070C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A97DB5-EFDF-AE43-BB85-DBC71B47D6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sz="3600" dirty="0">
                <a:solidFill>
                  <a:srgbClr val="0070C0"/>
                </a:solidFill>
              </a:rPr>
              <a:t>Yn ‘Education of Man’ (1826) </a:t>
            </a:r>
            <a:r>
              <a:rPr lang="en-GB" sz="3600" dirty="0" err="1">
                <a:solidFill>
                  <a:srgbClr val="0070C0"/>
                </a:solidFill>
              </a:rPr>
              <a:t>nododd</a:t>
            </a:r>
            <a:r>
              <a:rPr lang="en-GB" sz="3600" dirty="0">
                <a:solidFill>
                  <a:srgbClr val="0070C0"/>
                </a:solidFill>
              </a:rPr>
              <a:t> Froebel:</a:t>
            </a:r>
          </a:p>
          <a:p>
            <a:pPr marL="0" indent="0">
              <a:buNone/>
            </a:pPr>
            <a:endParaRPr lang="cy-GB" sz="3600" dirty="0">
              <a:solidFill>
                <a:srgbClr val="0070C0"/>
              </a:solidFill>
            </a:endParaRPr>
          </a:p>
          <a:p>
            <a:pPr marL="685800" lvl="1" indent="-457200"/>
            <a:r>
              <a:rPr lang="cy-GB" sz="3200" dirty="0">
                <a:solidFill>
                  <a:srgbClr val="0070C0"/>
                </a:solidFill>
              </a:rPr>
              <a:t>Bod yr holl fodolaeth yn tarddu mewn a gyda Duw. </a:t>
            </a:r>
          </a:p>
          <a:p>
            <a:pPr marL="685800" lvl="1" indent="-457200"/>
            <a:r>
              <a:rPr lang="cy-GB" sz="3200" dirty="0">
                <a:solidFill>
                  <a:srgbClr val="0070C0"/>
                </a:solidFill>
              </a:rPr>
              <a:t>Bod bodau dynol yn meddu ar hanfod ysbrydol cynhenid sy’n rym bywyd sy’n achosi datblygiad. </a:t>
            </a:r>
          </a:p>
          <a:p>
            <a:pPr marL="685800" lvl="1" indent="-457200"/>
            <a:r>
              <a:rPr lang="cy-GB" sz="3200" dirty="0">
                <a:solidFill>
                  <a:srgbClr val="0070C0"/>
                </a:solidFill>
              </a:rPr>
              <a:t>Mae pob bod dynol a syniad yn rhannau </a:t>
            </a:r>
            <a:r>
              <a:rPr lang="cy-GB" sz="3200" dirty="0" err="1">
                <a:solidFill>
                  <a:srgbClr val="0070C0"/>
                </a:solidFill>
              </a:rPr>
              <a:t>cydgysylltiedig</a:t>
            </a:r>
            <a:r>
              <a:rPr lang="cy-GB" sz="3200" dirty="0">
                <a:solidFill>
                  <a:srgbClr val="0070C0"/>
                </a:solidFill>
              </a:rPr>
              <a:t> o fydysawd trefnus a systematig uwch.</a:t>
            </a:r>
          </a:p>
          <a:p>
            <a:pPr lvl="1" indent="0">
              <a:buNone/>
            </a:pPr>
            <a:endParaRPr lang="en-GB" sz="3200" dirty="0">
              <a:solidFill>
                <a:srgbClr val="0070C0"/>
              </a:solidFill>
            </a:endParaRPr>
          </a:p>
          <a:p>
            <a:pPr lvl="1" indent="0" algn="r">
              <a:buNone/>
            </a:pPr>
            <a:r>
              <a:rPr lang="en-GB" sz="1600" i="0" dirty="0">
                <a:solidFill>
                  <a:srgbClr val="0070C0"/>
                </a:solidFill>
                <a:effectLst/>
              </a:rPr>
              <a:t>(David, </a:t>
            </a:r>
            <a:r>
              <a:rPr lang="en-GB" sz="1600" i="0" dirty="0" err="1">
                <a:solidFill>
                  <a:srgbClr val="0070C0"/>
                </a:solidFill>
                <a:effectLst/>
              </a:rPr>
              <a:t>Goouch</a:t>
            </a:r>
            <a:r>
              <a:rPr lang="en-GB" sz="1600" i="0" dirty="0">
                <a:solidFill>
                  <a:srgbClr val="0070C0"/>
                </a:solidFill>
                <a:effectLst/>
              </a:rPr>
              <a:t>, a Powell, 2016)</a:t>
            </a:r>
            <a:endParaRPr lang="en-GB" sz="1600" dirty="0">
              <a:solidFill>
                <a:srgbClr val="0070C0"/>
              </a:solidFill>
            </a:endParaRPr>
          </a:p>
          <a:p>
            <a:pPr lvl="1" indent="0">
              <a:buNone/>
            </a:pPr>
            <a:r>
              <a:rPr lang="en-GB" sz="3200" dirty="0"/>
              <a:t>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337287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0A6FD9-F4FA-8C43-B14F-1841023B75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>
                <a:solidFill>
                  <a:srgbClr val="0070C0"/>
                </a:solidFill>
              </a:rPr>
              <a:t>Difrod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gwaith</a:t>
            </a:r>
            <a:r>
              <a:rPr lang="en-GB" dirty="0">
                <a:solidFill>
                  <a:srgbClr val="0070C0"/>
                </a:solidFill>
              </a:rPr>
              <a:t> Froebel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F0E177-3E37-CC4E-910D-903CE76845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y-GB" sz="2000" dirty="0">
                <a:solidFill>
                  <a:srgbClr val="0070C0"/>
                </a:solidFill>
              </a:rPr>
              <a:t>Daeth addysgwyr ifanc i ddysgu gan </a:t>
            </a:r>
            <a:r>
              <a:rPr lang="cy-GB" sz="2000" dirty="0" err="1">
                <a:solidFill>
                  <a:srgbClr val="0070C0"/>
                </a:solidFill>
              </a:rPr>
              <a:t>Froebel</a:t>
            </a:r>
            <a:r>
              <a:rPr lang="cy-GB" sz="2000" dirty="0">
                <a:solidFill>
                  <a:srgbClr val="0070C0"/>
                </a:solidFill>
              </a:rPr>
              <a:t>. Agorodd llawer ohonynt eu </a:t>
            </a:r>
            <a:r>
              <a:rPr lang="cy-GB" sz="2000" i="1" dirty="0" err="1">
                <a:solidFill>
                  <a:srgbClr val="0070C0"/>
                </a:solidFill>
              </a:rPr>
              <a:t>kindergarten</a:t>
            </a:r>
            <a:r>
              <a:rPr lang="cy-GB" sz="2000" dirty="0">
                <a:solidFill>
                  <a:srgbClr val="0070C0"/>
                </a:solidFill>
              </a:rPr>
              <a:t> eu hunain yn Yr Almaen.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y-GB" sz="2000" dirty="0">
                <a:solidFill>
                  <a:srgbClr val="0070C0"/>
                </a:solidFill>
              </a:rPr>
              <a:t>Ar ôl chwildro’r Almaen yn 1849 penderfynodd y llywodraeth bod merched yn cael eu gwahardd rhag bod yn weithredol yn wleidyddol. Roedd merched yn rhedeg </a:t>
            </a:r>
            <a:r>
              <a:rPr lang="cy-GB" sz="2000" i="1" dirty="0" err="1">
                <a:solidFill>
                  <a:srgbClr val="0070C0"/>
                </a:solidFill>
              </a:rPr>
              <a:t>kindergarten</a:t>
            </a:r>
            <a:r>
              <a:rPr lang="cy-GB" sz="2000" i="1" dirty="0">
                <a:solidFill>
                  <a:srgbClr val="0070C0"/>
                </a:solidFill>
              </a:rPr>
              <a:t> </a:t>
            </a:r>
            <a:r>
              <a:rPr lang="cy-GB" sz="2000" dirty="0">
                <a:solidFill>
                  <a:srgbClr val="0070C0"/>
                </a:solidFill>
              </a:rPr>
              <a:t>yn cael ei ystyried yn broblematig.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y-GB" sz="2000" dirty="0">
                <a:solidFill>
                  <a:srgbClr val="0070C0"/>
                </a:solidFill>
              </a:rPr>
              <a:t>Gwelodd waith ei oes yn lleihau a datblygiad plant yn cael ei aflonyddu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y-GB" sz="2000" dirty="0">
                <a:solidFill>
                  <a:srgbClr val="0070C0"/>
                </a:solidFill>
              </a:rPr>
              <a:t>Dioddef o iselder a bu farw yn 1850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51289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D6C3A0-DC18-3D4F-ACB4-F5790A1C18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>
                <a:solidFill>
                  <a:srgbClr val="0070C0"/>
                </a:solidFill>
              </a:rPr>
              <a:t>Dylanwad</a:t>
            </a:r>
            <a:r>
              <a:rPr lang="en-GB" dirty="0">
                <a:solidFill>
                  <a:srgbClr val="0070C0"/>
                </a:solidFill>
              </a:rPr>
              <a:t> Froebel </a:t>
            </a:r>
            <a:r>
              <a:rPr lang="en-GB" dirty="0" err="1">
                <a:solidFill>
                  <a:srgbClr val="0070C0"/>
                </a:solidFill>
              </a:rPr>
              <a:t>ar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Addysg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0C5EE7-510F-704C-A6B1-E5C4422470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0726" y="1839951"/>
            <a:ext cx="10333074" cy="4077069"/>
          </a:xfr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y-GB" sz="2000" dirty="0">
                <a:solidFill>
                  <a:srgbClr val="0070C0"/>
                </a:solidFill>
              </a:rPr>
              <a:t>Yn groes i addysg draddodiadol, roedd </a:t>
            </a:r>
            <a:r>
              <a:rPr lang="cy-GB" sz="2000" dirty="0" err="1">
                <a:solidFill>
                  <a:srgbClr val="0070C0"/>
                </a:solidFill>
              </a:rPr>
              <a:t>Froebel</a:t>
            </a:r>
            <a:r>
              <a:rPr lang="cy-GB" sz="2000" dirty="0">
                <a:solidFill>
                  <a:srgbClr val="0070C0"/>
                </a:solidFill>
              </a:rPr>
              <a:t> yn erbyn dysgu pethau ar y cof.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y-GB" sz="2000" dirty="0">
                <a:solidFill>
                  <a:srgbClr val="0070C0"/>
                </a:solidFill>
              </a:rPr>
              <a:t>Credai y dylai plant ddatblygu eu hunain trwy eu gweithgareddau eu hunain i dyfu’n unigolion sy’n meddwl yn rhydd.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y-GB" sz="2000" dirty="0">
                <a:solidFill>
                  <a:srgbClr val="0070C0"/>
                </a:solidFill>
              </a:rPr>
              <a:t>Wedi dylanwadu ar addysg a damcaniaethwyr yn Ewrop ac America e.e. </a:t>
            </a:r>
            <a:r>
              <a:rPr lang="cy-GB" sz="2000" dirty="0" err="1">
                <a:solidFill>
                  <a:srgbClr val="0070C0"/>
                </a:solidFill>
              </a:rPr>
              <a:t>Rudolph</a:t>
            </a:r>
            <a:r>
              <a:rPr lang="cy-GB" sz="2000" dirty="0">
                <a:solidFill>
                  <a:srgbClr val="0070C0"/>
                </a:solidFill>
              </a:rPr>
              <a:t> </a:t>
            </a:r>
            <a:r>
              <a:rPr lang="cy-GB" sz="2000" dirty="0" err="1">
                <a:solidFill>
                  <a:srgbClr val="0070C0"/>
                </a:solidFill>
              </a:rPr>
              <a:t>Steiner</a:t>
            </a:r>
            <a:r>
              <a:rPr lang="cy-GB" sz="2000" dirty="0">
                <a:solidFill>
                  <a:srgbClr val="0070C0"/>
                </a:solidFill>
              </a:rPr>
              <a:t> a Maria </a:t>
            </a:r>
            <a:r>
              <a:rPr lang="cy-GB" sz="2000" dirty="0" err="1">
                <a:solidFill>
                  <a:srgbClr val="0070C0"/>
                </a:solidFill>
              </a:rPr>
              <a:t>Montessori</a:t>
            </a:r>
            <a:endParaRPr lang="cy-GB" sz="2000" dirty="0">
              <a:solidFill>
                <a:srgbClr val="0070C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y-GB" sz="2000" dirty="0">
                <a:solidFill>
                  <a:srgbClr val="0070C0"/>
                </a:solidFill>
              </a:rPr>
              <a:t>Y defnydd o symbolau, e.e. ar flociau pren, gemau rhifau a geiriau, arlunio, canu, dawnsio ac astudio natur.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y-GB" sz="2000" dirty="0">
                <a:solidFill>
                  <a:srgbClr val="0070C0"/>
                </a:solidFill>
              </a:rPr>
              <a:t>Pwysigrwydd y berthynas rhwng ysgolion, rhieni a’u cymunedau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28686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D44DF6-5F02-9943-84D0-41EA65886E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>
                <a:solidFill>
                  <a:srgbClr val="0070C0"/>
                </a:solidFill>
              </a:rPr>
              <a:t>Cymhwysiad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heddiw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411BC0-2E4A-8F48-8949-522BE7E7B4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err="1">
                <a:solidFill>
                  <a:srgbClr val="0070C0"/>
                </a:solidFill>
              </a:rPr>
              <a:t>Mae’r</a:t>
            </a:r>
            <a:r>
              <a:rPr lang="en-GB" sz="3200" dirty="0">
                <a:solidFill>
                  <a:srgbClr val="0070C0"/>
                </a:solidFill>
              </a:rPr>
              <a:t> </a:t>
            </a:r>
            <a:r>
              <a:rPr lang="en-GB" sz="3200" i="1" dirty="0">
                <a:solidFill>
                  <a:srgbClr val="0070C0"/>
                </a:solidFill>
              </a:rPr>
              <a:t>Kindergarten</a:t>
            </a:r>
            <a:r>
              <a:rPr lang="en-GB" sz="3200" dirty="0">
                <a:solidFill>
                  <a:srgbClr val="0070C0"/>
                </a:solidFill>
              </a:rPr>
              <a:t> </a:t>
            </a:r>
            <a:r>
              <a:rPr lang="en-GB" sz="3200" dirty="0" err="1">
                <a:solidFill>
                  <a:srgbClr val="0070C0"/>
                </a:solidFill>
              </a:rPr>
              <a:t>yn</a:t>
            </a:r>
            <a:r>
              <a:rPr lang="en-GB" sz="3200" dirty="0">
                <a:solidFill>
                  <a:srgbClr val="0070C0"/>
                </a:solidFill>
              </a:rPr>
              <a:t> </a:t>
            </a:r>
            <a:r>
              <a:rPr lang="en-GB" sz="3200" dirty="0" err="1">
                <a:solidFill>
                  <a:srgbClr val="0070C0"/>
                </a:solidFill>
              </a:rPr>
              <a:t>cael</a:t>
            </a:r>
            <a:r>
              <a:rPr lang="en-GB" sz="3200" dirty="0">
                <a:solidFill>
                  <a:srgbClr val="0070C0"/>
                </a:solidFill>
              </a:rPr>
              <a:t> </a:t>
            </a:r>
            <a:r>
              <a:rPr lang="en-GB" sz="3200" dirty="0" err="1">
                <a:solidFill>
                  <a:srgbClr val="0070C0"/>
                </a:solidFill>
              </a:rPr>
              <a:t>eu</a:t>
            </a:r>
            <a:r>
              <a:rPr lang="en-GB" sz="3200" dirty="0">
                <a:solidFill>
                  <a:srgbClr val="0070C0"/>
                </a:solidFill>
              </a:rPr>
              <a:t> </a:t>
            </a:r>
            <a:r>
              <a:rPr lang="en-GB" sz="3200" dirty="0" err="1">
                <a:solidFill>
                  <a:srgbClr val="0070C0"/>
                </a:solidFill>
              </a:rPr>
              <a:t>cydnabod</a:t>
            </a:r>
            <a:r>
              <a:rPr lang="en-GB" sz="3200" dirty="0">
                <a:solidFill>
                  <a:srgbClr val="0070C0"/>
                </a:solidFill>
              </a:rPr>
              <a:t> </a:t>
            </a:r>
            <a:r>
              <a:rPr lang="en-GB" sz="3200" dirty="0" err="1">
                <a:solidFill>
                  <a:srgbClr val="0070C0"/>
                </a:solidFill>
              </a:rPr>
              <a:t>yn</a:t>
            </a:r>
            <a:r>
              <a:rPr lang="en-GB" sz="3200" dirty="0">
                <a:solidFill>
                  <a:srgbClr val="0070C0"/>
                </a:solidFill>
              </a:rPr>
              <a:t> </a:t>
            </a:r>
            <a:r>
              <a:rPr lang="en-GB" sz="3200" dirty="0" err="1">
                <a:solidFill>
                  <a:srgbClr val="0070C0"/>
                </a:solidFill>
              </a:rPr>
              <a:t>rywbeth</a:t>
            </a:r>
            <a:r>
              <a:rPr lang="en-GB" sz="3200" dirty="0">
                <a:solidFill>
                  <a:srgbClr val="0070C0"/>
                </a:solidFill>
              </a:rPr>
              <a:t> </a:t>
            </a:r>
            <a:r>
              <a:rPr lang="en-GB" sz="3200" dirty="0" err="1">
                <a:solidFill>
                  <a:srgbClr val="0070C0"/>
                </a:solidFill>
              </a:rPr>
              <a:t>pwysig</a:t>
            </a:r>
            <a:r>
              <a:rPr lang="en-GB" sz="3200" dirty="0">
                <a:solidFill>
                  <a:srgbClr val="0070C0"/>
                </a:solidFill>
              </a:rPr>
              <a:t> i </a:t>
            </a:r>
            <a:r>
              <a:rPr lang="en-GB" sz="3200" dirty="0" err="1">
                <a:solidFill>
                  <a:srgbClr val="0070C0"/>
                </a:solidFill>
              </a:rPr>
              <a:t>ddatblygiad</a:t>
            </a:r>
            <a:r>
              <a:rPr lang="en-GB" sz="3200" dirty="0">
                <a:solidFill>
                  <a:srgbClr val="0070C0"/>
                </a:solidFill>
              </a:rPr>
              <a:t> plant.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err="1">
                <a:solidFill>
                  <a:srgbClr val="0070C0"/>
                </a:solidFill>
              </a:rPr>
              <a:t>Ysgolion</a:t>
            </a:r>
            <a:r>
              <a:rPr lang="en-GB" sz="3200" dirty="0">
                <a:solidFill>
                  <a:srgbClr val="0070C0"/>
                </a:solidFill>
              </a:rPr>
              <a:t> </a:t>
            </a:r>
            <a:r>
              <a:rPr lang="en-GB" sz="3200" dirty="0" err="1">
                <a:solidFill>
                  <a:srgbClr val="0070C0"/>
                </a:solidFill>
              </a:rPr>
              <a:t>Fforest</a:t>
            </a:r>
            <a:endParaRPr lang="en-GB" sz="3200" dirty="0">
              <a:solidFill>
                <a:srgbClr val="0070C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err="1">
                <a:solidFill>
                  <a:srgbClr val="0070C0"/>
                </a:solidFill>
              </a:rPr>
              <a:t>Cyfnod</a:t>
            </a:r>
            <a:r>
              <a:rPr lang="en-GB" sz="3200" dirty="0">
                <a:solidFill>
                  <a:srgbClr val="0070C0"/>
                </a:solidFill>
              </a:rPr>
              <a:t> Sylfaen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err="1">
                <a:solidFill>
                  <a:srgbClr val="0070C0"/>
                </a:solidFill>
              </a:rPr>
              <a:t>Hawliau’n</a:t>
            </a:r>
            <a:r>
              <a:rPr lang="en-GB" sz="3200" dirty="0">
                <a:solidFill>
                  <a:srgbClr val="0070C0"/>
                </a:solidFill>
              </a:rPr>
              <a:t> </a:t>
            </a:r>
            <a:r>
              <a:rPr lang="en-GB" sz="3200" dirty="0" err="1">
                <a:solidFill>
                  <a:srgbClr val="0070C0"/>
                </a:solidFill>
              </a:rPr>
              <a:t>Parchu</a:t>
            </a:r>
            <a:r>
              <a:rPr lang="en-GB" sz="3200" dirty="0">
                <a:solidFill>
                  <a:srgbClr val="0070C0"/>
                </a:solidFill>
              </a:rPr>
              <a:t> </a:t>
            </a:r>
            <a:r>
              <a:rPr lang="en-GB" sz="3200" dirty="0" err="1">
                <a:solidFill>
                  <a:srgbClr val="0070C0"/>
                </a:solidFill>
              </a:rPr>
              <a:t>Ysgolion</a:t>
            </a:r>
            <a:endParaRPr lang="en-GB" sz="3200" dirty="0">
              <a:solidFill>
                <a:srgbClr val="0070C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err="1">
                <a:solidFill>
                  <a:srgbClr val="0070C0"/>
                </a:solidFill>
              </a:rPr>
              <a:t>Unrhyw</a:t>
            </a:r>
            <a:r>
              <a:rPr lang="en-GB" sz="3200" dirty="0">
                <a:solidFill>
                  <a:srgbClr val="0070C0"/>
                </a:solidFill>
              </a:rPr>
              <a:t> rai </a:t>
            </a:r>
            <a:r>
              <a:rPr lang="en-GB" sz="3200" dirty="0" err="1">
                <a:solidFill>
                  <a:srgbClr val="0070C0"/>
                </a:solidFill>
              </a:rPr>
              <a:t>eraill</a:t>
            </a:r>
            <a:r>
              <a:rPr lang="en-GB" sz="3200" dirty="0">
                <a:solidFill>
                  <a:srgbClr val="0070C0"/>
                </a:solidFill>
              </a:rPr>
              <a:t>……..</a:t>
            </a:r>
          </a:p>
          <a:p>
            <a:pPr marL="0" indent="0">
              <a:buNone/>
            </a:pPr>
            <a:endParaRPr lang="en-GB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6789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DA84F3-CE64-43EF-BABF-8DFD63BC39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382" y="629580"/>
            <a:ext cx="10058400" cy="1371600"/>
          </a:xfrm>
        </p:spPr>
        <p:txBody>
          <a:bodyPr/>
          <a:lstStyle/>
          <a:p>
            <a:r>
              <a:rPr lang="en-GB" b="1" dirty="0">
                <a:solidFill>
                  <a:srgbClr val="0070C0"/>
                </a:solidFill>
              </a:rPr>
              <a:t>Jerome Bruner 1915-2016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39625F-DBD4-4BD1-8E8A-5E27EDF7BB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382" y="1961581"/>
            <a:ext cx="8508521" cy="4204645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altLang="en-US" sz="3600" dirty="0" err="1">
                <a:solidFill>
                  <a:srgbClr val="0070C0"/>
                </a:solidFill>
              </a:rPr>
              <a:t>Seicolegydd</a:t>
            </a:r>
            <a:r>
              <a:rPr lang="en-GB" altLang="en-US" sz="3600" dirty="0">
                <a:solidFill>
                  <a:srgbClr val="0070C0"/>
                </a:solidFill>
              </a:rPr>
              <a:t> ac </a:t>
            </a:r>
            <a:r>
              <a:rPr lang="en-GB" altLang="en-US" sz="3600" dirty="0" err="1">
                <a:solidFill>
                  <a:srgbClr val="0070C0"/>
                </a:solidFill>
              </a:rPr>
              <a:t>addysgwr</a:t>
            </a:r>
            <a:r>
              <a:rPr lang="en-GB" altLang="en-US" sz="3600" dirty="0">
                <a:solidFill>
                  <a:srgbClr val="0070C0"/>
                </a:solidFill>
              </a:rPr>
              <a:t> </a:t>
            </a:r>
            <a:r>
              <a:rPr lang="en-GB" altLang="en-US" sz="3600" dirty="0" err="1">
                <a:solidFill>
                  <a:srgbClr val="0070C0"/>
                </a:solidFill>
              </a:rPr>
              <a:t>americanaidd</a:t>
            </a:r>
            <a:endParaRPr lang="en-GB" altLang="en-US" sz="3600" dirty="0">
              <a:solidFill>
                <a:srgbClr val="0070C0"/>
              </a:solidFill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GB" sz="3600" dirty="0" err="1">
                <a:solidFill>
                  <a:srgbClr val="0070C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Cyfraniad</a:t>
            </a:r>
            <a:r>
              <a:rPr lang="en-GB" sz="3600" dirty="0">
                <a:solidFill>
                  <a:srgbClr val="0070C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>
                <a:solidFill>
                  <a:srgbClr val="0070C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sylweddol</a:t>
            </a:r>
            <a:r>
              <a:rPr lang="en-GB" sz="3600" dirty="0">
                <a:solidFill>
                  <a:srgbClr val="0070C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at </a:t>
            </a:r>
            <a:r>
              <a:rPr lang="en-GB" sz="3600" dirty="0" err="1">
                <a:solidFill>
                  <a:srgbClr val="0070C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theori</a:t>
            </a:r>
            <a:r>
              <a:rPr lang="en-GB" sz="3600" dirty="0">
                <a:solidFill>
                  <a:srgbClr val="0070C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>
                <a:solidFill>
                  <a:srgbClr val="0070C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dysgu</a:t>
            </a:r>
            <a:r>
              <a:rPr lang="en-GB" sz="3600" dirty="0">
                <a:solidFill>
                  <a:srgbClr val="0070C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>
                <a:solidFill>
                  <a:srgbClr val="0070C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gwybyddol</a:t>
            </a:r>
            <a:endParaRPr lang="en-GB" sz="3600" dirty="0">
              <a:solidFill>
                <a:srgbClr val="0070C0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GB" sz="3600" dirty="0">
                <a:solidFill>
                  <a:srgbClr val="0070C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Gwaith </a:t>
            </a:r>
            <a:r>
              <a:rPr lang="en-GB" sz="3600" dirty="0" err="1">
                <a:solidFill>
                  <a:srgbClr val="0070C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wedi’i</a:t>
            </a:r>
            <a:r>
              <a:rPr lang="en-GB" sz="3600" dirty="0">
                <a:solidFill>
                  <a:srgbClr val="0070C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>
                <a:solidFill>
                  <a:srgbClr val="0070C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gysylltu</a:t>
            </a:r>
            <a:r>
              <a:rPr lang="en-GB" sz="3600" dirty="0">
                <a:solidFill>
                  <a:srgbClr val="0070C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â </a:t>
            </a:r>
            <a:r>
              <a:rPr lang="en-GB" sz="3600" dirty="0" err="1">
                <a:solidFill>
                  <a:srgbClr val="0070C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lluniadaeth</a:t>
            </a:r>
            <a:r>
              <a:rPr lang="en-GB" sz="3600" dirty="0">
                <a:solidFill>
                  <a:srgbClr val="0070C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GB" sz="36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buFont typeface="Wingdings" panose="05000000000000000000" pitchFamily="2" charset="2"/>
              <a:buChar char="§"/>
            </a:pPr>
            <a:endParaRPr lang="en-GB" altLang="en-US" sz="2600" dirty="0"/>
          </a:p>
        </p:txBody>
      </p:sp>
      <p:pic>
        <p:nvPicPr>
          <p:cNvPr id="4" name="Picture 3" descr="A picture of an elderly Jerome Bruner&#10;">
            <a:extLst>
              <a:ext uri="{FF2B5EF4-FFF2-40B4-BE49-F238E27FC236}">
                <a16:creationId xmlns:a16="http://schemas.microsoft.com/office/drawing/2014/main" id="{57D86B49-B172-44F2-B302-9CDDD7A905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89158" y="2199921"/>
            <a:ext cx="3009759" cy="430658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EF2A058-9777-4B34-B720-81112AEC018A}"/>
              </a:ext>
            </a:extLst>
          </p:cNvPr>
          <p:cNvSpPr txBox="1"/>
          <p:nvPr/>
        </p:nvSpPr>
        <p:spPr>
          <a:xfrm>
            <a:off x="1688770" y="5796894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r">
              <a:buNone/>
            </a:pPr>
            <a:r>
              <a:rPr lang="en-GB" altLang="en-US" sz="1800" dirty="0">
                <a:solidFill>
                  <a:srgbClr val="0070C0"/>
                </a:solidFill>
              </a:rPr>
              <a:t>Blakemore &amp; Frith (2005) </a:t>
            </a:r>
          </a:p>
        </p:txBody>
      </p:sp>
    </p:spTree>
    <p:extLst>
      <p:ext uri="{BB962C8B-B14F-4D97-AF65-F5344CB8AC3E}">
        <p14:creationId xmlns:p14="http://schemas.microsoft.com/office/powerpoint/2010/main" val="26728755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DA16CD-BF80-4689-B89D-104050A748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70C0"/>
                </a:solidFill>
              </a:rPr>
              <a:t>Jerome Bruner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D9D36B-F3A7-4415-8D2D-4FDC55417A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24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Mae plant yn ddysgwyr gweithredol ac yn llunio syniadau’n seiliedig ar wybodaeth bresennol.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24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Mae plant yn datrys problemau trwy adeiladu ar gysyniadau maent yn eu gwybod yn barod o gymwysiadau’r byd go iawn.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2400" dirty="0">
                <a:solidFill>
                  <a:srgbClr val="0070C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Dylai gwaith ysgol ffocysu ar arwain plant trwy hunan-</a:t>
            </a:r>
            <a:r>
              <a:rPr lang="cy-GB" sz="2400" dirty="0" err="1">
                <a:solidFill>
                  <a:srgbClr val="0070C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ddarganfyddiaeth</a:t>
            </a:r>
            <a:r>
              <a:rPr lang="cy-GB" sz="2400" dirty="0">
                <a:solidFill>
                  <a:srgbClr val="0070C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cy-GB" dirty="0">
              <a:solidFill>
                <a:srgbClr val="0070C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9AB1C48-1F2F-45BC-86C7-C90C53B4B923}"/>
              </a:ext>
            </a:extLst>
          </p:cNvPr>
          <p:cNvSpPr txBox="1"/>
          <p:nvPr/>
        </p:nvSpPr>
        <p:spPr>
          <a:xfrm>
            <a:off x="711200" y="5857004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r">
              <a:buNone/>
            </a:pPr>
            <a:r>
              <a:rPr lang="en-GB" altLang="en-US" sz="1800" dirty="0"/>
              <a:t>   </a:t>
            </a:r>
            <a:r>
              <a:rPr lang="en-GB" altLang="en-US" sz="1800" dirty="0">
                <a:solidFill>
                  <a:srgbClr val="0070C0"/>
                </a:solidFill>
              </a:rPr>
              <a:t>Blakemore &amp; Frith (2005</a:t>
            </a:r>
            <a:r>
              <a:rPr lang="en-GB" altLang="en-US" sz="1800" dirty="0"/>
              <a:t>) </a:t>
            </a:r>
          </a:p>
        </p:txBody>
      </p:sp>
    </p:spTree>
    <p:extLst>
      <p:ext uri="{BB962C8B-B14F-4D97-AF65-F5344CB8AC3E}">
        <p14:creationId xmlns:p14="http://schemas.microsoft.com/office/powerpoint/2010/main" val="38571048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2FB000-699D-494F-910A-EB0411DD5B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err="1">
                <a:solidFill>
                  <a:srgbClr val="0070C0"/>
                </a:solidFill>
              </a:rPr>
              <a:t>Theori</a:t>
            </a:r>
            <a:r>
              <a:rPr lang="en-GB" b="1" dirty="0">
                <a:solidFill>
                  <a:srgbClr val="0070C0"/>
                </a:solidFill>
              </a:rPr>
              <a:t> Bruner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2BD31E-759C-4603-AB1D-9B0C293579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y-GB" sz="3600" dirty="0">
                <a:solidFill>
                  <a:srgbClr val="0070C0"/>
                </a:solidFill>
              </a:rPr>
              <a:t>Wedi’i seilio ar 3 phrif cysyniad:</a:t>
            </a:r>
          </a:p>
          <a:p>
            <a:pPr marL="0" indent="0">
              <a:buNone/>
            </a:pPr>
            <a:endParaRPr lang="cy-GB" sz="3600" dirty="0">
              <a:solidFill>
                <a:srgbClr val="0070C0"/>
              </a:solidFill>
            </a:endParaRPr>
          </a:p>
          <a:p>
            <a:pPr lvl="1"/>
            <a:r>
              <a:rPr lang="cy-GB" sz="3600" dirty="0">
                <a:solidFill>
                  <a:srgbClr val="0070C0"/>
                </a:solidFill>
              </a:rPr>
              <a:t>Datblygiad Deallusol</a:t>
            </a:r>
          </a:p>
          <a:p>
            <a:pPr lvl="1"/>
            <a:r>
              <a:rPr lang="cy-GB" sz="3600" dirty="0">
                <a:solidFill>
                  <a:srgbClr val="0070C0"/>
                </a:solidFill>
              </a:rPr>
              <a:t>Gweithred Dysgu / Darganfod</a:t>
            </a:r>
          </a:p>
          <a:p>
            <a:pPr lvl="1"/>
            <a:r>
              <a:rPr lang="cy-GB" sz="3600" dirty="0">
                <a:solidFill>
                  <a:srgbClr val="0070C0"/>
                </a:solidFill>
              </a:rPr>
              <a:t>Cwricwlwm Esgynnol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6578C82-33A3-46FD-AFBA-594BE794AB83}"/>
              </a:ext>
            </a:extLst>
          </p:cNvPr>
          <p:cNvSpPr txBox="1"/>
          <p:nvPr/>
        </p:nvSpPr>
        <p:spPr>
          <a:xfrm>
            <a:off x="753035" y="5952744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r">
              <a:buNone/>
            </a:pPr>
            <a:r>
              <a:rPr lang="en-GB" altLang="en-US" sz="1800" dirty="0">
                <a:solidFill>
                  <a:srgbClr val="0070C0"/>
                </a:solidFill>
              </a:rPr>
              <a:t>Blakemore &amp; Frith (2005) </a:t>
            </a:r>
          </a:p>
        </p:txBody>
      </p:sp>
    </p:spTree>
    <p:extLst>
      <p:ext uri="{BB962C8B-B14F-4D97-AF65-F5344CB8AC3E}">
        <p14:creationId xmlns:p14="http://schemas.microsoft.com/office/powerpoint/2010/main" val="13503842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90E0F-49BF-41E7-822A-CADC2BE785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70C0"/>
                </a:solidFill>
              </a:rPr>
              <a:t>1. </a:t>
            </a:r>
            <a:r>
              <a:rPr lang="en-GB" b="1" dirty="0" err="1">
                <a:solidFill>
                  <a:srgbClr val="0070C0"/>
                </a:solidFill>
              </a:rPr>
              <a:t>Datblygiad</a:t>
            </a:r>
            <a:r>
              <a:rPr lang="en-GB" b="1" dirty="0">
                <a:solidFill>
                  <a:srgbClr val="0070C0"/>
                </a:solidFill>
              </a:rPr>
              <a:t> </a:t>
            </a:r>
            <a:r>
              <a:rPr lang="en-GB" b="1" dirty="0" err="1">
                <a:solidFill>
                  <a:srgbClr val="0070C0"/>
                </a:solidFill>
              </a:rPr>
              <a:t>Deallusol</a:t>
            </a:r>
            <a:endParaRPr lang="en-GB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D34377-1516-4283-90B0-3FCE6800FB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cy-GB" sz="2000" b="1" dirty="0">
                <a:solidFill>
                  <a:srgbClr val="0070C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Caiff ei gynrychioli mewn 3 ffordd wrth i blentyn ddatblygu: </a:t>
            </a:r>
            <a:endParaRPr lang="cy-GB" sz="2000" b="1" dirty="0">
              <a:solidFill>
                <a:srgbClr val="0070C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cy-GB" sz="2000" dirty="0" err="1">
                <a:solidFill>
                  <a:srgbClr val="0070C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Enactif</a:t>
            </a:r>
            <a:r>
              <a:rPr lang="cy-GB" sz="20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(yn seiliedig ar weithred / </a:t>
            </a:r>
            <a:r>
              <a:rPr lang="cy-GB" sz="2000" dirty="0">
                <a:solidFill>
                  <a:srgbClr val="0070C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Genedigaeth</a:t>
            </a:r>
            <a:r>
              <a:rPr lang="cy-GB" sz="20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1 </a:t>
            </a:r>
            <a:r>
              <a:rPr lang="cy-GB" sz="2000" dirty="0">
                <a:solidFill>
                  <a:srgbClr val="0070C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flwydd oed</a:t>
            </a:r>
            <a:r>
              <a:rPr lang="cy-GB" sz="20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457200">
              <a:lnSpc>
                <a:spcPct val="107000"/>
              </a:lnSpc>
            </a:pPr>
            <a:r>
              <a:rPr lang="cy-GB" sz="20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Plentyn yn dysgu am y byd trwy </a:t>
            </a:r>
            <a:r>
              <a:rPr lang="cy-GB" sz="2000" dirty="0">
                <a:solidFill>
                  <a:srgbClr val="0070C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eu dwylo/gweithredoedd fel cyffwrdd, teimlo, trin a thrafod.</a:t>
            </a:r>
            <a:endParaRPr lang="cy-GB" sz="2000" dirty="0">
              <a:solidFill>
                <a:srgbClr val="0070C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07000"/>
              </a:lnSpc>
              <a:buNone/>
            </a:pPr>
            <a:r>
              <a:rPr lang="cy-GB" sz="20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   Eiconig (yn s</a:t>
            </a:r>
            <a:r>
              <a:rPr lang="cy-GB" sz="2000" dirty="0">
                <a:solidFill>
                  <a:srgbClr val="0070C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eiliedig ar y gweledol</a:t>
            </a:r>
            <a:r>
              <a:rPr lang="cy-GB" sz="20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/ 1 – 6 </a:t>
            </a:r>
            <a:r>
              <a:rPr lang="cy-GB" sz="2000" dirty="0">
                <a:solidFill>
                  <a:srgbClr val="0070C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blwydd oed</a:t>
            </a:r>
            <a:r>
              <a:rPr lang="cy-GB" sz="20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457200">
              <a:lnSpc>
                <a:spcPct val="107000"/>
              </a:lnSpc>
            </a:pPr>
            <a:r>
              <a:rPr lang="cy-GB" sz="2000" dirty="0">
                <a:solidFill>
                  <a:srgbClr val="0070C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Cam darluniadol</a:t>
            </a:r>
            <a:r>
              <a:rPr lang="cy-GB" sz="20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dysgu trwy ddarluniau, fideos, pethau y gellir eu rin a’u trafod a diagramau. </a:t>
            </a:r>
          </a:p>
          <a:p>
            <a:pPr marL="0" lvl="0" indent="0">
              <a:lnSpc>
                <a:spcPct val="107000"/>
              </a:lnSpc>
              <a:buNone/>
            </a:pPr>
            <a:r>
              <a:rPr lang="cy-GB" sz="20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   Symbolaidd (</a:t>
            </a:r>
            <a:r>
              <a:rPr lang="cy-GB" sz="2000" dirty="0">
                <a:solidFill>
                  <a:srgbClr val="0070C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Iaith</a:t>
            </a:r>
            <a:r>
              <a:rPr lang="cy-GB" sz="20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cy-GB" sz="2000" dirty="0">
                <a:solidFill>
                  <a:srgbClr val="0070C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Seiliedig ar y clybodol</a:t>
            </a:r>
            <a:r>
              <a:rPr lang="cy-GB" sz="20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7 </a:t>
            </a:r>
            <a:r>
              <a:rPr lang="cy-GB" sz="2000" dirty="0">
                <a:solidFill>
                  <a:srgbClr val="0070C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mlwydd oed</a:t>
            </a:r>
            <a:r>
              <a:rPr lang="cy-GB" sz="20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cy-GB" sz="2000" dirty="0">
                <a:solidFill>
                  <a:srgbClr val="0070C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ymlaen</a:t>
            </a:r>
            <a:r>
              <a:rPr lang="cy-GB" sz="20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457200">
              <a:lnSpc>
                <a:spcPct val="107000"/>
              </a:lnSpc>
            </a:pPr>
            <a:r>
              <a:rPr lang="cy-GB" sz="2000" dirty="0">
                <a:solidFill>
                  <a:srgbClr val="0070C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Bydd y plentyn/person ifanc yn datblygu’r gallu i feddwl mewn termau haniaethol, a dehongli symbolau a geiriau.</a:t>
            </a:r>
            <a:r>
              <a:rPr lang="cy-GB" sz="20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5B62BA8-DE9F-4619-ABEA-14E5C99E9A54}"/>
              </a:ext>
            </a:extLst>
          </p:cNvPr>
          <p:cNvSpPr txBox="1"/>
          <p:nvPr/>
        </p:nvSpPr>
        <p:spPr>
          <a:xfrm>
            <a:off x="633505" y="5952744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altLang="en-US" sz="1800" dirty="0">
                <a:solidFill>
                  <a:srgbClr val="0070C0"/>
                </a:solidFill>
              </a:rPr>
              <a:t>Blakemore &amp; Frith (2005) </a:t>
            </a:r>
          </a:p>
        </p:txBody>
      </p:sp>
    </p:spTree>
    <p:extLst>
      <p:ext uri="{BB962C8B-B14F-4D97-AF65-F5344CB8AC3E}">
        <p14:creationId xmlns:p14="http://schemas.microsoft.com/office/powerpoint/2010/main" val="20654494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FEDADA-65B8-4D0F-9415-C9C355D866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8764" y="642594"/>
            <a:ext cx="11443854" cy="1371600"/>
          </a:xfrm>
        </p:spPr>
        <p:txBody>
          <a:bodyPr/>
          <a:lstStyle/>
          <a:p>
            <a:r>
              <a:rPr lang="en-GB" b="1" dirty="0">
                <a:solidFill>
                  <a:srgbClr val="0070C0"/>
                </a:solidFill>
              </a:rPr>
              <a:t>2. </a:t>
            </a:r>
            <a:r>
              <a:rPr lang="en-GB" b="1" dirty="0" err="1">
                <a:solidFill>
                  <a:srgbClr val="0070C0"/>
                </a:solidFill>
              </a:rPr>
              <a:t>Gweithredu</a:t>
            </a:r>
            <a:r>
              <a:rPr lang="en-GB" b="1" dirty="0">
                <a:solidFill>
                  <a:srgbClr val="0070C0"/>
                </a:solidFill>
              </a:rPr>
              <a:t> </a:t>
            </a:r>
            <a:r>
              <a:rPr lang="en-GB" b="1" dirty="0" err="1">
                <a:solidFill>
                  <a:srgbClr val="0070C0"/>
                </a:solidFill>
              </a:rPr>
              <a:t>Dysgu</a:t>
            </a:r>
            <a:r>
              <a:rPr lang="en-GB" b="1" dirty="0">
                <a:solidFill>
                  <a:srgbClr val="0070C0"/>
                </a:solidFill>
              </a:rPr>
              <a:t> / </a:t>
            </a:r>
            <a:r>
              <a:rPr lang="en-GB" b="1" dirty="0" err="1">
                <a:solidFill>
                  <a:srgbClr val="0070C0"/>
                </a:solidFill>
              </a:rPr>
              <a:t>Darganfyddiaeth</a:t>
            </a:r>
            <a:endParaRPr lang="en-GB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2F6D74-1BA6-4075-98B0-265EF2DA47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2014194"/>
            <a:ext cx="10058400" cy="3849624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cy-GB" sz="32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Yn cynnwys 3 proses cydamserol:</a:t>
            </a: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cy-GB" sz="3200" dirty="0">
                <a:solidFill>
                  <a:srgbClr val="0070C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Caffaeliad</a:t>
            </a:r>
            <a:r>
              <a:rPr lang="cy-GB" sz="32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Ennill gwybodaeth newydd</a:t>
            </a: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cy-GB" sz="32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Trawsnewid – Newid hen wybodaeth yn wybodaeth newydd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cy-GB" sz="3200" dirty="0">
                <a:solidFill>
                  <a:srgbClr val="0070C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Gwerthuso</a:t>
            </a:r>
            <a:r>
              <a:rPr lang="cy-GB" sz="32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Barnu p’un a yw’r newid gwybodaeth yn gwneud synnwyr. </a:t>
            </a:r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4866CD1-4714-4017-8FDB-ECD676D11634}"/>
              </a:ext>
            </a:extLst>
          </p:cNvPr>
          <p:cNvSpPr txBox="1"/>
          <p:nvPr/>
        </p:nvSpPr>
        <p:spPr>
          <a:xfrm>
            <a:off x="585694" y="5952744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r">
              <a:buNone/>
            </a:pPr>
            <a:r>
              <a:rPr lang="en-GB" altLang="en-US" sz="1800" dirty="0">
                <a:solidFill>
                  <a:srgbClr val="0070C0"/>
                </a:solidFill>
              </a:rPr>
              <a:t>Blakemore &amp; Frith (2005) </a:t>
            </a:r>
          </a:p>
        </p:txBody>
      </p:sp>
    </p:spTree>
    <p:extLst>
      <p:ext uri="{BB962C8B-B14F-4D97-AF65-F5344CB8AC3E}">
        <p14:creationId xmlns:p14="http://schemas.microsoft.com/office/powerpoint/2010/main" val="6519272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A330F8-680B-48E0-B20D-B26DDCC5E0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70C0"/>
                </a:solidFill>
              </a:rPr>
              <a:t>3. </a:t>
            </a:r>
            <a:r>
              <a:rPr lang="en-GB" b="1" dirty="0" err="1">
                <a:solidFill>
                  <a:srgbClr val="0070C0"/>
                </a:solidFill>
              </a:rPr>
              <a:t>Cwricwlwm</a:t>
            </a:r>
            <a:r>
              <a:rPr lang="en-GB" b="1" dirty="0">
                <a:solidFill>
                  <a:srgbClr val="0070C0"/>
                </a:solidFill>
              </a:rPr>
              <a:t> </a:t>
            </a:r>
            <a:r>
              <a:rPr lang="en-GB" b="1" dirty="0" err="1">
                <a:solidFill>
                  <a:srgbClr val="0070C0"/>
                </a:solidFill>
              </a:rPr>
              <a:t>Esgynnol</a:t>
            </a:r>
            <a:endParaRPr lang="en-GB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1BF66F-FD6D-422F-97D8-DA87A6F6F0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cy-GB" sz="24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Dadleuodd </a:t>
            </a:r>
            <a:r>
              <a:rPr lang="cy-GB" sz="2400" dirty="0" err="1">
                <a:solidFill>
                  <a:srgbClr val="0070C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Bruner</a:t>
            </a:r>
            <a:r>
              <a:rPr lang="cy-GB" sz="24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gellir addysgu unrhyw bwnc i blentyn ar unrhyw gyfnod datblygiad</a:t>
            </a:r>
            <a:endParaRPr lang="cy-GB" sz="2400" dirty="0">
              <a:solidFill>
                <a:srgbClr val="0070C0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cy-GB" sz="2400" dirty="0">
                <a:solidFill>
                  <a:srgbClr val="0070C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Cwricwlwm sy’n dychwelyd i’r un pynciau dros amser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cy-GB" sz="2400" dirty="0">
                <a:solidFill>
                  <a:srgbClr val="0070C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Mae’r plentyn yn adeiladu ar wybodaeth trwy ailymweld â phynciau, gan fagu gwell dyfnder bob tro.</a:t>
            </a:r>
            <a:r>
              <a:rPr lang="cy-GB" sz="24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cy-GB" sz="24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Dylid addysgu’r pynciau ar lefel sylfaenol yn gyntaf, yna ailymweld </a:t>
            </a:r>
            <a:r>
              <a:rPr lang="cy-GB" sz="2400" dirty="0">
                <a:solidFill>
                  <a:srgbClr val="0070C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â nhw</a:t>
            </a:r>
            <a:r>
              <a:rPr lang="cy-GB" sz="24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ar lefelau mwy cymhleth wrth i ddealltwriaeth y plentyn dyfu.</a:t>
            </a:r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370FF64-CF19-47A4-BF17-3DCDBABA4812}"/>
              </a:ext>
            </a:extLst>
          </p:cNvPr>
          <p:cNvSpPr txBox="1"/>
          <p:nvPr/>
        </p:nvSpPr>
        <p:spPr>
          <a:xfrm>
            <a:off x="537882" y="5929443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r">
              <a:buNone/>
            </a:pPr>
            <a:r>
              <a:rPr lang="en-GB" altLang="en-US" sz="1800" dirty="0">
                <a:solidFill>
                  <a:srgbClr val="0070C0"/>
                </a:solidFill>
              </a:rPr>
              <a:t>Blakemore &amp; Frith (2005) </a:t>
            </a:r>
          </a:p>
        </p:txBody>
      </p:sp>
    </p:spTree>
    <p:extLst>
      <p:ext uri="{BB962C8B-B14F-4D97-AF65-F5344CB8AC3E}">
        <p14:creationId xmlns:p14="http://schemas.microsoft.com/office/powerpoint/2010/main" val="22423079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8E75AD-4B01-4A2B-BC7B-0907EE606A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en-GB" b="1" dirty="0">
                <a:solidFill>
                  <a:srgbClr val="0070C0"/>
                </a:solidFill>
              </a:rPr>
            </a:br>
            <a:r>
              <a:rPr lang="en-GB" b="1" dirty="0" err="1">
                <a:solidFill>
                  <a:srgbClr val="0070C0"/>
                </a:solidFill>
              </a:rPr>
              <a:t>Cwricwlwm</a:t>
            </a:r>
            <a:r>
              <a:rPr lang="en-GB" b="1" dirty="0">
                <a:solidFill>
                  <a:srgbClr val="0070C0"/>
                </a:solidFill>
              </a:rPr>
              <a:t> </a:t>
            </a:r>
            <a:r>
              <a:rPr lang="en-GB" b="1" dirty="0" err="1">
                <a:solidFill>
                  <a:srgbClr val="0070C0"/>
                </a:solidFill>
              </a:rPr>
              <a:t>Esgynnol</a:t>
            </a:r>
            <a:r>
              <a:rPr lang="en-GB" b="1" dirty="0">
                <a:solidFill>
                  <a:srgbClr val="0070C0"/>
                </a:solidFill>
              </a:rPr>
              <a:t>:</a:t>
            </a:r>
            <a:br>
              <a:rPr lang="en-GB" b="1" dirty="0">
                <a:solidFill>
                  <a:srgbClr val="0070C0"/>
                </a:solidFill>
              </a:rPr>
            </a:br>
            <a:r>
              <a:rPr lang="en-GB" sz="4400" b="1" dirty="0">
                <a:solidFill>
                  <a:srgbClr val="0070C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en-GB" sz="4400" b="1" dirty="0" err="1">
                <a:solidFill>
                  <a:srgbClr val="0070C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phrif</a:t>
            </a:r>
            <a:r>
              <a:rPr lang="en-GB" sz="4400" b="1" dirty="0">
                <a:solidFill>
                  <a:srgbClr val="0070C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b="1" dirty="0" err="1">
                <a:solidFill>
                  <a:srgbClr val="0070C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egwyddor</a:t>
            </a:r>
            <a:br>
              <a:rPr lang="en-GB" sz="44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E958E8-AC3D-4300-BC7E-8FEE8DD969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7432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cy-GB" sz="2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cy-GB" sz="2000" dirty="0">
                <a:solidFill>
                  <a:srgbClr val="0070C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Pan fydd myfyrwyr yn </a:t>
            </a:r>
            <a:r>
              <a:rPr lang="cy-GB" sz="2000" dirty="0">
                <a:solidFill>
                  <a:srgbClr val="0070C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ymgysylltu â phwnc dro ar ôl tro, maent yn adeiladu ar wybodaeth flaenorol dros amser</a:t>
            </a:r>
            <a:r>
              <a:rPr lang="cy-GB" sz="2000" dirty="0">
                <a:solidFill>
                  <a:srgbClr val="0070C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342900" lvl="0" indent="-342900">
              <a:lnSpc>
                <a:spcPct val="107000"/>
              </a:lnSpc>
              <a:buFont typeface="Calibri" panose="020F0502020204030204" pitchFamily="34" charset="0"/>
              <a:buChar char="-"/>
            </a:pPr>
            <a:r>
              <a:rPr lang="cy-GB" sz="2000" dirty="0">
                <a:solidFill>
                  <a:srgbClr val="0070C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Cylchol: Dylai myfyrwyr ddychwelyd i’r un pwnc nifer o weithiau trwy gydol eu hamser yn yr ysgol </a:t>
            </a:r>
          </a:p>
          <a:p>
            <a:pPr marL="342900" lvl="0" indent="-342900">
              <a:lnSpc>
                <a:spcPct val="107000"/>
              </a:lnSpc>
              <a:buFont typeface="Calibri" panose="020F0502020204030204" pitchFamily="34" charset="0"/>
              <a:buChar char="-"/>
            </a:pPr>
            <a:r>
              <a:rPr lang="cy-GB" sz="2000" dirty="0">
                <a:solidFill>
                  <a:srgbClr val="0070C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Cynyddu dyfnder: Pob tro y bydd myfyriwr yn dychwelyd i’r pwnc, dylid dysgu amdano ar lefel ddyfnach.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Calibri" panose="020F0502020204030204" pitchFamily="34" charset="0"/>
              <a:buChar char="-"/>
            </a:pPr>
            <a:r>
              <a:rPr lang="cy-GB" sz="2000" dirty="0">
                <a:solidFill>
                  <a:srgbClr val="0070C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Gwybodaeth Flaenorol</a:t>
            </a:r>
            <a:r>
              <a:rPr lang="cy-GB" sz="2000" dirty="0">
                <a:solidFill>
                  <a:srgbClr val="0070C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: Dylid </a:t>
            </a:r>
            <a:r>
              <a:rPr lang="cy-GB" sz="2000" dirty="0">
                <a:solidFill>
                  <a:srgbClr val="0070C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tanio gwybodaeth flaenorol plant wrth ddychwelyd i’r pwnc fel eu bod yn adeiladu ar eu sylfeini yn hytrach na dechrau o’r newydd. </a:t>
            </a:r>
            <a:endParaRPr lang="cy-GB" sz="2000" dirty="0">
              <a:solidFill>
                <a:srgbClr val="0070C0"/>
              </a:solidFill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Calibri" panose="020F0502020204030204" pitchFamily="34" charset="0"/>
              <a:buChar char="-"/>
            </a:pPr>
            <a:r>
              <a:rPr lang="cy-GB" sz="2000" dirty="0">
                <a:solidFill>
                  <a:srgbClr val="0070C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Yn cysylltu i lawer o gwricwla e</a:t>
            </a:r>
            <a:r>
              <a:rPr lang="cy-GB" sz="2000" dirty="0">
                <a:solidFill>
                  <a:srgbClr val="0070C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cy-GB" sz="2000" dirty="0">
                <a:solidFill>
                  <a:srgbClr val="0070C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cy-GB" sz="2000" dirty="0">
                <a:solidFill>
                  <a:srgbClr val="0070C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. Cwricwlwm Mathemateg Singapore</a:t>
            </a:r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F6223BC-42FC-42E6-9CEB-5BED572D8BB7}"/>
              </a:ext>
            </a:extLst>
          </p:cNvPr>
          <p:cNvSpPr txBox="1"/>
          <p:nvPr/>
        </p:nvSpPr>
        <p:spPr>
          <a:xfrm>
            <a:off x="455868" y="5846074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r">
              <a:buNone/>
            </a:pPr>
            <a:r>
              <a:rPr lang="en-GB" altLang="en-US" sz="1800" dirty="0">
                <a:solidFill>
                  <a:srgbClr val="0070C0"/>
                </a:solidFill>
              </a:rPr>
              <a:t>Blakemore &amp; Frith (2005) </a:t>
            </a:r>
          </a:p>
        </p:txBody>
      </p:sp>
    </p:spTree>
    <p:extLst>
      <p:ext uri="{BB962C8B-B14F-4D97-AF65-F5344CB8AC3E}">
        <p14:creationId xmlns:p14="http://schemas.microsoft.com/office/powerpoint/2010/main" val="13959708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11DBB1-AA8F-4440-8897-4171C8E67F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err="1">
                <a:solidFill>
                  <a:srgbClr val="0070C0"/>
                </a:solidFill>
              </a:rPr>
              <a:t>Sgaffaldio</a:t>
            </a:r>
            <a:endParaRPr lang="en-GB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B8D871-00E7-49D3-82CA-6646152661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y-GB" sz="2400" dirty="0">
                <a:solidFill>
                  <a:srgbClr val="0070C0"/>
                </a:solidFill>
              </a:rPr>
              <a:t>Defnyddiodd </a:t>
            </a:r>
            <a:r>
              <a:rPr lang="cy-GB" sz="2400" dirty="0" err="1">
                <a:solidFill>
                  <a:srgbClr val="0070C0"/>
                </a:solidFill>
              </a:rPr>
              <a:t>Bruner</a:t>
            </a:r>
            <a:r>
              <a:rPr lang="cy-GB" sz="2400" dirty="0">
                <a:solidFill>
                  <a:srgbClr val="0070C0"/>
                </a:solidFill>
              </a:rPr>
              <a:t> y term </a:t>
            </a:r>
            <a:r>
              <a:rPr lang="cy-GB" sz="2400" dirty="0" err="1">
                <a:solidFill>
                  <a:srgbClr val="0070C0"/>
                </a:solidFill>
              </a:rPr>
              <a:t>sgaffaldio</a:t>
            </a:r>
            <a:r>
              <a:rPr lang="cy-GB" sz="2400" dirty="0">
                <a:solidFill>
                  <a:srgbClr val="0070C0"/>
                </a:solidFill>
              </a:rPr>
              <a:t> i ddisgrifio’r gefnogaeth a roddir i </a:t>
            </a:r>
            <a:r>
              <a:rPr lang="en-GB" sz="2400" dirty="0" err="1">
                <a:solidFill>
                  <a:srgbClr val="0070C0"/>
                </a:solidFill>
              </a:rPr>
              <a:t>blentyn</a:t>
            </a:r>
            <a:r>
              <a:rPr lang="en-GB" sz="2400" dirty="0">
                <a:solidFill>
                  <a:srgbClr val="0070C0"/>
                </a:solidFill>
              </a:rPr>
              <a:t> </a:t>
            </a:r>
            <a:r>
              <a:rPr lang="en-GB" sz="2400" dirty="0" err="1">
                <a:solidFill>
                  <a:srgbClr val="0070C0"/>
                </a:solidFill>
              </a:rPr>
              <a:t>gan</a:t>
            </a:r>
            <a:r>
              <a:rPr lang="en-GB" sz="2400" dirty="0">
                <a:solidFill>
                  <a:srgbClr val="0070C0"/>
                </a:solidFill>
              </a:rPr>
              <a:t> </a:t>
            </a:r>
            <a:r>
              <a:rPr lang="en-GB" sz="2400" dirty="0" err="1">
                <a:solidFill>
                  <a:srgbClr val="0070C0"/>
                </a:solidFill>
              </a:rPr>
              <a:t>athro</a:t>
            </a:r>
            <a:r>
              <a:rPr lang="en-GB" sz="2400" dirty="0">
                <a:solidFill>
                  <a:srgbClr val="0070C0"/>
                </a:solidFill>
              </a:rPr>
              <a:t>. </a:t>
            </a:r>
            <a:r>
              <a:rPr lang="cy-GB" sz="2400" dirty="0">
                <a:solidFill>
                  <a:srgbClr val="0070C0"/>
                </a:solidFill>
              </a:rPr>
              <a:t> </a:t>
            </a:r>
          </a:p>
          <a:p>
            <a:r>
              <a:rPr lang="cy-GB" sz="2400" b="0" i="0" dirty="0">
                <a:solidFill>
                  <a:srgbClr val="0070C0"/>
                </a:solidFill>
                <a:effectLst/>
              </a:rPr>
              <a:t>Bydd yr athro’n cefnogi a chynorthwyo’r plentyn, gan leihau eu cefnogaeth a’u cymorth yn raddol nes bod y myfyriwr yn annibynnol.</a:t>
            </a:r>
          </a:p>
          <a:p>
            <a:r>
              <a:rPr lang="cy-GB" sz="2400" b="0" i="0" dirty="0">
                <a:solidFill>
                  <a:srgbClr val="0070C0"/>
                </a:solidFill>
                <a:effectLst/>
              </a:rPr>
              <a:t>Mae’n cynnwys rhyngweithio mewn ffordd gefnogol, strwythuredig rhwng y plentyn a’r addysgwr gyda’r nod o helpu’r myfyriwr i gyflawni nod penodol. </a:t>
            </a:r>
            <a:endParaRPr lang="cy-GB" sz="2400" dirty="0">
              <a:solidFill>
                <a:srgbClr val="0070C0"/>
              </a:solidFill>
            </a:endParaRPr>
          </a:p>
          <a:p>
            <a:endParaRPr lang="en-GB" dirty="0"/>
          </a:p>
        </p:txBody>
      </p:sp>
      <p:pic>
        <p:nvPicPr>
          <p:cNvPr id="4" name="Picture 3">
            <a:hlinkClick r:id="rId2"/>
            <a:extLst>
              <a:ext uri="{FF2B5EF4-FFF2-40B4-BE49-F238E27FC236}">
                <a16:creationId xmlns:a16="http://schemas.microsoft.com/office/drawing/2014/main" id="{6886CA72-2AB1-49E9-B54E-892E1C345D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38917" y="5221347"/>
            <a:ext cx="1786283" cy="88399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DFC67E1-4B52-4D07-BA3C-EBFC3213E452}"/>
              </a:ext>
            </a:extLst>
          </p:cNvPr>
          <p:cNvSpPr txBox="1"/>
          <p:nvPr/>
        </p:nvSpPr>
        <p:spPr>
          <a:xfrm>
            <a:off x="513977" y="6030740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altLang="en-US" sz="1800" dirty="0">
                <a:solidFill>
                  <a:srgbClr val="0070C0"/>
                </a:solidFill>
              </a:rPr>
              <a:t>Blakemore &amp; Frith (2005) </a:t>
            </a:r>
          </a:p>
        </p:txBody>
      </p:sp>
    </p:spTree>
    <p:extLst>
      <p:ext uri="{BB962C8B-B14F-4D97-AF65-F5344CB8AC3E}">
        <p14:creationId xmlns:p14="http://schemas.microsoft.com/office/powerpoint/2010/main" val="100470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251954-D77B-4A76-A33D-2425F1C88F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 err="1">
                <a:solidFill>
                  <a:srgbClr val="0070C0"/>
                </a:solidFill>
              </a:rPr>
              <a:t>Rhai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Adnoddau</a:t>
            </a:r>
            <a:r>
              <a:rPr lang="en-GB" dirty="0">
                <a:solidFill>
                  <a:srgbClr val="0070C0"/>
                </a:solidFill>
              </a:rPr>
              <a:t> a </a:t>
            </a:r>
            <a:r>
              <a:rPr lang="en-GB" dirty="0" err="1">
                <a:solidFill>
                  <a:srgbClr val="0070C0"/>
                </a:solidFill>
              </a:rPr>
              <a:t>Strategaethau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Lluniadaeth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26EE4D-B5DD-42B6-8A47-88951E16B9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80000"/>
              </a:lnSpc>
            </a:pPr>
            <a:r>
              <a:rPr lang="cy-GB" altLang="en-US" sz="2600" dirty="0">
                <a:solidFill>
                  <a:srgbClr val="0070C0"/>
                </a:solidFill>
                <a:latin typeface="Arial" panose="020B0604020202020204" pitchFamily="34" charset="0"/>
                <a:ea typeface="Roboto Medium" panose="02000000000000000000" pitchFamily="2" charset="0"/>
                <a:cs typeface="Arial" panose="020B0604020202020204" pitchFamily="34" charset="0"/>
              </a:rPr>
              <a:t>Gweithgarwch ymarferol, profiad uniongyrchol</a:t>
            </a:r>
          </a:p>
          <a:p>
            <a:pPr eaLnBrk="1" hangingPunct="1">
              <a:lnSpc>
                <a:spcPct val="90000"/>
              </a:lnSpc>
            </a:pPr>
            <a:r>
              <a:rPr lang="cy-GB" altLang="en-US" sz="2600" dirty="0">
                <a:solidFill>
                  <a:srgbClr val="0070C0"/>
                </a:solidFill>
                <a:latin typeface="Arial" panose="020B0604020202020204" pitchFamily="34" charset="0"/>
                <a:ea typeface="Roboto Medium" panose="02000000000000000000" pitchFamily="2" charset="0"/>
                <a:cs typeface="Arial" panose="020B0604020202020204" pitchFamily="34" charset="0"/>
              </a:rPr>
              <a:t>Archwilio a thrin a thrafod defnyddiau’n ffisegol</a:t>
            </a:r>
          </a:p>
          <a:p>
            <a:pPr>
              <a:lnSpc>
                <a:spcPct val="80000"/>
              </a:lnSpc>
            </a:pPr>
            <a:r>
              <a:rPr lang="cy-GB" altLang="en-US" sz="2600" dirty="0">
                <a:solidFill>
                  <a:srgbClr val="0070C0"/>
                </a:solidFill>
                <a:latin typeface="Arial" panose="020B0604020202020204" pitchFamily="34" charset="0"/>
                <a:ea typeface="Roboto Medium" panose="02000000000000000000" pitchFamily="2" charset="0"/>
                <a:cs typeface="Arial" panose="020B0604020202020204" pitchFamily="34" charset="0"/>
              </a:rPr>
              <a:t>Dechrau o’r ddealltwriaeth bresennol: adeiladu ar wybodaeth flaenorol</a:t>
            </a:r>
          </a:p>
          <a:p>
            <a:pPr>
              <a:spcBef>
                <a:spcPts val="0"/>
              </a:spcBef>
            </a:pPr>
            <a:r>
              <a:rPr lang="cy-GB" altLang="en-US" sz="2600" dirty="0">
                <a:solidFill>
                  <a:srgbClr val="0070C0"/>
                </a:solidFill>
                <a:latin typeface="Arial" panose="020B0604020202020204" pitchFamily="34" charset="0"/>
                <a:ea typeface="Roboto Medium" panose="02000000000000000000" pitchFamily="2" charset="0"/>
                <a:cs typeface="Arial" panose="020B0604020202020204" pitchFamily="34" charset="0"/>
              </a:rPr>
              <a:t>Mae’r addysgwr yn hwylusydd (defnyddio cwestiynau agored e.e. Esbonia beth rwyt ti’n meddwl, dywed wrthym sut gwnes di hynny, ysgrifenna dy syniadau)</a:t>
            </a:r>
          </a:p>
          <a:p>
            <a:pPr eaLnBrk="1" hangingPunct="1">
              <a:lnSpc>
                <a:spcPct val="90000"/>
              </a:lnSpc>
            </a:pPr>
            <a:r>
              <a:rPr lang="cy-GB" altLang="en-US" sz="2800" dirty="0">
                <a:solidFill>
                  <a:srgbClr val="0070C0"/>
                </a:solidFill>
                <a:ea typeface="Roboto Medium" panose="02000000000000000000" pitchFamily="2" charset="0"/>
              </a:rPr>
              <a:t>Dysgwyr ac addysgwyr yn rhannu eu profiadau, gwybodaeth a dealltwriaeth</a:t>
            </a:r>
          </a:p>
          <a:p>
            <a:pPr>
              <a:lnSpc>
                <a:spcPct val="90000"/>
              </a:lnSpc>
            </a:pPr>
            <a:r>
              <a:rPr lang="cy-GB" altLang="en-US" sz="2600" dirty="0">
                <a:solidFill>
                  <a:srgbClr val="0070C0"/>
                </a:solidFill>
                <a:latin typeface="Arial" panose="020B0604020202020204" pitchFamily="34" charset="0"/>
                <a:ea typeface="Roboto Medium" panose="02000000000000000000" pitchFamily="2" charset="0"/>
                <a:cs typeface="Arial" panose="020B0604020202020204" pitchFamily="34" charset="0"/>
              </a:rPr>
              <a:t>‘</a:t>
            </a:r>
            <a:r>
              <a:rPr lang="cy-GB" altLang="en-US" sz="2800" dirty="0">
                <a:solidFill>
                  <a:srgbClr val="0070C0"/>
                </a:solidFill>
                <a:ea typeface="Roboto Medium" panose="02000000000000000000" pitchFamily="2" charset="0"/>
              </a:rPr>
              <a:t>Rwy’n clywed, rwy’n anghofio; Rwy’n gweld, rwy’n cofio; Rwy’n gwneud, rwy’n deall’</a:t>
            </a:r>
          </a:p>
          <a:p>
            <a:pPr eaLnBrk="1" hangingPunct="1">
              <a:lnSpc>
                <a:spcPct val="90000"/>
              </a:lnSpc>
            </a:pPr>
            <a:endParaRPr lang="en-GB" altLang="en-US" sz="3600" dirty="0"/>
          </a:p>
          <a:p>
            <a:pPr>
              <a:lnSpc>
                <a:spcPct val="80000"/>
              </a:lnSpc>
            </a:pPr>
            <a:endParaRPr lang="en-GB" altLang="en-US" sz="3600" dirty="0"/>
          </a:p>
          <a:p>
            <a:pPr marL="0" indent="0">
              <a:lnSpc>
                <a:spcPct val="80000"/>
              </a:lnSpc>
              <a:buNone/>
            </a:pPr>
            <a:endParaRPr lang="en-GB" altLang="en-US" sz="3600" dirty="0"/>
          </a:p>
          <a:p>
            <a:endParaRPr lang="en-GB" dirty="0"/>
          </a:p>
        </p:txBody>
      </p:sp>
      <p:sp>
        <p:nvSpPr>
          <p:cNvPr id="4" name="Footer Placeholder 2">
            <a:extLst>
              <a:ext uri="{FF2B5EF4-FFF2-40B4-BE49-F238E27FC236}">
                <a16:creationId xmlns:a16="http://schemas.microsoft.com/office/drawing/2014/main" id="{789980D4-9967-405D-8D34-AF9FA86585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932889" y="5813070"/>
            <a:ext cx="2895600" cy="457200"/>
          </a:xfrm>
        </p:spPr>
        <p:txBody>
          <a:bodyPr/>
          <a:lstStyle/>
          <a:p>
            <a:pPr>
              <a:defRPr/>
            </a:pPr>
            <a:r>
              <a:rPr lang="en-GB" altLang="en-US" dirty="0" err="1">
                <a:solidFill>
                  <a:srgbClr val="0070C0"/>
                </a:solidFill>
              </a:rPr>
              <a:t>Ciirik</a:t>
            </a:r>
            <a:r>
              <a:rPr lang="en-GB" altLang="en-US" dirty="0">
                <a:solidFill>
                  <a:srgbClr val="0070C0"/>
                </a:solidFill>
              </a:rPr>
              <a:t> &amp; </a:t>
            </a:r>
            <a:r>
              <a:rPr lang="en-GB" altLang="en-US" dirty="0" err="1">
                <a:solidFill>
                  <a:srgbClr val="0070C0"/>
                </a:solidFill>
              </a:rPr>
              <a:t>Colak</a:t>
            </a:r>
            <a:r>
              <a:rPr lang="en-GB" altLang="en-US" dirty="0">
                <a:solidFill>
                  <a:srgbClr val="0070C0"/>
                </a:solidFill>
              </a:rPr>
              <a:t> (2015) </a:t>
            </a:r>
          </a:p>
        </p:txBody>
      </p:sp>
    </p:spTree>
    <p:extLst>
      <p:ext uri="{BB962C8B-B14F-4D97-AF65-F5344CB8AC3E}">
        <p14:creationId xmlns:p14="http://schemas.microsoft.com/office/powerpoint/2010/main" val="380290184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094279-5F11-4BF4-B53E-6118A28602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err="1">
                <a:solidFill>
                  <a:srgbClr val="0070C0"/>
                </a:solidFill>
              </a:rPr>
              <a:t>Cyfeiriadau</a:t>
            </a:r>
            <a:endParaRPr lang="en-GB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A2497E-0DA3-4AA3-98DB-A3F3330D7A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altLang="en-US" sz="2000" dirty="0">
                <a:solidFill>
                  <a:srgbClr val="0070C0"/>
                </a:solidFill>
              </a:rPr>
              <a:t>Blakemore S-J. &amp; Frith U. (2005). </a:t>
            </a:r>
            <a:r>
              <a:rPr lang="en-GB" altLang="en-US" sz="2000" i="1" dirty="0">
                <a:solidFill>
                  <a:srgbClr val="0070C0"/>
                </a:solidFill>
              </a:rPr>
              <a:t>The Learning Brain. </a:t>
            </a:r>
            <a:r>
              <a:rPr lang="en-GB" altLang="en-US" sz="2000" dirty="0" err="1">
                <a:solidFill>
                  <a:srgbClr val="0070C0"/>
                </a:solidFill>
              </a:rPr>
              <a:t>Rhydychen</a:t>
            </a:r>
            <a:r>
              <a:rPr lang="en-GB" altLang="en-US" sz="2000" dirty="0">
                <a:solidFill>
                  <a:srgbClr val="0070C0"/>
                </a:solidFill>
              </a:rPr>
              <a:t>. Blackwell</a:t>
            </a:r>
          </a:p>
          <a:p>
            <a:r>
              <a:rPr lang="en-GB" sz="2000" i="0" dirty="0">
                <a:solidFill>
                  <a:srgbClr val="0070C0"/>
                </a:solidFill>
                <a:effectLst/>
              </a:rPr>
              <a:t>Bruce, T. (2012). </a:t>
            </a:r>
            <a:r>
              <a:rPr lang="en-GB" sz="2000" i="1" dirty="0">
                <a:solidFill>
                  <a:srgbClr val="0070C0"/>
                </a:solidFill>
                <a:effectLst/>
              </a:rPr>
              <a:t>Early </a:t>
            </a:r>
            <a:r>
              <a:rPr lang="en-GB" sz="2000" i="1" dirty="0">
                <a:solidFill>
                  <a:srgbClr val="0070C0"/>
                </a:solidFill>
              </a:rPr>
              <a:t>C</a:t>
            </a:r>
            <a:r>
              <a:rPr lang="en-GB" sz="2000" i="1" dirty="0">
                <a:solidFill>
                  <a:srgbClr val="0070C0"/>
                </a:solidFill>
                <a:effectLst/>
              </a:rPr>
              <a:t>hildhood Practice</a:t>
            </a:r>
            <a:r>
              <a:rPr lang="en-GB" sz="2000" i="0" dirty="0">
                <a:solidFill>
                  <a:srgbClr val="0070C0"/>
                </a:solidFill>
                <a:effectLst/>
              </a:rPr>
              <a:t>. Los Angeles: Sage.</a:t>
            </a:r>
          </a:p>
          <a:p>
            <a:r>
              <a:rPr lang="en-GB" sz="2000" i="0" dirty="0">
                <a:solidFill>
                  <a:srgbClr val="0070C0"/>
                </a:solidFill>
                <a:effectLst/>
              </a:rPr>
              <a:t>David, T., </a:t>
            </a:r>
            <a:r>
              <a:rPr lang="en-GB" sz="2000" i="0" dirty="0" err="1">
                <a:solidFill>
                  <a:srgbClr val="0070C0"/>
                </a:solidFill>
                <a:effectLst/>
              </a:rPr>
              <a:t>Goouch</a:t>
            </a:r>
            <a:r>
              <a:rPr lang="en-GB" sz="2000" i="0" dirty="0">
                <a:solidFill>
                  <a:srgbClr val="0070C0"/>
                </a:solidFill>
                <a:effectLst/>
              </a:rPr>
              <a:t>, K. a Powell, S. (2016). </a:t>
            </a:r>
            <a:r>
              <a:rPr lang="en-GB" sz="2000" i="1" dirty="0">
                <a:solidFill>
                  <a:srgbClr val="0070C0"/>
                </a:solidFill>
                <a:effectLst/>
              </a:rPr>
              <a:t>The Routledge International </a:t>
            </a:r>
            <a:r>
              <a:rPr lang="en-GB" sz="2000" i="1" dirty="0">
                <a:solidFill>
                  <a:srgbClr val="0070C0"/>
                </a:solidFill>
              </a:rPr>
              <a:t>H</a:t>
            </a:r>
            <a:r>
              <a:rPr lang="en-GB" sz="2000" i="1" dirty="0">
                <a:solidFill>
                  <a:srgbClr val="0070C0"/>
                </a:solidFill>
                <a:effectLst/>
              </a:rPr>
              <a:t>andbook of </a:t>
            </a:r>
            <a:r>
              <a:rPr lang="en-GB" sz="2000" i="1" dirty="0">
                <a:solidFill>
                  <a:srgbClr val="0070C0"/>
                </a:solidFill>
              </a:rPr>
              <a:t>P</a:t>
            </a:r>
            <a:r>
              <a:rPr lang="en-GB" sz="2000" i="1" dirty="0">
                <a:solidFill>
                  <a:srgbClr val="0070C0"/>
                </a:solidFill>
                <a:effectLst/>
              </a:rPr>
              <a:t>hilosophies  and </a:t>
            </a:r>
            <a:r>
              <a:rPr lang="en-GB" sz="2000" i="1" dirty="0">
                <a:solidFill>
                  <a:srgbClr val="0070C0"/>
                </a:solidFill>
              </a:rPr>
              <a:t>T</a:t>
            </a:r>
            <a:r>
              <a:rPr lang="en-GB" sz="2000" i="1" dirty="0">
                <a:solidFill>
                  <a:srgbClr val="0070C0"/>
                </a:solidFill>
                <a:effectLst/>
              </a:rPr>
              <a:t>heories of Early </a:t>
            </a:r>
            <a:r>
              <a:rPr lang="en-GB" sz="2000" i="1" dirty="0">
                <a:solidFill>
                  <a:srgbClr val="0070C0"/>
                </a:solidFill>
              </a:rPr>
              <a:t>C</a:t>
            </a:r>
            <a:r>
              <a:rPr lang="en-GB" sz="2000" i="1" dirty="0">
                <a:solidFill>
                  <a:srgbClr val="0070C0"/>
                </a:solidFill>
                <a:effectLst/>
              </a:rPr>
              <a:t>hildhood </a:t>
            </a:r>
            <a:r>
              <a:rPr lang="en-GB" sz="2000" i="1" dirty="0">
                <a:solidFill>
                  <a:srgbClr val="0070C0"/>
                </a:solidFill>
              </a:rPr>
              <a:t>E</a:t>
            </a:r>
            <a:r>
              <a:rPr lang="en-GB" sz="2000" i="1" dirty="0">
                <a:solidFill>
                  <a:srgbClr val="0070C0"/>
                </a:solidFill>
                <a:effectLst/>
              </a:rPr>
              <a:t>ducation and Care</a:t>
            </a:r>
            <a:r>
              <a:rPr lang="en-GB" sz="2000" i="0" dirty="0">
                <a:solidFill>
                  <a:srgbClr val="0070C0"/>
                </a:solidFill>
                <a:effectLst/>
              </a:rPr>
              <a:t>. </a:t>
            </a:r>
            <a:r>
              <a:rPr lang="en-GB" sz="2000" i="0" dirty="0" err="1">
                <a:solidFill>
                  <a:srgbClr val="0070C0"/>
                </a:solidFill>
                <a:effectLst/>
              </a:rPr>
              <a:t>L</a:t>
            </a:r>
            <a:r>
              <a:rPr lang="en-GB" sz="2000" dirty="0" err="1">
                <a:solidFill>
                  <a:srgbClr val="0070C0"/>
                </a:solidFill>
              </a:rPr>
              <a:t>lundai</a:t>
            </a:r>
            <a:r>
              <a:rPr lang="en-GB" sz="2000" i="0" dirty="0" err="1">
                <a:solidFill>
                  <a:srgbClr val="0070C0"/>
                </a:solidFill>
                <a:effectLst/>
              </a:rPr>
              <a:t>n</a:t>
            </a:r>
            <a:r>
              <a:rPr lang="en-GB" sz="2000" i="0" dirty="0">
                <a:solidFill>
                  <a:srgbClr val="0070C0"/>
                </a:solidFill>
                <a:effectLst/>
              </a:rPr>
              <a:t>: Routledge.</a:t>
            </a:r>
          </a:p>
          <a:p>
            <a:r>
              <a:rPr lang="en-GB" altLang="en-US" sz="2000" dirty="0">
                <a:solidFill>
                  <a:srgbClr val="0070C0"/>
                </a:solidFill>
              </a:rPr>
              <a:t>Froebel Trust (2022). </a:t>
            </a:r>
            <a:r>
              <a:rPr lang="en-GB" altLang="en-US" sz="2000" i="1" dirty="0">
                <a:solidFill>
                  <a:srgbClr val="0070C0"/>
                </a:solidFill>
              </a:rPr>
              <a:t>Inspiring Early Learning. </a:t>
            </a:r>
            <a:r>
              <a:rPr lang="en-GB" altLang="en-US" sz="2000" dirty="0" err="1">
                <a:solidFill>
                  <a:srgbClr val="0070C0"/>
                </a:solidFill>
              </a:rPr>
              <a:t>Ar</a:t>
            </a:r>
            <a:r>
              <a:rPr lang="en-GB" altLang="en-US" sz="2000" dirty="0">
                <a:solidFill>
                  <a:srgbClr val="0070C0"/>
                </a:solidFill>
              </a:rPr>
              <a:t> </a:t>
            </a:r>
            <a:r>
              <a:rPr lang="en-GB" altLang="en-US" sz="2000" dirty="0" err="1">
                <a:solidFill>
                  <a:srgbClr val="0070C0"/>
                </a:solidFill>
              </a:rPr>
              <a:t>gael</a:t>
            </a:r>
            <a:r>
              <a:rPr lang="en-GB" altLang="en-US" sz="2000" dirty="0">
                <a:solidFill>
                  <a:srgbClr val="0070C0"/>
                </a:solidFill>
              </a:rPr>
              <a:t> </a:t>
            </a:r>
            <a:r>
              <a:rPr lang="en-GB" altLang="en-US" sz="2000" dirty="0" err="1">
                <a:solidFill>
                  <a:srgbClr val="0070C0"/>
                </a:solidFill>
              </a:rPr>
              <a:t>yn</a:t>
            </a:r>
            <a:r>
              <a:rPr lang="en-GB" altLang="en-US" sz="2000" dirty="0">
                <a:solidFill>
                  <a:srgbClr val="0070C0"/>
                </a:solidFill>
              </a:rPr>
              <a:t> </a:t>
            </a:r>
            <a:r>
              <a:rPr lang="en-GB" altLang="en-US" sz="2000" dirty="0">
                <a:solidFill>
                  <a:srgbClr val="0070C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https://www.froebel.org.uk/</a:t>
            </a:r>
            <a:r>
              <a:rPr lang="en-GB" altLang="en-US" sz="2000" dirty="0">
                <a:solidFill>
                  <a:srgbClr val="0070C0"/>
                </a:solidFill>
              </a:rPr>
              <a:t> (</a:t>
            </a:r>
            <a:r>
              <a:rPr lang="en-GB" altLang="en-US" sz="2000" dirty="0" err="1">
                <a:solidFill>
                  <a:srgbClr val="0070C0"/>
                </a:solidFill>
              </a:rPr>
              <a:t>Cyrchwyd</a:t>
            </a:r>
            <a:r>
              <a:rPr lang="en-GB" altLang="en-US" sz="2000" dirty="0">
                <a:solidFill>
                  <a:srgbClr val="0070C0"/>
                </a:solidFill>
              </a:rPr>
              <a:t> 24.08.2025)</a:t>
            </a:r>
          </a:p>
          <a:p>
            <a:endParaRPr lang="en-GB" altLang="en-US" sz="1900" dirty="0"/>
          </a:p>
          <a:p>
            <a:endParaRPr lang="en-GB" altLang="en-US" sz="16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965765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Office">
      <a:dk1>
        <a:srgbClr val="000000"/>
      </a:dk1>
      <a:lt1>
        <a:srgbClr val="FFFFFF"/>
      </a:lt1>
      <a:dk2>
        <a:srgbClr val="2E3948"/>
      </a:dk2>
      <a:lt2>
        <a:srgbClr val="E7E6E6"/>
      </a:lt2>
      <a:accent1>
        <a:srgbClr val="5A82CB"/>
      </a:accent1>
      <a:accent2>
        <a:srgbClr val="ED7D31"/>
      </a:accent2>
      <a:accent3>
        <a:srgbClr val="A3A3A3"/>
      </a:accent3>
      <a:accent4>
        <a:srgbClr val="CF9B00"/>
      </a:accent4>
      <a:accent5>
        <a:srgbClr val="5B9BD5"/>
      </a:accent5>
      <a:accent6>
        <a:srgbClr val="70AD47"/>
      </a:accent6>
      <a:hlink>
        <a:srgbClr val="D26012"/>
      </a:hlink>
      <a:folHlink>
        <a:srgbClr val="A9718D"/>
      </a:folHlink>
    </a:clrScheme>
    <a:fontScheme name="Savon">
      <a:majorFont>
        <a:latin typeface="Century Schoolbook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JIE 4006 Lecture 1 2020" id="{0F07322B-7CFB-4FD5-A898-8B70E85EC17D}" vid="{8CC0E5DE-FFDF-47D6-BFB7-B5C5CD63BD1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70997116D1BB43B27ACFE2B8F6B4E4" ma:contentTypeVersion="8" ma:contentTypeDescription="Create a new document." ma:contentTypeScope="" ma:versionID="f3ea94276801c4ef7185d3abf3cc3b6f">
  <xsd:schema xmlns:xsd="http://www.w3.org/2001/XMLSchema" xmlns:xs="http://www.w3.org/2001/XMLSchema" xmlns:p="http://schemas.microsoft.com/office/2006/metadata/properties" xmlns:ns2="6e4ac974-0a14-4f1f-b9d7-885e590f70b9" targetNamespace="http://schemas.microsoft.com/office/2006/metadata/properties" ma:root="true" ma:fieldsID="295be1dbeae27dc8d71e53ddd50e91b8" ns2:_="">
    <xsd:import namespace="6e4ac974-0a14-4f1f-b9d7-885e590f70b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4ac974-0a14-4f1f-b9d7-885e590f70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B2E289B-263E-4773-875C-E291E031264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416CEA9-48D5-474A-BB00-62D0B3513409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FC8A8652-7133-4C71-97E9-6EA28BE8D55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e4ac974-0a14-4f1f-b9d7-885e590f70b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1375</Words>
  <Application>Microsoft Office PowerPoint</Application>
  <PresentationFormat>Widescreen</PresentationFormat>
  <Paragraphs>146</Paragraphs>
  <Slides>22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1" baseType="lpstr">
      <vt:lpstr>Arial</vt:lpstr>
      <vt:lpstr>Calibri</vt:lpstr>
      <vt:lpstr>Century Schoolbook</vt:lpstr>
      <vt:lpstr>Franklin Gothic Book</vt:lpstr>
      <vt:lpstr>Garamond</vt:lpstr>
      <vt:lpstr>Roboto Medium</vt:lpstr>
      <vt:lpstr>Times New Roman</vt:lpstr>
      <vt:lpstr>Wingdings</vt:lpstr>
      <vt:lpstr>SavonVTI</vt:lpstr>
      <vt:lpstr> ECIE4012 Egwyddorion Dysgu ac Addysgu </vt:lpstr>
      <vt:lpstr>Ailadrodd Darlith 1 yn fyr</vt:lpstr>
      <vt:lpstr>Darlith Heddiw</vt:lpstr>
      <vt:lpstr>Pwy yw Friedrich Froebel?</vt:lpstr>
      <vt:lpstr>Athroniaeth Kindergarten Froebel</vt:lpstr>
      <vt:lpstr>Dysgu trwy chwarae</vt:lpstr>
      <vt:lpstr>PowerPoint Presentation</vt:lpstr>
      <vt:lpstr>Rôl rhieni</vt:lpstr>
      <vt:lpstr>  Credoau crefyddol</vt:lpstr>
      <vt:lpstr>Difrod gwaith Froebel </vt:lpstr>
      <vt:lpstr>Dylanwad Froebel ar Addysg</vt:lpstr>
      <vt:lpstr>Cymhwysiad heddiw</vt:lpstr>
      <vt:lpstr>Jerome Bruner 1915-2016</vt:lpstr>
      <vt:lpstr>Jerome Bruner</vt:lpstr>
      <vt:lpstr>Theori Bruner</vt:lpstr>
      <vt:lpstr>1. Datblygiad Deallusol</vt:lpstr>
      <vt:lpstr>2. Gweithredu Dysgu / Darganfyddiaeth</vt:lpstr>
      <vt:lpstr>3. Cwricwlwm Esgynnol</vt:lpstr>
      <vt:lpstr> Cwricwlwm Esgynnol: 3 phrif egwyddor </vt:lpstr>
      <vt:lpstr>Sgaffaldio</vt:lpstr>
      <vt:lpstr>Rhai Adnoddau a Strategaethau Lluniadaeth</vt:lpstr>
      <vt:lpstr>Cyfeiriadau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Principles of Learning and Teaching</dc:title>
  <dc:creator>Lianne Bowen</dc:creator>
  <cp:lastModifiedBy>Sue Ainsworth</cp:lastModifiedBy>
  <cp:revision>41</cp:revision>
  <dcterms:created xsi:type="dcterms:W3CDTF">2020-09-19T11:28:04Z</dcterms:created>
  <dcterms:modified xsi:type="dcterms:W3CDTF">2025-08-24T06:10:35Z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0x0101005370997116D1BB43B27ACFE2B8F6B4E4</vt:lpwstr>
  </property>
</Properties>
</file>