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63" r:id="rId6"/>
    <p:sldId id="261" r:id="rId7"/>
    <p:sldId id="262" r:id="rId8"/>
    <p:sldId id="266" r:id="rId9"/>
    <p:sldId id="264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2/16/2018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For Learning (AFL)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Implementing AFL in a school</a:t>
            </a:r>
          </a:p>
        </p:txBody>
      </p:sp>
    </p:spTree>
    <p:extLst>
      <p:ext uri="{BB962C8B-B14F-4D97-AF65-F5344CB8AC3E}">
        <p14:creationId xmlns:p14="http://schemas.microsoft.com/office/powerpoint/2010/main" val="4000659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AFL</a:t>
            </a:r>
          </a:p>
        </p:txBody>
      </p:sp>
      <p:pic>
        <p:nvPicPr>
          <p:cNvPr id="4" name="videoplayback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63850" y="2222500"/>
            <a:ext cx="6465888" cy="3636963"/>
          </a:xfrm>
        </p:spPr>
      </p:pic>
      <p:sp>
        <p:nvSpPr>
          <p:cNvPr id="5" name="TextBox 4"/>
          <p:cNvSpPr txBox="1"/>
          <p:nvPr/>
        </p:nvSpPr>
        <p:spPr>
          <a:xfrm>
            <a:off x="66502" y="2319251"/>
            <a:ext cx="27973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Assessment for learning is an approach to both teaching and learning which uses feedback given by teachers and pupils to help  improve students academic attainment.</a:t>
            </a:r>
          </a:p>
          <a:p>
            <a:endParaRPr lang="en-GB" dirty="0"/>
          </a:p>
          <a:p>
            <a:r>
              <a:rPr lang="en-GB" dirty="0"/>
              <a:t>AFL also give pupils the opportunity to become more active in their learning and starting to ‘think like a teacher’.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576262" y="2222500"/>
            <a:ext cx="261573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Whilst using Assessment For Learning pupils become more involved in their learning experience. </a:t>
            </a:r>
          </a:p>
          <a:p>
            <a:endParaRPr lang="en-GB" dirty="0"/>
          </a:p>
          <a:p>
            <a:r>
              <a:rPr lang="en-GB" dirty="0"/>
              <a:t>This in turn enables them to gain confidence in what they are expected to learn.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50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For Learning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9051" y="2887310"/>
            <a:ext cx="5937013" cy="244429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617962" y="2093092"/>
            <a:ext cx="62134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best ways to implement and get the most out of using Assessment to learning approach is to integrate AFL into all lessons. </a:t>
            </a:r>
          </a:p>
          <a:p>
            <a:endParaRPr lang="en-GB" dirty="0"/>
          </a:p>
          <a:p>
            <a:r>
              <a:rPr lang="en-GB" dirty="0"/>
              <a:t>AFL strategies are directly linked to improvements in student performance and help particularly low-achieving students to enhance their learning.</a:t>
            </a:r>
          </a:p>
          <a:p>
            <a:endParaRPr lang="en-GB" dirty="0"/>
          </a:p>
          <a:p>
            <a:r>
              <a:rPr lang="en-US" dirty="0"/>
              <a:t>AFL is closely linked to planning, as It is key for teachers to continually be assessing what children have learnt and understood in order to move them forward.</a:t>
            </a:r>
          </a:p>
          <a:p>
            <a:endParaRPr lang="en-US" dirty="0"/>
          </a:p>
          <a:p>
            <a:r>
              <a:rPr lang="en-US" dirty="0"/>
              <a:t>It is a continuous cycle that continues to improve children's learner and moves students forward on their educational journey.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243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009775"/>
            <a:ext cx="10554574" cy="4495800"/>
          </a:xfrm>
        </p:spPr>
        <p:txBody>
          <a:bodyPr>
            <a:normAutofit/>
          </a:bodyPr>
          <a:lstStyle/>
          <a:p>
            <a:r>
              <a:rPr lang="en-GB" dirty="0"/>
              <a:t>Assessment for learning is key in ensuring children get the most out of their education:</a:t>
            </a:r>
          </a:p>
          <a:p>
            <a:endParaRPr lang="en-GB" dirty="0"/>
          </a:p>
          <a:p>
            <a:r>
              <a:rPr lang="en-GB" dirty="0"/>
              <a:t>Benefits  the Literacy and Numerousy Framework</a:t>
            </a:r>
          </a:p>
          <a:p>
            <a:endParaRPr lang="en-GB" dirty="0"/>
          </a:p>
          <a:p>
            <a:r>
              <a:rPr lang="en-GB" dirty="0"/>
              <a:t>Numerous benefits to the pupils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990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636" y="2498277"/>
            <a:ext cx="1721799" cy="1425330"/>
          </a:xfrm>
        </p:spPr>
      </p:pic>
      <p:sp>
        <p:nvSpPr>
          <p:cNvPr id="5" name="TextBox 4"/>
          <p:cNvSpPr txBox="1"/>
          <p:nvPr/>
        </p:nvSpPr>
        <p:spPr>
          <a:xfrm>
            <a:off x="1122059" y="3492720"/>
            <a:ext cx="5569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bg2"/>
                </a:solidFill>
              </a:rPr>
              <a:t>From Peers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5525" y="4855835"/>
            <a:ext cx="1509312" cy="11334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07903">
            <a:off x="9383082" y="2247626"/>
            <a:ext cx="2543175" cy="18002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6332">
            <a:off x="566987" y="4464519"/>
            <a:ext cx="1667093" cy="166709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58" b="18181"/>
          <a:stretch/>
        </p:blipFill>
        <p:spPr>
          <a:xfrm>
            <a:off x="7777584" y="3999311"/>
            <a:ext cx="1874938" cy="12385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855" y="2241809"/>
            <a:ext cx="1803377" cy="128812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159" y="4023880"/>
            <a:ext cx="1770525" cy="866114"/>
          </a:xfrm>
          <a:prstGeom prst="rect">
            <a:avLst/>
          </a:prstGeom>
        </p:spPr>
      </p:pic>
      <p:sp>
        <p:nvSpPr>
          <p:cNvPr id="13" name="Rounded Rectangle 12"/>
          <p:cNvSpPr/>
          <p:nvPr/>
        </p:nvSpPr>
        <p:spPr>
          <a:xfrm>
            <a:off x="2497366" y="2241809"/>
            <a:ext cx="4379077" cy="13230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2759507" y="2313611"/>
            <a:ext cx="4005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Self assessment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93434" y="3708163"/>
            <a:ext cx="2868940" cy="13230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4869528" y="3768331"/>
            <a:ext cx="2369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Questioning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2588425" y="5202673"/>
            <a:ext cx="4722677" cy="13230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831954" y="5237907"/>
            <a:ext cx="4479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Peer and Teacher Feedback</a:t>
            </a:r>
          </a:p>
        </p:txBody>
      </p:sp>
      <p:sp>
        <p:nvSpPr>
          <p:cNvPr id="18" name="Oval Callout 17"/>
          <p:cNvSpPr/>
          <p:nvPr/>
        </p:nvSpPr>
        <p:spPr>
          <a:xfrm>
            <a:off x="7726767" y="5502618"/>
            <a:ext cx="1041546" cy="723207"/>
          </a:xfrm>
          <a:prstGeom prst="wedgeEllipseCallout">
            <a:avLst>
              <a:gd name="adj1" fmla="val -42382"/>
              <a:gd name="adj2" fmla="val 59051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Callout 18"/>
          <p:cNvSpPr/>
          <p:nvPr/>
        </p:nvSpPr>
        <p:spPr>
          <a:xfrm>
            <a:off x="8976146" y="5980632"/>
            <a:ext cx="1041546" cy="723207"/>
          </a:xfrm>
          <a:prstGeom prst="wedgeEllipseCallout">
            <a:avLst>
              <a:gd name="adj1" fmla="val 47805"/>
              <a:gd name="adj2" fmla="val 54454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600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to the learner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09" t="16724" r="32426" b="11631"/>
          <a:stretch/>
        </p:blipFill>
        <p:spPr>
          <a:xfrm>
            <a:off x="6999317" y="1970117"/>
            <a:ext cx="4854632" cy="4809690"/>
          </a:xfrm>
        </p:spPr>
      </p:pic>
      <p:sp>
        <p:nvSpPr>
          <p:cNvPr id="7" name="TextBox 6"/>
          <p:cNvSpPr txBox="1"/>
          <p:nvPr/>
        </p:nvSpPr>
        <p:spPr>
          <a:xfrm>
            <a:off x="357447" y="2385753"/>
            <a:ext cx="610154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Assessment for learning is a powerful way of raising pupils’ achievement. </a:t>
            </a:r>
          </a:p>
          <a:p>
            <a:endParaRPr lang="en-GB" dirty="0"/>
          </a:p>
          <a:p>
            <a:r>
              <a:rPr lang="en-GB" dirty="0"/>
              <a:t>Engages pupils in their learning</a:t>
            </a:r>
          </a:p>
          <a:p>
            <a:endParaRPr lang="en-GB" dirty="0"/>
          </a:p>
          <a:p>
            <a:r>
              <a:rPr lang="en-GB" dirty="0"/>
              <a:t>Improves learner outcomes</a:t>
            </a:r>
          </a:p>
          <a:p>
            <a:endParaRPr lang="en-GB" dirty="0"/>
          </a:p>
          <a:p>
            <a:r>
              <a:rPr lang="en-GB" dirty="0"/>
              <a:t>Increases confidence</a:t>
            </a:r>
          </a:p>
          <a:p>
            <a:endParaRPr lang="en-GB" dirty="0"/>
          </a:p>
          <a:p>
            <a:r>
              <a:rPr lang="en-GB" dirty="0"/>
              <a:t>Increases independence</a:t>
            </a:r>
          </a:p>
          <a:p>
            <a:endParaRPr lang="en-GB" dirty="0"/>
          </a:p>
          <a:p>
            <a:r>
              <a:rPr lang="en-US" dirty="0"/>
              <a:t>Changes the culture of the classroom</a:t>
            </a:r>
          </a:p>
          <a:p>
            <a:endParaRPr lang="en-US" dirty="0"/>
          </a:p>
          <a:p>
            <a:r>
              <a:rPr lang="en-US" dirty="0"/>
              <a:t>Improves their own learning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929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Implementing this idea of AFL in this school is going to be vital in improving the standards of all areas of learning within the school.</a:t>
            </a:r>
          </a:p>
          <a:p>
            <a:r>
              <a:rPr lang="en-GB" dirty="0"/>
              <a:t>By Implementing the AFL it will also allow children to become more independent learners by encouraging them to take control of their learning.</a:t>
            </a:r>
          </a:p>
          <a:p>
            <a:r>
              <a:rPr lang="en-GB" dirty="0"/>
              <a:t>To successfully integrate AFL into this school we are going to take a whole school approach to this new innovation </a:t>
            </a:r>
          </a:p>
          <a:p>
            <a:r>
              <a:rPr lang="en-GB" dirty="0"/>
              <a:t>In order to successfully implement the AFL in the school setting we will put in place the 3 key styles of the AFL.</a:t>
            </a:r>
          </a:p>
        </p:txBody>
      </p:sp>
    </p:spTree>
    <p:extLst>
      <p:ext uri="{BB962C8B-B14F-4D97-AF65-F5344CB8AC3E}">
        <p14:creationId xmlns:p14="http://schemas.microsoft.com/office/powerpoint/2010/main" val="247447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74F26-3685-46C8-A514-2B732BBF7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BD051-F633-4FAD-AEAF-F8F89C9F5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69" y="2381944"/>
            <a:ext cx="10554574" cy="3636511"/>
          </a:xfrm>
        </p:spPr>
        <p:txBody>
          <a:bodyPr/>
          <a:lstStyle/>
          <a:p>
            <a:r>
              <a:rPr lang="en-US" dirty="0"/>
              <a:t>Misunderstanding</a:t>
            </a:r>
          </a:p>
          <a:p>
            <a:r>
              <a:rPr lang="en-US" dirty="0"/>
              <a:t>Training and time</a:t>
            </a:r>
          </a:p>
          <a:p>
            <a:r>
              <a:rPr lang="en-US" dirty="0"/>
              <a:t>Getting it right</a:t>
            </a:r>
          </a:p>
          <a:p>
            <a:r>
              <a:rPr lang="en-US" dirty="0"/>
              <a:t>Culture</a:t>
            </a:r>
          </a:p>
          <a:p>
            <a:r>
              <a:rPr lang="en-US" dirty="0"/>
              <a:t>Fear of change</a:t>
            </a:r>
          </a:p>
          <a:p>
            <a:r>
              <a:rPr lang="en-US" dirty="0"/>
              <a:t>Conceptualisation of AFL</a:t>
            </a:r>
            <a:endParaRPr lang="en-GB" dirty="0"/>
          </a:p>
        </p:txBody>
      </p:sp>
      <p:pic>
        <p:nvPicPr>
          <p:cNvPr id="1028" name="Picture 4" descr="Image result for thinking">
            <a:extLst>
              <a:ext uri="{FF2B5EF4-FFF2-40B4-BE49-F238E27FC236}">
                <a16:creationId xmlns:a16="http://schemas.microsoft.com/office/drawing/2014/main" id="{2FBC8C9D-35D7-4195-BA07-F35EEABA18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545" y="2599999"/>
            <a:ext cx="3019425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047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379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E9D7C-9962-46D5-A64A-4EB5341CD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035" y="2160105"/>
            <a:ext cx="11767931" cy="4943061"/>
          </a:xfrm>
        </p:spPr>
        <p:txBody>
          <a:bodyPr>
            <a:normAutofit fontScale="47500" lnSpcReduction="20000"/>
          </a:bodyPr>
          <a:lstStyle/>
          <a:p>
            <a:endParaRPr lang="en-US" dirty="0"/>
          </a:p>
          <a:p>
            <a:r>
              <a:rPr lang="en-US" dirty="0"/>
              <a:t>ASCD, 2005. Linking Formative Assessment to. ASCD, 63(3), pp. 66-70.</a:t>
            </a:r>
          </a:p>
          <a:p>
            <a:r>
              <a:rPr lang="en-US" dirty="0"/>
              <a:t>Assessment for learning, 2016. Key Questions. [Online] </a:t>
            </a:r>
          </a:p>
          <a:p>
            <a:r>
              <a:rPr lang="en-US" dirty="0"/>
              <a:t>Available at: http://www.assessmentforlearning.edu.au/professional_learning/intro_to_afl/introduction_key_questions.html</a:t>
            </a:r>
          </a:p>
          <a:p>
            <a:r>
              <a:rPr lang="en-US" dirty="0"/>
              <a:t>[Accessed 13 </a:t>
            </a:r>
            <a:r>
              <a:rPr lang="en-US" dirty="0" err="1"/>
              <a:t>Febuary</a:t>
            </a:r>
            <a:r>
              <a:rPr lang="en-US" dirty="0"/>
              <a:t> 2018].</a:t>
            </a:r>
          </a:p>
          <a:p>
            <a:r>
              <a:rPr lang="en-US" dirty="0"/>
              <a:t>Black P, e. a., 2015. Assessment for Learning: Putting it into practice. 2nd ed. England: Open University Press.</a:t>
            </a:r>
          </a:p>
          <a:p>
            <a:r>
              <a:rPr lang="en-US" dirty="0"/>
              <a:t>Cambridge International Education, 2017. Getting started with Assessment for Learning. [Online] </a:t>
            </a:r>
          </a:p>
          <a:p>
            <a:r>
              <a:rPr lang="en-US" dirty="0"/>
              <a:t>Available at: https://cambridge-community.org.uk/professional-development/gswafl/index.html</a:t>
            </a:r>
          </a:p>
          <a:p>
            <a:r>
              <a:rPr lang="en-US" dirty="0"/>
              <a:t>[Accessed 8 </a:t>
            </a:r>
            <a:r>
              <a:rPr lang="en-US" dirty="0" err="1"/>
              <a:t>Febuary</a:t>
            </a:r>
            <a:r>
              <a:rPr lang="en-US" dirty="0"/>
              <a:t> 2018].</a:t>
            </a:r>
          </a:p>
          <a:p>
            <a:r>
              <a:rPr lang="en-US" dirty="0"/>
              <a:t>Harrison, C., 2013. Assessment For Learning: Are You Using It Effectively In Your Classroom. [Online] </a:t>
            </a:r>
          </a:p>
          <a:p>
            <a:r>
              <a:rPr lang="en-US" dirty="0"/>
              <a:t>Available at: https://www.theguardian.com/teacher-network/teacher-blog/2013/aug/29/assessment-for-learing-effective-classroom</a:t>
            </a:r>
          </a:p>
          <a:p>
            <a:r>
              <a:rPr lang="en-US" dirty="0"/>
              <a:t>[Accessed 10 </a:t>
            </a:r>
            <a:r>
              <a:rPr lang="en-US" dirty="0" err="1"/>
              <a:t>Febuary</a:t>
            </a:r>
            <a:r>
              <a:rPr lang="en-US" dirty="0"/>
              <a:t> 2018].</a:t>
            </a:r>
          </a:p>
          <a:p>
            <a:r>
              <a:rPr lang="en-US" dirty="0"/>
              <a:t>Ridgeway Primary School, 2017. Assessment for Learning. [Online] </a:t>
            </a:r>
          </a:p>
          <a:p>
            <a:r>
              <a:rPr lang="en-US" dirty="0"/>
              <a:t>Available at: http://www.ridgewayprimaryschool.org.uk/about_our_school/contexts_for_learning/assessment_for_learning</a:t>
            </a:r>
          </a:p>
          <a:p>
            <a:r>
              <a:rPr lang="en-US" dirty="0"/>
              <a:t>[Accessed 8 </a:t>
            </a:r>
            <a:r>
              <a:rPr lang="en-US" dirty="0" err="1"/>
              <a:t>Febuary</a:t>
            </a:r>
            <a:r>
              <a:rPr lang="en-US" dirty="0"/>
              <a:t> 2018].</a:t>
            </a:r>
          </a:p>
          <a:p>
            <a:r>
              <a:rPr lang="en-US" dirty="0"/>
              <a:t>WAG, 2013. Assessment for learning and the National Literacy and Numerousy </a:t>
            </a:r>
            <a:r>
              <a:rPr lang="en-US" dirty="0" err="1"/>
              <a:t>Framwork</a:t>
            </a:r>
            <a:r>
              <a:rPr lang="en-US" dirty="0"/>
              <a:t>. [Online] </a:t>
            </a:r>
          </a:p>
          <a:p>
            <a:r>
              <a:rPr lang="en-US" dirty="0"/>
              <a:t>Available at: http://learning.gov.wales/docs/learningwales/publications/131104-assessment-for-learning-and-the-nlnf-en.pdf</a:t>
            </a:r>
          </a:p>
          <a:p>
            <a:r>
              <a:rPr lang="en-US" dirty="0"/>
              <a:t>[Accessed 12 </a:t>
            </a:r>
            <a:r>
              <a:rPr lang="en-US" dirty="0" err="1"/>
              <a:t>Febuary</a:t>
            </a:r>
            <a:r>
              <a:rPr lang="en-US" dirty="0"/>
              <a:t> 2018].</a:t>
            </a:r>
          </a:p>
          <a:p>
            <a:r>
              <a:rPr lang="en-US" dirty="0"/>
              <a:t>WAG, 2017. Written Statement - Assessment for Learning. [Online] </a:t>
            </a:r>
          </a:p>
          <a:p>
            <a:r>
              <a:rPr lang="en-US" dirty="0"/>
              <a:t>Available at: http://gov.wales/about/cabinet/cabinetstatements/2017/assforlearning/?lang=en</a:t>
            </a:r>
          </a:p>
          <a:p>
            <a:r>
              <a:rPr lang="en-US" dirty="0"/>
              <a:t>[Accessed 11 </a:t>
            </a:r>
            <a:r>
              <a:rPr lang="en-US" dirty="0" err="1"/>
              <a:t>Febuary</a:t>
            </a:r>
            <a:r>
              <a:rPr lang="en-US" dirty="0"/>
              <a:t> 2018].</a:t>
            </a:r>
          </a:p>
          <a:p>
            <a:r>
              <a:rPr lang="en-US" dirty="0"/>
              <a:t>Wallace, S., 2009. A </a:t>
            </a:r>
            <a:r>
              <a:rPr lang="en-US" dirty="0" err="1"/>
              <a:t>Dictonary</a:t>
            </a:r>
            <a:r>
              <a:rPr lang="en-US" dirty="0"/>
              <a:t> of Education. 1 ed. London: Oxford University Press.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FE43F6-859F-40FF-83CB-AD3892A7BCCC}"/>
              </a:ext>
            </a:extLst>
          </p:cNvPr>
          <p:cNvSpPr txBox="1"/>
          <p:nvPr/>
        </p:nvSpPr>
        <p:spPr>
          <a:xfrm>
            <a:off x="1762539" y="622852"/>
            <a:ext cx="64803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7612728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586</TotalTime>
  <Words>714</Words>
  <Application>Microsoft Office PowerPoint</Application>
  <PresentationFormat>Widescreen</PresentationFormat>
  <Paragraphs>78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Century Gothic</vt:lpstr>
      <vt:lpstr>Wingdings 2</vt:lpstr>
      <vt:lpstr>Quotable</vt:lpstr>
      <vt:lpstr>Assessment For Learning (AFL)</vt:lpstr>
      <vt:lpstr>What is AFL</vt:lpstr>
      <vt:lpstr>Assessment For Learning</vt:lpstr>
      <vt:lpstr>Why?</vt:lpstr>
      <vt:lpstr>Styles</vt:lpstr>
      <vt:lpstr>Benefits to the learner</vt:lpstr>
      <vt:lpstr>Implementation</vt:lpstr>
      <vt:lpstr>Challenges</vt:lpstr>
      <vt:lpstr>Thank You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 (AFL)</dc:title>
  <dc:creator>Natasha Edwards (P135498)</dc:creator>
  <cp:lastModifiedBy>Natasha Edwards</cp:lastModifiedBy>
  <cp:revision>17</cp:revision>
  <dcterms:created xsi:type="dcterms:W3CDTF">2018-02-15T10:08:44Z</dcterms:created>
  <dcterms:modified xsi:type="dcterms:W3CDTF">2018-02-16T16:59:21Z</dcterms:modified>
</cp:coreProperties>
</file>