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</p:sldMasterIdLst>
  <p:notesMasterIdLst>
    <p:notesMasterId r:id="rId46"/>
  </p:notesMasterIdLst>
  <p:sldIdLst>
    <p:sldId id="440" r:id="rId5"/>
    <p:sldId id="441" r:id="rId6"/>
    <p:sldId id="433" r:id="rId7"/>
    <p:sldId id="414" r:id="rId8"/>
    <p:sldId id="389" r:id="rId9"/>
    <p:sldId id="434" r:id="rId10"/>
    <p:sldId id="418" r:id="rId11"/>
    <p:sldId id="381" r:id="rId12"/>
    <p:sldId id="442" r:id="rId13"/>
    <p:sldId id="390" r:id="rId14"/>
    <p:sldId id="405" r:id="rId15"/>
    <p:sldId id="444" r:id="rId16"/>
    <p:sldId id="392" r:id="rId17"/>
    <p:sldId id="391" r:id="rId18"/>
    <p:sldId id="393" r:id="rId19"/>
    <p:sldId id="443" r:id="rId20"/>
    <p:sldId id="395" r:id="rId21"/>
    <p:sldId id="394" r:id="rId22"/>
    <p:sldId id="396" r:id="rId23"/>
    <p:sldId id="438" r:id="rId24"/>
    <p:sldId id="398" r:id="rId25"/>
    <p:sldId id="397" r:id="rId26"/>
    <p:sldId id="399" r:id="rId27"/>
    <p:sldId id="439" r:id="rId28"/>
    <p:sldId id="400" r:id="rId29"/>
    <p:sldId id="445" r:id="rId30"/>
    <p:sldId id="401" r:id="rId31"/>
    <p:sldId id="402" r:id="rId32"/>
    <p:sldId id="422" r:id="rId33"/>
    <p:sldId id="406" r:id="rId34"/>
    <p:sldId id="407" r:id="rId35"/>
    <p:sldId id="437" r:id="rId36"/>
    <p:sldId id="436" r:id="rId37"/>
    <p:sldId id="435" r:id="rId38"/>
    <p:sldId id="404" r:id="rId39"/>
    <p:sldId id="423" r:id="rId40"/>
    <p:sldId id="432" r:id="rId41"/>
    <p:sldId id="364" r:id="rId42"/>
    <p:sldId id="367" r:id="rId43"/>
    <p:sldId id="411" r:id="rId44"/>
    <p:sldId id="424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1EC55C-727B-7B40-906D-E3B234755BCD}" v="15" dt="2021-04-01T16:47:47.5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61"/>
    <p:restoredTop sz="95840" autoAdjust="0"/>
  </p:normalViewPr>
  <p:slideViewPr>
    <p:cSldViewPr snapToGrid="0">
      <p:cViewPr varScale="1">
        <p:scale>
          <a:sx n="112" d="100"/>
          <a:sy n="112" d="100"/>
        </p:scale>
        <p:origin x="20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10A99032-6328-E741-9C9E-3225991C9B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39A3275-D9B4-1942-86E1-DF3C4A94703A}" type="slidenum">
              <a:rPr lang="en-US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4</a:t>
            </a:fld>
            <a:endParaRPr lang="en-US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BF949E2A-DFDF-0D4E-A7BF-BFC0D40F84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30009917-EA16-C54B-9C23-2BD014DFA8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1516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0C8E9FD4-AB7E-E142-B0E0-3F7EB7858BC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AA198EF6-AB94-A94D-8041-27DC0643D3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F193EA8-7D18-5343-8006-051BCBAF2E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F270D6-FF89-AF4B-9938-EC90129B43D2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5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5941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9977BE01-D0D1-2B46-B686-217A96CEA16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F9FED52-5A70-B544-BA1A-038E39E9BA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49E3B35D-AA8D-704E-804E-0E6CF3D07E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78EE5BA-C442-5A4F-8B0F-4F34CF633921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7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871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69FE709E-D165-AF49-8E27-6F62B069AF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5844769C-1637-2B4B-A0C8-C10083B6945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IN" b="1" dirty="0">
                <a:latin typeface="+mj-lt"/>
                <a:cs typeface="Arial" charset="0"/>
              </a:rPr>
              <a:t>Figure 1.2  Three horizons for strategy</a:t>
            </a: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445188F7-6FC7-3B4C-AB00-7DAE2E4A0D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EE1586D-0428-A64C-BD5B-1A48D18F2CAE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8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676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E7317671-2D68-1142-B52F-8FEE128FDA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6A2DAC8F-2C1A-2348-A1C9-53184DDD1C1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US" altLang="en-US" b="1" dirty="0">
                <a:latin typeface="+mj-lt"/>
                <a:cs typeface="Arial" charset="0"/>
              </a:rPr>
              <a:t>Figure 1.3  The </a:t>
            </a:r>
            <a:r>
              <a:rPr lang="en-US" altLang="en-US" b="1" i="1" dirty="0">
                <a:latin typeface="+mj-lt"/>
                <a:cs typeface="Arial" charset="0"/>
              </a:rPr>
              <a:t>Exploring Strategy </a:t>
            </a:r>
            <a:r>
              <a:rPr lang="en-US" altLang="en-US" b="1" dirty="0">
                <a:latin typeface="+mj-lt"/>
                <a:cs typeface="Arial" charset="0"/>
              </a:rPr>
              <a:t> Framework</a:t>
            </a:r>
            <a:endParaRPr lang="en-GB" altLang="en-US" b="1" dirty="0">
              <a:latin typeface="+mj-lt"/>
              <a:cs typeface="Arial" charset="0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89EDF37E-AF6D-AB4A-945C-4897B6C46F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B82BFDE-B458-4C4B-B93D-B6081A2A997E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10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87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130F82C4-A365-BE4E-ABAA-B74A5ADCC4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08A426A-2743-8D4C-8904-4531F5FDAC8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BFB5E827-30AE-6C46-9D69-448CA7370E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D505E0C-A920-1B42-96A9-831A0453E88F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11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612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3D5FFB10-EE64-1748-8A86-0D60DC2A18F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A19F396-0DF5-4146-89E0-9DB3795BC7BF}" type="slidenum">
              <a:rPr lang="en-US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13</a:t>
            </a:fld>
            <a:endParaRPr lang="en-US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7DCC4E74-9E63-734B-BE55-79AE172B2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72AF8A8F-AC0C-654C-91F4-6C3B05A555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endParaRPr lang="en-GB" altLang="en-US" b="1" dirty="0">
              <a:latin typeface="+mj-lt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787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31E7C9B6-397F-4B41-BB24-DFE00D3AB0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C5401277-1482-1C44-AF1A-FD4207D0FC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1B5B9D1A-F9FE-434E-A1F8-03947945A4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6FC77C3-59A4-2546-BBB7-66B9CF6B68EF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14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651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7C466601-72F6-3146-A759-65E82D5439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17F0972E-9D51-3149-98D2-E1BFC8E51EB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4FC65283-F965-3143-AE45-939B7014F5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A0C1FF-DDF2-7546-9C9F-388C1E0FD565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15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3451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20346778-C6C5-7649-AAF4-78D40AF51B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224AF53-C562-134B-81AB-40ED47460CF2}" type="slidenum">
              <a:rPr lang="en-US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17</a:t>
            </a:fld>
            <a:endParaRPr lang="en-US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059B21A6-A47C-2D4A-825C-438AA627AE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948EA61C-8A97-744C-ABF1-104F282545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endParaRPr lang="en-GB" altLang="en-US" b="1" dirty="0">
              <a:latin typeface="+mj-lt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878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BCDFC9C-08AC-6E4A-B159-846398FB0E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F987410A-7366-E441-89F0-343EC7C4550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ADBC8B0E-3C95-3843-A921-83A880B44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D142574-1FA7-E34B-AE97-A73AFB6B2B52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18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8728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DEC6474-137A-BF4B-809D-DF13754F53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5C3C5A7C-F074-744B-8DFA-A99B559AF7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B98A3A20-8083-FF44-B912-866B85D86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828E3DB-1050-7D49-B6AA-BD2C6AD71150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19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1720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DDA8AE8-A47E-4247-BC0C-0381A22CDA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93D62FC-13E4-4E4D-B265-9A1FE9D2E25D}" type="slidenum">
              <a:rPr lang="en-US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21</a:t>
            </a:fld>
            <a:endParaRPr lang="en-US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A10AE0DE-8F73-8744-82CE-C7A9E661EC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52714DF6-D24D-4446-B5BE-B5D561A6EE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endParaRPr lang="en-GB" altLang="en-US" b="1" dirty="0">
              <a:latin typeface="+mj-lt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9169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109CD079-C20E-B547-B26C-E85822F096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E75FC23D-259A-CC49-8B64-C0057894A4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692895E9-1611-D54F-AC0D-F8C4565761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7CE414-1263-EB42-8D02-F32CD8D72992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22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04169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4768D1C0-1A87-5646-868C-46CFCCE849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2E37BB30-31DD-CB45-B129-79F526BABB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20E360D6-B152-204F-B678-67E3529062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AA5A3A7-491B-CE47-B4C0-D2E96C495031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23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98632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97AAB0D8-FF16-084E-80FB-33163F08A7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5CDB9745-FAE2-7844-8F49-2FA821F5395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b="1"/>
              <a:t>Table 1.1  The strategy checklist</a:t>
            </a:r>
            <a:endParaRPr lang="en-GB" altLang="en-US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2CA5D5E5-24F2-3A4F-AC1A-82F5B5D0ED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A887DB-66BA-F244-AEA5-C9922A94B233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25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2903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8A1110C-30B1-DD45-A869-D80821A6CB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34C0FEF8-BA65-5740-A983-780BB75BB67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7947E598-7F80-8A4C-8347-D193534CAC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8A081EB-35B2-DD4E-BB05-0A304240E43C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27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9645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A40EACC4-2B92-3844-8BFC-C4DF8E01A8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335D825E-746C-D940-B4B3-B63CA03C47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FCC80C31-5681-EE40-A680-CA44465E8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643F4F-FA07-D941-AC06-CA73A42ED8AF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28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3649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7F8378A4-7D1F-9E4A-ACAA-124AFEDA27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FB3B11E5-662A-3E44-B147-479AFD5A565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93FBE9FB-B07A-EE43-8FF1-88E2E55CEC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17D3E9-B4DC-C14C-8B6E-C3CC42E0CA3E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30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6053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18B1C595-6ACF-9649-89F5-288E88B15DA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66844592-4DDF-4F4B-A217-896EDC23C6A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ACCBFEEC-97CD-1A43-AC1F-2572F30F10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594E1FE-D885-B342-BAA9-E6CB264FB74E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31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6398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C3A329F8-C0EB-2545-8187-0209F389A5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06F8B82F-0151-2B4F-9E83-83A3AC10BF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US" altLang="en-US" b="1" dirty="0">
                <a:latin typeface="+mj-lt"/>
                <a:cs typeface="Arial" charset="0"/>
              </a:rPr>
              <a:t>Figure 1.4  Strategy’s three branches</a:t>
            </a:r>
            <a:endParaRPr lang="en-GB" altLang="en-US" b="1" dirty="0">
              <a:latin typeface="+mj-lt"/>
              <a:cs typeface="Arial" charset="0"/>
            </a:endParaRPr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A3FAF428-6A6B-3048-BCDF-ADF7BE9B62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F5098B3-47D6-7840-9CF9-C1132035D2E3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35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099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Rethinking%20the%20role%20of%20the%20strategist" TargetMode="External"/><Relationship Id="rId2" Type="http://schemas.openxmlformats.org/officeDocument/2006/relationships/hyperlink" Target="http://www.mckinsey.com/insights/strategy/the_art_of_strategy" TargetMode="Externa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ckinsey.com/insights/organization/ges_jeff_immelt_on_digitizing_in_the_industrial_space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ckinsey.com/business-functions/organization/our-insights/decision-making-in-your-organization-cutting-through-the-clutter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502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A2F59-8FD2-C347-BE79-EBB9676B1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C262F-15E3-C44E-8576-E0C2D9808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Levels of strategy</a:t>
            </a:r>
          </a:p>
          <a:p>
            <a:r>
              <a:rPr lang="en-GB" dirty="0"/>
              <a:t>Three horizons for strategy</a:t>
            </a:r>
          </a:p>
          <a:p>
            <a:r>
              <a:rPr lang="en-GB" dirty="0"/>
              <a:t>Exploring the strategy framework</a:t>
            </a:r>
          </a:p>
          <a:p>
            <a:pPr lvl="1"/>
            <a:r>
              <a:rPr lang="en-GB" dirty="0"/>
              <a:t>Strategic position</a:t>
            </a:r>
          </a:p>
          <a:p>
            <a:pPr lvl="1"/>
            <a:r>
              <a:rPr lang="en-GB" dirty="0"/>
              <a:t>Strategic choices</a:t>
            </a:r>
          </a:p>
          <a:p>
            <a:pPr lvl="1"/>
            <a:r>
              <a:rPr lang="en-GB" dirty="0"/>
              <a:t>Strategy in action</a:t>
            </a:r>
          </a:p>
          <a:p>
            <a:r>
              <a:rPr lang="en-GB" dirty="0"/>
              <a:t>Strategy checklist</a:t>
            </a:r>
          </a:p>
          <a:p>
            <a:r>
              <a:rPr lang="en-GB" dirty="0"/>
              <a:t>Working with strategy</a:t>
            </a:r>
          </a:p>
          <a:p>
            <a:r>
              <a:rPr lang="en-GB" dirty="0"/>
              <a:t>Summary and </a:t>
            </a:r>
            <a:r>
              <a:rPr lang="en-GB"/>
              <a:t>further reading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E00E2-5513-AB48-83A5-94CD7CD01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865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9D858-5274-8B4A-81C8-D5FC05A1C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Levels of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5B3047-8FB9-134D-A44F-5357CA4A70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BA46D-12AF-1C4F-949A-E0EF4075E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45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>
            <a:extLst>
              <a:ext uri="{FF2B5EF4-FFF2-40B4-BE49-F238E27FC236}">
                <a16:creationId xmlns:a16="http://schemas.microsoft.com/office/drawing/2014/main" id="{3C3AA47E-5413-ED4D-9266-F75C0D70C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8731"/>
            <a:ext cx="8229600" cy="1143001"/>
          </a:xfrm>
        </p:spPr>
        <p:txBody>
          <a:bodyPr/>
          <a:lstStyle/>
          <a:p>
            <a:pPr eaLnBrk="1" hangingPunct="1"/>
            <a:r>
              <a:rPr lang="en-US" altLang="en-US" sz="4000" b="1" dirty="0">
                <a:latin typeface="+mn-lt"/>
              </a:rPr>
              <a:t>Levels of strategy (1 of 2)</a:t>
            </a:r>
          </a:p>
        </p:txBody>
      </p:sp>
      <p:sp>
        <p:nvSpPr>
          <p:cNvPr id="303109" name="AutoShape 5">
            <a:extLst>
              <a:ext uri="{FF2B5EF4-FFF2-40B4-BE49-F238E27FC236}">
                <a16:creationId xmlns:a16="http://schemas.microsoft.com/office/drawing/2014/main" id="{620B34B6-1C94-E441-A1AE-16EE58E8F9D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87449" y="708901"/>
            <a:ext cx="4392613" cy="1947863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tx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+mn-lt"/>
              </a:rPr>
              <a:t>Corporate-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+mn-lt"/>
              </a:rPr>
              <a:t>level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+mn-lt"/>
              </a:rPr>
              <a:t> strategy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79906F9-C072-C642-9349-901C0C0DF758}"/>
              </a:ext>
            </a:extLst>
          </p:cNvPr>
          <p:cNvCxnSpPr/>
          <p:nvPr/>
        </p:nvCxnSpPr>
        <p:spPr>
          <a:xfrm>
            <a:off x="4983162" y="1507808"/>
            <a:ext cx="86360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1618E85-7B58-2543-9E42-40C19B70A015}"/>
              </a:ext>
            </a:extLst>
          </p:cNvPr>
          <p:cNvCxnSpPr>
            <a:cxnSpLocks/>
          </p:cNvCxnSpPr>
          <p:nvPr/>
        </p:nvCxnSpPr>
        <p:spPr>
          <a:xfrm>
            <a:off x="5154930" y="3228384"/>
            <a:ext cx="965676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73933ADE-67A9-A34A-B349-4CD6CD7B3150}"/>
              </a:ext>
            </a:extLst>
          </p:cNvPr>
          <p:cNvGrpSpPr/>
          <p:nvPr/>
        </p:nvGrpSpPr>
        <p:grpSpPr>
          <a:xfrm>
            <a:off x="215106" y="671117"/>
            <a:ext cx="8713788" cy="5087203"/>
            <a:chOff x="250825" y="1341438"/>
            <a:chExt cx="8713788" cy="5087203"/>
          </a:xfrm>
        </p:grpSpPr>
        <p:sp>
          <p:nvSpPr>
            <p:cNvPr id="303107" name="AutoShape 3">
              <a:extLst>
                <a:ext uri="{FF2B5EF4-FFF2-40B4-BE49-F238E27FC236}">
                  <a16:creationId xmlns:a16="http://schemas.microsoft.com/office/drawing/2014/main" id="{2CB37F40-19EB-0D4B-B526-C4201469C02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50825" y="4522788"/>
              <a:ext cx="6337300" cy="1514475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 dirty="0">
                <a:latin typeface="+mn-lt"/>
              </a:endParaRP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2400" dirty="0">
                  <a:latin typeface="+mn-lt"/>
                </a:rPr>
                <a:t>Functional strategies</a:t>
              </a:r>
            </a:p>
          </p:txBody>
        </p:sp>
        <p:sp>
          <p:nvSpPr>
            <p:cNvPr id="303108" name="AutoShape 4">
              <a:extLst>
                <a:ext uri="{FF2B5EF4-FFF2-40B4-BE49-F238E27FC236}">
                  <a16:creationId xmlns:a16="http://schemas.microsoft.com/office/drawing/2014/main" id="{FE209FC5-969C-C143-A7A8-FEB157D26C27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26917" y="3132376"/>
              <a:ext cx="5256212" cy="165893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 dirty="0">
                <a:latin typeface="+mn-lt"/>
              </a:endParaRP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2400" dirty="0">
                  <a:latin typeface="+mn-lt"/>
                </a:rPr>
                <a:t>Business-level</a:t>
              </a: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2400" dirty="0">
                  <a:latin typeface="+mn-lt"/>
                </a:rPr>
                <a:t> strategy</a:t>
              </a:r>
            </a:p>
          </p:txBody>
        </p:sp>
        <p:sp>
          <p:nvSpPr>
            <p:cNvPr id="31750" name="TextBox 6">
              <a:extLst>
                <a:ext uri="{FF2B5EF4-FFF2-40B4-BE49-F238E27FC236}">
                  <a16:creationId xmlns:a16="http://schemas.microsoft.com/office/drawing/2014/main" id="{C87C7887-7733-5949-8EDA-8D68DEA3DD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40425" y="1341438"/>
              <a:ext cx="2879725" cy="1938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r>
                <a:rPr lang="en-GB" altLang="en-US" sz="2000" b="0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Arial" panose="020B0604020202020204" pitchFamily="34" charset="0"/>
                </a:rPr>
                <a:t>Diversifying from the organisation’s original activities into other activities (e.g. Tesla selling batteries for home use.)</a:t>
              </a:r>
            </a:p>
          </p:txBody>
        </p:sp>
        <p:sp>
          <p:nvSpPr>
            <p:cNvPr id="31752" name="TextBox 10">
              <a:extLst>
                <a:ext uri="{FF2B5EF4-FFF2-40B4-BE49-F238E27FC236}">
                  <a16:creationId xmlns:a16="http://schemas.microsoft.com/office/drawing/2014/main" id="{8D537DB8-708E-D44E-9DB7-75023E35FB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56325" y="3213100"/>
              <a:ext cx="2808288" cy="1631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r>
                <a:rPr lang="en-GB" altLang="en-US" sz="2000" b="0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Arial" panose="020B0604020202020204" pitchFamily="34" charset="0"/>
                </a:rPr>
                <a:t>Marketing and product improvement strategies  (e.g. Developing a lower cost, volume car for Tesla.)</a:t>
              </a:r>
            </a:p>
          </p:txBody>
        </p:sp>
        <p:sp>
          <p:nvSpPr>
            <p:cNvPr id="31754" name="TextBox 14">
              <a:extLst>
                <a:ext uri="{FF2B5EF4-FFF2-40B4-BE49-F238E27FC236}">
                  <a16:creationId xmlns:a16="http://schemas.microsoft.com/office/drawing/2014/main" id="{150C40EE-C969-154C-9E6A-76A87EC101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125" y="4797425"/>
              <a:ext cx="2376488" cy="1631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r>
                <a:rPr lang="en-GB" altLang="en-US" sz="2000" b="0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 pitchFamily="34" charset="0"/>
                  <a:cs typeface="Arial" panose="020B0604020202020204" pitchFamily="34" charset="0"/>
                </a:rPr>
                <a:t>Tesla’s functional strategies are geared to meeting its investment needs and raising finance.</a:t>
              </a:r>
            </a:p>
          </p:txBody>
        </p:sp>
      </p:grp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F2C6224-EA0E-7B48-9B83-0A3B9A652E0A}"/>
              </a:ext>
            </a:extLst>
          </p:cNvPr>
          <p:cNvCxnSpPr/>
          <p:nvPr/>
        </p:nvCxnSpPr>
        <p:spPr>
          <a:xfrm flipV="1">
            <a:off x="5758656" y="4634310"/>
            <a:ext cx="723900" cy="4763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56" name="Footer Placeholder 1">
            <a:extLst>
              <a:ext uri="{FF2B5EF4-FFF2-40B4-BE49-F238E27FC236}">
                <a16:creationId xmlns:a16="http://schemas.microsoft.com/office/drawing/2014/main" id="{46E174DB-DCC0-1545-96E6-C93ADD7CF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5364006"/>
            <a:ext cx="4832985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 dirty="0"/>
              <a:t>Johnson, Whittington, Scholes, Angwin, </a:t>
            </a:r>
            <a:r>
              <a:rPr lang="en-GB" altLang="en-US" sz="1400" dirty="0" err="1"/>
              <a:t>Regner</a:t>
            </a:r>
            <a:r>
              <a:rPr lang="en-GB" altLang="en-US" sz="1400" dirty="0"/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316538345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10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6">
            <a:extLst>
              <a:ext uri="{FF2B5EF4-FFF2-40B4-BE49-F238E27FC236}">
                <a16:creationId xmlns:a16="http://schemas.microsoft.com/office/drawing/2014/main" id="{CFD5FA2E-1223-D948-BF3F-14EAF952B2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9588" y="404812"/>
            <a:ext cx="8229600" cy="1143001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+mn-lt"/>
              </a:rPr>
              <a:t>Levels of strategy (2 of 2)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A6344989-3EF9-A14D-A260-48468A522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62075"/>
            <a:ext cx="8239125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 i="1" dirty="0"/>
              <a:t>Corporate-level strategy </a:t>
            </a:r>
            <a:r>
              <a:rPr lang="en-GB" altLang="en-US" dirty="0"/>
              <a:t>is concerned with the overall scope of an organisation and how value is added to the constituent business units.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i="1" dirty="0"/>
              <a:t>Business-level strategy </a:t>
            </a:r>
            <a:r>
              <a:rPr lang="en-GB" altLang="en-US" dirty="0"/>
              <a:t>is concerned with the way a business seeks to compete successfully in its particular market.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i="1" dirty="0"/>
              <a:t>Functional strategy </a:t>
            </a:r>
            <a:r>
              <a:rPr lang="en-GB" altLang="en-US" dirty="0"/>
              <a:t>is concerned with how different parts of the organisation deliver the strategy effectively in terms of managing resources, processes and people.</a:t>
            </a:r>
          </a:p>
        </p:txBody>
      </p:sp>
      <p:sp>
        <p:nvSpPr>
          <p:cNvPr id="33796" name="Footer Placeholder 1">
            <a:extLst>
              <a:ext uri="{FF2B5EF4-FFF2-40B4-BE49-F238E27FC236}">
                <a16:creationId xmlns:a16="http://schemas.microsoft.com/office/drawing/2014/main" id="{21184721-4DEC-E441-A241-38BBF842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57837" y="5130800"/>
            <a:ext cx="30861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 dirty="0"/>
              <a:t>Johnson, Whittington, Scholes, Angwin, </a:t>
            </a:r>
            <a:r>
              <a:rPr lang="en-GB" altLang="en-US" sz="1400" dirty="0" err="1"/>
              <a:t>Regner</a:t>
            </a:r>
            <a:r>
              <a:rPr lang="en-GB" altLang="en-US" sz="1400" dirty="0"/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2672195352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25131-AA94-F44A-B25B-EB72561E8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Three horizons for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B0FD01-7C98-4D49-9FD0-C06A4A708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2B2B6-1FD1-4343-BC30-14435042A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55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314EB92C-50EB-F84C-A7DC-132038DB3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69875"/>
            <a:ext cx="8229600" cy="6413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Three horizons for strategy (1 of 2)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BE1EF8F-161D-8744-8F52-0C9798784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88" y="1339850"/>
            <a:ext cx="8169275" cy="4786313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GB" altLang="en-US" sz="2800" b="1" dirty="0"/>
              <a:t>Horizon 1: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/>
              <a:t>	</a:t>
            </a:r>
            <a:r>
              <a:rPr lang="en-GB" altLang="en-US" sz="2800" i="1" dirty="0"/>
              <a:t>Current core activities – extend and defend these activities.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800" b="1" dirty="0"/>
              <a:t>Horizon 2: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/>
              <a:t>	</a:t>
            </a:r>
            <a:r>
              <a:rPr lang="en-GB" altLang="en-US" sz="2800" i="1" dirty="0"/>
              <a:t>Develop emerging activities – to generate new sources of growth and/or profit.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800" b="1" dirty="0"/>
              <a:t>Horizon 3: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/>
              <a:t>	</a:t>
            </a:r>
            <a:r>
              <a:rPr lang="en-GB" altLang="en-US" sz="2800" i="1" dirty="0"/>
              <a:t>Create viable strategic options for the future – higher risk activities that may take years to generate growth/profits.</a:t>
            </a:r>
          </a:p>
        </p:txBody>
      </p:sp>
      <p:sp>
        <p:nvSpPr>
          <p:cNvPr id="35844" name="Footer Placeholder 1">
            <a:extLst>
              <a:ext uri="{FF2B5EF4-FFF2-40B4-BE49-F238E27FC236}">
                <a16:creationId xmlns:a16="http://schemas.microsoft.com/office/drawing/2014/main" id="{804FC227-BC85-4E4E-9472-09A88DC29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1275" y="6394450"/>
            <a:ext cx="5768975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0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669634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D388F009-B54D-A649-B0E6-51A74073D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60350"/>
            <a:ext cx="8229600" cy="6477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Three horizons for strategy (2 of 2)</a:t>
            </a:r>
          </a:p>
        </p:txBody>
      </p:sp>
      <p:sp>
        <p:nvSpPr>
          <p:cNvPr id="10243" name="Rectangle 7">
            <a:extLst>
              <a:ext uri="{FF2B5EF4-FFF2-40B4-BE49-F238E27FC236}">
                <a16:creationId xmlns:a16="http://schemas.microsoft.com/office/drawing/2014/main" id="{921CAB6E-2A48-1F4E-85F1-84958F4D7B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050" y="5921375"/>
            <a:ext cx="8231188" cy="5222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en-US" sz="1000" i="1" dirty="0">
                <a:latin typeface="+mj-lt"/>
                <a:cs typeface="Arial" charset="0"/>
              </a:rPr>
              <a:t>Note</a:t>
            </a:r>
            <a:r>
              <a:rPr lang="en-US" altLang="en-US" sz="1000" dirty="0">
                <a:latin typeface="+mj-lt"/>
                <a:cs typeface="Arial" charset="0"/>
              </a:rPr>
              <a:t>: ‘profit’ on the vertical axis can be replaced by non-profit objectives; ‘business’ can refer to any set of activities; ‘time’</a:t>
            </a:r>
          </a:p>
          <a:p>
            <a:pPr eaLnBrk="1" hangingPunct="1">
              <a:defRPr/>
            </a:pPr>
            <a:r>
              <a:rPr lang="en-US" altLang="en-US" sz="1000" dirty="0">
                <a:latin typeface="+mj-lt"/>
                <a:cs typeface="Arial" charset="0"/>
              </a:rPr>
              <a:t>can refer to a varying number of years.</a:t>
            </a:r>
          </a:p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</a:t>
            </a:r>
            <a:r>
              <a:rPr lang="en-US" altLang="en-US" sz="800" dirty="0">
                <a:latin typeface="+mj-lt"/>
                <a:cs typeface="Arial" charset="0"/>
              </a:rPr>
              <a:t>: M. Baghai, S. Coley and D. White, </a:t>
            </a:r>
            <a:r>
              <a:rPr lang="en-US" altLang="en-US" sz="800" i="1" dirty="0">
                <a:latin typeface="+mj-lt"/>
                <a:cs typeface="Arial" charset="0"/>
              </a:rPr>
              <a:t>The Alchemy of Growth</a:t>
            </a:r>
            <a:r>
              <a:rPr lang="en-US" altLang="en-US" sz="800" dirty="0">
                <a:latin typeface="+mj-lt"/>
                <a:cs typeface="Arial" charset="0"/>
              </a:rPr>
              <a:t>, </a:t>
            </a:r>
            <a:r>
              <a:rPr lang="en-GB" altLang="en-US" sz="800" dirty="0">
                <a:latin typeface="+mj-lt"/>
                <a:cs typeface="Arial" charset="0"/>
              </a:rPr>
              <a:t>Texere</a:t>
            </a:r>
            <a:r>
              <a:rPr lang="en-US" altLang="en-US" sz="800" dirty="0">
                <a:latin typeface="+mj-lt"/>
                <a:cs typeface="Arial" charset="0"/>
              </a:rPr>
              <a:t> Publishers, 2000. Figure 1.1, p. 5.</a:t>
            </a:r>
          </a:p>
        </p:txBody>
      </p:sp>
      <p:pic>
        <p:nvPicPr>
          <p:cNvPr id="37892" name="Picture 10" descr="M01NF002">
            <a:extLst>
              <a:ext uri="{FF2B5EF4-FFF2-40B4-BE49-F238E27FC236}">
                <a16:creationId xmlns:a16="http://schemas.microsoft.com/office/drawing/2014/main" id="{F9CF6074-3728-3343-9914-0E036436E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" y="1487488"/>
            <a:ext cx="7899400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3" name="Footer Placeholder 1">
            <a:extLst>
              <a:ext uri="{FF2B5EF4-FFF2-40B4-BE49-F238E27FC236}">
                <a16:creationId xmlns:a16="http://schemas.microsoft.com/office/drawing/2014/main" id="{ABA18902-FEB6-844B-B6BB-E41A6CFA8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49775" y="6619875"/>
            <a:ext cx="5768975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0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14463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467CD-AB39-E946-B764-CFA783153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Exploring strategy framework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86FE0-AE96-0C41-AE84-18137AAFF6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30D28-DCEE-DF4A-BAF4-4723A505F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41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CDC9AAD5-E45A-3340-AB75-BD087C277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The exploring strategy framework</a:t>
            </a:r>
          </a:p>
        </p:txBody>
      </p:sp>
      <p:pic>
        <p:nvPicPr>
          <p:cNvPr id="39939" name="Picture 8">
            <a:extLst>
              <a:ext uri="{FF2B5EF4-FFF2-40B4-BE49-F238E27FC236}">
                <a16:creationId xmlns:a16="http://schemas.microsoft.com/office/drawing/2014/main" id="{74F85C69-5EFD-5541-BD9E-C1983B713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045" y="897573"/>
            <a:ext cx="5931910" cy="4793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0" name="Footer Placeholder 1">
            <a:extLst>
              <a:ext uri="{FF2B5EF4-FFF2-40B4-BE49-F238E27FC236}">
                <a16:creationId xmlns:a16="http://schemas.microsoft.com/office/drawing/2014/main" id="{648B97C0-C5C1-4F4C-895A-A66BB025A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823580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201DBF10-9607-9746-AD52-4875877F6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10" y="228601"/>
            <a:ext cx="8458200" cy="6413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Exploring strategy in different contexts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F549-9CF7-8440-84C4-B7F832DEB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13" y="1344613"/>
            <a:ext cx="8458200" cy="4537075"/>
          </a:xfrm>
        </p:spPr>
        <p:txBody>
          <a:bodyPr rtlCol="0">
            <a:normAutofit fontScale="40000" lnSpcReduction="20000"/>
          </a:bodyPr>
          <a:lstStyle/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None/>
              <a:tabLst>
                <a:tab pos="292100" algn="l"/>
              </a:tabLst>
              <a:defRPr/>
            </a:pPr>
            <a:r>
              <a:rPr lang="en-GB" sz="4000" dirty="0"/>
              <a:t>	</a:t>
            </a:r>
            <a:r>
              <a:rPr lang="en-GB" sz="5000" dirty="0"/>
              <a:t>The</a:t>
            </a:r>
            <a:r>
              <a:rPr lang="en-GB" sz="5000" b="1" dirty="0"/>
              <a:t> </a:t>
            </a:r>
            <a:r>
              <a:rPr lang="en-GB" sz="5000" b="1" i="1" dirty="0"/>
              <a:t>Exploring Strategy Framework </a:t>
            </a:r>
            <a:r>
              <a:rPr lang="en-GB" sz="5000" dirty="0"/>
              <a:t>can be applied in many contexts.</a:t>
            </a:r>
          </a:p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None/>
              <a:tabLst>
                <a:tab pos="292100" algn="l"/>
              </a:tabLst>
              <a:defRPr/>
            </a:pPr>
            <a:endParaRPr lang="en-GB" sz="5000" b="1" dirty="0"/>
          </a:p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None/>
              <a:tabLst>
                <a:tab pos="292100" algn="l"/>
              </a:tabLst>
              <a:defRPr/>
            </a:pPr>
            <a:r>
              <a:rPr lang="en-GB" sz="5000" dirty="0"/>
              <a:t>	In each context the balance of strategic issues differs: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5000" b="1" dirty="0"/>
              <a:t>Small businesses </a:t>
            </a:r>
            <a:r>
              <a:rPr lang="en-GB" sz="5000" dirty="0"/>
              <a:t>(e.g. strategic purpose, growth issues and retaining independence).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5000" b="1" dirty="0"/>
              <a:t>Multinational corporations </a:t>
            </a:r>
            <a:r>
              <a:rPr lang="en-GB" sz="5000" dirty="0"/>
              <a:t>(e.g. geographical scope; cultural issues and structure/control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5000" b="1" dirty="0"/>
              <a:t>Public sector organisations </a:t>
            </a:r>
            <a:r>
              <a:rPr lang="en-GB" sz="5000" dirty="0"/>
              <a:t>(e.g. service/quality and managing change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5000" b="1" dirty="0"/>
              <a:t>Not-for-profit organisations </a:t>
            </a:r>
            <a:r>
              <a:rPr lang="en-GB" sz="5000" dirty="0"/>
              <a:t>(e.g. purpose and funding issues).</a:t>
            </a:r>
          </a:p>
        </p:txBody>
      </p:sp>
      <p:sp>
        <p:nvSpPr>
          <p:cNvPr id="41988" name="Footer Placeholder 1">
            <a:extLst>
              <a:ext uri="{FF2B5EF4-FFF2-40B4-BE49-F238E27FC236}">
                <a16:creationId xmlns:a16="http://schemas.microsoft.com/office/drawing/2014/main" id="{3FEA3C27-C30E-E546-9B82-189C4F605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251881982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A80FC-14CE-BC41-9387-12638DC26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Strategic position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A9FF72-CD04-E143-ABEC-2233E91820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801A81-9155-BE47-A104-277CDB800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39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3" name="Picture 8">
            <a:extLst>
              <a:ext uri="{FF2B5EF4-FFF2-40B4-BE49-F238E27FC236}">
                <a16:creationId xmlns:a16="http://schemas.microsoft.com/office/drawing/2014/main" id="{7ED09427-B3B4-654D-9F9D-6E95C3B50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502" y="0"/>
            <a:ext cx="5674995" cy="567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4" name="Footer Placeholder 1">
            <a:extLst>
              <a:ext uri="{FF2B5EF4-FFF2-40B4-BE49-F238E27FC236}">
                <a16:creationId xmlns:a16="http://schemas.microsoft.com/office/drawing/2014/main" id="{561F768F-91A2-A847-BB9E-46167657A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172381853"/>
      </p:ext>
    </p:extLst>
  </p:cSld>
  <p:clrMapOvr>
    <a:masterClrMapping/>
  </p:clrMapOvr>
  <p:transition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7E2AEA28-D726-8A42-AB86-B3B88B607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98438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Strategic position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EFB90F2-7F1F-FF40-93C1-101D57577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163" y="1393825"/>
            <a:ext cx="8374062" cy="28622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000" b="1" dirty="0">
                <a:latin typeface="+mj-lt"/>
              </a:rPr>
              <a:t>	</a:t>
            </a:r>
            <a:r>
              <a:rPr lang="en-US" dirty="0">
                <a:latin typeface="+mj-lt"/>
              </a:rPr>
              <a:t>The </a:t>
            </a:r>
            <a:r>
              <a:rPr lang="en-US" b="1" i="1" dirty="0">
                <a:latin typeface="+mj-lt"/>
              </a:rPr>
              <a:t>strategic position</a:t>
            </a:r>
            <a:r>
              <a:rPr lang="en-US" dirty="0">
                <a:latin typeface="+mj-lt"/>
              </a:rPr>
              <a:t> is concerned with the impact on strategy of the </a:t>
            </a:r>
            <a:r>
              <a:rPr lang="en-US" b="1" i="1" dirty="0">
                <a:latin typeface="+mj-lt"/>
              </a:rPr>
              <a:t>macro-environment, the industry environment,</a:t>
            </a:r>
            <a:r>
              <a:rPr lang="en-US" dirty="0">
                <a:latin typeface="+mj-lt"/>
              </a:rPr>
              <a:t> the </a:t>
            </a:r>
            <a:r>
              <a:rPr lang="en-US" dirty="0" err="1">
                <a:latin typeface="+mj-lt"/>
              </a:rPr>
              <a:t>organisation’s</a:t>
            </a:r>
            <a:r>
              <a:rPr lang="en-US" dirty="0">
                <a:latin typeface="+mj-lt"/>
              </a:rPr>
              <a:t> </a:t>
            </a:r>
            <a:r>
              <a:rPr lang="en-US" b="1" i="1" dirty="0">
                <a:latin typeface="+mj-lt"/>
              </a:rPr>
              <a:t>strategic capability</a:t>
            </a:r>
            <a:r>
              <a:rPr lang="en-US" dirty="0">
                <a:latin typeface="+mj-lt"/>
              </a:rPr>
              <a:t> (resources and competences), the </a:t>
            </a:r>
            <a:r>
              <a:rPr lang="en-US" dirty="0" err="1">
                <a:latin typeface="+mj-lt"/>
              </a:rPr>
              <a:t>organisation’s</a:t>
            </a:r>
            <a:r>
              <a:rPr lang="en-US" dirty="0">
                <a:latin typeface="+mj-lt"/>
              </a:rPr>
              <a:t> </a:t>
            </a:r>
            <a:r>
              <a:rPr lang="en-US" b="1" i="1" dirty="0">
                <a:latin typeface="+mj-lt"/>
              </a:rPr>
              <a:t>stakeholders </a:t>
            </a:r>
            <a:r>
              <a:rPr lang="en-US" dirty="0">
                <a:latin typeface="+mj-lt"/>
              </a:rPr>
              <a:t>and the </a:t>
            </a:r>
            <a:r>
              <a:rPr lang="en-US" dirty="0" err="1">
                <a:latin typeface="+mj-lt"/>
              </a:rPr>
              <a:t>organisation’s</a:t>
            </a:r>
            <a:r>
              <a:rPr lang="en-US" dirty="0">
                <a:latin typeface="+mj-lt"/>
              </a:rPr>
              <a:t> </a:t>
            </a:r>
            <a:r>
              <a:rPr lang="en-US" b="1" i="1" dirty="0">
                <a:latin typeface="+mj-lt"/>
              </a:rPr>
              <a:t>culture</a:t>
            </a:r>
            <a:r>
              <a:rPr lang="en-US" dirty="0">
                <a:latin typeface="+mj-lt"/>
              </a:rPr>
              <a:t>.</a:t>
            </a:r>
            <a:endParaRPr lang="en-GB" sz="3000" b="1" i="1" dirty="0">
              <a:latin typeface="+mj-lt"/>
            </a:endParaRPr>
          </a:p>
        </p:txBody>
      </p:sp>
      <p:sp>
        <p:nvSpPr>
          <p:cNvPr id="44036" name="Footer Placeholder 1">
            <a:extLst>
              <a:ext uri="{FF2B5EF4-FFF2-40B4-BE49-F238E27FC236}">
                <a16:creationId xmlns:a16="http://schemas.microsoft.com/office/drawing/2014/main" id="{CF38C934-410C-9441-BD53-DB1EF87A6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040833309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29FA5194-81E3-594D-B6E6-CEA68B6BE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98438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Strategic position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16C3AEA5-17AC-4041-88E6-3C1E94F5E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047750"/>
            <a:ext cx="8397875" cy="4054475"/>
          </a:xfrm>
        </p:spPr>
        <p:txBody>
          <a:bodyPr/>
          <a:lstStyle/>
          <a:p>
            <a:pPr marL="311150" indent="-311150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GB" altLang="en-US" sz="3000" dirty="0">
                <a:latin typeface="+mj-lt"/>
              </a:rPr>
              <a:t>Fundamental questions for Strategic position:</a:t>
            </a:r>
          </a:p>
          <a:p>
            <a:pPr marL="311150" indent="-311150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endParaRPr lang="en-GB" altLang="en-US" sz="1000" dirty="0">
              <a:latin typeface="+mj-lt"/>
            </a:endParaRPr>
          </a:p>
          <a:p>
            <a:pPr marL="352425" indent="-352425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GB" altLang="en-US" sz="2800" dirty="0">
                <a:latin typeface="+mj-lt"/>
              </a:rPr>
              <a:t>• 	</a:t>
            </a:r>
            <a:r>
              <a:rPr lang="en-US" altLang="en-US" sz="2800" dirty="0">
                <a:latin typeface="+mj-lt"/>
              </a:rPr>
              <a:t>What are the macro-environmental </a:t>
            </a:r>
            <a:r>
              <a:rPr lang="en-US" altLang="en-US" sz="2800" b="1" i="1" dirty="0">
                <a:latin typeface="+mj-lt"/>
              </a:rPr>
              <a:t>opportunities </a:t>
            </a:r>
          </a:p>
          <a:p>
            <a:pPr marL="381000" indent="-381000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800" b="1" i="1" dirty="0">
                <a:latin typeface="+mj-lt"/>
              </a:rPr>
              <a:t>		and threats</a:t>
            </a:r>
            <a:r>
              <a:rPr lang="en-US" altLang="en-US" sz="2800" dirty="0">
                <a:latin typeface="+mj-lt"/>
              </a:rPr>
              <a:t>?</a:t>
            </a:r>
          </a:p>
          <a:p>
            <a:pPr marL="352425" indent="-352425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800" dirty="0">
                <a:latin typeface="+mj-lt"/>
              </a:rPr>
              <a:t>•	How can the </a:t>
            </a:r>
            <a:r>
              <a:rPr lang="en-US" altLang="en-US" sz="2800" dirty="0" err="1">
                <a:latin typeface="+mj-lt"/>
              </a:rPr>
              <a:t>organisation</a:t>
            </a:r>
            <a:r>
              <a:rPr lang="en-US" altLang="en-US" sz="2800" dirty="0">
                <a:latin typeface="+mj-lt"/>
              </a:rPr>
              <a:t> manage </a:t>
            </a:r>
            <a:r>
              <a:rPr lang="en-US" altLang="en-US" sz="2800" b="1" i="1" dirty="0">
                <a:latin typeface="+mj-lt"/>
              </a:rPr>
              <a:t>industry forces</a:t>
            </a:r>
            <a:r>
              <a:rPr lang="en-US" altLang="en-US" sz="2800" dirty="0">
                <a:latin typeface="+mj-lt"/>
              </a:rPr>
              <a:t>?</a:t>
            </a:r>
          </a:p>
          <a:p>
            <a:pPr marL="352425" indent="-352425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800" dirty="0">
                <a:latin typeface="+mj-lt"/>
              </a:rPr>
              <a:t>•	How are </a:t>
            </a:r>
            <a:r>
              <a:rPr lang="en-US" altLang="en-US" sz="2800" b="1" i="1" dirty="0">
                <a:latin typeface="+mj-lt"/>
              </a:rPr>
              <a:t>stakeholders</a:t>
            </a:r>
            <a:r>
              <a:rPr lang="en-US" altLang="en-US" sz="2800" dirty="0">
                <a:latin typeface="+mj-lt"/>
              </a:rPr>
              <a:t> aligned to the </a:t>
            </a:r>
            <a:r>
              <a:rPr lang="en-US" altLang="en-US" sz="2800" dirty="0" err="1">
                <a:latin typeface="+mj-lt"/>
              </a:rPr>
              <a:t>organisational</a:t>
            </a:r>
            <a:r>
              <a:rPr lang="en-US" altLang="en-US" sz="2800" dirty="0">
                <a:latin typeface="+mj-lt"/>
              </a:rPr>
              <a:t> purpose?</a:t>
            </a:r>
          </a:p>
          <a:p>
            <a:pPr marL="352425" indent="-352425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800" dirty="0">
                <a:latin typeface="+mj-lt"/>
              </a:rPr>
              <a:t>•	What </a:t>
            </a:r>
            <a:r>
              <a:rPr lang="en-US" altLang="en-US" sz="2800" b="1" i="1" dirty="0">
                <a:latin typeface="+mj-lt"/>
              </a:rPr>
              <a:t>resources and capabilities</a:t>
            </a:r>
            <a:r>
              <a:rPr lang="en-US" altLang="en-US" sz="2800" dirty="0">
                <a:latin typeface="+mj-lt"/>
              </a:rPr>
              <a:t> support the strategy?</a:t>
            </a:r>
          </a:p>
          <a:p>
            <a:pPr marL="352425" indent="-352425" eaLnBrk="1" hangingPunct="1">
              <a:lnSpc>
                <a:spcPct val="90000"/>
              </a:lnSpc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800" dirty="0">
                <a:latin typeface="+mj-lt"/>
              </a:rPr>
              <a:t>•	How does </a:t>
            </a:r>
            <a:r>
              <a:rPr lang="en-US" altLang="en-US" sz="2800" b="1" i="1" dirty="0">
                <a:latin typeface="+mj-lt"/>
              </a:rPr>
              <a:t>culture</a:t>
            </a:r>
            <a:r>
              <a:rPr lang="en-US" altLang="en-US" sz="2800" dirty="0">
                <a:latin typeface="+mj-lt"/>
              </a:rPr>
              <a:t> fit the strategy?</a:t>
            </a:r>
          </a:p>
        </p:txBody>
      </p:sp>
      <p:sp>
        <p:nvSpPr>
          <p:cNvPr id="48132" name="Footer Placeholder 1">
            <a:extLst>
              <a:ext uri="{FF2B5EF4-FFF2-40B4-BE49-F238E27FC236}">
                <a16:creationId xmlns:a16="http://schemas.microsoft.com/office/drawing/2014/main" id="{40B20CA5-261A-6447-BD14-9CA9DA6F0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20323607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CE1C5E-C441-D14C-80CA-8EE8C66C7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Strategic choices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EB6D57C-6A5D-E249-AC6E-458725DB2F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567602-BD60-2343-BBA3-DD8D10427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308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7" name="Picture 9">
            <a:extLst>
              <a:ext uri="{FF2B5EF4-FFF2-40B4-BE49-F238E27FC236}">
                <a16:creationId xmlns:a16="http://schemas.microsoft.com/office/drawing/2014/main" id="{697E4BAD-C0D9-FE4D-9C0F-CB1C5D857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687" y="136525"/>
            <a:ext cx="5508625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8" name="Footer Placeholder 1">
            <a:extLst>
              <a:ext uri="{FF2B5EF4-FFF2-40B4-BE49-F238E27FC236}">
                <a16:creationId xmlns:a16="http://schemas.microsoft.com/office/drawing/2014/main" id="{377AAA15-372B-6341-B29E-09F1D9030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4284357686"/>
      </p:ext>
    </p:extLst>
  </p:cSld>
  <p:clrMapOvr>
    <a:masterClrMapping/>
  </p:clrMapOvr>
  <p:transition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46B68A05-3774-1E41-B25F-EBD3888D1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700" y="543560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Strategic choices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E88A479D-25C9-8C4B-80B0-AF4541E4C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320800"/>
            <a:ext cx="8229600" cy="24003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000" dirty="0">
                <a:latin typeface="+mj-lt"/>
              </a:rPr>
              <a:t>	</a:t>
            </a:r>
            <a:r>
              <a:rPr lang="en-GB" b="1" i="1" dirty="0">
                <a:latin typeface="+mj-lt"/>
              </a:rPr>
              <a:t>Strategic choices </a:t>
            </a:r>
            <a:r>
              <a:rPr lang="en-GB" dirty="0">
                <a:latin typeface="+mj-lt"/>
              </a:rPr>
              <a:t>involve the options for strategy in terms of both the</a:t>
            </a:r>
            <a:r>
              <a:rPr lang="en-GB" b="1" dirty="0">
                <a:latin typeface="+mj-lt"/>
              </a:rPr>
              <a:t> </a:t>
            </a:r>
            <a:r>
              <a:rPr lang="en-GB" b="1" i="1" dirty="0">
                <a:latin typeface="+mj-lt"/>
              </a:rPr>
              <a:t>directions </a:t>
            </a:r>
            <a:r>
              <a:rPr lang="en-GB" dirty="0">
                <a:latin typeface="+mj-lt"/>
              </a:rPr>
              <a:t>in</a:t>
            </a:r>
            <a:r>
              <a:rPr lang="en-GB" b="1" dirty="0">
                <a:latin typeface="+mj-lt"/>
              </a:rPr>
              <a:t> </a:t>
            </a:r>
            <a:r>
              <a:rPr lang="en-GB" dirty="0">
                <a:latin typeface="+mj-lt"/>
              </a:rPr>
              <a:t>which strategy might move and the </a:t>
            </a:r>
            <a:r>
              <a:rPr lang="en-GB" b="1" i="1" dirty="0">
                <a:latin typeface="+mj-lt"/>
              </a:rPr>
              <a:t>methods </a:t>
            </a:r>
            <a:r>
              <a:rPr lang="en-GB" dirty="0">
                <a:latin typeface="+mj-lt"/>
              </a:rPr>
              <a:t>by which strategy might be pursued.</a:t>
            </a:r>
          </a:p>
        </p:txBody>
      </p:sp>
      <p:sp>
        <p:nvSpPr>
          <p:cNvPr id="50180" name="Footer Placeholder 1">
            <a:extLst>
              <a:ext uri="{FF2B5EF4-FFF2-40B4-BE49-F238E27FC236}">
                <a16:creationId xmlns:a16="http://schemas.microsoft.com/office/drawing/2014/main" id="{E1DA811B-2067-CB48-A8DC-C9121C5A1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424277524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9B741-A3BE-F44C-8202-8408C6A4B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19" y="875983"/>
            <a:ext cx="8488362" cy="4103687"/>
          </a:xfrm>
        </p:spPr>
        <p:txBody>
          <a:bodyPr rtlCol="0">
            <a:noAutofit/>
          </a:bodyPr>
          <a:lstStyle/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en-GB" dirty="0"/>
              <a:t>Fundamental questions for Strategic Choice:</a:t>
            </a:r>
            <a:endParaRPr lang="en-GB" b="1" i="1" dirty="0"/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How should individual business units </a:t>
            </a:r>
            <a:r>
              <a:rPr lang="en-GB" b="1" i="1" dirty="0"/>
              <a:t>compete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Which businesses to include in the </a:t>
            </a:r>
            <a:r>
              <a:rPr lang="en-GB" b="1" i="1" dirty="0"/>
              <a:t>portfolio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Where should the organisation </a:t>
            </a:r>
            <a:r>
              <a:rPr lang="en-GB" b="1" i="1" dirty="0"/>
              <a:t>compete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en-GB" b="1" i="1" dirty="0"/>
              <a:t>	internationally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Is the organisation </a:t>
            </a:r>
            <a:r>
              <a:rPr lang="en-GB" b="1" i="1" dirty="0"/>
              <a:t>innovating</a:t>
            </a:r>
            <a:r>
              <a:rPr lang="en-GB" b="1" dirty="0"/>
              <a:t> </a:t>
            </a:r>
            <a:r>
              <a:rPr lang="en-GB" dirty="0"/>
              <a:t>appropriately?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Should the organisation </a:t>
            </a:r>
            <a:r>
              <a:rPr lang="en-GB" b="1" i="1" dirty="0"/>
              <a:t>buy</a:t>
            </a:r>
            <a:r>
              <a:rPr lang="en-GB" b="1" dirty="0"/>
              <a:t> </a:t>
            </a:r>
            <a:r>
              <a:rPr lang="en-GB" dirty="0"/>
              <a:t>other companies, form </a:t>
            </a:r>
            <a:r>
              <a:rPr lang="en-GB" b="1" i="1" dirty="0"/>
              <a:t>alliances </a:t>
            </a:r>
            <a:r>
              <a:rPr lang="en-GB" b="1" dirty="0"/>
              <a:t>or </a:t>
            </a:r>
            <a:r>
              <a:rPr lang="en-GB" b="1" i="1" dirty="0"/>
              <a:t>go it alone</a:t>
            </a:r>
            <a:r>
              <a:rPr lang="en-GB" b="1" dirty="0"/>
              <a:t>?</a:t>
            </a:r>
          </a:p>
        </p:txBody>
      </p:sp>
      <p:sp>
        <p:nvSpPr>
          <p:cNvPr id="54276" name="Footer Placeholder 1">
            <a:extLst>
              <a:ext uri="{FF2B5EF4-FFF2-40B4-BE49-F238E27FC236}">
                <a16:creationId xmlns:a16="http://schemas.microsoft.com/office/drawing/2014/main" id="{FAA42A54-E657-FF4A-A49F-BE52F1B5D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6138102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B33A6-074A-9B41-B25B-86C7AA124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Strategy in action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86D1C-82CC-4248-8A63-FB5DF6802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D6370F-8355-B246-BF9A-EC64AF11F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44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1" name="Picture 9">
            <a:extLst>
              <a:ext uri="{FF2B5EF4-FFF2-40B4-BE49-F238E27FC236}">
                <a16:creationId xmlns:a16="http://schemas.microsoft.com/office/drawing/2014/main" id="{922BC512-AF24-E048-B4CF-F367B8452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687" y="136525"/>
            <a:ext cx="5508625" cy="551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Footer Placeholder 1">
            <a:extLst>
              <a:ext uri="{FF2B5EF4-FFF2-40B4-BE49-F238E27FC236}">
                <a16:creationId xmlns:a16="http://schemas.microsoft.com/office/drawing/2014/main" id="{532A1752-7767-864A-BDB8-30D06E88D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070689106"/>
      </p:ext>
    </p:extLst>
  </p:cSld>
  <p:clrMapOvr>
    <a:masterClrMapping/>
  </p:clrMapOvr>
  <p:transition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95427158-B286-7845-9747-12445E959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98438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Strategy in action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B183ED87-BF60-9B4F-B3D9-9D2C54BA0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638" y="1400175"/>
            <a:ext cx="8229600" cy="2586038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000" dirty="0">
                <a:latin typeface="+mj-lt"/>
              </a:rPr>
              <a:t>	</a:t>
            </a:r>
            <a:r>
              <a:rPr lang="en-GB" sz="12800" b="1" i="1" dirty="0">
                <a:latin typeface="+mj-lt"/>
              </a:rPr>
              <a:t>Strategy in action </a:t>
            </a:r>
            <a:r>
              <a:rPr lang="en-GB" sz="12800" b="1" dirty="0">
                <a:latin typeface="+mj-lt"/>
              </a:rPr>
              <a:t>is about how strategies are </a:t>
            </a:r>
            <a:r>
              <a:rPr lang="en-GB" sz="12800" b="1" i="1" dirty="0">
                <a:latin typeface="+mj-lt"/>
              </a:rPr>
              <a:t>formed</a:t>
            </a:r>
            <a:r>
              <a:rPr lang="en-GB" sz="12800" b="1" dirty="0">
                <a:latin typeface="+mj-lt"/>
              </a:rPr>
              <a:t> and how they are </a:t>
            </a:r>
            <a:r>
              <a:rPr lang="en-GB" sz="12800" b="1" i="1" dirty="0">
                <a:latin typeface="+mj-lt"/>
              </a:rPr>
              <a:t>implemented</a:t>
            </a:r>
            <a:r>
              <a:rPr lang="en-GB" sz="12800" b="1" dirty="0">
                <a:latin typeface="+mj-lt"/>
              </a:rPr>
              <a:t>.</a:t>
            </a:r>
            <a:endParaRPr lang="en-GB" sz="12800" b="1" i="1" dirty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2800" b="1" dirty="0">
                <a:latin typeface="+mj-lt"/>
              </a:rPr>
              <a:t>	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2800" b="1" dirty="0">
                <a:latin typeface="+mj-lt"/>
              </a:rPr>
              <a:t>	</a:t>
            </a:r>
            <a:r>
              <a:rPr lang="en-GB" sz="12800" dirty="0">
                <a:latin typeface="+mj-lt"/>
              </a:rPr>
              <a:t>The emphasis is on the practicalities of managing.</a:t>
            </a:r>
          </a:p>
        </p:txBody>
      </p:sp>
      <p:sp>
        <p:nvSpPr>
          <p:cNvPr id="56324" name="Footer Placeholder 1">
            <a:extLst>
              <a:ext uri="{FF2B5EF4-FFF2-40B4-BE49-F238E27FC236}">
                <a16:creationId xmlns:a16="http://schemas.microsoft.com/office/drawing/2014/main" id="{EB712D25-AE73-A34D-A67B-D5EABBC96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58891421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FAAE9F11-7632-4449-A9DF-1526203D1C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7675" y="198438"/>
            <a:ext cx="8229600" cy="708025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+mn-lt"/>
              </a:rPr>
              <a:t>Strategy in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18CDA-8AE0-9146-B1A5-FEF798ACD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" y="1374775"/>
            <a:ext cx="8229600" cy="4103688"/>
          </a:xfrm>
        </p:spPr>
        <p:txBody>
          <a:bodyPr rtlCol="0">
            <a:normAutofit fontScale="92500" lnSpcReduction="10000"/>
          </a:bodyPr>
          <a:lstStyle/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en-GB" sz="3500" dirty="0">
                <a:latin typeface="Calibri" panose="020F0502020204030204" pitchFamily="34" charset="0"/>
              </a:rPr>
              <a:t>Fundamental questions for Strategy in action:</a:t>
            </a:r>
          </a:p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en-GB" sz="1200" b="1" i="1" dirty="0">
              <a:latin typeface="Calibri" panose="020F0502020204030204" pitchFamily="34" charset="0"/>
            </a:endParaRPr>
          </a:p>
          <a:p>
            <a:pPr marL="361950" indent="-3619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Which strategies are </a:t>
            </a:r>
            <a:r>
              <a:rPr lang="en-US" sz="2800" b="1" i="1" dirty="0">
                <a:latin typeface="Calibri" panose="020F0502020204030204" pitchFamily="34" charset="0"/>
              </a:rPr>
              <a:t>suitable, acceptable and feasible</a:t>
            </a:r>
            <a:r>
              <a:rPr lang="en-US" sz="2800" dirty="0">
                <a:latin typeface="Calibri" panose="020F0502020204030204" pitchFamily="34" charset="0"/>
              </a:rPr>
              <a:t>?</a:t>
            </a:r>
          </a:p>
          <a:p>
            <a:pPr marL="361950" indent="-3619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What kind of </a:t>
            </a:r>
            <a:r>
              <a:rPr lang="en-US" sz="2800" b="1" i="1" dirty="0">
                <a:latin typeface="Calibri" panose="020F0502020204030204" pitchFamily="34" charset="0"/>
              </a:rPr>
              <a:t>strategy-making process</a:t>
            </a:r>
            <a:r>
              <a:rPr lang="en-US" sz="2800" dirty="0">
                <a:latin typeface="Calibri" panose="020F0502020204030204" pitchFamily="34" charset="0"/>
              </a:rPr>
              <a:t> is needed?</a:t>
            </a:r>
          </a:p>
          <a:p>
            <a:pPr marL="361950" indent="-3619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What are the required </a:t>
            </a:r>
            <a:r>
              <a:rPr lang="en-US" sz="2800" b="1" i="1" dirty="0" err="1">
                <a:latin typeface="Calibri" panose="020F0502020204030204" pitchFamily="34" charset="0"/>
              </a:rPr>
              <a:t>organisation</a:t>
            </a:r>
            <a:r>
              <a:rPr lang="en-US" sz="2800" b="1" i="1" dirty="0">
                <a:latin typeface="Calibri" panose="020F0502020204030204" pitchFamily="34" charset="0"/>
              </a:rPr>
              <a:t> structures and systems</a:t>
            </a:r>
            <a:r>
              <a:rPr lang="en-US" sz="2800" dirty="0">
                <a:latin typeface="Calibri" panose="020F0502020204030204" pitchFamily="34" charset="0"/>
              </a:rPr>
              <a:t>?</a:t>
            </a:r>
          </a:p>
          <a:p>
            <a:pPr marL="361950" indent="-3619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How should the </a:t>
            </a:r>
            <a:r>
              <a:rPr lang="en-US" sz="2800" dirty="0" err="1">
                <a:latin typeface="Calibri" panose="020F0502020204030204" pitchFamily="34" charset="0"/>
              </a:rPr>
              <a:t>organisation</a:t>
            </a:r>
            <a:r>
              <a:rPr lang="en-US" sz="2800" dirty="0">
                <a:latin typeface="Calibri" panose="020F0502020204030204" pitchFamily="34" charset="0"/>
              </a:rPr>
              <a:t> </a:t>
            </a:r>
            <a:r>
              <a:rPr lang="en-US" sz="2800" b="1" i="1" dirty="0">
                <a:latin typeface="Calibri" panose="020F0502020204030204" pitchFamily="34" charset="0"/>
              </a:rPr>
              <a:t>manage necessary changes</a:t>
            </a:r>
            <a:r>
              <a:rPr lang="en-US" sz="2800" dirty="0">
                <a:latin typeface="Calibri" panose="020F0502020204030204" pitchFamily="34" charset="0"/>
              </a:rPr>
              <a:t>?</a:t>
            </a:r>
          </a:p>
          <a:p>
            <a:pPr marL="361950" indent="-3619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Who should do what in the strategy process? Which </a:t>
            </a:r>
            <a:r>
              <a:rPr lang="en-US" sz="2800" b="1" i="1" dirty="0">
                <a:latin typeface="Calibri" panose="020F0502020204030204" pitchFamily="34" charset="0"/>
              </a:rPr>
              <a:t>people</a:t>
            </a:r>
            <a:r>
              <a:rPr lang="en-US" sz="2800" dirty="0">
                <a:latin typeface="Calibri" panose="020F0502020204030204" pitchFamily="34" charset="0"/>
              </a:rPr>
              <a:t> and what </a:t>
            </a:r>
            <a:r>
              <a:rPr lang="en-US" sz="2800" b="1" i="1" dirty="0">
                <a:latin typeface="Calibri" panose="020F0502020204030204" pitchFamily="34" charset="0"/>
              </a:rPr>
              <a:t>activities</a:t>
            </a:r>
            <a:r>
              <a:rPr lang="en-US" sz="2800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60420" name="Footer Placeholder 1">
            <a:extLst>
              <a:ext uri="{FF2B5EF4-FFF2-40B4-BE49-F238E27FC236}">
                <a16:creationId xmlns:a16="http://schemas.microsoft.com/office/drawing/2014/main" id="{DD2E0D0F-5CAD-4742-8E59-CA99A8339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392975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72AE0-0846-7A4D-9856-28500080F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Strategy checklist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06C5E-65DE-774B-A069-EB8C7760B9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F87ED-9AB3-8C4E-B677-99E657E69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619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4BDD7001-27B3-9F4F-90B5-72C57F93A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31775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The strategy checklist</a:t>
            </a:r>
          </a:p>
        </p:txBody>
      </p:sp>
      <p:pic>
        <p:nvPicPr>
          <p:cNvPr id="62467" name="Picture 3" descr="Y:\08VOL4\Graphics\Powerpoint\PE_UK\PE528-JOHNSON\Final files\GIF\ch01\M01NT001.gif">
            <a:extLst>
              <a:ext uri="{FF2B5EF4-FFF2-40B4-BE49-F238E27FC236}">
                <a16:creationId xmlns:a16="http://schemas.microsoft.com/office/drawing/2014/main" id="{A9FCDB75-18B6-B449-A529-FCD50E5A7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2098675"/>
            <a:ext cx="899160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468" name="Footer Placeholder 1">
            <a:extLst>
              <a:ext uri="{FF2B5EF4-FFF2-40B4-BE49-F238E27FC236}">
                <a16:creationId xmlns:a16="http://schemas.microsoft.com/office/drawing/2014/main" id="{4B756BF0-ACA9-8B45-9FD1-7E10B6677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6772440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F6B5B-D5E8-B646-9563-1979FA7A2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Working with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0ADF2-0F53-0945-88C5-1FC7DF8A24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399262-9BFC-5F47-98D6-2B7A8FDDD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2736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>
            <a:extLst>
              <a:ext uri="{FF2B5EF4-FFF2-40B4-BE49-F238E27FC236}">
                <a16:creationId xmlns:a16="http://schemas.microsoft.com/office/drawing/2014/main" id="{303B5B71-A519-EE4E-B184-0FB105322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98438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Working with strategy (1 of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51D59-48A9-EC41-97A1-FD6DE1EFD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404938"/>
            <a:ext cx="8229600" cy="4103687"/>
          </a:xfrm>
        </p:spPr>
        <p:txBody>
          <a:bodyPr rtlCol="0">
            <a:normAutofit fontScale="85000" lnSpcReduction="10000"/>
          </a:bodyPr>
          <a:lstStyle/>
          <a:p>
            <a:pPr marL="261938" indent="-26193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en-GB" sz="3500" dirty="0">
                <a:latin typeface="Calibri" panose="020F0502020204030204" pitchFamily="34" charset="0"/>
              </a:rPr>
              <a:t>All managers are concerned with strategy:</a:t>
            </a:r>
          </a:p>
          <a:p>
            <a:pPr marL="261938" indent="-26193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en-GB" sz="1200" b="1" dirty="0">
              <a:latin typeface="Calibri" panose="020F0502020204030204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3500" b="1" i="1" dirty="0">
                <a:latin typeface="Calibri" panose="020F0502020204030204" pitchFamily="34" charset="0"/>
              </a:rPr>
              <a:t>Top managers </a:t>
            </a:r>
            <a:r>
              <a:rPr lang="en-GB" sz="3500" dirty="0">
                <a:latin typeface="Calibri" panose="020F0502020204030204" pitchFamily="34" charset="0"/>
              </a:rPr>
              <a:t>frequently formulate and control strategy but may also involve others in the process.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3500" b="1" i="1" dirty="0">
                <a:latin typeface="Calibri" panose="020F0502020204030204" pitchFamily="34" charset="0"/>
              </a:rPr>
              <a:t>Middle and lower level managers </a:t>
            </a:r>
            <a:r>
              <a:rPr lang="en-GB" sz="3500" dirty="0">
                <a:latin typeface="Calibri" panose="020F0502020204030204" pitchFamily="34" charset="0"/>
              </a:rPr>
              <a:t>have to meet strategic objectives and deal with constraints.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3500" b="1" i="1" dirty="0">
                <a:latin typeface="Calibri" panose="020F0502020204030204" pitchFamily="34" charset="0"/>
              </a:rPr>
              <a:t>All managers </a:t>
            </a:r>
            <a:r>
              <a:rPr lang="en-GB" sz="3500" dirty="0">
                <a:latin typeface="Calibri" panose="020F0502020204030204" pitchFamily="34" charset="0"/>
              </a:rPr>
              <a:t>have to communicate strategy to their teams and can contribute to the formation of strategy through ideas and feedback.</a:t>
            </a:r>
            <a:endParaRPr lang="en-GB" sz="3500" b="1" dirty="0">
              <a:latin typeface="Calibri" panose="020F0502020204030204" pitchFamily="34" charset="0"/>
            </a:endParaRPr>
          </a:p>
        </p:txBody>
      </p:sp>
      <p:sp>
        <p:nvSpPr>
          <p:cNvPr id="64516" name="Footer Placeholder 1">
            <a:extLst>
              <a:ext uri="{FF2B5EF4-FFF2-40B4-BE49-F238E27FC236}">
                <a16:creationId xmlns:a16="http://schemas.microsoft.com/office/drawing/2014/main" id="{AD0C7FB3-7B64-3645-A093-9C1898770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098493993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52B35531-2F0E-C34F-A1EE-FCF40ACD9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01613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Working with strategy </a:t>
            </a:r>
            <a:r>
              <a:rPr lang="en-US" altLang="en-US" b="1" dirty="0">
                <a:latin typeface="+mn-lt"/>
              </a:rPr>
              <a:t>(2 of 2)</a:t>
            </a:r>
            <a:endParaRPr lang="en-GB" altLang="en-US" b="1" dirty="0">
              <a:latin typeface="+mn-lt"/>
            </a:endParaRPr>
          </a:p>
        </p:txBody>
      </p:sp>
      <p:sp>
        <p:nvSpPr>
          <p:cNvPr id="66563" name="Content Placeholder 2">
            <a:extLst>
              <a:ext uri="{FF2B5EF4-FFF2-40B4-BE49-F238E27FC236}">
                <a16:creationId xmlns:a16="http://schemas.microsoft.com/office/drawing/2014/main" id="{487C90E2-C5E7-4B40-B470-47841E4B8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70013"/>
            <a:ext cx="8229600" cy="43910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000">
                <a:latin typeface="Calibri" panose="020F0502020204030204" pitchFamily="34" charset="0"/>
              </a:rPr>
              <a:t>Organisations may also use strategy specialists: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>
                <a:latin typeface="Calibri" panose="020F0502020204030204" pitchFamily="34" charset="0"/>
              </a:rPr>
              <a:t>Many large organisations have in-house </a:t>
            </a:r>
            <a:r>
              <a:rPr lang="en-GB" altLang="en-US" sz="3000" b="1" i="1">
                <a:latin typeface="Calibri" panose="020F0502020204030204" pitchFamily="34" charset="0"/>
              </a:rPr>
              <a:t>strategic planning or analyst roles</a:t>
            </a:r>
            <a:r>
              <a:rPr lang="en-GB" altLang="en-US" sz="3000" b="1">
                <a:latin typeface="Calibri" panose="020F0502020204030204" pitchFamily="34" charset="0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 b="1" i="1">
                <a:latin typeface="Calibri" panose="020F0502020204030204" pitchFamily="34" charset="0"/>
              </a:rPr>
              <a:t>Strategy consultants </a:t>
            </a:r>
            <a:r>
              <a:rPr lang="en-GB" altLang="en-US" sz="3000">
                <a:latin typeface="Calibri" panose="020F0502020204030204" pitchFamily="34" charset="0"/>
              </a:rPr>
              <a:t>can be engaged from management consulting firms (e.g. Accenture, IBM Consulting, PwC).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>
                <a:latin typeface="Calibri" panose="020F0502020204030204" pitchFamily="34" charset="0"/>
              </a:rPr>
              <a:t>There are a growing number of </a:t>
            </a:r>
            <a:r>
              <a:rPr lang="en-GB" altLang="en-US" sz="3000" b="1" i="1">
                <a:latin typeface="Calibri" panose="020F0502020204030204" pitchFamily="34" charset="0"/>
              </a:rPr>
              <a:t>specialist strategy consulting firms</a:t>
            </a:r>
            <a:r>
              <a:rPr lang="en-GB" altLang="en-US" sz="3000" b="1">
                <a:latin typeface="Calibri" panose="020F0502020204030204" pitchFamily="34" charset="0"/>
              </a:rPr>
              <a:t> </a:t>
            </a:r>
            <a:r>
              <a:rPr lang="en-GB" altLang="en-US" sz="3000">
                <a:latin typeface="Calibri" panose="020F0502020204030204" pitchFamily="34" charset="0"/>
              </a:rPr>
              <a:t>(e.g. McKinsey &amp; Co., The Boston Consulting Group).</a:t>
            </a:r>
          </a:p>
        </p:txBody>
      </p:sp>
      <p:sp>
        <p:nvSpPr>
          <p:cNvPr id="66564" name="Footer Placeholder 1">
            <a:extLst>
              <a:ext uri="{FF2B5EF4-FFF2-40B4-BE49-F238E27FC236}">
                <a16:creationId xmlns:a16="http://schemas.microsoft.com/office/drawing/2014/main" id="{A232A09F-3B6F-164F-A86A-B7E456C6D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846106631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F33E15-8A1B-414A-89FD-2BE4B2847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Summary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E29FC42-1F5D-6D4F-B4B6-ABA7C69D63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5F85D-630C-1748-90CB-6A3A6836D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9030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>
            <a:extLst>
              <a:ext uri="{FF2B5EF4-FFF2-40B4-BE49-F238E27FC236}">
                <a16:creationId xmlns:a16="http://schemas.microsoft.com/office/drawing/2014/main" id="{3027AB35-F039-A140-9736-BD73ED783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41300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Summary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D184F9B7-C6D9-554A-9AA8-6A9C745CA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019175"/>
            <a:ext cx="8455025" cy="4819650"/>
          </a:xfrm>
        </p:spPr>
        <p:txBody>
          <a:bodyPr rtlCol="0">
            <a:normAutofit fontScale="92500" lnSpcReduction="10000"/>
          </a:bodyPr>
          <a:lstStyle/>
          <a:p>
            <a:pPr marL="371475" indent="-371475" eaLnBrk="1" fontAlgn="auto" hangingPunct="1">
              <a:spcAft>
                <a:spcPts val="0"/>
              </a:spcAft>
              <a:defRPr/>
            </a:pPr>
            <a:r>
              <a:rPr lang="en-GB" sz="2800" dirty="0">
                <a:latin typeface="Calibri" panose="020F0502020204030204" pitchFamily="34" charset="0"/>
              </a:rPr>
              <a:t>Strategy is the </a:t>
            </a:r>
            <a:r>
              <a:rPr lang="en-GB" sz="2800" b="1" i="1" dirty="0">
                <a:latin typeface="Calibri" panose="020F0502020204030204" pitchFamily="34" charset="0"/>
              </a:rPr>
              <a:t>long-term direction </a:t>
            </a:r>
            <a:r>
              <a:rPr lang="en-GB" sz="2800" dirty="0">
                <a:latin typeface="Calibri" panose="020F0502020204030204" pitchFamily="34" charset="0"/>
              </a:rPr>
              <a:t>of an organisation.</a:t>
            </a:r>
          </a:p>
          <a:p>
            <a:pPr marL="371475" indent="-371475" eaLnBrk="1" fontAlgn="auto" hangingPunct="1"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The work of strategy is to define and express the purpose of an </a:t>
            </a:r>
            <a:r>
              <a:rPr lang="en-GB" sz="2800" dirty="0">
                <a:latin typeface="Calibri" panose="020F0502020204030204" pitchFamily="34" charset="0"/>
              </a:rPr>
              <a:t>organisation</a:t>
            </a:r>
            <a:r>
              <a:rPr lang="en-US" sz="2800" dirty="0">
                <a:latin typeface="Calibri" panose="020F0502020204030204" pitchFamily="34" charset="0"/>
              </a:rPr>
              <a:t> through its </a:t>
            </a:r>
            <a:r>
              <a:rPr lang="en-US" sz="2800" b="1" i="1" dirty="0">
                <a:latin typeface="Calibri" panose="020F0502020204030204" pitchFamily="34" charset="0"/>
              </a:rPr>
              <a:t>mission, vision, values </a:t>
            </a:r>
            <a:r>
              <a:rPr lang="en-US" sz="2800" dirty="0">
                <a:latin typeface="Calibri" panose="020F0502020204030204" pitchFamily="34" charset="0"/>
              </a:rPr>
              <a:t>and </a:t>
            </a:r>
            <a:r>
              <a:rPr lang="en-US" sz="2800" b="1" i="1" dirty="0">
                <a:latin typeface="Calibri" panose="020F0502020204030204" pitchFamily="34" charset="0"/>
              </a:rPr>
              <a:t>objectives</a:t>
            </a:r>
            <a:r>
              <a:rPr lang="en-US" sz="2800" dirty="0">
                <a:latin typeface="Calibri" panose="020F0502020204030204" pitchFamily="34" charset="0"/>
              </a:rPr>
              <a:t>.</a:t>
            </a:r>
            <a:endParaRPr lang="en-GB" sz="2800" dirty="0">
              <a:latin typeface="Calibri" panose="020F0502020204030204" pitchFamily="34" charset="0"/>
            </a:endParaRPr>
          </a:p>
          <a:p>
            <a:pPr marL="371475" indent="-371475" eaLnBrk="1" fontAlgn="auto" hangingPunct="1">
              <a:spcAft>
                <a:spcPts val="0"/>
              </a:spcAft>
              <a:defRPr/>
            </a:pPr>
            <a:r>
              <a:rPr lang="en-US" sz="2800" dirty="0">
                <a:latin typeface="Calibri" panose="020F0502020204030204" pitchFamily="34" charset="0"/>
              </a:rPr>
              <a:t>Ideally a </a:t>
            </a:r>
            <a:r>
              <a:rPr lang="en-US" sz="2800" b="1" i="1" dirty="0">
                <a:latin typeface="Calibri" panose="020F0502020204030204" pitchFamily="34" charset="0"/>
              </a:rPr>
              <a:t>strategy statement</a:t>
            </a:r>
            <a:r>
              <a:rPr lang="en-US" sz="2800" b="1" dirty="0">
                <a:latin typeface="Calibri" panose="020F0502020204030204" pitchFamily="34" charset="0"/>
              </a:rPr>
              <a:t> </a:t>
            </a:r>
            <a:r>
              <a:rPr lang="en-US" sz="2800" dirty="0">
                <a:latin typeface="Calibri" panose="020F0502020204030204" pitchFamily="34" charset="0"/>
              </a:rPr>
              <a:t>should include an </a:t>
            </a:r>
            <a:r>
              <a:rPr lang="en-GB" sz="2800" dirty="0">
                <a:latin typeface="Calibri" panose="020F0502020204030204" pitchFamily="34" charset="0"/>
              </a:rPr>
              <a:t>organisation’s</a:t>
            </a:r>
            <a:r>
              <a:rPr lang="en-US" sz="2800" dirty="0">
                <a:latin typeface="Calibri" panose="020F0502020204030204" pitchFamily="34" charset="0"/>
              </a:rPr>
              <a:t> </a:t>
            </a:r>
            <a:r>
              <a:rPr lang="en-US" sz="2800" b="1" i="1" dirty="0">
                <a:latin typeface="Calibri" panose="020F0502020204030204" pitchFamily="34" charset="0"/>
              </a:rPr>
              <a:t>goals, scope</a:t>
            </a:r>
            <a:r>
              <a:rPr lang="en-US" sz="2800" b="1" dirty="0">
                <a:latin typeface="Calibri" panose="020F0502020204030204" pitchFamily="34" charset="0"/>
              </a:rPr>
              <a:t> </a:t>
            </a:r>
            <a:r>
              <a:rPr lang="en-US" sz="2800" dirty="0">
                <a:latin typeface="Calibri" panose="020F0502020204030204" pitchFamily="34" charset="0"/>
              </a:rPr>
              <a:t>of activities and the </a:t>
            </a:r>
            <a:r>
              <a:rPr lang="en-US" sz="2800" b="1" i="1" dirty="0">
                <a:latin typeface="Calibri" panose="020F0502020204030204" pitchFamily="34" charset="0"/>
              </a:rPr>
              <a:t>advantages</a:t>
            </a:r>
            <a:r>
              <a:rPr lang="en-US" sz="2800" b="1" dirty="0">
                <a:latin typeface="Calibri" panose="020F0502020204030204" pitchFamily="34" charset="0"/>
              </a:rPr>
              <a:t> </a:t>
            </a:r>
            <a:r>
              <a:rPr lang="en-US" sz="2800" dirty="0">
                <a:latin typeface="Calibri" panose="020F0502020204030204" pitchFamily="34" charset="0"/>
              </a:rPr>
              <a:t>or</a:t>
            </a:r>
            <a:r>
              <a:rPr lang="en-US" sz="2800" b="1" dirty="0">
                <a:latin typeface="Calibri" panose="020F0502020204030204" pitchFamily="34" charset="0"/>
              </a:rPr>
              <a:t> </a:t>
            </a:r>
            <a:r>
              <a:rPr lang="en-US" sz="2800" b="1" i="1" dirty="0">
                <a:latin typeface="Calibri" panose="020F0502020204030204" pitchFamily="34" charset="0"/>
              </a:rPr>
              <a:t>capabilities</a:t>
            </a:r>
            <a:r>
              <a:rPr lang="en-US" sz="2800" dirty="0">
                <a:latin typeface="Calibri" panose="020F0502020204030204" pitchFamily="34" charset="0"/>
              </a:rPr>
              <a:t> it brings to these goals and activities.</a:t>
            </a:r>
            <a:endParaRPr lang="en-GB" sz="2800" dirty="0">
              <a:latin typeface="Calibri" panose="020F0502020204030204" pitchFamily="34" charset="0"/>
            </a:endParaRPr>
          </a:p>
          <a:p>
            <a:pPr marL="371475" indent="-371475" eaLnBrk="1" fontAlgn="auto" hangingPunct="1">
              <a:spcAft>
                <a:spcPts val="0"/>
              </a:spcAft>
              <a:defRPr/>
            </a:pPr>
            <a:r>
              <a:rPr lang="en-GB" sz="2800" b="1" i="1" dirty="0">
                <a:latin typeface="Calibri" panose="020F0502020204030204" pitchFamily="34" charset="0"/>
              </a:rPr>
              <a:t>Corporate-level strategy </a:t>
            </a:r>
            <a:r>
              <a:rPr lang="en-GB" sz="2800" dirty="0">
                <a:latin typeface="Calibri" panose="020F0502020204030204" pitchFamily="34" charset="0"/>
              </a:rPr>
              <a:t>is concerned with an organisation’s overall scope; </a:t>
            </a:r>
            <a:r>
              <a:rPr lang="en-GB" sz="2800" b="1" i="1" dirty="0">
                <a:latin typeface="Calibri" panose="020F0502020204030204" pitchFamily="34" charset="0"/>
              </a:rPr>
              <a:t>business-level strategy </a:t>
            </a:r>
            <a:r>
              <a:rPr lang="en-GB" sz="2800" dirty="0">
                <a:latin typeface="Calibri" panose="020F0502020204030204" pitchFamily="34" charset="0"/>
              </a:rPr>
              <a:t>is concerned with how to compete; and </a:t>
            </a:r>
            <a:r>
              <a:rPr lang="en-GB" sz="2800" b="1" i="1" dirty="0">
                <a:latin typeface="Calibri" panose="020F0502020204030204" pitchFamily="34" charset="0"/>
              </a:rPr>
              <a:t>functional strategy </a:t>
            </a:r>
            <a:r>
              <a:rPr lang="en-GB" sz="2800" dirty="0">
                <a:latin typeface="Calibri" panose="020F0502020204030204" pitchFamily="34" charset="0"/>
              </a:rPr>
              <a:t>is concerned with how corporate- and business-level strategies are actually delivered.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400" dirty="0">
              <a:latin typeface="+mj-lt"/>
            </a:endParaRPr>
          </a:p>
        </p:txBody>
      </p:sp>
      <p:sp>
        <p:nvSpPr>
          <p:cNvPr id="68612" name="Footer Placeholder 1">
            <a:extLst>
              <a:ext uri="{FF2B5EF4-FFF2-40B4-BE49-F238E27FC236}">
                <a16:creationId xmlns:a16="http://schemas.microsoft.com/office/drawing/2014/main" id="{3AC7D7DF-09E9-FE43-AE22-1D4840262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853352505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>
            <a:extLst>
              <a:ext uri="{FF2B5EF4-FFF2-40B4-BE49-F238E27FC236}">
                <a16:creationId xmlns:a16="http://schemas.microsoft.com/office/drawing/2014/main" id="{EDBAEFB0-52E4-E04E-ACCD-435319C9E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41300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Summary</a:t>
            </a:r>
          </a:p>
        </p:txBody>
      </p:sp>
      <p:sp>
        <p:nvSpPr>
          <p:cNvPr id="70659" name="Content Placeholder 2">
            <a:extLst>
              <a:ext uri="{FF2B5EF4-FFF2-40B4-BE49-F238E27FC236}">
                <a16:creationId xmlns:a16="http://schemas.microsoft.com/office/drawing/2014/main" id="{B8470481-72E8-FD42-8872-9652320AF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30287"/>
            <a:ext cx="8229600" cy="4797425"/>
          </a:xfrm>
        </p:spPr>
        <p:txBody>
          <a:bodyPr/>
          <a:lstStyle/>
          <a:p>
            <a:pPr marL="361950" indent="-361950" eaLnBrk="1" hangingPunct="1"/>
            <a:r>
              <a:rPr lang="en-GB" altLang="en-US" sz="2600" dirty="0">
                <a:latin typeface="Calibri" panose="020F0502020204030204" pitchFamily="34" charset="0"/>
              </a:rPr>
              <a:t>The </a:t>
            </a:r>
            <a:r>
              <a:rPr lang="en-GB" altLang="en-US" sz="2600" b="1" i="1" dirty="0">
                <a:latin typeface="Calibri" panose="020F0502020204030204" pitchFamily="34" charset="0"/>
              </a:rPr>
              <a:t>Exploring Strategy Framework</a:t>
            </a:r>
            <a:r>
              <a:rPr lang="en-GB" altLang="en-US" sz="2600" dirty="0">
                <a:latin typeface="Calibri" panose="020F0502020204030204" pitchFamily="34" charset="0"/>
              </a:rPr>
              <a:t> has three major elements: understanding the </a:t>
            </a:r>
            <a:r>
              <a:rPr lang="en-GB" altLang="en-US" sz="2600" b="1" i="1" dirty="0">
                <a:latin typeface="Calibri" panose="020F0502020204030204" pitchFamily="34" charset="0"/>
              </a:rPr>
              <a:t>strategic position</a:t>
            </a:r>
            <a:r>
              <a:rPr lang="en-GB" altLang="en-US" sz="2600" dirty="0">
                <a:latin typeface="Calibri" panose="020F0502020204030204" pitchFamily="34" charset="0"/>
              </a:rPr>
              <a:t>, making </a:t>
            </a:r>
            <a:r>
              <a:rPr lang="en-GB" altLang="en-US" sz="2600" b="1" i="1" dirty="0">
                <a:latin typeface="Calibri" panose="020F0502020204030204" pitchFamily="34" charset="0"/>
              </a:rPr>
              <a:t>strategic choices</a:t>
            </a:r>
            <a:r>
              <a:rPr lang="en-GB" altLang="en-US" sz="2600" b="1" dirty="0">
                <a:latin typeface="Calibri" panose="020F0502020204030204" pitchFamily="34" charset="0"/>
              </a:rPr>
              <a:t> </a:t>
            </a:r>
            <a:r>
              <a:rPr lang="en-GB" altLang="en-US" sz="2600" dirty="0">
                <a:latin typeface="Calibri" panose="020F0502020204030204" pitchFamily="34" charset="0"/>
              </a:rPr>
              <a:t>for the future and managing </a:t>
            </a:r>
            <a:r>
              <a:rPr lang="en-GB" altLang="en-US" sz="2600" b="1" i="1" dirty="0">
                <a:latin typeface="Calibri" panose="020F0502020204030204" pitchFamily="34" charset="0"/>
              </a:rPr>
              <a:t>strategy in action. </a:t>
            </a:r>
          </a:p>
          <a:p>
            <a:pPr marL="361950" indent="-361950" eaLnBrk="1" hangingPunct="1"/>
            <a:r>
              <a:rPr lang="en-GB" altLang="en-US" sz="2600" dirty="0">
                <a:latin typeface="Calibri" panose="020F0502020204030204" pitchFamily="34" charset="0"/>
              </a:rPr>
              <a:t>Strategy work is done by </a:t>
            </a:r>
            <a:r>
              <a:rPr lang="en-GB" altLang="en-US" sz="2600" b="1" i="1" dirty="0">
                <a:latin typeface="Calibri" panose="020F0502020204030204" pitchFamily="34" charset="0"/>
              </a:rPr>
              <a:t>managers</a:t>
            </a:r>
            <a:r>
              <a:rPr lang="en-GB" altLang="en-US" sz="2600" dirty="0">
                <a:latin typeface="Calibri" panose="020F0502020204030204" pitchFamily="34" charset="0"/>
              </a:rPr>
              <a:t> throughout an organisation, as well as specialist </a:t>
            </a:r>
            <a:r>
              <a:rPr lang="en-GB" altLang="en-US" sz="2600" b="1" i="1" dirty="0">
                <a:latin typeface="Calibri" panose="020F0502020204030204" pitchFamily="34" charset="0"/>
              </a:rPr>
              <a:t>strategic planners </a:t>
            </a:r>
            <a:r>
              <a:rPr lang="en-GB" altLang="en-US" sz="2600" dirty="0">
                <a:latin typeface="Calibri" panose="020F0502020204030204" pitchFamily="34" charset="0"/>
              </a:rPr>
              <a:t>and </a:t>
            </a:r>
            <a:r>
              <a:rPr lang="en-GB" altLang="en-US" sz="2600" b="1" i="1" dirty="0">
                <a:latin typeface="Calibri" panose="020F0502020204030204" pitchFamily="34" charset="0"/>
              </a:rPr>
              <a:t>strategy consultants</a:t>
            </a:r>
            <a:r>
              <a:rPr lang="en-GB" altLang="en-US" sz="2600" dirty="0">
                <a:latin typeface="Calibri" panose="020F0502020204030204" pitchFamily="34" charset="0"/>
              </a:rPr>
              <a:t>.</a:t>
            </a:r>
            <a:r>
              <a:rPr lang="en-GB" altLang="en-US" sz="2600" i="1" dirty="0">
                <a:latin typeface="Calibri" panose="020F0502020204030204" pitchFamily="34" charset="0"/>
              </a:rPr>
              <a:t> </a:t>
            </a:r>
          </a:p>
          <a:p>
            <a:pPr marL="361950" indent="-361950" eaLnBrk="1" hangingPunct="1"/>
            <a:r>
              <a:rPr lang="en-GB" altLang="en-US" sz="2600" dirty="0">
                <a:latin typeface="Calibri" panose="020F0502020204030204" pitchFamily="34" charset="0"/>
              </a:rPr>
              <a:t>Research on strategy </a:t>
            </a:r>
            <a:r>
              <a:rPr lang="en-GB" altLang="en-US" sz="2600" b="1" i="1" dirty="0">
                <a:latin typeface="Calibri" panose="020F0502020204030204" pitchFamily="34" charset="0"/>
              </a:rPr>
              <a:t>context</a:t>
            </a:r>
            <a:r>
              <a:rPr lang="en-GB" altLang="en-US" sz="2600" dirty="0">
                <a:latin typeface="Calibri" panose="020F0502020204030204" pitchFamily="34" charset="0"/>
              </a:rPr>
              <a:t>,</a:t>
            </a:r>
            <a:r>
              <a:rPr lang="en-GB" altLang="en-US" sz="2600" b="1" i="1" dirty="0">
                <a:latin typeface="Calibri" panose="020F0502020204030204" pitchFamily="34" charset="0"/>
              </a:rPr>
              <a:t> content </a:t>
            </a:r>
            <a:r>
              <a:rPr lang="en-GB" altLang="en-US" sz="2600" dirty="0">
                <a:latin typeface="Calibri" panose="020F0502020204030204" pitchFamily="34" charset="0"/>
              </a:rPr>
              <a:t>and</a:t>
            </a:r>
            <a:r>
              <a:rPr lang="en-GB" altLang="en-US" sz="2600" b="1" i="1" dirty="0">
                <a:latin typeface="Calibri" panose="020F0502020204030204" pitchFamily="34" charset="0"/>
              </a:rPr>
              <a:t> process</a:t>
            </a:r>
            <a:r>
              <a:rPr lang="en-GB" altLang="en-US" sz="2600" dirty="0">
                <a:latin typeface="Calibri" panose="020F0502020204030204" pitchFamily="34" charset="0"/>
              </a:rPr>
              <a:t> shows how the analytical perspectives of economics, sociology and psychology can all provide practical insights for approaching strategy issues.</a:t>
            </a:r>
          </a:p>
        </p:txBody>
      </p:sp>
      <p:sp>
        <p:nvSpPr>
          <p:cNvPr id="70660" name="Footer Placeholder 1">
            <a:extLst>
              <a:ext uri="{FF2B5EF4-FFF2-40B4-BE49-F238E27FC236}">
                <a16:creationId xmlns:a16="http://schemas.microsoft.com/office/drawing/2014/main" id="{C0E26FDC-8E86-4443-8708-56C338CE1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913890766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A425DF-C22A-4C4B-BC6F-F44844138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BF97A57D-5919-0C4A-B1DD-4FEE0E7CD893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525"/>
            <a:ext cx="9144001" cy="541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4399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CF0016-A113-E84D-8814-67961CE4D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  <p:pic>
        <p:nvPicPr>
          <p:cNvPr id="3" name="Picture 15">
            <a:extLst>
              <a:ext uri="{FF2B5EF4-FFF2-40B4-BE49-F238E27FC236}">
                <a16:creationId xmlns:a16="http://schemas.microsoft.com/office/drawing/2014/main" id="{A6B1D880-05A1-724A-AFD6-726C3D89A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71" y="0"/>
            <a:ext cx="7295458" cy="5726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439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E0D39E-40B7-054D-AE15-DC2D0FB0B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659D87F1-DD7A-0E4B-96AB-8123B4DC9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232" y="0"/>
            <a:ext cx="6855535" cy="570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376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>
            <a:extLst>
              <a:ext uri="{FF2B5EF4-FFF2-40B4-BE49-F238E27FC236}">
                <a16:creationId xmlns:a16="http://schemas.microsoft.com/office/drawing/2014/main" id="{A8549C9A-008B-B04B-80B9-931227F7E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36525"/>
            <a:ext cx="8496300" cy="839787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Strategy’s three branches</a:t>
            </a:r>
          </a:p>
        </p:txBody>
      </p:sp>
      <p:pic>
        <p:nvPicPr>
          <p:cNvPr id="78851" name="Picture 4">
            <a:extLst>
              <a:ext uri="{FF2B5EF4-FFF2-40B4-BE49-F238E27FC236}">
                <a16:creationId xmlns:a16="http://schemas.microsoft.com/office/drawing/2014/main" id="{ED834FA9-FD2C-4A4D-B7C2-9BC73F9B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966"/>
            <a:ext cx="9144000" cy="4032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2" name="Footer Placeholder 1">
            <a:extLst>
              <a:ext uri="{FF2B5EF4-FFF2-40B4-BE49-F238E27FC236}">
                <a16:creationId xmlns:a16="http://schemas.microsoft.com/office/drawing/2014/main" id="{0FFCF468-F238-7144-8989-D66A87187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193485968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464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0B70-33D4-4443-A094-F78949EB7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Further reading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11C38-E235-114F-8AC2-0ACC0BD380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E82B5-6020-DE4B-B36A-F8EF68F00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294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Box 1">
            <a:extLst>
              <a:ext uri="{FF2B5EF4-FFF2-40B4-BE49-F238E27FC236}">
                <a16:creationId xmlns:a16="http://schemas.microsoft.com/office/drawing/2014/main" id="{070BEE98-F1DB-B94A-BC5C-EF7B7129BD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6700" y="4399280"/>
            <a:ext cx="71088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hlinkClick r:id="rId2"/>
              </a:rPr>
              <a:t>http://www.mckinsey.com/insights/strategy/the_art_of_strategy</a:t>
            </a:r>
            <a:endParaRPr lang="en-GB" altLang="en-US" sz="1800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hlinkClick r:id="rId3" action="ppaction://hlinkfile"/>
              </a:rPr>
              <a:t>Rethinking the role of the strategist</a:t>
            </a:r>
            <a:endParaRPr lang="en-GB" altLang="en-US" sz="1800" dirty="0"/>
          </a:p>
        </p:txBody>
      </p:sp>
      <p:sp>
        <p:nvSpPr>
          <p:cNvPr id="28676" name="TextBox 3">
            <a:extLst>
              <a:ext uri="{FF2B5EF4-FFF2-40B4-BE49-F238E27FC236}">
                <a16:creationId xmlns:a16="http://schemas.microsoft.com/office/drawing/2014/main" id="{25F8ADA6-8463-364A-8DBA-6E036DB3A4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692150"/>
            <a:ext cx="36940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Calibri" panose="020F0502020204030204" pitchFamily="34" charset="0"/>
              </a:rPr>
              <a:t>The art of strategy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0" dirty="0">
              <a:latin typeface="Calibri" panose="020F0502020204030204" pitchFamily="34" charset="0"/>
            </a:endParaRP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B929F7D7-F5FF-D04D-92AE-37ADE72660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8646" y="1364912"/>
            <a:ext cx="7946707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2400" b="0" i="1" dirty="0">
                <a:latin typeface="Calibri" panose="020F0502020204030204" pitchFamily="34" charset="0"/>
              </a:rPr>
              <a:t>Examine how strategies are created, implemented and executed. In the Interview below, consultants Chris Bradley and Angus Dawson explain how strategic thought has developed</a:t>
            </a:r>
            <a:r>
              <a:rPr lang="en-GB" altLang="en-US" sz="2400" b="0" dirty="0">
                <a:latin typeface="Calibri" panose="020F0502020204030204" pitchFamily="34" charset="0"/>
              </a:rPr>
              <a:t>. (McKinsey, October 2013))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400" b="0" i="1" dirty="0">
              <a:latin typeface="Calibri" panose="020F050202020403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2400" b="0" i="1" dirty="0">
                <a:latin typeface="Calibri" panose="020F0502020204030204" pitchFamily="34" charset="0"/>
              </a:rPr>
              <a:t>Article: Rethinking the role of the strategist. </a:t>
            </a:r>
            <a:r>
              <a:rPr lang="en-GB" altLang="en-US" sz="2400" b="0" dirty="0">
                <a:latin typeface="Calibri" panose="020F0502020204030204" pitchFamily="34" charset="0"/>
              </a:rPr>
              <a:t>(McKinsey, November 2014)</a:t>
            </a:r>
          </a:p>
        </p:txBody>
      </p:sp>
    </p:spTree>
    <p:extLst>
      <p:ext uri="{BB962C8B-B14F-4D97-AF65-F5344CB8AC3E}">
        <p14:creationId xmlns:p14="http://schemas.microsoft.com/office/powerpoint/2010/main" val="180524807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A60AEC3E-6A8D-CB4F-9E66-C78878EE7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+mn-lt"/>
              </a:rPr>
              <a:t>McKinsey interview with the CEO of General Electric</a:t>
            </a:r>
          </a:p>
        </p:txBody>
      </p:sp>
      <p:sp>
        <p:nvSpPr>
          <p:cNvPr id="60419" name="Content Placeholder 2">
            <a:extLst>
              <a:ext uri="{FF2B5EF4-FFF2-40B4-BE49-F238E27FC236}">
                <a16:creationId xmlns:a16="http://schemas.microsoft.com/office/drawing/2014/main" id="{9E4AE528-B3A5-BE40-B93A-D3DAB4ACC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192145"/>
          </a:xfrm>
        </p:spPr>
        <p:txBody>
          <a:bodyPr/>
          <a:lstStyle/>
          <a:p>
            <a:pPr>
              <a:defRPr/>
            </a:pPr>
            <a:endParaRPr lang="en-GB" altLang="en-US" sz="4800" dirty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hlinkClick r:id="rId2"/>
              </a:rPr>
              <a:t>http://www.mckinsey.com/insights/organization/ges_jeff_immelt_on_digitizing_in_the_industrial_space</a:t>
            </a:r>
            <a:endParaRPr lang="en-GB" altLang="en-US" dirty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</a:rPr>
              <a:t>Note:- Jeff Immelt CEO till 2017. He was superseded by John Flannery</a:t>
            </a:r>
          </a:p>
        </p:txBody>
      </p:sp>
    </p:spTree>
    <p:extLst>
      <p:ext uri="{BB962C8B-B14F-4D97-AF65-F5344CB8AC3E}">
        <p14:creationId xmlns:p14="http://schemas.microsoft.com/office/powerpoint/2010/main" val="3280385986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itle 1">
            <a:extLst>
              <a:ext uri="{FF2B5EF4-FFF2-40B4-BE49-F238E27FC236}">
                <a16:creationId xmlns:a16="http://schemas.microsoft.com/office/drawing/2014/main" id="{C5BFC238-3117-3344-8502-0467B9BC0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+mn-lt"/>
              </a:rPr>
              <a:t>Listen to podcast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17BCB-6A7F-F644-AB28-4E360A8B0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Decision making in your organisation: Cutting through the clutter (McKinsey Quarterly, January 2018)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>
                <a:hlinkClick r:id="rId2"/>
              </a:rPr>
              <a:t>https://www.mckinsey.com/business-functions/organization/our-insights/decision-making-in-your-organization-cutting-through-the-clutter</a:t>
            </a:r>
            <a:endParaRPr lang="en-GB" dirty="0"/>
          </a:p>
        </p:txBody>
      </p:sp>
      <p:sp>
        <p:nvSpPr>
          <p:cNvPr id="86020" name="Footer Placeholder 3">
            <a:extLst>
              <a:ext uri="{FF2B5EF4-FFF2-40B4-BE49-F238E27FC236}">
                <a16:creationId xmlns:a16="http://schemas.microsoft.com/office/drawing/2014/main" id="{3F515EDB-B91D-B74E-8682-5E57302C6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22120882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35488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E6D5AE2C-086B-774F-A69A-6A88DC6A1FCB}" vid="{CC09B566-A2B4-1640-8727-D279FA1BA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D93EC8-DE63-4AC0-8251-4B3310C363AD}">
  <ds:schemaRefs>
    <ds:schemaRef ds:uri="http://schemas.microsoft.com/office/2006/metadata/properties"/>
    <ds:schemaRef ds:uri="http://www.w3.org/XML/1998/namespace"/>
    <ds:schemaRef ds:uri="http://purl.org/dc/dcmitype/"/>
    <ds:schemaRef ds:uri="a908d394-d138-480e-87a3-ff44c37f991a"/>
    <ds:schemaRef ds:uri="f66716c4-314f-46c1-b01e-5a44c61897d8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15</TotalTime>
  <Words>1552</Words>
  <Application>Microsoft Macintosh PowerPoint</Application>
  <PresentationFormat>On-screen Show (4:3)</PresentationFormat>
  <Paragraphs>192</Paragraphs>
  <Slides>41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Custom Design</vt:lpstr>
      <vt:lpstr>PowerPoint Presentation</vt:lpstr>
      <vt:lpstr>Contents</vt:lpstr>
      <vt:lpstr>Levels of strategy</vt:lpstr>
      <vt:lpstr>Levels of strategy (1 of 2)</vt:lpstr>
      <vt:lpstr>Levels of strategy (2 of 2)</vt:lpstr>
      <vt:lpstr>Three horizons for strategy</vt:lpstr>
      <vt:lpstr>Three horizons for strategy (1 of 2)</vt:lpstr>
      <vt:lpstr>Three horizons for strategy (2 of 2)</vt:lpstr>
      <vt:lpstr>Exploring strategy framework</vt:lpstr>
      <vt:lpstr>The exploring strategy framework</vt:lpstr>
      <vt:lpstr>Exploring strategy in different contexts</vt:lpstr>
      <vt:lpstr>Strategic position</vt:lpstr>
      <vt:lpstr>PowerPoint Presentation</vt:lpstr>
      <vt:lpstr>Strategic position</vt:lpstr>
      <vt:lpstr>Strategic position</vt:lpstr>
      <vt:lpstr>Strategic choices</vt:lpstr>
      <vt:lpstr>PowerPoint Presentation</vt:lpstr>
      <vt:lpstr>Strategic choices</vt:lpstr>
      <vt:lpstr>PowerPoint Presentation</vt:lpstr>
      <vt:lpstr>Strategy in action</vt:lpstr>
      <vt:lpstr>PowerPoint Presentation</vt:lpstr>
      <vt:lpstr>Strategy in action</vt:lpstr>
      <vt:lpstr>Strategy in action </vt:lpstr>
      <vt:lpstr>Strategy checklist</vt:lpstr>
      <vt:lpstr>The strategy checklist</vt:lpstr>
      <vt:lpstr>Working with strategy</vt:lpstr>
      <vt:lpstr>Working with strategy (1 of 2)</vt:lpstr>
      <vt:lpstr>Working with strategy (2 of 2)</vt:lpstr>
      <vt:lpstr>Summary</vt:lpstr>
      <vt:lpstr>Summary</vt:lpstr>
      <vt:lpstr>Summary</vt:lpstr>
      <vt:lpstr>PowerPoint Presentation</vt:lpstr>
      <vt:lpstr>PowerPoint Presentation</vt:lpstr>
      <vt:lpstr>PowerPoint Presentation</vt:lpstr>
      <vt:lpstr>Strategy’s three branches</vt:lpstr>
      <vt:lpstr>Summary</vt:lpstr>
      <vt:lpstr>Further reading</vt:lpstr>
      <vt:lpstr>PowerPoint Presentation</vt:lpstr>
      <vt:lpstr>McKinsey interview with the CEO of General Electric</vt:lpstr>
      <vt:lpstr>Listen to podcast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Morgan</dc:creator>
  <cp:lastModifiedBy>Stuart Morgan</cp:lastModifiedBy>
  <cp:revision>1</cp:revision>
  <cp:lastPrinted>2021-01-19T13:47:47Z</cp:lastPrinted>
  <dcterms:created xsi:type="dcterms:W3CDTF">2021-04-01T16:37:36Z</dcterms:created>
  <dcterms:modified xsi:type="dcterms:W3CDTF">2021-04-01T16:52:39Z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