
<file path=[Content_Types].xml><?xml version="1.0" encoding="utf-8"?>
<Types xmlns="http://schemas.openxmlformats.org/package/2006/content-types">
  <Default Extension="fntdata" ContentType="application/x-fontdata"/>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2" r:id="rId4"/>
  </p:sldMasterIdLst>
  <p:notesMasterIdLst>
    <p:notesMasterId r:id="rId18"/>
  </p:notesMasterIdLst>
  <p:sldIdLst>
    <p:sldId id="269" r:id="rId5"/>
    <p:sldId id="270" r:id="rId6"/>
    <p:sldId id="271" r:id="rId7"/>
    <p:sldId id="272" r:id="rId8"/>
    <p:sldId id="273" r:id="rId9"/>
    <p:sldId id="260" r:id="rId10"/>
    <p:sldId id="261" r:id="rId11"/>
    <p:sldId id="262" r:id="rId12"/>
    <p:sldId id="263" r:id="rId13"/>
    <p:sldId id="264" r:id="rId14"/>
    <p:sldId id="265" r:id="rId15"/>
    <p:sldId id="266" r:id="rId16"/>
    <p:sldId id="267" r:id="rId17"/>
  </p:sldIdLst>
  <p:sldSz cx="12192000" cy="6858000"/>
  <p:notesSz cx="6858000" cy="9144000"/>
  <p:embeddedFontLst>
    <p:embeddedFont>
      <p:font typeface="Bookman Old Style" panose="02050604050505020204" pitchFamily="18" charset="0"/>
      <p:regular r:id="rId19"/>
      <p:bold r:id="rId20"/>
      <p:italic r:id="rId21"/>
      <p:boldItalic r:id="rId22"/>
    </p:embeddedFont>
    <p:embeddedFont>
      <p:font typeface="Play" panose="020B0604020202020204" charset="0"/>
      <p:regular r:id="rId23"/>
      <p:bold r:id="rId24"/>
    </p:embeddedFont>
    <p:embeddedFont>
      <p:font typeface="Rockwell" panose="02060603020205020403" pitchFamily="18" charset="0"/>
      <p:regular r:id="rId25"/>
      <p:bold r:id="rId26"/>
      <p:italic r:id="rId27"/>
      <p:boldItalic r:id="rId2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3840">
          <p15:clr>
            <a:srgbClr val="000000"/>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9" roundtripDataSignature="AMtx7mje/zi4wDAf+vMMr7pKJUEMWU8l9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629" y="72"/>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customXml" Target="../customXml/item3.xml"/><Relationship Id="rId21" Type="http://schemas.openxmlformats.org/officeDocument/2006/relationships/font" Target="fonts/font3.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7.fntdata"/><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2.fntdata"/><Relationship Id="rId29" Type="http://customschemas.google.com/relationships/presentationmetadata" Target="meta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6.fntdata"/><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6.xml"/><Relationship Id="rId19" Type="http://schemas.openxmlformats.org/officeDocument/2006/relationships/font" Target="fonts/font1.fntdata"/><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pPr marL="0" marR="0" lvl="0" indent="0" algn="r" rtl="0">
                <a:spcBef>
                  <a:spcPts val="0"/>
                </a:spcBef>
                <a:spcAft>
                  <a:spcPts val="0"/>
                </a:spcAft>
                <a:buNone/>
              </a:p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5: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US">
                <a:latin typeface="Times New Roman"/>
                <a:ea typeface="Times New Roman"/>
                <a:cs typeface="Times New Roman"/>
                <a:sym typeface="Times New Roman"/>
              </a:rPr>
              <a:t>The job designation of a brand manager in a hospitality organisation is connected to mitigating the responsibility of culturally relevant brand marketing and enhancing partnerships with other brands. The position of a brand manager includes analysing customer sentiment and localising the brand management process (Vaziri, Llonch-Andreu and López-Belbeze, 2021). Job analysis of the identified job position include the creation of 360 degree 	luxury brand campaign creation that is beneficial for enhancing brand development process. </a:t>
            </a:r>
            <a:endParaRPr/>
          </a:p>
        </p:txBody>
      </p:sp>
      <p:sp>
        <p:nvSpPr>
          <p:cNvPr id="117" name="Google Shape;11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Responsibilities of a brand manager includes acting as a voice for the brand from a local and regional level. In this context, Mogaji et al. (2023) have mentioned that brand managers often have to stay focused on the creation of the Business to Customer (B2C) process. The identified job description also includes embedding big picture brand management initiatives such as enhancing collaboration with partners </a:t>
            </a:r>
            <a:endParaRPr>
              <a:latin typeface="Times New Roman"/>
              <a:ea typeface="Times New Roman"/>
              <a:cs typeface="Times New Roman"/>
              <a:sym typeface="Times New Roman"/>
            </a:endParaRPr>
          </a:p>
        </p:txBody>
      </p:sp>
      <p:sp>
        <p:nvSpPr>
          <p:cNvPr id="124" name="Google Shape;12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The person specification for the identified role of a brand manager includes developing and overseeing the initiatives. Partnering with the overseas senior director of the luxury brand is also another specified role of the brand manager. Also, demonstration of self-confidence, adapting programmes, and working in a matrix environment are also some of the specifications for the job role. </a:t>
            </a:r>
            <a:endParaRPr/>
          </a:p>
        </p:txBody>
      </p:sp>
      <p:sp>
        <p:nvSpPr>
          <p:cNvPr id="131" name="Google Shape;13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8" name="Google Shape;138;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The JW Marriott brand managers are needed to be covered with sufficient leadership and influencing characteristics. As brand managers in a multinational company, the brand managers are needed to manage a large count of employee base and customers as well. In this regard, the influencing characteristics and the multitasking abilities can help the brand managers to fulfil the dynamic demands of the stakeholders at once (Shao et al., 2022). Additionally, the digital literacy of the brand managers can help them to have track of the actions of the employees and the organisational operations in the luxury brand JW Marriott. The improved langage efficiency can help the brand managers to communicate with the intercultural employee teams and customers.</a:t>
            </a:r>
            <a:endParaRPr sz="1200">
              <a:latin typeface="Times New Roman"/>
              <a:ea typeface="Times New Roman"/>
              <a:cs typeface="Times New Roman"/>
              <a:sym typeface="Times New Roman"/>
            </a:endParaRPr>
          </a:p>
        </p:txBody>
      </p:sp>
      <p:sp>
        <p:nvSpPr>
          <p:cNvPr id="139" name="Google Shape;139;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9</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6" name="Google Shape;146;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Employee engagement in the workplace depends on the providence of fair pay scale and safe working environment. Higher salaries based on the performance level and proper allowance to the employees play a significant role in motivating employees to keep engaged with the organisation (Ewool, Azinga and Kamil, 2021). For example, rating the performance standards of the employees JW Marriott can identify their potential workers and recognise their work with allowances and salary hike. On the other hand, developing a safe and sanitary workplace for the employees maintains a positive work environment. Hence, the organisation can take initiatives to improve their payment structure and internal work environment for a better employee engagement rate.</a:t>
            </a:r>
            <a:endParaRPr sz="1200">
              <a:latin typeface="Times New Roman"/>
              <a:ea typeface="Times New Roman"/>
              <a:cs typeface="Times New Roman"/>
              <a:sym typeface="Times New Roman"/>
            </a:endParaRPr>
          </a:p>
        </p:txBody>
      </p:sp>
      <p:sp>
        <p:nvSpPr>
          <p:cNvPr id="147" name="Google Shape;147;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10</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1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The demand for remote work in organisations in pandemic situations and after it is getting significantly increased. Balancing the work life of the employees an organisation can provide the scope of their growth and adopt changes (Chaudhuri, Arora and Roy, 2020). Based on the demand of remote working, JW Marriott can adopt a hybrid model in its work culture to promote remote work and in-office services to maintain the work-life balance.</a:t>
            </a:r>
            <a:endParaRPr/>
          </a:p>
        </p:txBody>
      </p:sp>
      <p:sp>
        <p:nvSpPr>
          <p:cNvPr id="154" name="Google Shape;15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1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US">
                <a:latin typeface="Times New Roman"/>
                <a:ea typeface="Times New Roman"/>
                <a:cs typeface="Times New Roman"/>
                <a:sym typeface="Times New Roman"/>
              </a:rPr>
              <a:t>It can be concluded that the brand managers of JW Marriott can potentially retain the intercultural employee base of the organisation by providing flexible pay opportunities and working patterns.   </a:t>
            </a:r>
            <a:endParaRPr>
              <a:latin typeface="Times New Roman"/>
              <a:ea typeface="Times New Roman"/>
              <a:cs typeface="Times New Roman"/>
              <a:sym typeface="Times New Roman"/>
            </a:endParaRPr>
          </a:p>
        </p:txBody>
      </p:sp>
      <p:sp>
        <p:nvSpPr>
          <p:cNvPr id="161" name="Google Shape;16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7" name="Google Shape;16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1193248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1188534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1179871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4236145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1712528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3344607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3235819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1395634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335661415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368990371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22114592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3482814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307835711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371984121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321197243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2305816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4215898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IN"/>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extLst>
      <p:ext uri="{BB962C8B-B14F-4D97-AF65-F5344CB8AC3E}">
        <p14:creationId xmlns:p14="http://schemas.microsoft.com/office/powerpoint/2010/main" val="288236238"/>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hf sldNum="0" hdr="0" ftr="0" dt="0"/>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jf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08/ict-01-2019-0003"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doi.org/10.1108/jima-01-2020-0018" TargetMode="External"/><Relationship Id="rId5" Type="http://schemas.openxmlformats.org/officeDocument/2006/relationships/hyperlink" Target="https://www.statista.com/statistics/266279/revenue-of-the-marriott-international-inc-hotel-chain/" TargetMode="External"/><Relationship Id="rId4" Type="http://schemas.openxmlformats.org/officeDocument/2006/relationships/hyperlink" Target="https://doi.org/10.6007/ijarafms/v11-i3/1055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20CA18E-8D93-4F77-98B4-8BEB5A0082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F6D2CD48-B466-45E0-819B-958F059D9990}"/>
              </a:ext>
            </a:extLst>
          </p:cNvPr>
          <p:cNvSpPr/>
          <p:nvPr/>
        </p:nvSpPr>
        <p:spPr>
          <a:xfrm>
            <a:off x="261810" y="396413"/>
            <a:ext cx="5965095" cy="1631216"/>
          </a:xfrm>
          <a:prstGeom prst="rect">
            <a:avLst/>
          </a:prstGeom>
          <a:noFill/>
        </p:spPr>
        <p:txBody>
          <a:bodyPr wrap="none" lIns="91440" tIns="45720" rIns="91440" bIns="45720">
            <a:spAutoFit/>
          </a:bodyPr>
          <a:lstStyle/>
          <a:p>
            <a:r>
              <a:rPr lang="en-US" sz="2000" dirty="0">
                <a:ln w="0"/>
                <a:effectLst>
                  <a:outerShdw blurRad="50800" dist="38100" dir="2700000" algn="tl" rotWithShape="0">
                    <a:prstClr val="black">
                      <a:alpha val="40000"/>
                    </a:prstClr>
                  </a:outerShdw>
                </a:effectLst>
              </a:rPr>
              <a:t>Student Name		:  Vijaysinh Shaktisinh Zala</a:t>
            </a:r>
          </a:p>
          <a:p>
            <a:r>
              <a:rPr lang="en-US" sz="2000" dirty="0">
                <a:ln w="0"/>
                <a:effectLst>
                  <a:outerShdw blurRad="50800" dist="38100" dir="2700000" algn="tl" rotWithShape="0">
                    <a:prstClr val="black">
                      <a:alpha val="40000"/>
                    </a:prstClr>
                  </a:outerShdw>
                </a:effectLst>
              </a:rPr>
              <a:t>Student Number	:  2330740</a:t>
            </a:r>
          </a:p>
          <a:p>
            <a:r>
              <a:rPr lang="en-US" sz="2000" dirty="0">
                <a:ln w="0"/>
                <a:effectLst>
                  <a:outerShdw blurRad="50800" dist="38100" dir="2700000" algn="tl" rotWithShape="0">
                    <a:prstClr val="black">
                      <a:alpha val="40000"/>
                    </a:prstClr>
                  </a:outerShdw>
                </a:effectLst>
              </a:rPr>
              <a:t>Course Name 		:  Human capital management</a:t>
            </a:r>
          </a:p>
          <a:p>
            <a:r>
              <a:rPr lang="en-US" sz="2000" dirty="0">
                <a:ln w="0"/>
                <a:effectLst>
                  <a:outerShdw blurRad="50800" dist="38100" dir="2700000" algn="tl" rotWithShape="0">
                    <a:prstClr val="black">
                      <a:alpha val="40000"/>
                    </a:prstClr>
                  </a:outerShdw>
                </a:effectLst>
              </a:rPr>
              <a:t>Lecturer Name 		:  Nishi Ramsurrun</a:t>
            </a:r>
          </a:p>
          <a:p>
            <a:r>
              <a:rPr lang="en-US" sz="2000" dirty="0">
                <a:ln w="0"/>
                <a:effectLst>
                  <a:outerShdw blurRad="50800" dist="38100" dir="2700000" algn="tl" rotWithShape="0">
                    <a:prstClr val="black">
                      <a:alpha val="40000"/>
                    </a:prstClr>
                  </a:outerShdw>
                </a:effectLst>
              </a:rPr>
              <a:t>Session 		       :  June 2024 Term</a:t>
            </a:r>
            <a:endParaRPr lang="en-IN" sz="2000" dirty="0">
              <a:ln w="0"/>
              <a:effectLst>
                <a:outerShdw blurRad="50800" dist="38100" dir="2700000" algn="tl" rotWithShape="0">
                  <a:prstClr val="black">
                    <a:alpha val="40000"/>
                  </a:prstClr>
                </a:outerShdw>
              </a:effectLst>
            </a:endParaRPr>
          </a:p>
        </p:txBody>
      </p:sp>
      <p:pic>
        <p:nvPicPr>
          <p:cNvPr id="15" name="Picture 14">
            <a:extLst>
              <a:ext uri="{FF2B5EF4-FFF2-40B4-BE49-F238E27FC236}">
                <a16:creationId xmlns:a16="http://schemas.microsoft.com/office/drawing/2014/main" id="{53A9F0DF-100E-4007-99E5-ADE081C767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6905" y="4962525"/>
            <a:ext cx="4752975" cy="1895475"/>
          </a:xfrm>
          <a:prstGeom prst="rect">
            <a:avLst/>
          </a:prstGeom>
        </p:spPr>
      </p:pic>
    </p:spTree>
    <p:extLst>
      <p:ext uri="{BB962C8B-B14F-4D97-AF65-F5344CB8AC3E}">
        <p14:creationId xmlns:p14="http://schemas.microsoft.com/office/powerpoint/2010/main" val="4112746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913C2CB-E436-4647-88C8-6EB8A221E6AA}"/>
              </a:ext>
            </a:extLst>
          </p:cNvPr>
          <p:cNvPicPr>
            <a:picLocks noChangeAspect="1"/>
          </p:cNvPicPr>
          <p:nvPr/>
        </p:nvPicPr>
        <p:blipFill>
          <a:blip r:embed="rId2"/>
          <a:stretch>
            <a:fillRect/>
          </a:stretch>
        </p:blipFill>
        <p:spPr>
          <a:xfrm>
            <a:off x="880420" y="984292"/>
            <a:ext cx="10431160" cy="4889416"/>
          </a:xfrm>
          <a:prstGeom prst="rect">
            <a:avLst/>
          </a:prstGeom>
        </p:spPr>
      </p:pic>
      <p:pic>
        <p:nvPicPr>
          <p:cNvPr id="8" name="Picture 7">
            <a:extLst>
              <a:ext uri="{FF2B5EF4-FFF2-40B4-BE49-F238E27FC236}">
                <a16:creationId xmlns:a16="http://schemas.microsoft.com/office/drawing/2014/main" id="{EBDC2B66-D9B6-44E3-9D64-8E2AB95A23C9}"/>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A356AE53-771A-4478-8EE5-A4A22F6302BD}"/>
              </a:ext>
            </a:extLst>
          </p:cNvPr>
          <p:cNvSpPr txBox="1"/>
          <p:nvPr/>
        </p:nvSpPr>
        <p:spPr>
          <a:xfrm>
            <a:off x="1806021" y="1997143"/>
            <a:ext cx="9236766" cy="1015663"/>
          </a:xfrm>
          <a:prstGeom prst="rect">
            <a:avLst/>
          </a:prstGeom>
          <a:noFill/>
          <a:ln>
            <a:solidFill>
              <a:schemeClr val="tx1"/>
            </a:solidFill>
          </a:ln>
        </p:spPr>
        <p:txBody>
          <a:bodyPr wrap="square" rtlCol="0">
            <a:spAutoFit/>
          </a:bodyPr>
          <a:lstStyle>
            <a:defPPr>
              <a:defRPr lang="en-US"/>
            </a:defPPr>
            <a:lvl1pPr>
              <a:defRPr sz="6000" b="1">
                <a:latin typeface="Arial" panose="020B0604020202020204" pitchFamily="34" charset="0"/>
                <a:cs typeface="Arial" panose="020B0604020202020204" pitchFamily="34" charset="0"/>
              </a:defRPr>
            </a:lvl1pPr>
          </a:lstStyle>
          <a:p>
            <a:r>
              <a:rPr lang="en-US" dirty="0"/>
              <a:t>Marriot Hotel Overview</a:t>
            </a:r>
            <a:endParaRPr lang="en-IN" dirty="0"/>
          </a:p>
        </p:txBody>
      </p:sp>
    </p:spTree>
    <p:extLst>
      <p:ext uri="{BB962C8B-B14F-4D97-AF65-F5344CB8AC3E}">
        <p14:creationId xmlns:p14="http://schemas.microsoft.com/office/powerpoint/2010/main" val="41071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9113F6C-969D-4B60-9C2C-BF923B12B3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494882" cy="6858000"/>
          </a:xfrm>
          <a:prstGeom prst="rect">
            <a:avLst/>
          </a:prstGeom>
        </p:spPr>
      </p:pic>
      <p:sp>
        <p:nvSpPr>
          <p:cNvPr id="4" name="Rectangle 3">
            <a:extLst>
              <a:ext uri="{FF2B5EF4-FFF2-40B4-BE49-F238E27FC236}">
                <a16:creationId xmlns:a16="http://schemas.microsoft.com/office/drawing/2014/main" id="{99611671-9E9D-48BE-AD6A-D63C597F510E}"/>
              </a:ext>
            </a:extLst>
          </p:cNvPr>
          <p:cNvSpPr/>
          <p:nvPr/>
        </p:nvSpPr>
        <p:spPr>
          <a:xfrm>
            <a:off x="6285349" y="1175145"/>
            <a:ext cx="508119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Table of Contents</a:t>
            </a:r>
          </a:p>
        </p:txBody>
      </p:sp>
      <p:sp>
        <p:nvSpPr>
          <p:cNvPr id="5" name="TextBox 4">
            <a:extLst>
              <a:ext uri="{FF2B5EF4-FFF2-40B4-BE49-F238E27FC236}">
                <a16:creationId xmlns:a16="http://schemas.microsoft.com/office/drawing/2014/main" id="{4FDED479-711C-4C7A-9AAA-24FF70CC414F}"/>
              </a:ext>
            </a:extLst>
          </p:cNvPr>
          <p:cNvSpPr txBox="1"/>
          <p:nvPr/>
        </p:nvSpPr>
        <p:spPr>
          <a:xfrm>
            <a:off x="5958840" y="2543534"/>
            <a:ext cx="6418690" cy="3139321"/>
          </a:xfrm>
          <a:prstGeom prst="rect">
            <a:avLst/>
          </a:prstGeom>
          <a:noFill/>
        </p:spPr>
        <p:txBody>
          <a:bodyPr wrap="square" rtlCol="0">
            <a:spAutoFit/>
          </a:bodyPr>
          <a:lstStyle/>
          <a:p>
            <a:pPr marL="285750" indent="-285750">
              <a:buFont typeface="Wingdings" panose="05000000000000000000" pitchFamily="2" charset="2"/>
              <a:buChar char="§"/>
            </a:pPr>
            <a:r>
              <a:rPr lang="en-US" dirty="0"/>
              <a:t>Introduction on Marriot Hotel</a:t>
            </a:r>
          </a:p>
          <a:p>
            <a:pPr marL="285750" indent="-285750">
              <a:buFont typeface="Wingdings" panose="05000000000000000000" pitchFamily="2" charset="2"/>
              <a:buChar char="§"/>
            </a:pPr>
            <a:r>
              <a:rPr lang="en-US" dirty="0"/>
              <a:t>Strategic Goal of Marriot Hotel</a:t>
            </a:r>
          </a:p>
          <a:p>
            <a:pPr marL="285750" indent="-285750">
              <a:buFont typeface="Wingdings" panose="05000000000000000000" pitchFamily="2" charset="2"/>
              <a:buChar char="§"/>
            </a:pPr>
            <a:r>
              <a:rPr lang="en-US" dirty="0"/>
              <a:t>Job Analysis / Position</a:t>
            </a:r>
          </a:p>
          <a:p>
            <a:pPr marL="285750" indent="-285750">
              <a:buFont typeface="Wingdings" panose="05000000000000000000" pitchFamily="2" charset="2"/>
              <a:buChar char="§"/>
            </a:pPr>
            <a:r>
              <a:rPr lang="en-US" dirty="0"/>
              <a:t>Job Description</a:t>
            </a:r>
          </a:p>
          <a:p>
            <a:pPr marL="285750" indent="-285750">
              <a:buFont typeface="Wingdings" panose="05000000000000000000" pitchFamily="2" charset="2"/>
              <a:buChar char="§"/>
            </a:pPr>
            <a:r>
              <a:rPr lang="en-US" dirty="0"/>
              <a:t>Person Specification</a:t>
            </a:r>
          </a:p>
          <a:p>
            <a:pPr marL="285750" indent="-285750">
              <a:buFont typeface="Wingdings" panose="05000000000000000000" pitchFamily="2" charset="2"/>
              <a:buChar char="§"/>
            </a:pPr>
            <a:r>
              <a:rPr lang="en-US" dirty="0"/>
              <a:t>Required Skills</a:t>
            </a:r>
          </a:p>
          <a:p>
            <a:pPr marL="285750" indent="-285750">
              <a:buFont typeface="Wingdings" panose="05000000000000000000" pitchFamily="2" charset="2"/>
              <a:buChar char="§"/>
            </a:pPr>
            <a:r>
              <a:rPr lang="en-US" dirty="0"/>
              <a:t>Pay and working Conditions</a:t>
            </a:r>
          </a:p>
          <a:p>
            <a:pPr marL="285750" indent="-285750">
              <a:buFont typeface="Wingdings" panose="05000000000000000000" pitchFamily="2" charset="2"/>
              <a:buChar char="§"/>
            </a:pPr>
            <a:r>
              <a:rPr lang="en-US" dirty="0"/>
              <a:t>Flexible working arrangement with justification</a:t>
            </a:r>
          </a:p>
          <a:p>
            <a:pPr marL="285750" indent="-285750">
              <a:buFont typeface="Wingdings" panose="05000000000000000000" pitchFamily="2" charset="2"/>
              <a:buChar char="§"/>
            </a:pPr>
            <a:r>
              <a:rPr lang="en-US" dirty="0"/>
              <a:t>Conclusion</a:t>
            </a:r>
          </a:p>
          <a:p>
            <a:pPr marL="285750" indent="-285750">
              <a:buFont typeface="Wingdings" panose="05000000000000000000" pitchFamily="2" charset="2"/>
              <a:buChar char="§"/>
            </a:pPr>
            <a:r>
              <a:rPr lang="en-US" dirty="0"/>
              <a:t>References</a:t>
            </a:r>
          </a:p>
          <a:p>
            <a:pPr marL="285750" indent="-285750">
              <a:buFont typeface="Wingdings" panose="05000000000000000000" pitchFamily="2" charset="2"/>
              <a:buChar char="§"/>
            </a:pPr>
            <a:endParaRPr lang="en-IN" dirty="0"/>
          </a:p>
        </p:txBody>
      </p:sp>
    </p:spTree>
    <p:extLst>
      <p:ext uri="{BB962C8B-B14F-4D97-AF65-F5344CB8AC3E}">
        <p14:creationId xmlns:p14="http://schemas.microsoft.com/office/powerpoint/2010/main" val="2723382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AD1278C-8357-4E70-A339-8F6191619FA2}"/>
              </a:ext>
            </a:extLst>
          </p:cNvPr>
          <p:cNvSpPr/>
          <p:nvPr/>
        </p:nvSpPr>
        <p:spPr>
          <a:xfrm>
            <a:off x="6003634" y="2967335"/>
            <a:ext cx="184730" cy="923330"/>
          </a:xfrm>
          <a:prstGeom prst="rect">
            <a:avLst/>
          </a:prstGeom>
          <a:noFill/>
        </p:spPr>
        <p:txBody>
          <a:bodyPr wrap="none" lIns="91440" tIns="45720" rIns="91440" bIns="45720">
            <a:spAutoFit/>
          </a:bodyPr>
          <a:lstStyle/>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4" name="Rectangle 3">
            <a:extLst>
              <a:ext uri="{FF2B5EF4-FFF2-40B4-BE49-F238E27FC236}">
                <a16:creationId xmlns:a16="http://schemas.microsoft.com/office/drawing/2014/main" id="{DB43A9F4-4581-4594-9935-201930A9D7A6}"/>
              </a:ext>
            </a:extLst>
          </p:cNvPr>
          <p:cNvSpPr/>
          <p:nvPr/>
        </p:nvSpPr>
        <p:spPr>
          <a:xfrm>
            <a:off x="4640580" y="2967335"/>
            <a:ext cx="8581145" cy="2785378"/>
          </a:xfrm>
          <a:prstGeom prst="rect">
            <a:avLst/>
          </a:prstGeom>
        </p:spPr>
        <p:txBody>
          <a:bodyPr wrap="square">
            <a:spAutoFit/>
          </a:bodyPr>
          <a:lstStyle/>
          <a:p>
            <a:pPr marL="342900" indent="-342900">
              <a:buFont typeface="Wingdings" panose="05000000000000000000" pitchFamily="2" charset="2"/>
              <a:buChar char="v"/>
            </a:pPr>
            <a:r>
              <a:rPr lang="en-US" sz="2500" dirty="0">
                <a:ln w="0"/>
                <a:effectLst>
                  <a:outerShdw blurRad="38100" dist="19050" dir="2700000" algn="tl" rotWithShape="0">
                    <a:schemeClr val="dk1">
                      <a:alpha val="40000"/>
                    </a:schemeClr>
                  </a:outerShdw>
                </a:effectLst>
              </a:rPr>
              <a:t>1.Establishment in 1927 by J. Willard Marriot.</a:t>
            </a:r>
          </a:p>
          <a:p>
            <a:pPr marL="342900" indent="-342900">
              <a:buFont typeface="Wingdings" panose="05000000000000000000" pitchFamily="2" charset="2"/>
              <a:buChar char="v"/>
            </a:pPr>
            <a:r>
              <a:rPr lang="en-US" sz="2500" dirty="0">
                <a:ln w="0"/>
                <a:effectLst>
                  <a:outerShdw blurRad="38100" dist="19050" dir="2700000" algn="tl" rotWithShape="0">
                    <a:schemeClr val="dk1">
                      <a:alpha val="40000"/>
                    </a:schemeClr>
                  </a:outerShdw>
                </a:effectLst>
              </a:rPr>
              <a:t>2.One of the largest hotel chains worldwide.</a:t>
            </a:r>
          </a:p>
          <a:p>
            <a:pPr marL="342900" indent="-342900">
              <a:buFont typeface="Wingdings" panose="05000000000000000000" pitchFamily="2" charset="2"/>
              <a:buChar char="v"/>
            </a:pPr>
            <a:r>
              <a:rPr lang="en-US" sz="2500" dirty="0">
                <a:ln w="0"/>
                <a:effectLst>
                  <a:outerShdw blurRad="38100" dist="19050" dir="2700000" algn="tl" rotWithShape="0">
                    <a:schemeClr val="dk1">
                      <a:alpha val="40000"/>
                    </a:schemeClr>
                  </a:outerShdw>
                </a:effectLst>
              </a:rPr>
              <a:t>3.Over 7,000 properties across 131 countries.</a:t>
            </a:r>
          </a:p>
          <a:p>
            <a:pPr marL="342900" indent="-342900">
              <a:buFont typeface="Wingdings" panose="05000000000000000000" pitchFamily="2" charset="2"/>
              <a:buChar char="v"/>
            </a:pPr>
            <a:r>
              <a:rPr lang="en-US" sz="2500" dirty="0">
                <a:ln w="0"/>
                <a:effectLst>
                  <a:outerShdw blurRad="38100" dist="19050" dir="2700000" algn="tl" rotWithShape="0">
                    <a:schemeClr val="dk1">
                      <a:alpha val="40000"/>
                    </a:schemeClr>
                  </a:outerShdw>
                </a:effectLst>
              </a:rPr>
              <a:t>4.Known for luxury and exceptional customer</a:t>
            </a:r>
          </a:p>
          <a:p>
            <a:pPr marL="342900" indent="-342900">
              <a:buFont typeface="Wingdings" panose="05000000000000000000" pitchFamily="2" charset="2"/>
              <a:buChar char="v"/>
            </a:pPr>
            <a:r>
              <a:rPr lang="en-US" sz="2500" dirty="0">
                <a:ln w="0"/>
                <a:effectLst>
                  <a:outerShdw blurRad="38100" dist="19050" dir="2700000" algn="tl" rotWithShape="0">
                    <a:schemeClr val="dk1">
                      <a:alpha val="40000"/>
                    </a:schemeClr>
                  </a:outerShdw>
                </a:effectLst>
              </a:rPr>
              <a:t> service.</a:t>
            </a:r>
          </a:p>
          <a:p>
            <a:pPr marL="342900" indent="-342900">
              <a:buFont typeface="Wingdings" panose="05000000000000000000" pitchFamily="2" charset="2"/>
              <a:buChar char="v"/>
            </a:pPr>
            <a:r>
              <a:rPr lang="en-US" sz="2500" dirty="0">
                <a:ln w="0"/>
                <a:effectLst>
                  <a:outerShdw blurRad="38100" dist="19050" dir="2700000" algn="tl" rotWithShape="0">
                    <a:schemeClr val="dk1">
                      <a:alpha val="40000"/>
                    </a:schemeClr>
                  </a:outerShdw>
                </a:effectLst>
              </a:rPr>
              <a:t>5. Commitment to sustainability and Innovation</a:t>
            </a:r>
          </a:p>
          <a:p>
            <a:r>
              <a:rPr lang="en-US" sz="2500" dirty="0">
                <a:ln w="0"/>
                <a:effectLst>
                  <a:outerShdw blurRad="38100" dist="19050" dir="2700000" algn="tl" rotWithShape="0">
                    <a:schemeClr val="dk1">
                      <a:alpha val="40000"/>
                    </a:schemeClr>
                  </a:outerShdw>
                </a:effectLst>
              </a:rPr>
              <a:t>     (Marriot 2023)</a:t>
            </a:r>
          </a:p>
        </p:txBody>
      </p:sp>
      <p:sp>
        <p:nvSpPr>
          <p:cNvPr id="5" name="Rectangle 4">
            <a:extLst>
              <a:ext uri="{FF2B5EF4-FFF2-40B4-BE49-F238E27FC236}">
                <a16:creationId xmlns:a16="http://schemas.microsoft.com/office/drawing/2014/main" id="{3D29099D-41F5-45F0-8975-0870D453DBF6}"/>
              </a:ext>
            </a:extLst>
          </p:cNvPr>
          <p:cNvSpPr/>
          <p:nvPr/>
        </p:nvSpPr>
        <p:spPr>
          <a:xfrm>
            <a:off x="4890233" y="1136065"/>
            <a:ext cx="6893940" cy="707886"/>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Introduction of Marriot Hotel</a:t>
            </a:r>
          </a:p>
        </p:txBody>
      </p:sp>
      <p:pic>
        <p:nvPicPr>
          <p:cNvPr id="7" name="Picture 6">
            <a:extLst>
              <a:ext uri="{FF2B5EF4-FFF2-40B4-BE49-F238E27FC236}">
                <a16:creationId xmlns:a16="http://schemas.microsoft.com/office/drawing/2014/main" id="{8DD2D565-61C0-49EF-86F3-7B54DF7CF4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740" y="0"/>
            <a:ext cx="4617720" cy="6858000"/>
          </a:xfrm>
          <a:prstGeom prst="rect">
            <a:avLst/>
          </a:prstGeom>
        </p:spPr>
      </p:pic>
    </p:spTree>
    <p:extLst>
      <p:ext uri="{BB962C8B-B14F-4D97-AF65-F5344CB8AC3E}">
        <p14:creationId xmlns:p14="http://schemas.microsoft.com/office/powerpoint/2010/main" val="3472140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CE4C6B-A9D5-4503-A51E-6539C3879C56}"/>
              </a:ext>
            </a:extLst>
          </p:cNvPr>
          <p:cNvSpPr/>
          <p:nvPr/>
        </p:nvSpPr>
        <p:spPr>
          <a:xfrm>
            <a:off x="3534049" y="1164074"/>
            <a:ext cx="5123903" cy="923330"/>
          </a:xfrm>
          <a:prstGeom prst="rect">
            <a:avLst/>
          </a:prstGeom>
        </p:spPr>
        <p:txBody>
          <a:bodyPr wrap="none">
            <a:spAutoFit/>
          </a:bodyPr>
          <a:lstStyle/>
          <a:p>
            <a:pPr algn="ctr"/>
            <a:r>
              <a:rPr lang="en-US" sz="5400" dirty="0">
                <a:ln w="0"/>
                <a:effectLst>
                  <a:outerShdw blurRad="38100" dist="19050" dir="2700000" algn="tl" rotWithShape="0">
                    <a:schemeClr val="dk1">
                      <a:alpha val="40000"/>
                    </a:schemeClr>
                  </a:outerShdw>
                </a:effectLst>
              </a:rPr>
              <a:t>Strategic Goals</a:t>
            </a:r>
            <a:r>
              <a:rPr lang="en-US" sz="3500" dirty="0">
                <a:ln w="0"/>
                <a:effectLst>
                  <a:outerShdw blurRad="38100" dist="19050" dir="2700000" algn="tl" rotWithShape="0">
                    <a:schemeClr val="dk1">
                      <a:alpha val="40000"/>
                    </a:schemeClr>
                  </a:outerShdw>
                </a:effectLst>
              </a:rPr>
              <a:t> </a:t>
            </a:r>
          </a:p>
        </p:txBody>
      </p:sp>
      <p:sp>
        <p:nvSpPr>
          <p:cNvPr id="3" name="Rectangle 2">
            <a:extLst>
              <a:ext uri="{FF2B5EF4-FFF2-40B4-BE49-F238E27FC236}">
                <a16:creationId xmlns:a16="http://schemas.microsoft.com/office/drawing/2014/main" id="{C6B7FDAE-5953-4184-9A7B-AB38C02EFB5F}"/>
              </a:ext>
            </a:extLst>
          </p:cNvPr>
          <p:cNvSpPr/>
          <p:nvPr/>
        </p:nvSpPr>
        <p:spPr>
          <a:xfrm>
            <a:off x="525780" y="2690336"/>
            <a:ext cx="11109960" cy="2015936"/>
          </a:xfrm>
          <a:prstGeom prst="rect">
            <a:avLst/>
          </a:prstGeom>
        </p:spPr>
        <p:txBody>
          <a:bodyPr wrap="square">
            <a:spAutoFit/>
          </a:bodyPr>
          <a:lstStyle/>
          <a:p>
            <a:pPr marL="342900" indent="-342900">
              <a:buFont typeface="Wingdings" panose="05000000000000000000" pitchFamily="2" charset="2"/>
              <a:buChar char="Ø"/>
            </a:pPr>
            <a:r>
              <a:rPr lang="en-US" sz="2500" dirty="0">
                <a:ln w="0"/>
                <a:effectLst>
                  <a:outerShdw blurRad="38100" dist="19050" dir="2700000" algn="tl" rotWithShape="0">
                    <a:schemeClr val="dk1">
                      <a:alpha val="40000"/>
                    </a:schemeClr>
                  </a:outerShdw>
                </a:effectLst>
              </a:rPr>
              <a:t> Expand global footprint through strategic acquisition and partnerships.</a:t>
            </a:r>
          </a:p>
          <a:p>
            <a:pPr marL="342900" indent="-342900">
              <a:buFont typeface="Wingdings" panose="05000000000000000000" pitchFamily="2" charset="2"/>
              <a:buChar char="Ø"/>
            </a:pPr>
            <a:r>
              <a:rPr lang="en-US" sz="2500" dirty="0">
                <a:ln w="0"/>
                <a:effectLst>
                  <a:outerShdw blurRad="38100" dist="19050" dir="2700000" algn="tl" rotWithShape="0">
                    <a:schemeClr val="dk1">
                      <a:alpha val="40000"/>
                    </a:schemeClr>
                  </a:outerShdw>
                </a:effectLst>
              </a:rPr>
              <a:t> Enhance Digital transformation on improve guest experiences.</a:t>
            </a:r>
          </a:p>
          <a:p>
            <a:pPr marL="342900" indent="-342900">
              <a:buFont typeface="Wingdings" panose="05000000000000000000" pitchFamily="2" charset="2"/>
              <a:buChar char="Ø"/>
            </a:pPr>
            <a:r>
              <a:rPr lang="en-US" sz="2500" dirty="0">
                <a:ln w="0"/>
                <a:effectLst>
                  <a:outerShdw blurRad="38100" dist="19050" dir="2700000" algn="tl" rotWithShape="0">
                    <a:schemeClr val="dk1">
                      <a:alpha val="40000"/>
                    </a:schemeClr>
                  </a:outerShdw>
                </a:effectLst>
              </a:rPr>
              <a:t> Focus on sustainability and reducing environmental impact.</a:t>
            </a:r>
          </a:p>
          <a:p>
            <a:pPr marL="342900" indent="-342900">
              <a:buFont typeface="Wingdings" panose="05000000000000000000" pitchFamily="2" charset="2"/>
              <a:buChar char="Ø"/>
            </a:pPr>
            <a:r>
              <a:rPr lang="en-US" sz="2500" dirty="0">
                <a:ln w="0"/>
                <a:effectLst>
                  <a:outerShdw blurRad="38100" dist="19050" dir="2700000" algn="tl" rotWithShape="0">
                    <a:schemeClr val="dk1">
                      <a:alpha val="40000"/>
                    </a:schemeClr>
                  </a:outerShdw>
                </a:effectLst>
              </a:rPr>
              <a:t> Foster a diverse and inclusive workforce</a:t>
            </a:r>
          </a:p>
          <a:p>
            <a:pPr marL="342900" indent="-342900">
              <a:buFont typeface="Wingdings" panose="05000000000000000000" pitchFamily="2" charset="2"/>
              <a:buChar char="Ø"/>
            </a:pPr>
            <a:r>
              <a:rPr lang="en-US" sz="2500" dirty="0">
                <a:ln w="0"/>
                <a:effectLst>
                  <a:outerShdw blurRad="38100" dist="19050" dir="2700000" algn="tl" rotWithShape="0">
                    <a:schemeClr val="dk1">
                      <a:alpha val="40000"/>
                    </a:schemeClr>
                  </a:outerShdw>
                </a:effectLst>
              </a:rPr>
              <a:t> Maintain financial strength and stability.</a:t>
            </a:r>
          </a:p>
        </p:txBody>
      </p:sp>
      <p:pic>
        <p:nvPicPr>
          <p:cNvPr id="5" name="Picture 4">
            <a:extLst>
              <a:ext uri="{FF2B5EF4-FFF2-40B4-BE49-F238E27FC236}">
                <a16:creationId xmlns:a16="http://schemas.microsoft.com/office/drawing/2014/main" id="{4B5D0B80-506C-4501-9EE7-50B1FE3719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0555" y="3698304"/>
            <a:ext cx="3025185" cy="3025185"/>
          </a:xfrm>
          <a:prstGeom prst="rect">
            <a:avLst/>
          </a:prstGeom>
        </p:spPr>
      </p:pic>
      <p:pic>
        <p:nvPicPr>
          <p:cNvPr id="7" name="Picture 6">
            <a:extLst>
              <a:ext uri="{FF2B5EF4-FFF2-40B4-BE49-F238E27FC236}">
                <a16:creationId xmlns:a16="http://schemas.microsoft.com/office/drawing/2014/main" id="{D563DDD1-AF5B-45B0-8A6E-CAA16751DC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22327" y="1043702"/>
            <a:ext cx="1011722" cy="1043702"/>
          </a:xfrm>
          <a:prstGeom prst="rect">
            <a:avLst/>
          </a:prstGeom>
        </p:spPr>
      </p:pic>
    </p:spTree>
    <p:extLst>
      <p:ext uri="{BB962C8B-B14F-4D97-AF65-F5344CB8AC3E}">
        <p14:creationId xmlns:p14="http://schemas.microsoft.com/office/powerpoint/2010/main" val="4277816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5"/>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Play"/>
              <a:buNone/>
            </a:pPr>
            <a:r>
              <a:rPr lang="en-US" sz="4000" b="1" dirty="0">
                <a:effectLst>
                  <a:outerShdw blurRad="38100" dist="38100" dir="2700000" algn="tl">
                    <a:srgbClr val="000000">
                      <a:alpha val="43137"/>
                    </a:srgbClr>
                  </a:outerShdw>
                </a:effectLst>
                <a:latin typeface="Times New Roman"/>
                <a:ea typeface="Times New Roman"/>
                <a:cs typeface="Times New Roman"/>
                <a:sym typeface="Times New Roman"/>
              </a:rPr>
              <a:t>Job Analysis / Position</a:t>
            </a:r>
            <a:endParaRPr sz="4000" b="1" dirty="0">
              <a:effectLst>
                <a:outerShdw blurRad="38100" dist="38100" dir="2700000" algn="tl">
                  <a:srgbClr val="000000">
                    <a:alpha val="43137"/>
                  </a:srgbClr>
                </a:outerShdw>
              </a:effectLst>
              <a:latin typeface="Times New Roman"/>
              <a:ea typeface="Times New Roman"/>
              <a:cs typeface="Times New Roman"/>
              <a:sym typeface="Times New Roman"/>
            </a:endParaRPr>
          </a:p>
        </p:txBody>
      </p:sp>
      <p:sp>
        <p:nvSpPr>
          <p:cNvPr id="120" name="Google Shape;120;p5"/>
          <p:cNvSpPr txBox="1">
            <a:spLocks noGrp="1"/>
          </p:cNvSpPr>
          <p:nvPr>
            <p:ph idx="1"/>
          </p:nvPr>
        </p:nvSpPr>
        <p:spPr>
          <a:xfrm>
            <a:off x="0" y="1468534"/>
            <a:ext cx="6535154" cy="905698"/>
          </a:xfrm>
          <a:prstGeom prst="rect">
            <a:avLst/>
          </a:prstGeom>
          <a:noFill/>
          <a:ln>
            <a:noFill/>
          </a:ln>
        </p:spPr>
        <p:txBody>
          <a:bodyPr spcFirstLastPara="1" wrap="square" lIns="91425" tIns="45700" rIns="91425" bIns="45700" anchor="t" anchorCtr="0">
            <a:noAutofit/>
          </a:bodyPr>
          <a:lstStyle/>
          <a:p>
            <a:pPr marL="133350" lvl="0" indent="0" algn="just" rtl="0">
              <a:lnSpc>
                <a:spcPct val="150000"/>
              </a:lnSpc>
              <a:spcBef>
                <a:spcPts val="0"/>
              </a:spcBef>
              <a:spcAft>
                <a:spcPts val="0"/>
              </a:spcAft>
              <a:buSzPts val="1500"/>
              <a:buNone/>
            </a:pPr>
            <a:r>
              <a:rPr lang="en-US" sz="1600" b="1" dirty="0">
                <a:latin typeface="Times New Roman"/>
                <a:ea typeface="Times New Roman"/>
                <a:cs typeface="Times New Roman"/>
                <a:sym typeface="Times New Roman"/>
              </a:rPr>
              <a:t>Position: Luxury Brand Marketing Manager</a:t>
            </a:r>
          </a:p>
          <a:p>
            <a:pPr marL="133350" lvl="0" indent="0" algn="just" rtl="0">
              <a:lnSpc>
                <a:spcPct val="150000"/>
              </a:lnSpc>
              <a:spcBef>
                <a:spcPts val="0"/>
              </a:spcBef>
              <a:spcAft>
                <a:spcPts val="0"/>
              </a:spcAft>
              <a:buSzPts val="1500"/>
              <a:buNone/>
            </a:pPr>
            <a:endParaRPr lang="en-US" sz="1600" b="1" dirty="0">
              <a:latin typeface="Times New Roman"/>
              <a:ea typeface="Times New Roman"/>
              <a:cs typeface="Times New Roman"/>
              <a:sym typeface="Times New Roman"/>
            </a:endParaRPr>
          </a:p>
          <a:p>
            <a:pPr marL="476250" lvl="0" algn="just" rtl="0">
              <a:lnSpc>
                <a:spcPct val="150000"/>
              </a:lnSpc>
              <a:spcBef>
                <a:spcPts val="0"/>
              </a:spcBef>
              <a:spcAft>
                <a:spcPts val="0"/>
              </a:spcAft>
              <a:buSzPts val="1500"/>
              <a:buFont typeface="Wingdings" panose="05000000000000000000" pitchFamily="2" charset="2"/>
              <a:buChar char="§"/>
            </a:pPr>
            <a:r>
              <a:rPr lang="en-US" sz="1600" b="1" dirty="0">
                <a:latin typeface="Times New Roman"/>
                <a:ea typeface="Times New Roman"/>
                <a:cs typeface="Times New Roman"/>
                <a:sym typeface="Times New Roman"/>
              </a:rPr>
              <a:t>Role:</a:t>
            </a:r>
          </a:p>
          <a:p>
            <a:pPr marL="476250" lvl="0" algn="just" rtl="0">
              <a:lnSpc>
                <a:spcPct val="150000"/>
              </a:lnSpc>
              <a:spcBef>
                <a:spcPts val="0"/>
              </a:spcBef>
              <a:spcAft>
                <a:spcPts val="0"/>
              </a:spcAft>
              <a:buSzPts val="1500"/>
              <a:buFont typeface="Wingdings" panose="05000000000000000000" pitchFamily="2" charset="2"/>
              <a:buChar char="§"/>
            </a:pPr>
            <a:r>
              <a:rPr lang="en-US" sz="1600" b="1" dirty="0">
                <a:latin typeface="Times New Roman"/>
                <a:ea typeface="Times New Roman"/>
                <a:cs typeface="Times New Roman"/>
                <a:sym typeface="Times New Roman"/>
              </a:rPr>
              <a:t>Developing, preserving, and enhancing a company's or product's brand's identity and reputation is the responsibility of a brand manager. They are in charge of managing all facets of the brand, such as communications, marketing, advertising, and product development. </a:t>
            </a:r>
          </a:p>
          <a:p>
            <a:pPr marL="457200" lvl="0" indent="-323850" algn="just" rtl="0">
              <a:lnSpc>
                <a:spcPct val="150000"/>
              </a:lnSpc>
              <a:spcBef>
                <a:spcPts val="0"/>
              </a:spcBef>
              <a:spcAft>
                <a:spcPts val="0"/>
              </a:spcAft>
              <a:buSzPts val="1500"/>
              <a:buFont typeface="Times New Roman"/>
              <a:buChar char="●"/>
            </a:pPr>
            <a:r>
              <a:rPr lang="en-US" sz="1600" dirty="0">
                <a:latin typeface="Times New Roman"/>
                <a:ea typeface="Times New Roman"/>
                <a:cs typeface="Times New Roman"/>
                <a:sym typeface="Times New Roman"/>
              </a:rPr>
              <a:t>Brand managers often create luxury campaigns</a:t>
            </a:r>
            <a:endParaRPr sz="1600" dirty="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US" sz="1600" dirty="0">
                <a:latin typeface="Times New Roman"/>
                <a:ea typeface="Times New Roman"/>
                <a:cs typeface="Times New Roman"/>
                <a:sym typeface="Times New Roman"/>
              </a:rPr>
              <a:t>The position offers culturally relevant brand marketing (</a:t>
            </a:r>
            <a:r>
              <a:rPr lang="en-US" sz="1600" dirty="0" err="1">
                <a:latin typeface="Times New Roman"/>
                <a:ea typeface="Times New Roman"/>
                <a:cs typeface="Times New Roman"/>
                <a:sym typeface="Times New Roman"/>
              </a:rPr>
              <a:t>Vaziri</a:t>
            </a:r>
            <a:r>
              <a:rPr lang="en-US" sz="1600" dirty="0">
                <a:latin typeface="Times New Roman"/>
                <a:ea typeface="Times New Roman"/>
                <a:cs typeface="Times New Roman"/>
                <a:sym typeface="Times New Roman"/>
              </a:rPr>
              <a:t>, </a:t>
            </a:r>
            <a:r>
              <a:rPr lang="en-US" sz="1600" dirty="0" err="1">
                <a:latin typeface="Times New Roman"/>
                <a:ea typeface="Times New Roman"/>
                <a:cs typeface="Times New Roman"/>
                <a:sym typeface="Times New Roman"/>
              </a:rPr>
              <a:t>Llonch</a:t>
            </a:r>
            <a:r>
              <a:rPr lang="en-US" sz="1600" dirty="0">
                <a:latin typeface="Times New Roman"/>
                <a:ea typeface="Times New Roman"/>
                <a:cs typeface="Times New Roman"/>
                <a:sym typeface="Times New Roman"/>
              </a:rPr>
              <a:t>-Andreu and López-</a:t>
            </a:r>
            <a:r>
              <a:rPr lang="en-US" sz="1600" dirty="0" err="1">
                <a:latin typeface="Times New Roman"/>
                <a:ea typeface="Times New Roman"/>
                <a:cs typeface="Times New Roman"/>
                <a:sym typeface="Times New Roman"/>
              </a:rPr>
              <a:t>Belbeze</a:t>
            </a:r>
            <a:r>
              <a:rPr lang="en-US" sz="1600" dirty="0">
                <a:latin typeface="Times New Roman"/>
                <a:ea typeface="Times New Roman"/>
                <a:cs typeface="Times New Roman"/>
                <a:sym typeface="Times New Roman"/>
              </a:rPr>
              <a:t>, 2021)</a:t>
            </a:r>
            <a:endParaRPr sz="1600" dirty="0">
              <a:latin typeface="Times New Roman"/>
              <a:ea typeface="Times New Roman"/>
              <a:cs typeface="Times New Roman"/>
              <a:sym typeface="Times New Roman"/>
            </a:endParaRPr>
          </a:p>
          <a:p>
            <a:pPr marL="228600" lvl="0" indent="-50800" algn="just" rtl="0">
              <a:lnSpc>
                <a:spcPct val="150000"/>
              </a:lnSpc>
              <a:spcBef>
                <a:spcPts val="0"/>
              </a:spcBef>
              <a:spcAft>
                <a:spcPts val="0"/>
              </a:spcAft>
              <a:buClr>
                <a:schemeClr val="dk1"/>
              </a:buClr>
              <a:buSzPts val="2800"/>
              <a:buNone/>
            </a:pPr>
            <a:endParaRPr sz="1600" dirty="0">
              <a:latin typeface="Times New Roman"/>
              <a:ea typeface="Times New Roman"/>
              <a:cs typeface="Times New Roman"/>
              <a:sym typeface="Times New Roman"/>
            </a:endParaRPr>
          </a:p>
        </p:txBody>
      </p:sp>
      <p:pic>
        <p:nvPicPr>
          <p:cNvPr id="121" name="Google Shape;121;p5"/>
          <p:cNvPicPr preferRelativeResize="0"/>
          <p:nvPr/>
        </p:nvPicPr>
        <p:blipFill>
          <a:blip r:embed="rId3">
            <a:alphaModFix/>
          </a:blip>
          <a:stretch>
            <a:fillRect/>
          </a:stretch>
        </p:blipFill>
        <p:spPr>
          <a:xfrm>
            <a:off x="6657474" y="2374232"/>
            <a:ext cx="5534526" cy="328653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6"/>
          <p:cNvSpPr txBox="1">
            <a:spLocks noGrp="1"/>
          </p:cNvSpPr>
          <p:nvPr>
            <p:ph type="title"/>
          </p:nvPr>
        </p:nvSpPr>
        <p:spPr>
          <a:xfrm>
            <a:off x="919119" y="0"/>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Play"/>
              <a:buNone/>
            </a:pPr>
            <a:r>
              <a:rPr lang="en-US" sz="4000" b="1" dirty="0">
                <a:effectLst>
                  <a:outerShdw blurRad="38100" dist="38100" dir="2700000" algn="tl">
                    <a:srgbClr val="000000">
                      <a:alpha val="43137"/>
                    </a:srgbClr>
                  </a:outerShdw>
                </a:effectLst>
                <a:latin typeface="Times New Roman"/>
                <a:ea typeface="Times New Roman"/>
                <a:cs typeface="Times New Roman"/>
                <a:sym typeface="Times New Roman"/>
              </a:rPr>
              <a:t>Job Description </a:t>
            </a:r>
            <a:endParaRPr sz="4000" b="1" dirty="0">
              <a:effectLst>
                <a:outerShdw blurRad="38100" dist="38100" dir="2700000" algn="tl">
                  <a:srgbClr val="000000">
                    <a:alpha val="43137"/>
                  </a:srgbClr>
                </a:outerShdw>
              </a:effectLst>
              <a:latin typeface="Times New Roman"/>
              <a:ea typeface="Times New Roman"/>
              <a:cs typeface="Times New Roman"/>
              <a:sym typeface="Times New Roman"/>
            </a:endParaRPr>
          </a:p>
        </p:txBody>
      </p:sp>
      <p:sp>
        <p:nvSpPr>
          <p:cNvPr id="127" name="Google Shape;127;p6"/>
          <p:cNvSpPr txBox="1">
            <a:spLocks noGrp="1"/>
          </p:cNvSpPr>
          <p:nvPr>
            <p:ph idx="1"/>
          </p:nvPr>
        </p:nvSpPr>
        <p:spPr>
          <a:xfrm>
            <a:off x="6251448" y="718457"/>
            <a:ext cx="5351700" cy="2862943"/>
          </a:xfrm>
          <a:prstGeom prst="rect">
            <a:avLst/>
          </a:prstGeom>
          <a:noFill/>
          <a:ln>
            <a:noFill/>
          </a:ln>
        </p:spPr>
        <p:txBody>
          <a:bodyPr spcFirstLastPara="1" wrap="square" lIns="91425" tIns="45700" rIns="91425" bIns="45700" anchor="t" anchorCtr="0">
            <a:noAutofit/>
          </a:bodyPr>
          <a:lstStyle/>
          <a:p>
            <a:pPr marL="457200" lvl="0" indent="-323850" algn="just" rtl="0">
              <a:lnSpc>
                <a:spcPct val="150000"/>
              </a:lnSpc>
              <a:spcBef>
                <a:spcPts val="0"/>
              </a:spcBef>
              <a:spcAft>
                <a:spcPts val="0"/>
              </a:spcAft>
              <a:buSzPts val="1500"/>
              <a:buFont typeface="Times New Roman"/>
              <a:buChar char="●"/>
            </a:pPr>
            <a:endParaRPr lang="en-US" dirty="0">
              <a:latin typeface="Times New Roman" panose="02020603050405020304" pitchFamily="18" charset="0"/>
              <a:cs typeface="Times New Roman" panose="02020603050405020304" pitchFamily="18" charset="0"/>
            </a:endParaRPr>
          </a:p>
          <a:p>
            <a:pPr marL="457200" lvl="0" indent="-323850" algn="just" rtl="0">
              <a:lnSpc>
                <a:spcPct val="150000"/>
              </a:lnSpc>
              <a:spcBef>
                <a:spcPts val="0"/>
              </a:spcBef>
              <a:spcAft>
                <a:spcPts val="0"/>
              </a:spcAft>
              <a:buSzPts val="1500"/>
              <a:buFont typeface="Times New Roman"/>
              <a:buChar char="●"/>
            </a:pPr>
            <a:r>
              <a:rPr lang="en-US" dirty="0">
                <a:latin typeface="Times New Roman" panose="02020603050405020304" pitchFamily="18" charset="0"/>
                <a:cs typeface="Times New Roman" panose="02020603050405020304" pitchFamily="18" charset="0"/>
              </a:rPr>
              <a:t>We are looking for a </a:t>
            </a:r>
            <a:r>
              <a:rPr lang="en-US" dirty="0">
                <a:latin typeface="Times New Roman" panose="02020603050405020304" pitchFamily="18" charset="0"/>
                <a:ea typeface="Times New Roman"/>
                <a:cs typeface="Times New Roman" panose="02020603050405020304" pitchFamily="18" charset="0"/>
                <a:sym typeface="Times New Roman"/>
              </a:rPr>
              <a:t>Role of a Luxury Brand Marketing manager include creating B2C process (</a:t>
            </a:r>
            <a:r>
              <a:rPr lang="en-US" dirty="0" err="1">
                <a:latin typeface="Times New Roman" panose="02020603050405020304" pitchFamily="18" charset="0"/>
                <a:ea typeface="Times New Roman"/>
                <a:cs typeface="Times New Roman" panose="02020603050405020304" pitchFamily="18" charset="0"/>
                <a:sym typeface="Times New Roman"/>
              </a:rPr>
              <a:t>Mogaji</a:t>
            </a:r>
            <a:r>
              <a:rPr lang="en-US" dirty="0">
                <a:latin typeface="Times New Roman" panose="02020603050405020304" pitchFamily="18" charset="0"/>
                <a:ea typeface="Times New Roman"/>
                <a:cs typeface="Times New Roman" panose="02020603050405020304" pitchFamily="18" charset="0"/>
                <a:sym typeface="Times New Roman"/>
              </a:rPr>
              <a:t> et al., 2023)</a:t>
            </a:r>
            <a:endParaRPr dirty="0">
              <a:latin typeface="Times New Roman" panose="02020603050405020304" pitchFamily="18" charset="0"/>
              <a:ea typeface="Times New Roman"/>
              <a:cs typeface="Times New Roman" panose="02020603050405020304" pitchFamily="18" charset="0"/>
              <a:sym typeface="Times New Roman"/>
            </a:endParaRPr>
          </a:p>
          <a:p>
            <a:pPr marL="457200" lvl="0" indent="-323850" algn="just" rtl="0">
              <a:lnSpc>
                <a:spcPct val="150000"/>
              </a:lnSpc>
              <a:spcBef>
                <a:spcPts val="0"/>
              </a:spcBef>
              <a:spcAft>
                <a:spcPts val="0"/>
              </a:spcAft>
              <a:buSzPts val="1500"/>
              <a:buFont typeface="Times New Roman"/>
              <a:buChar char="●"/>
            </a:pPr>
            <a:r>
              <a:rPr lang="en-US" dirty="0">
                <a:latin typeface="Times New Roman" panose="02020603050405020304" pitchFamily="18" charset="0"/>
                <a:ea typeface="Times New Roman"/>
                <a:cs typeface="Times New Roman" panose="02020603050405020304" pitchFamily="18" charset="0"/>
                <a:sym typeface="Times New Roman"/>
              </a:rPr>
              <a:t>Collaboration with business partners is possible through the role of a brand manager</a:t>
            </a:r>
          </a:p>
          <a:p>
            <a:pPr marL="457200" lvl="0" indent="-323850" algn="just" rtl="0">
              <a:lnSpc>
                <a:spcPct val="150000"/>
              </a:lnSpc>
              <a:spcBef>
                <a:spcPts val="0"/>
              </a:spcBef>
              <a:spcAft>
                <a:spcPts val="0"/>
              </a:spcAft>
              <a:buSzPts val="1500"/>
              <a:buFont typeface="Times New Roman"/>
              <a:buChar char="●"/>
            </a:pPr>
            <a:endParaRPr lang="en-US" dirty="0">
              <a:latin typeface="Times New Roman" panose="02020603050405020304" pitchFamily="18" charset="0"/>
              <a:ea typeface="Times New Roman"/>
              <a:cs typeface="Times New Roman" panose="02020603050405020304" pitchFamily="18" charset="0"/>
              <a:sym typeface="Times New Roman"/>
            </a:endParaRPr>
          </a:p>
          <a:p>
            <a:pPr marL="133350" lvl="0" indent="0" algn="just" rtl="0">
              <a:lnSpc>
                <a:spcPct val="150000"/>
              </a:lnSpc>
              <a:spcBef>
                <a:spcPts val="0"/>
              </a:spcBef>
              <a:spcAft>
                <a:spcPts val="0"/>
              </a:spcAft>
              <a:buSzPts val="1500"/>
              <a:buNone/>
            </a:pPr>
            <a:r>
              <a:rPr lang="en-US" dirty="0">
                <a:latin typeface="Times New Roman" panose="02020603050405020304" pitchFamily="18" charset="0"/>
                <a:ea typeface="Times New Roman"/>
                <a:cs typeface="Times New Roman" panose="02020603050405020304" pitchFamily="18" charset="0"/>
                <a:sym typeface="Times New Roman"/>
              </a:rPr>
              <a:t>      </a:t>
            </a:r>
            <a:r>
              <a:rPr lang="en-US" sz="2400" dirty="0">
                <a:latin typeface="Times New Roman" panose="02020603050405020304" pitchFamily="18" charset="0"/>
                <a:ea typeface="Times New Roman"/>
                <a:cs typeface="Times New Roman" panose="02020603050405020304" pitchFamily="18" charset="0"/>
                <a:sym typeface="Times New Roman"/>
              </a:rPr>
              <a:t>Key responsibility</a:t>
            </a:r>
            <a:endParaRPr lang="en-US" dirty="0">
              <a:latin typeface="Times New Roman" panose="02020603050405020304" pitchFamily="18" charset="0"/>
              <a:ea typeface="Times New Roman"/>
              <a:cs typeface="Times New Roman" panose="02020603050405020304" pitchFamily="18" charset="0"/>
              <a:sym typeface="Times New Roman"/>
            </a:endParaRPr>
          </a:p>
          <a:p>
            <a:pPr marL="457200" lvl="0" indent="-323850" algn="just" rtl="0">
              <a:lnSpc>
                <a:spcPct val="150000"/>
              </a:lnSpc>
              <a:spcBef>
                <a:spcPts val="0"/>
              </a:spcBef>
              <a:spcAft>
                <a:spcPts val="0"/>
              </a:spcAft>
              <a:buSzPts val="1500"/>
              <a:buFont typeface="Times New Roman"/>
              <a:buChar char="●"/>
            </a:pPr>
            <a:r>
              <a:rPr lang="en-US" dirty="0">
                <a:latin typeface="Times New Roman" panose="02020603050405020304" pitchFamily="18" charset="0"/>
                <a:ea typeface="Times New Roman"/>
                <a:cs typeface="Times New Roman" panose="02020603050405020304" pitchFamily="18" charset="0"/>
                <a:sym typeface="Times New Roman"/>
              </a:rPr>
              <a:t>Strategic thinking</a:t>
            </a:r>
          </a:p>
          <a:p>
            <a:pPr marL="457200" lvl="0" indent="-323850" algn="just" rtl="0">
              <a:lnSpc>
                <a:spcPct val="150000"/>
              </a:lnSpc>
              <a:spcBef>
                <a:spcPts val="0"/>
              </a:spcBef>
              <a:spcAft>
                <a:spcPts val="0"/>
              </a:spcAft>
              <a:buSzPts val="1500"/>
              <a:buFont typeface="Times New Roman"/>
              <a:buChar char="●"/>
            </a:pPr>
            <a:r>
              <a:rPr lang="en-US" dirty="0">
                <a:latin typeface="Times New Roman" panose="02020603050405020304" pitchFamily="18" charset="0"/>
                <a:ea typeface="Times New Roman"/>
                <a:cs typeface="Times New Roman" panose="02020603050405020304" pitchFamily="18" charset="0"/>
                <a:sym typeface="Times New Roman"/>
              </a:rPr>
              <a:t>Focus on customer thinking</a:t>
            </a:r>
          </a:p>
          <a:p>
            <a:pPr marL="457200" lvl="0" indent="-323850" algn="just" rtl="0">
              <a:lnSpc>
                <a:spcPct val="150000"/>
              </a:lnSpc>
              <a:spcBef>
                <a:spcPts val="0"/>
              </a:spcBef>
              <a:spcAft>
                <a:spcPts val="0"/>
              </a:spcAft>
              <a:buSzPts val="1500"/>
              <a:buFont typeface="Times New Roman"/>
              <a:buChar char="●"/>
            </a:pPr>
            <a:r>
              <a:rPr lang="en-US" dirty="0">
                <a:latin typeface="Times New Roman" panose="02020603050405020304" pitchFamily="18" charset="0"/>
                <a:ea typeface="Times New Roman"/>
                <a:cs typeface="Times New Roman" panose="02020603050405020304" pitchFamily="18" charset="0"/>
                <a:sym typeface="Times New Roman"/>
              </a:rPr>
              <a:t>Creative thinking</a:t>
            </a:r>
          </a:p>
          <a:p>
            <a:pPr marL="457200" lvl="0" indent="-323850" algn="just" rtl="0">
              <a:lnSpc>
                <a:spcPct val="150000"/>
              </a:lnSpc>
              <a:spcBef>
                <a:spcPts val="0"/>
              </a:spcBef>
              <a:spcAft>
                <a:spcPts val="0"/>
              </a:spcAft>
              <a:buSzPts val="1500"/>
              <a:buFont typeface="Times New Roman"/>
              <a:buChar char="●"/>
            </a:pPr>
            <a:r>
              <a:rPr lang="en-US" dirty="0">
                <a:latin typeface="Times New Roman" panose="02020603050405020304" pitchFamily="18" charset="0"/>
                <a:ea typeface="Times New Roman"/>
                <a:cs typeface="Times New Roman" panose="02020603050405020304" pitchFamily="18" charset="0"/>
                <a:sym typeface="Times New Roman"/>
              </a:rPr>
              <a:t>Advertisement skills</a:t>
            </a:r>
          </a:p>
          <a:p>
            <a:pPr marL="457200" lvl="0" indent="-323850" algn="just" rtl="0">
              <a:lnSpc>
                <a:spcPct val="150000"/>
              </a:lnSpc>
              <a:spcBef>
                <a:spcPts val="0"/>
              </a:spcBef>
              <a:spcAft>
                <a:spcPts val="0"/>
              </a:spcAft>
              <a:buSzPts val="1500"/>
              <a:buFont typeface="Times New Roman"/>
              <a:buChar char="●"/>
            </a:pPr>
            <a:r>
              <a:rPr lang="en-US" dirty="0">
                <a:latin typeface="Times New Roman" panose="02020603050405020304" pitchFamily="18" charset="0"/>
                <a:ea typeface="Times New Roman"/>
                <a:cs typeface="Times New Roman" panose="02020603050405020304" pitchFamily="18" charset="0"/>
                <a:sym typeface="Times New Roman"/>
              </a:rPr>
              <a:t>Luxury campaign</a:t>
            </a:r>
          </a:p>
          <a:p>
            <a:pPr marL="457200" lvl="0" indent="-323850" algn="just" rtl="0">
              <a:lnSpc>
                <a:spcPct val="150000"/>
              </a:lnSpc>
              <a:spcBef>
                <a:spcPts val="0"/>
              </a:spcBef>
              <a:spcAft>
                <a:spcPts val="0"/>
              </a:spcAft>
              <a:buSzPts val="1500"/>
              <a:buFont typeface="Times New Roman"/>
              <a:buChar char="●"/>
            </a:pPr>
            <a:endParaRPr lang="en-US" dirty="0">
              <a:latin typeface="Times New Roman" panose="02020603050405020304" pitchFamily="18" charset="0"/>
              <a:ea typeface="Times New Roman"/>
              <a:cs typeface="Times New Roman" panose="02020603050405020304" pitchFamily="18" charset="0"/>
              <a:sym typeface="Times New Roman"/>
            </a:endParaRPr>
          </a:p>
          <a:p>
            <a:pPr marL="457200" lvl="0" indent="-323850" algn="just" rtl="0">
              <a:lnSpc>
                <a:spcPct val="150000"/>
              </a:lnSpc>
              <a:spcBef>
                <a:spcPts val="0"/>
              </a:spcBef>
              <a:spcAft>
                <a:spcPts val="0"/>
              </a:spcAft>
              <a:buSzPts val="1500"/>
              <a:buFont typeface="Times New Roman"/>
              <a:buChar char="●"/>
            </a:pPr>
            <a:endParaRPr lang="en-US" dirty="0">
              <a:latin typeface="Times New Roman" panose="02020603050405020304" pitchFamily="18" charset="0"/>
              <a:ea typeface="Times New Roman"/>
              <a:cs typeface="Times New Roman" panose="02020603050405020304" pitchFamily="18" charset="0"/>
              <a:sym typeface="Times New Roman"/>
            </a:endParaRPr>
          </a:p>
          <a:p>
            <a:pPr marL="457200" lvl="0" indent="-323850" algn="just" rtl="0">
              <a:lnSpc>
                <a:spcPct val="150000"/>
              </a:lnSpc>
              <a:spcBef>
                <a:spcPts val="0"/>
              </a:spcBef>
              <a:spcAft>
                <a:spcPts val="0"/>
              </a:spcAft>
              <a:buSzPts val="1500"/>
              <a:buFont typeface="Times New Roman"/>
              <a:buChar char="●"/>
            </a:pPr>
            <a:endParaRPr lang="en-US" dirty="0">
              <a:latin typeface="Times New Roman" panose="02020603050405020304" pitchFamily="18" charset="0"/>
              <a:ea typeface="Times New Roman"/>
              <a:cs typeface="Times New Roman" panose="02020603050405020304" pitchFamily="18" charset="0"/>
              <a:sym typeface="Times New Roman"/>
            </a:endParaRPr>
          </a:p>
          <a:p>
            <a:pPr marL="457200" lvl="0" indent="-323850" algn="just" rtl="0">
              <a:lnSpc>
                <a:spcPct val="150000"/>
              </a:lnSpc>
              <a:spcBef>
                <a:spcPts val="0"/>
              </a:spcBef>
              <a:spcAft>
                <a:spcPts val="0"/>
              </a:spcAft>
              <a:buSzPts val="1500"/>
              <a:buFont typeface="Times New Roman"/>
              <a:buChar char="●"/>
            </a:pPr>
            <a:endParaRPr lang="en-US" dirty="0">
              <a:latin typeface="Times New Roman" panose="02020603050405020304" pitchFamily="18" charset="0"/>
              <a:ea typeface="Times New Roman"/>
              <a:cs typeface="Times New Roman" panose="02020603050405020304" pitchFamily="18" charset="0"/>
              <a:sym typeface="Times New Roman"/>
            </a:endParaRPr>
          </a:p>
          <a:p>
            <a:pPr marL="133350" lvl="0" indent="0" algn="just" rtl="0">
              <a:lnSpc>
                <a:spcPct val="150000"/>
              </a:lnSpc>
              <a:spcBef>
                <a:spcPts val="0"/>
              </a:spcBef>
              <a:spcAft>
                <a:spcPts val="0"/>
              </a:spcAft>
              <a:buSzPts val="1500"/>
              <a:buNone/>
            </a:pPr>
            <a:endParaRPr dirty="0">
              <a:latin typeface="Times New Roman" panose="02020603050405020304" pitchFamily="18" charset="0"/>
              <a:ea typeface="Times New Roman"/>
              <a:cs typeface="Times New Roman" panose="02020603050405020304" pitchFamily="18" charset="0"/>
              <a:sym typeface="Times New Roman"/>
            </a:endParaRPr>
          </a:p>
          <a:p>
            <a:pPr marL="228600" lvl="0" indent="-50800" algn="just" rtl="0">
              <a:lnSpc>
                <a:spcPct val="150000"/>
              </a:lnSpc>
              <a:spcBef>
                <a:spcPts val="0"/>
              </a:spcBef>
              <a:spcAft>
                <a:spcPts val="0"/>
              </a:spcAft>
              <a:buClr>
                <a:schemeClr val="dk1"/>
              </a:buClr>
              <a:buSzPts val="2800"/>
              <a:buNone/>
            </a:pPr>
            <a:endParaRPr dirty="0">
              <a:latin typeface="Times New Roman" panose="02020603050405020304" pitchFamily="18" charset="0"/>
              <a:ea typeface="Times New Roman"/>
              <a:cs typeface="Times New Roman" panose="02020603050405020304" pitchFamily="18" charset="0"/>
              <a:sym typeface="Times New Roman"/>
            </a:endParaRPr>
          </a:p>
        </p:txBody>
      </p:sp>
      <p:pic>
        <p:nvPicPr>
          <p:cNvPr id="128" name="Google Shape;128;p6"/>
          <p:cNvPicPr preferRelativeResize="0"/>
          <p:nvPr/>
        </p:nvPicPr>
        <p:blipFill>
          <a:blip r:embed="rId3">
            <a:alphaModFix/>
          </a:blip>
          <a:stretch>
            <a:fillRect/>
          </a:stretch>
        </p:blipFill>
        <p:spPr>
          <a:xfrm>
            <a:off x="919119" y="1326321"/>
            <a:ext cx="3831396" cy="2395538"/>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7"/>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Play"/>
              <a:buNone/>
            </a:pPr>
            <a:r>
              <a:rPr lang="en-US" sz="4000" b="1" dirty="0">
                <a:effectLst>
                  <a:outerShdw blurRad="38100" dist="38100" dir="2700000" algn="tl">
                    <a:srgbClr val="000000">
                      <a:alpha val="43137"/>
                    </a:srgbClr>
                  </a:outerShdw>
                </a:effectLst>
                <a:latin typeface="Times New Roman"/>
                <a:ea typeface="Times New Roman"/>
                <a:cs typeface="Times New Roman"/>
                <a:sym typeface="Times New Roman"/>
              </a:rPr>
              <a:t>Person Specification </a:t>
            </a:r>
            <a:endParaRPr sz="4000" b="1">
              <a:effectLst>
                <a:outerShdw blurRad="38100" dist="38100" dir="2700000" algn="tl">
                  <a:srgbClr val="000000">
                    <a:alpha val="43137"/>
                  </a:srgbClr>
                </a:outerShdw>
              </a:effectLst>
              <a:latin typeface="Times New Roman"/>
              <a:ea typeface="Times New Roman"/>
              <a:cs typeface="Times New Roman"/>
              <a:sym typeface="Times New Roman"/>
            </a:endParaRPr>
          </a:p>
        </p:txBody>
      </p:sp>
      <p:sp>
        <p:nvSpPr>
          <p:cNvPr id="134" name="Google Shape;134;p7"/>
          <p:cNvSpPr txBox="1">
            <a:spLocks noGrp="1"/>
          </p:cNvSpPr>
          <p:nvPr>
            <p:ph idx="1"/>
          </p:nvPr>
        </p:nvSpPr>
        <p:spPr>
          <a:xfrm>
            <a:off x="838200" y="1872388"/>
            <a:ext cx="5341800" cy="1579200"/>
          </a:xfrm>
          <a:prstGeom prst="rect">
            <a:avLst/>
          </a:prstGeom>
          <a:noFill/>
          <a:ln>
            <a:noFill/>
          </a:ln>
        </p:spPr>
        <p:txBody>
          <a:bodyPr spcFirstLastPara="1" wrap="square" lIns="91425" tIns="45700" rIns="91425" bIns="45700" anchor="t" anchorCtr="0">
            <a:noAutofit/>
          </a:bodyPr>
          <a:lstStyle/>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Bachelor’s degree in Hospitality or Business</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lang="en-US" altLang="en-US" sz="2400" dirty="0">
                <a:latin typeface="Times New Roman" panose="02020603050405020304" pitchFamily="18" charset="0"/>
                <a:cs typeface="Times New Roman" panose="02020603050405020304" pitchFamily="18" charset="0"/>
              </a:rPr>
              <a:t>4 years experience in </a:t>
            </a:r>
            <a:r>
              <a:rPr lang="en-US" sz="2400" dirty="0">
                <a:latin typeface="Times New Roman" panose="02020603050405020304" pitchFamily="18" charset="0"/>
                <a:ea typeface="Times New Roman"/>
                <a:cs typeface="Times New Roman" panose="02020603050405020304" pitchFamily="18" charset="0"/>
                <a:sym typeface="Times New Roman"/>
              </a:rPr>
              <a:t>Luxury Brand Marketing </a:t>
            </a:r>
            <a:r>
              <a:rPr lang="en-US" altLang="en-US" sz="2400" dirty="0">
                <a:latin typeface="Times New Roman" panose="02020603050405020304" pitchFamily="18" charset="0"/>
                <a:cs typeface="Times New Roman" panose="02020603050405020304" pitchFamily="18" charset="0"/>
              </a:rPr>
              <a:t>management.</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lang="en-US" altLang="en-US" sz="2400" dirty="0">
                <a:latin typeface="Times New Roman" panose="02020603050405020304" pitchFamily="18" charset="0"/>
                <a:cs typeface="Times New Roman" panose="02020603050405020304" pitchFamily="18" charset="0"/>
              </a:rPr>
              <a:t>Knowledge of  various types of luxurious brand and marketing trends</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lang="en-US" altLang="en-US" sz="2400" dirty="0">
                <a:latin typeface="Times New Roman" panose="02020603050405020304" pitchFamily="18" charset="0"/>
                <a:cs typeface="Times New Roman" panose="02020603050405020304" pitchFamily="18" charset="0"/>
              </a:rPr>
              <a:t>Proven track record working with senior executives in a consultive manner</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endParaRPr lang="en-US" altLang="en-US" sz="2400" dirty="0">
              <a:latin typeface="Times New Roman" panose="02020603050405020304" pitchFamily="18" charset="0"/>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endParaRPr lang="en-US" altLang="en-US" sz="2400" dirty="0">
              <a:latin typeface="Times New Roman" panose="02020603050405020304" pitchFamily="18" charset="0"/>
              <a:cs typeface="Times New Roman" panose="02020603050405020304" pitchFamily="18" charset="0"/>
            </a:endParaRPr>
          </a:p>
          <a:p>
            <a:pPr marL="457200" lvl="0" indent="-304800" algn="just" rtl="0">
              <a:lnSpc>
                <a:spcPct val="150000"/>
              </a:lnSpc>
              <a:spcBef>
                <a:spcPts val="0"/>
              </a:spcBef>
              <a:spcAft>
                <a:spcPts val="0"/>
              </a:spcAft>
              <a:buSzPts val="1200"/>
              <a:buFont typeface="Times New Roman"/>
              <a:buChar char="●"/>
            </a:pPr>
            <a:endParaRPr lang="en-US" sz="2400" dirty="0">
              <a:latin typeface="Times New Roman" panose="02020603050405020304" pitchFamily="18" charset="0"/>
              <a:ea typeface="Times New Roman"/>
              <a:cs typeface="Times New Roman" panose="02020603050405020304" pitchFamily="18" charset="0"/>
              <a:sym typeface="Times New Roman"/>
            </a:endParaRPr>
          </a:p>
        </p:txBody>
      </p:sp>
      <p:pic>
        <p:nvPicPr>
          <p:cNvPr id="135" name="Google Shape;135;p7"/>
          <p:cNvPicPr preferRelativeResize="0"/>
          <p:nvPr/>
        </p:nvPicPr>
        <p:blipFill>
          <a:blip r:embed="rId3">
            <a:alphaModFix/>
          </a:blip>
          <a:stretch>
            <a:fillRect/>
          </a:stretch>
        </p:blipFill>
        <p:spPr>
          <a:xfrm>
            <a:off x="6332400" y="1843088"/>
            <a:ext cx="4476750" cy="3781425"/>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8"/>
          <p:cNvSpPr txBox="1">
            <a:spLocks noGrp="1"/>
          </p:cNvSpPr>
          <p:nvPr>
            <p:ph type="title"/>
          </p:nvPr>
        </p:nvSpPr>
        <p:spPr>
          <a:xfrm>
            <a:off x="838200" y="-280567"/>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000"/>
              <a:buFont typeface="Times New Roman"/>
              <a:buNone/>
            </a:pPr>
            <a:r>
              <a:rPr lang="en-US" sz="4000" b="1" dirty="0">
                <a:effectLst>
                  <a:outerShdw blurRad="38100" dist="38100" dir="2700000" algn="tl">
                    <a:srgbClr val="000000">
                      <a:alpha val="43137"/>
                    </a:srgbClr>
                  </a:outerShdw>
                </a:effectLst>
                <a:latin typeface="Times New Roman"/>
                <a:ea typeface="Times New Roman"/>
                <a:cs typeface="Times New Roman"/>
                <a:sym typeface="Times New Roman"/>
              </a:rPr>
              <a:t>Required skills </a:t>
            </a:r>
            <a:endParaRPr dirty="0">
              <a:effectLst>
                <a:outerShdw blurRad="38100" dist="38100" dir="2700000" algn="tl">
                  <a:srgbClr val="000000">
                    <a:alpha val="43137"/>
                  </a:srgbClr>
                </a:outerShdw>
              </a:effectLst>
            </a:endParaRPr>
          </a:p>
        </p:txBody>
      </p:sp>
      <p:sp>
        <p:nvSpPr>
          <p:cNvPr id="142" name="Google Shape;142;p8"/>
          <p:cNvSpPr txBox="1">
            <a:spLocks noGrp="1"/>
          </p:cNvSpPr>
          <p:nvPr>
            <p:ph idx="1"/>
          </p:nvPr>
        </p:nvSpPr>
        <p:spPr>
          <a:xfrm>
            <a:off x="597567" y="541124"/>
            <a:ext cx="7535779" cy="4351338"/>
          </a:xfrm>
          <a:prstGeom prst="rect">
            <a:avLst/>
          </a:prstGeom>
          <a:noFill/>
          <a:ln>
            <a:noFill/>
          </a:ln>
        </p:spPr>
        <p:txBody>
          <a:bodyPr spcFirstLastPara="1" wrap="square" lIns="91425" tIns="45700" rIns="91425" bIns="45700" anchor="t" anchorCtr="0">
            <a:noAutofit/>
          </a:bodyPr>
          <a:lstStyle/>
          <a:p>
            <a:pPr marL="228600" lvl="0" indent="-209550" algn="just" rtl="0">
              <a:lnSpc>
                <a:spcPct val="150000"/>
              </a:lnSpc>
              <a:spcBef>
                <a:spcPts val="1000"/>
              </a:spcBef>
              <a:spcAft>
                <a:spcPts val="0"/>
              </a:spcAft>
              <a:buSzPts val="1500"/>
              <a:buChar char="•"/>
            </a:pPr>
            <a:r>
              <a:rPr lang="en-US" sz="2000" dirty="0">
                <a:latin typeface="Times New Roman"/>
                <a:ea typeface="Times New Roman"/>
                <a:cs typeface="Times New Roman"/>
                <a:sym typeface="Times New Roman"/>
              </a:rPr>
              <a:t>The excellent leadership skills and multitasking capabilities can enhance the professional prosperity of brand managers in the hospitality industry (Shao et al., 2022).</a:t>
            </a:r>
            <a:endParaRPr sz="2000" dirty="0">
              <a:latin typeface="Times New Roman"/>
              <a:ea typeface="Times New Roman"/>
              <a:cs typeface="Times New Roman"/>
              <a:sym typeface="Times New Roman"/>
            </a:endParaRPr>
          </a:p>
          <a:p>
            <a:pPr marL="228600" lvl="0" indent="-209550" algn="just" rtl="0">
              <a:lnSpc>
                <a:spcPct val="150000"/>
              </a:lnSpc>
              <a:spcBef>
                <a:spcPts val="1000"/>
              </a:spcBef>
              <a:spcAft>
                <a:spcPts val="0"/>
              </a:spcAft>
              <a:buSzPts val="1500"/>
              <a:buChar char="•"/>
            </a:pPr>
            <a:r>
              <a:rPr lang="en-US" sz="2000" dirty="0">
                <a:latin typeface="Times New Roman"/>
                <a:ea typeface="Times New Roman"/>
                <a:cs typeface="Times New Roman"/>
                <a:sym typeface="Times New Roman"/>
              </a:rPr>
              <a:t>Influencing skills and excellent language fluency for developing communication with intercultural teams and customers to retain them efficiently.</a:t>
            </a:r>
            <a:endParaRPr sz="2000" dirty="0">
              <a:latin typeface="Times New Roman"/>
              <a:ea typeface="Times New Roman"/>
              <a:cs typeface="Times New Roman"/>
              <a:sym typeface="Times New Roman"/>
            </a:endParaRPr>
          </a:p>
          <a:p>
            <a:pPr marL="228600" lvl="0" indent="-209550" algn="just" rtl="0">
              <a:lnSpc>
                <a:spcPct val="150000"/>
              </a:lnSpc>
              <a:spcBef>
                <a:spcPts val="1000"/>
              </a:spcBef>
              <a:spcAft>
                <a:spcPts val="0"/>
              </a:spcAft>
              <a:buSzPts val="1500"/>
              <a:buChar char="•"/>
            </a:pPr>
            <a:r>
              <a:rPr lang="en-US" sz="2000" dirty="0">
                <a:latin typeface="Times New Roman"/>
                <a:ea typeface="Times New Roman"/>
                <a:cs typeface="Times New Roman"/>
                <a:sym typeface="Times New Roman"/>
              </a:rPr>
              <a:t>Digital literacy and disciplined nature of brand managers in JW Marriott can bring excellent time management skills.</a:t>
            </a:r>
          </a:p>
          <a:p>
            <a:pPr marL="228600" lvl="0" indent="-209550" algn="just" rtl="0">
              <a:lnSpc>
                <a:spcPct val="150000"/>
              </a:lnSpc>
              <a:spcBef>
                <a:spcPts val="1000"/>
              </a:spcBef>
              <a:spcAft>
                <a:spcPts val="0"/>
              </a:spcAft>
              <a:buSzPts val="1500"/>
              <a:buChar char="•"/>
            </a:pPr>
            <a:r>
              <a:rPr lang="en-US" sz="2000" dirty="0">
                <a:latin typeface="Times New Roman"/>
                <a:ea typeface="Times New Roman"/>
                <a:cs typeface="Times New Roman"/>
                <a:sym typeface="Times New Roman"/>
              </a:rPr>
              <a:t>Strategic thinker</a:t>
            </a:r>
          </a:p>
          <a:p>
            <a:pPr marL="228600" lvl="0" indent="-209550" algn="just" rtl="0">
              <a:lnSpc>
                <a:spcPct val="150000"/>
              </a:lnSpc>
              <a:spcBef>
                <a:spcPts val="1000"/>
              </a:spcBef>
              <a:spcAft>
                <a:spcPts val="0"/>
              </a:spcAft>
              <a:buSzPts val="1500"/>
              <a:buChar char="•"/>
            </a:pPr>
            <a:r>
              <a:rPr lang="en-US" dirty="0">
                <a:latin typeface="Times New Roman"/>
                <a:ea typeface="Times New Roman"/>
                <a:cs typeface="Times New Roman"/>
                <a:sym typeface="Times New Roman"/>
              </a:rPr>
              <a:t>Excellent relationship management and negotiation skills, demonstrated ability to develop and maintain relationship with senior leaders and external agencies</a:t>
            </a:r>
            <a:endParaRPr lang="en-US" sz="2000" dirty="0">
              <a:latin typeface="Times New Roman"/>
              <a:ea typeface="Times New Roman"/>
              <a:cs typeface="Times New Roman"/>
              <a:sym typeface="Times New Roman"/>
            </a:endParaRPr>
          </a:p>
          <a:p>
            <a:pPr marL="228600" lvl="0" indent="-209550" algn="just" rtl="0">
              <a:lnSpc>
                <a:spcPct val="150000"/>
              </a:lnSpc>
              <a:spcBef>
                <a:spcPts val="1000"/>
              </a:spcBef>
              <a:spcAft>
                <a:spcPts val="0"/>
              </a:spcAft>
              <a:buSzPts val="1500"/>
              <a:buChar char="•"/>
            </a:pPr>
            <a:endParaRPr sz="2000" dirty="0">
              <a:latin typeface="Times New Roman"/>
              <a:ea typeface="Times New Roman"/>
              <a:cs typeface="Times New Roman"/>
              <a:sym typeface="Times New Roman"/>
            </a:endParaRPr>
          </a:p>
        </p:txBody>
      </p:sp>
      <p:pic>
        <p:nvPicPr>
          <p:cNvPr id="143" name="Google Shape;143;p8"/>
          <p:cNvPicPr preferRelativeResize="0"/>
          <p:nvPr/>
        </p:nvPicPr>
        <p:blipFill>
          <a:blip r:embed="rId3">
            <a:alphaModFix/>
          </a:blip>
          <a:stretch>
            <a:fillRect/>
          </a:stretch>
        </p:blipFill>
        <p:spPr>
          <a:xfrm>
            <a:off x="8470232" y="1694374"/>
            <a:ext cx="3521243" cy="204483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9"/>
          <p:cNvSpPr txBox="1">
            <a:spLocks noGrp="1"/>
          </p:cNvSpPr>
          <p:nvPr>
            <p:ph type="title"/>
          </p:nvPr>
        </p:nvSpPr>
        <p:spPr>
          <a:xfrm>
            <a:off x="838200" y="212725"/>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000"/>
              <a:buFont typeface="Times New Roman"/>
              <a:buNone/>
            </a:pPr>
            <a:r>
              <a:rPr lang="en-US" sz="4000" b="1" dirty="0">
                <a:effectLst>
                  <a:outerShdw blurRad="38100" dist="38100" dir="2700000" algn="tl">
                    <a:srgbClr val="000000">
                      <a:alpha val="43137"/>
                    </a:srgbClr>
                  </a:outerShdw>
                </a:effectLst>
                <a:latin typeface="Times New Roman"/>
                <a:ea typeface="Times New Roman"/>
                <a:cs typeface="Times New Roman"/>
                <a:sym typeface="Times New Roman"/>
              </a:rPr>
              <a:t>Pay and working Conditions </a:t>
            </a:r>
            <a:endParaRPr>
              <a:effectLst>
                <a:outerShdw blurRad="38100" dist="38100" dir="2700000" algn="tl">
                  <a:srgbClr val="000000">
                    <a:alpha val="43137"/>
                  </a:srgbClr>
                </a:outerShdw>
              </a:effectLst>
            </a:endParaRPr>
          </a:p>
        </p:txBody>
      </p:sp>
      <p:sp>
        <p:nvSpPr>
          <p:cNvPr id="150" name="Google Shape;150;p9"/>
          <p:cNvSpPr txBox="1">
            <a:spLocks noGrp="1"/>
          </p:cNvSpPr>
          <p:nvPr>
            <p:ph idx="1"/>
          </p:nvPr>
        </p:nvSpPr>
        <p:spPr>
          <a:xfrm>
            <a:off x="6096000" y="1020438"/>
            <a:ext cx="5894600" cy="5165558"/>
          </a:xfrm>
          <a:prstGeom prst="rect">
            <a:avLst/>
          </a:prstGeom>
          <a:noFill/>
          <a:ln>
            <a:noFill/>
          </a:ln>
        </p:spPr>
        <p:txBody>
          <a:bodyPr spcFirstLastPara="1" wrap="square" lIns="91425" tIns="45700" rIns="91425" bIns="45700" anchor="t" anchorCtr="0">
            <a:noAutofit/>
          </a:bodyPr>
          <a:lstStyle/>
          <a:p>
            <a:pPr marL="19050" lvl="0" indent="0" algn="ctr" rtl="0">
              <a:lnSpc>
                <a:spcPct val="150000"/>
              </a:lnSpc>
              <a:spcBef>
                <a:spcPts val="1000"/>
              </a:spcBef>
              <a:spcAft>
                <a:spcPts val="0"/>
              </a:spcAft>
              <a:buSzPts val="1500"/>
              <a:buNone/>
            </a:pPr>
            <a:r>
              <a:rPr lang="en-US" sz="2400" dirty="0">
                <a:latin typeface="Times New Roman"/>
                <a:ea typeface="Times New Roman"/>
                <a:cs typeface="Times New Roman"/>
                <a:sym typeface="Times New Roman"/>
              </a:rPr>
              <a:t> </a:t>
            </a:r>
            <a:r>
              <a:rPr lang="en-US" sz="2800" dirty="0">
                <a:latin typeface="Times New Roman"/>
                <a:ea typeface="Times New Roman"/>
                <a:cs typeface="Times New Roman"/>
                <a:sym typeface="Times New Roman"/>
              </a:rPr>
              <a:t>PAY</a:t>
            </a:r>
          </a:p>
          <a:p>
            <a:pPr marL="228600" lvl="0" indent="-209550" algn="just" rtl="0">
              <a:lnSpc>
                <a:spcPct val="150000"/>
              </a:lnSpc>
              <a:spcBef>
                <a:spcPts val="1000"/>
              </a:spcBef>
              <a:spcAft>
                <a:spcPts val="0"/>
              </a:spcAft>
              <a:buSzPts val="1500"/>
              <a:buChar char="•"/>
            </a:pPr>
            <a:r>
              <a:rPr lang="en-US" sz="2400" dirty="0">
                <a:latin typeface="Times New Roman"/>
                <a:ea typeface="Times New Roman"/>
                <a:cs typeface="Times New Roman"/>
                <a:sym typeface="Times New Roman"/>
              </a:rPr>
              <a:t>Competitive salary + car allowance From £35000 a year ( Full time )</a:t>
            </a:r>
          </a:p>
          <a:p>
            <a:pPr marL="19050" lvl="0" indent="0" algn="ctr" rtl="0">
              <a:lnSpc>
                <a:spcPct val="150000"/>
              </a:lnSpc>
              <a:spcBef>
                <a:spcPts val="1000"/>
              </a:spcBef>
              <a:spcAft>
                <a:spcPts val="0"/>
              </a:spcAft>
              <a:buSzPts val="1500"/>
              <a:buNone/>
            </a:pPr>
            <a:r>
              <a:rPr lang="en-US" sz="2800" dirty="0">
                <a:latin typeface="Times New Roman"/>
                <a:ea typeface="Times New Roman"/>
                <a:cs typeface="Times New Roman"/>
                <a:sym typeface="Times New Roman"/>
              </a:rPr>
              <a:t>   Working condition</a:t>
            </a:r>
          </a:p>
          <a:p>
            <a:pPr marL="228600" lvl="0" indent="-209550" algn="just" rtl="0">
              <a:lnSpc>
                <a:spcPct val="150000"/>
              </a:lnSpc>
              <a:spcBef>
                <a:spcPts val="1000"/>
              </a:spcBef>
              <a:spcAft>
                <a:spcPts val="0"/>
              </a:spcAft>
              <a:buSzPts val="1500"/>
              <a:buChar char="•"/>
            </a:pPr>
            <a:r>
              <a:rPr lang="en-US" sz="2400" dirty="0">
                <a:latin typeface="Times New Roman"/>
                <a:ea typeface="Times New Roman"/>
                <a:cs typeface="Times New Roman"/>
                <a:sym typeface="Times New Roman"/>
              </a:rPr>
              <a:t>Office based work / Hybrid (50% remote)</a:t>
            </a:r>
          </a:p>
          <a:p>
            <a:pPr marL="228600" lvl="0" indent="-209550" algn="just" rtl="0">
              <a:lnSpc>
                <a:spcPct val="150000"/>
              </a:lnSpc>
              <a:spcBef>
                <a:spcPts val="1000"/>
              </a:spcBef>
              <a:spcAft>
                <a:spcPts val="0"/>
              </a:spcAft>
              <a:buSzPts val="1500"/>
              <a:buChar char="•"/>
            </a:pPr>
            <a:r>
              <a:rPr lang="en-US" sz="2400" dirty="0">
                <a:latin typeface="Times New Roman"/>
                <a:ea typeface="Times New Roman"/>
                <a:cs typeface="Times New Roman"/>
                <a:sym typeface="Times New Roman"/>
              </a:rPr>
              <a:t>Occasional overtime  stays to cover responsibilities</a:t>
            </a:r>
            <a:endParaRPr sz="2400" dirty="0">
              <a:latin typeface="Times New Roman"/>
              <a:ea typeface="Times New Roman"/>
              <a:cs typeface="Times New Roman"/>
              <a:sym typeface="Times New Roman"/>
            </a:endParaRPr>
          </a:p>
        </p:txBody>
      </p:sp>
      <p:pic>
        <p:nvPicPr>
          <p:cNvPr id="151" name="Google Shape;151;p9"/>
          <p:cNvPicPr preferRelativeResize="0"/>
          <p:nvPr/>
        </p:nvPicPr>
        <p:blipFill>
          <a:blip r:embed="rId3">
            <a:alphaModFix/>
          </a:blip>
          <a:stretch>
            <a:fillRect/>
          </a:stretch>
        </p:blipFill>
        <p:spPr>
          <a:xfrm>
            <a:off x="414806" y="1691619"/>
            <a:ext cx="5608150" cy="3289697"/>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10"/>
          <p:cNvSpPr txBox="1">
            <a:spLocks noGrp="1"/>
          </p:cNvSpPr>
          <p:nvPr>
            <p:ph type="title"/>
          </p:nvPr>
        </p:nvSpPr>
        <p:spPr>
          <a:xfrm>
            <a:off x="913795" y="143256"/>
            <a:ext cx="10353761" cy="132632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000"/>
              <a:buFont typeface="Times New Roman"/>
              <a:buNone/>
            </a:pPr>
            <a:r>
              <a:rPr lang="en-US" sz="4000" b="1" dirty="0">
                <a:effectLst>
                  <a:outerShdw blurRad="38100" dist="38100" dir="2700000" algn="tl">
                    <a:srgbClr val="000000">
                      <a:alpha val="43137"/>
                    </a:srgbClr>
                  </a:outerShdw>
                </a:effectLst>
                <a:latin typeface="Times New Roman"/>
                <a:ea typeface="Times New Roman"/>
                <a:cs typeface="Times New Roman"/>
                <a:sym typeface="Times New Roman"/>
              </a:rPr>
              <a:t>Flexible working Arrangement with Justifications </a:t>
            </a:r>
            <a:endParaRPr dirty="0">
              <a:effectLst>
                <a:outerShdw blurRad="38100" dist="38100" dir="2700000" algn="tl">
                  <a:srgbClr val="000000">
                    <a:alpha val="43137"/>
                  </a:srgbClr>
                </a:outerShdw>
              </a:effectLst>
            </a:endParaRPr>
          </a:p>
        </p:txBody>
      </p:sp>
      <p:sp>
        <p:nvSpPr>
          <p:cNvPr id="157" name="Google Shape;157;p10"/>
          <p:cNvSpPr txBox="1">
            <a:spLocks noGrp="1"/>
          </p:cNvSpPr>
          <p:nvPr>
            <p:ph idx="1"/>
          </p:nvPr>
        </p:nvSpPr>
        <p:spPr>
          <a:xfrm>
            <a:off x="533401" y="1803357"/>
            <a:ext cx="5246913" cy="4281757"/>
          </a:xfrm>
          <a:prstGeom prst="rect">
            <a:avLst/>
          </a:prstGeom>
          <a:noFill/>
          <a:ln>
            <a:noFill/>
          </a:ln>
        </p:spPr>
        <p:txBody>
          <a:bodyPr spcFirstLastPara="1" wrap="square" lIns="91425" tIns="45700" rIns="91425" bIns="45700" anchor="t" anchorCtr="0">
            <a:noAutofit/>
          </a:bodyPr>
          <a:lstStyle/>
          <a:p>
            <a:pPr marL="228600" lvl="0" indent="-215900" algn="just" rtl="0">
              <a:lnSpc>
                <a:spcPct val="150000"/>
              </a:lnSpc>
              <a:spcBef>
                <a:spcPts val="1000"/>
              </a:spcBef>
              <a:spcAft>
                <a:spcPts val="0"/>
              </a:spcAft>
              <a:buSzPts val="1600"/>
              <a:buChar char="•"/>
            </a:pPr>
            <a:r>
              <a:rPr lang="en-US" dirty="0">
                <a:latin typeface="Times New Roman"/>
                <a:ea typeface="Times New Roman"/>
                <a:cs typeface="Times New Roman"/>
                <a:sym typeface="Times New Roman"/>
              </a:rPr>
              <a:t>Work-life balance in working conditions enhances the scope to the organisation and employees for better growth </a:t>
            </a:r>
            <a:endParaRPr dirty="0">
              <a:latin typeface="Times New Roman"/>
              <a:ea typeface="Times New Roman"/>
              <a:cs typeface="Times New Roman"/>
              <a:sym typeface="Times New Roman"/>
            </a:endParaRPr>
          </a:p>
          <a:p>
            <a:pPr marL="228600" lvl="0" indent="-215900" algn="just" rtl="0">
              <a:lnSpc>
                <a:spcPct val="150000"/>
              </a:lnSpc>
              <a:spcBef>
                <a:spcPts val="1000"/>
              </a:spcBef>
              <a:spcAft>
                <a:spcPts val="0"/>
              </a:spcAft>
              <a:buSzPts val="1600"/>
              <a:buChar char="•"/>
            </a:pPr>
            <a:r>
              <a:rPr lang="en-US" dirty="0">
                <a:latin typeface="Times New Roman"/>
                <a:ea typeface="Times New Roman"/>
                <a:cs typeface="Times New Roman"/>
                <a:sym typeface="Times New Roman"/>
              </a:rPr>
              <a:t>Flexible working hours to eliminate stress and work load.</a:t>
            </a:r>
          </a:p>
          <a:p>
            <a:pPr marL="228600" lvl="0" indent="-215900" algn="just" rtl="0">
              <a:lnSpc>
                <a:spcPct val="150000"/>
              </a:lnSpc>
              <a:spcBef>
                <a:spcPts val="1000"/>
              </a:spcBef>
              <a:spcAft>
                <a:spcPts val="0"/>
              </a:spcAft>
              <a:buSzPts val="1600"/>
              <a:buChar char="•"/>
            </a:pPr>
            <a:r>
              <a:rPr lang="en-US" dirty="0">
                <a:latin typeface="Times New Roman"/>
                <a:ea typeface="Times New Roman"/>
                <a:cs typeface="Times New Roman"/>
                <a:sym typeface="Times New Roman"/>
              </a:rPr>
              <a:t>Ability to work in both team work and individually for excellent outcome.</a:t>
            </a:r>
            <a:endParaRPr dirty="0">
              <a:latin typeface="Times New Roman"/>
              <a:ea typeface="Times New Roman"/>
              <a:cs typeface="Times New Roman"/>
              <a:sym typeface="Times New Roman"/>
            </a:endParaRPr>
          </a:p>
        </p:txBody>
      </p:sp>
      <p:pic>
        <p:nvPicPr>
          <p:cNvPr id="158" name="Google Shape;158;p10"/>
          <p:cNvPicPr preferRelativeResize="0"/>
          <p:nvPr/>
        </p:nvPicPr>
        <p:blipFill rotWithShape="1">
          <a:blip r:embed="rId3">
            <a:alphaModFix/>
          </a:blip>
          <a:srcRect t="9165"/>
          <a:stretch/>
        </p:blipFill>
        <p:spPr>
          <a:xfrm>
            <a:off x="6012404" y="1935921"/>
            <a:ext cx="6027195" cy="3748029"/>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11"/>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Play"/>
              <a:buNone/>
            </a:pPr>
            <a:r>
              <a:rPr lang="en-US" sz="4000" b="1" dirty="0">
                <a:effectLst>
                  <a:outerShdw blurRad="38100" dist="38100" dir="2700000" algn="tl">
                    <a:srgbClr val="000000">
                      <a:alpha val="43137"/>
                    </a:srgbClr>
                  </a:outerShdw>
                </a:effectLst>
                <a:latin typeface="Times New Roman"/>
                <a:ea typeface="Times New Roman"/>
                <a:cs typeface="Times New Roman"/>
                <a:sym typeface="Times New Roman"/>
              </a:rPr>
              <a:t>Conclusion</a:t>
            </a:r>
            <a:r>
              <a:rPr lang="en-US" b="1" dirty="0">
                <a:effectLst>
                  <a:outerShdw blurRad="38100" dist="38100" dir="2700000" algn="tl">
                    <a:srgbClr val="000000">
                      <a:alpha val="43137"/>
                    </a:srgbClr>
                  </a:outerShdw>
                </a:effectLst>
                <a:latin typeface="Times New Roman"/>
                <a:ea typeface="Times New Roman"/>
                <a:cs typeface="Times New Roman"/>
                <a:sym typeface="Times New Roman"/>
              </a:rPr>
              <a:t> </a:t>
            </a:r>
            <a:endParaRPr b="1">
              <a:effectLst>
                <a:outerShdw blurRad="38100" dist="38100" dir="2700000" algn="tl">
                  <a:srgbClr val="000000">
                    <a:alpha val="43137"/>
                  </a:srgbClr>
                </a:outerShdw>
              </a:effectLst>
              <a:latin typeface="Times New Roman"/>
              <a:ea typeface="Times New Roman"/>
              <a:cs typeface="Times New Roman"/>
              <a:sym typeface="Times New Roman"/>
            </a:endParaRPr>
          </a:p>
        </p:txBody>
      </p:sp>
      <p:sp>
        <p:nvSpPr>
          <p:cNvPr id="164" name="Google Shape;164;p11"/>
          <p:cNvSpPr txBox="1">
            <a:spLocks noGrp="1"/>
          </p:cNvSpPr>
          <p:nvPr>
            <p:ph idx="1"/>
          </p:nvPr>
        </p:nvSpPr>
        <p:spPr>
          <a:xfrm>
            <a:off x="1600200" y="1935920"/>
            <a:ext cx="9444300" cy="3985909"/>
          </a:xfrm>
          <a:prstGeom prst="rect">
            <a:avLst/>
          </a:prstGeom>
          <a:noFill/>
          <a:ln>
            <a:noFill/>
          </a:ln>
        </p:spPr>
        <p:txBody>
          <a:bodyPr spcFirstLastPara="1" wrap="square" lIns="91425" tIns="45700" rIns="91425" bIns="45700" anchor="t" anchorCtr="0">
            <a:normAutofit/>
          </a:bodyPr>
          <a:lstStyle/>
          <a:p>
            <a:pPr marL="133350" lvl="0" indent="0" algn="just" rtl="0">
              <a:lnSpc>
                <a:spcPct val="150000"/>
              </a:lnSpc>
              <a:spcBef>
                <a:spcPts val="0"/>
              </a:spcBef>
              <a:spcAft>
                <a:spcPts val="0"/>
              </a:spcAft>
              <a:buSzPts val="1500"/>
              <a:buNone/>
            </a:pPr>
            <a:r>
              <a:rPr lang="en-GB" sz="2800" dirty="0">
                <a:latin typeface="Times New Roman"/>
                <a:ea typeface="Times New Roman"/>
                <a:cs typeface="Times New Roman"/>
                <a:sym typeface="Times New Roman"/>
              </a:rPr>
              <a:t>The role of a luxury brand manager at Marriott hotels involves overseeing the branding and marketing strategies for luxury properties within the Marriott portfolio. They focus on maintaining the brand's image, ensuring consistency in customer experience, and driving revenue for the luxury segment of Marriott hotels.</a:t>
            </a:r>
            <a:endParaRPr sz="2800" dirty="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2"/>
          <p:cNvSpPr txBox="1">
            <a:spLocks noGrp="1"/>
          </p:cNvSpPr>
          <p:nvPr>
            <p:ph type="title"/>
          </p:nvPr>
        </p:nvSpPr>
        <p:spPr>
          <a:xfrm>
            <a:off x="838200" y="-289156"/>
            <a:ext cx="10515600" cy="10734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Play"/>
              <a:buNone/>
            </a:pPr>
            <a:r>
              <a:rPr lang="en-US" sz="4000" b="1" dirty="0">
                <a:effectLst>
                  <a:outerShdw blurRad="38100" dist="38100" dir="2700000" algn="tl">
                    <a:srgbClr val="000000">
                      <a:alpha val="43137"/>
                    </a:srgbClr>
                  </a:outerShdw>
                </a:effectLst>
                <a:latin typeface="Times New Roman"/>
                <a:ea typeface="Times New Roman"/>
                <a:cs typeface="Times New Roman"/>
                <a:sym typeface="Times New Roman"/>
              </a:rPr>
              <a:t>List of References </a:t>
            </a:r>
            <a:endParaRPr sz="4000" b="1" dirty="0">
              <a:effectLst>
                <a:outerShdw blurRad="38100" dist="38100" dir="2700000" algn="tl">
                  <a:srgbClr val="000000">
                    <a:alpha val="43137"/>
                  </a:srgbClr>
                </a:outerShdw>
              </a:effectLst>
              <a:latin typeface="Times New Roman"/>
              <a:ea typeface="Times New Roman"/>
              <a:cs typeface="Times New Roman"/>
              <a:sym typeface="Times New Roman"/>
            </a:endParaRPr>
          </a:p>
        </p:txBody>
      </p:sp>
      <p:sp>
        <p:nvSpPr>
          <p:cNvPr id="170" name="Google Shape;170;p12"/>
          <p:cNvSpPr txBox="1">
            <a:spLocks noGrp="1"/>
          </p:cNvSpPr>
          <p:nvPr>
            <p:ph idx="1"/>
          </p:nvPr>
        </p:nvSpPr>
        <p:spPr>
          <a:xfrm>
            <a:off x="0" y="657726"/>
            <a:ext cx="12192000" cy="5927558"/>
          </a:xfrm>
          <a:prstGeom prst="rect">
            <a:avLst/>
          </a:prstGeom>
          <a:noFill/>
          <a:ln>
            <a:noFill/>
          </a:ln>
        </p:spPr>
        <p:txBody>
          <a:bodyPr spcFirstLastPara="1" wrap="square" lIns="91425" tIns="45700" rIns="91425" bIns="45700" anchor="t" anchorCtr="0">
            <a:noAutofit/>
          </a:bodyPr>
          <a:lstStyle/>
          <a:p>
            <a:pPr marL="171450" indent="-171450"/>
            <a:r>
              <a:rPr lang="en-US" sz="1200" dirty="0">
                <a:latin typeface="Times New Roman" panose="02020603050405020304" pitchFamily="18" charset="0"/>
                <a:cs typeface="Times New Roman" panose="02020603050405020304" pitchFamily="18" charset="0"/>
              </a:rPr>
              <a:t>Armstrong, M. (2009) Armstrong’s handbook of performance management: an evidence-based guide to delivering high performance. 4th ed. London: Kogan Page.</a:t>
            </a:r>
          </a:p>
          <a:p>
            <a:pPr marL="171450" indent="-171450"/>
            <a:r>
              <a:rPr lang="en-US" sz="1200" dirty="0">
                <a:latin typeface="Times New Roman" panose="02020603050405020304" pitchFamily="18" charset="0"/>
                <a:cs typeface="Times New Roman" panose="02020603050405020304" pitchFamily="18" charset="0"/>
              </a:rPr>
              <a:t>Armstrong, M. (2015) Armstrong’s handbook of performance management. London: Kogan Page</a:t>
            </a:r>
          </a:p>
          <a:p>
            <a:pPr marL="171450" indent="-171450"/>
            <a:r>
              <a:rPr lang="en-US" sz="1200" dirty="0">
                <a:latin typeface="Times New Roman" panose="02020603050405020304" pitchFamily="18" charset="0"/>
                <a:cs typeface="Times New Roman" panose="02020603050405020304" pitchFamily="18" charset="0"/>
              </a:rPr>
              <a:t>Armstrong, M. and BARON, A. (2004) Managing performance: performance management in action. London: Chartered Institute of Personnel </a:t>
            </a:r>
          </a:p>
          <a:p>
            <a:pPr marL="171450" indent="-171450"/>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Chaudhuri, S., Arora, R. and Roy, P. (2020) ‘Work–Life balance policies and </a:t>
            </a:r>
            <a:r>
              <a:rPr lang="en-US" sz="1200" dirty="0" err="1">
                <a:solidFill>
                  <a:schemeClr val="tx1"/>
                </a:solidFill>
                <a:latin typeface="Times New Roman" panose="02020603050405020304" pitchFamily="18" charset="0"/>
                <a:ea typeface="Times New Roman"/>
                <a:cs typeface="Times New Roman" panose="02020603050405020304" pitchFamily="18" charset="0"/>
                <a:sym typeface="Times New Roman"/>
              </a:rPr>
              <a:t>organisational</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outcomes – a review of literature from the Indian context’, </a:t>
            </a:r>
            <a:r>
              <a:rPr lang="en-US" sz="1200" i="1" dirty="0">
                <a:solidFill>
                  <a:schemeClr val="tx1"/>
                </a:solidFill>
                <a:latin typeface="Times New Roman" panose="02020603050405020304" pitchFamily="18" charset="0"/>
                <a:ea typeface="Times New Roman"/>
                <a:cs typeface="Times New Roman" panose="02020603050405020304" pitchFamily="18" charset="0"/>
                <a:sym typeface="Times New Roman"/>
              </a:rPr>
              <a:t>Industrial and Commercial Training,</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52(3), pp. 155–170. Available at:</a:t>
            </a:r>
            <a:r>
              <a:rPr lang="en-US" sz="1200" dirty="0">
                <a:solidFill>
                  <a:schemeClr val="tx1"/>
                </a:solidFill>
                <a:uFill>
                  <a:noFill/>
                </a:uFill>
                <a:latin typeface="Times New Roman" panose="02020603050405020304" pitchFamily="18" charset="0"/>
                <a:ea typeface="Times New Roman"/>
                <a:cs typeface="Times New Roman" panose="02020603050405020304" pitchFamily="18" charset="0"/>
                <a:sym typeface="Times New Roman"/>
                <a:hlinkClick r:id="rId3"/>
              </a:rPr>
              <a:t> https://doi.org/10.1108/ict-01-2019-0003</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a:t>
            </a:r>
            <a:endParaRPr sz="1200" dirty="0">
              <a:solidFill>
                <a:schemeClr val="tx1"/>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rtl="0">
              <a:lnSpc>
                <a:spcPct val="100000"/>
              </a:lnSpc>
              <a:spcBef>
                <a:spcPts val="1200"/>
              </a:spcBef>
              <a:spcAft>
                <a:spcPts val="0"/>
              </a:spcAft>
              <a:buClr>
                <a:schemeClr val="dk1"/>
              </a:buClr>
              <a:buSzPts val="1100"/>
              <a:buFont typeface="Wingdings" panose="05000000000000000000" pitchFamily="2" charset="2"/>
              <a:buChar char="§"/>
            </a:pPr>
            <a:r>
              <a:rPr lang="en-US" sz="1200" dirty="0" err="1">
                <a:solidFill>
                  <a:schemeClr val="tx1"/>
                </a:solidFill>
                <a:latin typeface="Times New Roman" panose="02020603050405020304" pitchFamily="18" charset="0"/>
                <a:ea typeface="Times New Roman"/>
                <a:cs typeface="Times New Roman" panose="02020603050405020304" pitchFamily="18" charset="0"/>
                <a:sym typeface="Times New Roman"/>
              </a:rPr>
              <a:t>Ewool</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E.M., </a:t>
            </a:r>
            <a:r>
              <a:rPr lang="en-US" sz="1200" dirty="0" err="1">
                <a:solidFill>
                  <a:schemeClr val="tx1"/>
                </a:solidFill>
                <a:latin typeface="Times New Roman" panose="02020603050405020304" pitchFamily="18" charset="0"/>
                <a:ea typeface="Times New Roman"/>
                <a:cs typeface="Times New Roman" panose="02020603050405020304" pitchFamily="18" charset="0"/>
                <a:sym typeface="Times New Roman"/>
              </a:rPr>
              <a:t>Azinga</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S.A. and </a:t>
            </a:r>
            <a:r>
              <a:rPr lang="en-US" sz="1200" dirty="0" err="1">
                <a:solidFill>
                  <a:schemeClr val="tx1"/>
                </a:solidFill>
                <a:latin typeface="Times New Roman" panose="02020603050405020304" pitchFamily="18" charset="0"/>
                <a:ea typeface="Times New Roman"/>
                <a:cs typeface="Times New Roman" panose="02020603050405020304" pitchFamily="18" charset="0"/>
                <a:sym typeface="Times New Roman"/>
              </a:rPr>
              <a:t>Kamil</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N.M. (2021) ‘The Influence of Employee Recognition on Employee Engagement: The Moderating Role of Salary Satisfaction’, </a:t>
            </a:r>
            <a:r>
              <a:rPr lang="en-US" sz="1200" i="1" dirty="0">
                <a:solidFill>
                  <a:schemeClr val="tx1"/>
                </a:solidFill>
                <a:latin typeface="Times New Roman" panose="02020603050405020304" pitchFamily="18" charset="0"/>
                <a:ea typeface="Times New Roman"/>
                <a:cs typeface="Times New Roman" panose="02020603050405020304" pitchFamily="18" charset="0"/>
                <a:sym typeface="Times New Roman"/>
              </a:rPr>
              <a:t>International Journal of Academic Research in Accounting, Finance and Management Sciences,</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11(3). Available at:</a:t>
            </a:r>
            <a:r>
              <a:rPr lang="en-US" sz="1200" dirty="0">
                <a:solidFill>
                  <a:schemeClr val="tx1"/>
                </a:solidFill>
                <a:uFill>
                  <a:noFill/>
                </a:uFill>
                <a:latin typeface="Times New Roman" panose="02020603050405020304" pitchFamily="18" charset="0"/>
                <a:ea typeface="Times New Roman"/>
                <a:cs typeface="Times New Roman" panose="02020603050405020304" pitchFamily="18" charset="0"/>
                <a:sym typeface="Times New Roman"/>
                <a:hlinkClick r:id="rId4"/>
              </a:rPr>
              <a:t> https://doi.org/10.6007/ijarafms/v11-i3/10554</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a:t>
            </a:r>
            <a:endParaRPr sz="1200" dirty="0">
              <a:solidFill>
                <a:schemeClr val="tx1"/>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rtl="0">
              <a:lnSpc>
                <a:spcPct val="100000"/>
              </a:lnSpc>
              <a:spcBef>
                <a:spcPts val="1200"/>
              </a:spcBef>
              <a:spcAft>
                <a:spcPts val="0"/>
              </a:spcAft>
              <a:buClr>
                <a:schemeClr val="dk1"/>
              </a:buClr>
              <a:buSzPts val="1100"/>
              <a:buFont typeface="Wingdings" panose="05000000000000000000" pitchFamily="2" charset="2"/>
              <a:buChar char="§"/>
            </a:pP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Marriott International (2024). </a:t>
            </a:r>
            <a:r>
              <a:rPr lang="en-US" sz="1200" i="1" dirty="0">
                <a:solidFill>
                  <a:schemeClr val="tx1"/>
                </a:solidFill>
                <a:latin typeface="Times New Roman" panose="02020603050405020304" pitchFamily="18" charset="0"/>
                <a:ea typeface="Times New Roman"/>
                <a:cs typeface="Times New Roman" panose="02020603050405020304" pitchFamily="18" charset="0"/>
                <a:sym typeface="Times New Roman"/>
              </a:rPr>
              <a:t>About Marriott International | Corporate Information</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[online] Marriott.com. Available at: https://www.marriott.com/marriott/aboutmarriott.mi.</a:t>
            </a:r>
            <a:endParaRPr sz="1200" dirty="0">
              <a:solidFill>
                <a:schemeClr val="tx1"/>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rtl="0">
              <a:lnSpc>
                <a:spcPct val="100000"/>
              </a:lnSpc>
              <a:spcBef>
                <a:spcPts val="1200"/>
              </a:spcBef>
              <a:spcAft>
                <a:spcPts val="0"/>
              </a:spcAft>
              <a:buClr>
                <a:schemeClr val="dk1"/>
              </a:buClr>
              <a:buSzPts val="1100"/>
              <a:buFont typeface="Wingdings" panose="05000000000000000000" pitchFamily="2" charset="2"/>
              <a:buChar char="§"/>
            </a:pP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a:t>
            </a:r>
            <a:r>
              <a:rPr lang="en-US" sz="1200" dirty="0" err="1">
                <a:solidFill>
                  <a:schemeClr val="tx1"/>
                </a:solidFill>
                <a:latin typeface="Times New Roman" panose="02020603050405020304" pitchFamily="18" charset="0"/>
                <a:ea typeface="Times New Roman"/>
                <a:cs typeface="Times New Roman" panose="02020603050405020304" pitchFamily="18" charset="0"/>
                <a:sym typeface="Times New Roman"/>
              </a:rPr>
              <a:t>Mogaji</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E., </a:t>
            </a:r>
            <a:r>
              <a:rPr lang="en-US" sz="1200" dirty="0" err="1">
                <a:solidFill>
                  <a:schemeClr val="tx1"/>
                </a:solidFill>
                <a:latin typeface="Times New Roman" panose="02020603050405020304" pitchFamily="18" charset="0"/>
                <a:ea typeface="Times New Roman"/>
                <a:cs typeface="Times New Roman" panose="02020603050405020304" pitchFamily="18" charset="0"/>
                <a:sym typeface="Times New Roman"/>
              </a:rPr>
              <a:t>Restuccia</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M., Lee, Z. and Nguyen, N.P. (2023). B2B brand positioning in emerging markets: Exploring positioning signals via websites and managerial tensions in top-performing African B2B service brands. </a:t>
            </a:r>
            <a:r>
              <a:rPr lang="en-US" sz="1200" i="1" dirty="0">
                <a:solidFill>
                  <a:schemeClr val="tx1"/>
                </a:solidFill>
                <a:latin typeface="Times New Roman" panose="02020603050405020304" pitchFamily="18" charset="0"/>
                <a:ea typeface="Times New Roman"/>
                <a:cs typeface="Times New Roman" panose="02020603050405020304" pitchFamily="18" charset="0"/>
                <a:sym typeface="Times New Roman"/>
              </a:rPr>
              <a:t>Industrial Marketing Management</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108, pp.237–250. Available at: doi:https://doi.org/10.1016/j.indmarman.2022.12.003.</a:t>
            </a:r>
            <a:endParaRPr sz="1200" dirty="0">
              <a:solidFill>
                <a:schemeClr val="tx1"/>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rtl="0">
              <a:lnSpc>
                <a:spcPct val="100000"/>
              </a:lnSpc>
              <a:spcBef>
                <a:spcPts val="1200"/>
              </a:spcBef>
              <a:spcAft>
                <a:spcPts val="0"/>
              </a:spcAft>
              <a:buClr>
                <a:schemeClr val="dk1"/>
              </a:buClr>
              <a:buSzPts val="1100"/>
              <a:buFont typeface="Wingdings" panose="05000000000000000000" pitchFamily="2" charset="2"/>
              <a:buChar char="§"/>
            </a:pP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News.marriott.com. (2024). </a:t>
            </a:r>
            <a:r>
              <a:rPr lang="en-US" sz="1200" i="1" dirty="0">
                <a:solidFill>
                  <a:schemeClr val="tx1"/>
                </a:solidFill>
                <a:latin typeface="Times New Roman" panose="02020603050405020304" pitchFamily="18" charset="0"/>
                <a:ea typeface="Times New Roman"/>
                <a:cs typeface="Times New Roman" panose="02020603050405020304" pitchFamily="18" charset="0"/>
                <a:sym typeface="Times New Roman"/>
              </a:rPr>
              <a:t>Marriott International Outlines Three Year Growth Plan at Security Analyst Meeting</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[online] Available at: https://www.google.com/url?q=https://news.marriott.com/news/2023/09/27/marriott-international-outlines-three-year-growth-plan-at-security-analyst-meeting&amp;sa=D&amp;source=docs&amp;ust=1722419418840118&amp;usg=AOvVaw3CMHCbH8Dex79aEos0uBCj</a:t>
            </a:r>
            <a:endParaRPr sz="1200" dirty="0">
              <a:solidFill>
                <a:schemeClr val="tx1"/>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rtl="0">
              <a:lnSpc>
                <a:spcPct val="100000"/>
              </a:lnSpc>
              <a:spcBef>
                <a:spcPts val="1200"/>
              </a:spcBef>
              <a:spcAft>
                <a:spcPts val="0"/>
              </a:spcAft>
              <a:buClr>
                <a:schemeClr val="dk1"/>
              </a:buClr>
              <a:buSzPts val="1100"/>
              <a:buFont typeface="Wingdings" panose="05000000000000000000" pitchFamily="2" charset="2"/>
              <a:buChar char="§"/>
            </a:pPr>
            <a:r>
              <a:rPr lang="en-US" sz="1200" dirty="0" err="1">
                <a:solidFill>
                  <a:schemeClr val="tx1"/>
                </a:solidFill>
                <a:latin typeface="Times New Roman" panose="02020603050405020304" pitchFamily="18" charset="0"/>
                <a:ea typeface="Times New Roman"/>
                <a:cs typeface="Times New Roman" panose="02020603050405020304" pitchFamily="18" charset="0"/>
                <a:sym typeface="Times New Roman"/>
              </a:rPr>
              <a:t>Shao</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J. et al. (2022) ‘A CSR Perspective to Drive Employee Creativity in the Hospitality Sector: A Moderated Mediation Mechanism of Inclusive Leadership and </a:t>
            </a:r>
            <a:r>
              <a:rPr lang="en-US" sz="1200" dirty="0" err="1">
                <a:solidFill>
                  <a:schemeClr val="tx1"/>
                </a:solidFill>
                <a:latin typeface="Times New Roman" panose="02020603050405020304" pitchFamily="18" charset="0"/>
                <a:ea typeface="Times New Roman"/>
                <a:cs typeface="Times New Roman" panose="02020603050405020304" pitchFamily="18" charset="0"/>
                <a:sym typeface="Times New Roman"/>
              </a:rPr>
              <a:t>Polychronicity</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US" sz="1200" i="1" dirty="0">
                <a:solidFill>
                  <a:schemeClr val="tx1"/>
                </a:solidFill>
                <a:latin typeface="Times New Roman" panose="02020603050405020304" pitchFamily="18" charset="0"/>
                <a:ea typeface="Times New Roman"/>
                <a:cs typeface="Times New Roman" panose="02020603050405020304" pitchFamily="18" charset="0"/>
                <a:sym typeface="Times New Roman"/>
              </a:rPr>
              <a:t>Sustainability</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14(10), p. 6273. Available at: https://doi.org/10.3390/su14106273.</a:t>
            </a:r>
            <a:endParaRPr sz="1200" dirty="0">
              <a:solidFill>
                <a:schemeClr val="tx1"/>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rtl="0">
              <a:lnSpc>
                <a:spcPct val="100000"/>
              </a:lnSpc>
              <a:spcBef>
                <a:spcPts val="1200"/>
              </a:spcBef>
              <a:spcAft>
                <a:spcPts val="0"/>
              </a:spcAft>
              <a:buClr>
                <a:schemeClr val="dk1"/>
              </a:buClr>
              <a:buSzPts val="1100"/>
              <a:buFont typeface="Wingdings" panose="05000000000000000000" pitchFamily="2" charset="2"/>
              <a:buChar char="§"/>
            </a:pP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Statista (2023). </a:t>
            </a:r>
            <a:r>
              <a:rPr lang="en-US" sz="1200" i="1" dirty="0">
                <a:solidFill>
                  <a:schemeClr val="tx1"/>
                </a:solidFill>
                <a:latin typeface="Times New Roman" panose="02020603050405020304" pitchFamily="18" charset="0"/>
                <a:ea typeface="Times New Roman"/>
                <a:cs typeface="Times New Roman" panose="02020603050405020304" pitchFamily="18" charset="0"/>
                <a:sym typeface="Times New Roman"/>
              </a:rPr>
              <a:t>Marriott International: revenue 1999-2018 | Statista</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[online] Statista. Available at:</a:t>
            </a:r>
            <a:r>
              <a:rPr lang="en-US" sz="1200" dirty="0">
                <a:solidFill>
                  <a:schemeClr val="tx1"/>
                </a:solidFill>
                <a:uFill>
                  <a:noFill/>
                </a:uFill>
                <a:latin typeface="Times New Roman" panose="02020603050405020304" pitchFamily="18" charset="0"/>
                <a:ea typeface="Times New Roman"/>
                <a:cs typeface="Times New Roman" panose="02020603050405020304" pitchFamily="18" charset="0"/>
                <a:sym typeface="Times New Roman"/>
                <a:hlinkClick r:id="rId5"/>
              </a:rPr>
              <a:t> https://www.statista.com/statistics/266279/revenue-of-the-marriott-international-inc-hotel-chain/</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a:t>
            </a:r>
            <a:endParaRPr sz="1200" dirty="0">
              <a:solidFill>
                <a:schemeClr val="tx1"/>
              </a:solidFill>
              <a:latin typeface="Times New Roman" panose="02020603050405020304" pitchFamily="18" charset="0"/>
              <a:ea typeface="Times New Roman"/>
              <a:cs typeface="Times New Roman" panose="02020603050405020304" pitchFamily="18" charset="0"/>
              <a:sym typeface="Times New Roman"/>
            </a:endParaRPr>
          </a:p>
          <a:p>
            <a:pPr marL="285750" lvl="0" indent="-285750" algn="just" rtl="0">
              <a:lnSpc>
                <a:spcPct val="100000"/>
              </a:lnSpc>
              <a:spcBef>
                <a:spcPts val="1200"/>
              </a:spcBef>
              <a:spcAft>
                <a:spcPts val="1200"/>
              </a:spcAft>
              <a:buClr>
                <a:schemeClr val="dk1"/>
              </a:buClr>
              <a:buSzPts val="1100"/>
              <a:buFont typeface="Wingdings" panose="05000000000000000000" pitchFamily="2" charset="2"/>
              <a:buChar char="§"/>
            </a:pPr>
            <a:r>
              <a:rPr lang="en-US" sz="1200" dirty="0" err="1">
                <a:solidFill>
                  <a:schemeClr val="tx1"/>
                </a:solidFill>
                <a:latin typeface="Times New Roman" panose="02020603050405020304" pitchFamily="18" charset="0"/>
                <a:ea typeface="Times New Roman"/>
                <a:cs typeface="Times New Roman" panose="02020603050405020304" pitchFamily="18" charset="0"/>
                <a:sym typeface="Times New Roman"/>
              </a:rPr>
              <a:t>Vaziri</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M., </a:t>
            </a:r>
            <a:r>
              <a:rPr lang="en-US" sz="1200" dirty="0" err="1">
                <a:solidFill>
                  <a:schemeClr val="tx1"/>
                </a:solidFill>
                <a:latin typeface="Times New Roman" panose="02020603050405020304" pitchFamily="18" charset="0"/>
                <a:ea typeface="Times New Roman"/>
                <a:cs typeface="Times New Roman" panose="02020603050405020304" pitchFamily="18" charset="0"/>
                <a:sym typeface="Times New Roman"/>
              </a:rPr>
              <a:t>Llonch-Andreu</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J. and López-</a:t>
            </a:r>
            <a:r>
              <a:rPr lang="en-US" sz="1200" dirty="0" err="1">
                <a:solidFill>
                  <a:schemeClr val="tx1"/>
                </a:solidFill>
                <a:latin typeface="Times New Roman" panose="02020603050405020304" pitchFamily="18" charset="0"/>
                <a:ea typeface="Times New Roman"/>
                <a:cs typeface="Times New Roman" panose="02020603050405020304" pitchFamily="18" charset="0"/>
                <a:sym typeface="Times New Roman"/>
              </a:rPr>
              <a:t>Belbeze</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P. (2021). Brand clarity of local and global brands in fast-moving consumer goods: an empirical study in a Middle East country. </a:t>
            </a:r>
            <a:r>
              <a:rPr lang="en-US" sz="1200" i="1" dirty="0">
                <a:solidFill>
                  <a:schemeClr val="tx1"/>
                </a:solidFill>
                <a:latin typeface="Times New Roman" panose="02020603050405020304" pitchFamily="18" charset="0"/>
                <a:ea typeface="Times New Roman"/>
                <a:cs typeface="Times New Roman" panose="02020603050405020304" pitchFamily="18" charset="0"/>
                <a:sym typeface="Times New Roman"/>
              </a:rPr>
              <a:t>Journal of Islamic Marketing</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 ahead-of-print(ahead-of-print). Available at:  doi:</a:t>
            </a:r>
            <a:r>
              <a:rPr lang="en-US" sz="1200" dirty="0">
                <a:solidFill>
                  <a:schemeClr val="tx1"/>
                </a:solidFill>
                <a:uFill>
                  <a:noFill/>
                </a:uFill>
                <a:latin typeface="Times New Roman" panose="02020603050405020304" pitchFamily="18" charset="0"/>
                <a:ea typeface="Times New Roman"/>
                <a:cs typeface="Times New Roman" panose="02020603050405020304" pitchFamily="18" charset="0"/>
                <a:sym typeface="Times New Roman"/>
                <a:hlinkClick r:id="rId6"/>
              </a:rPr>
              <a:t>https://doi.org/10.1108/jima-01-2020-0018</a:t>
            </a:r>
            <a:r>
              <a:rPr lang="en-US" sz="1200" dirty="0">
                <a:solidFill>
                  <a:schemeClr val="tx1"/>
                </a:solidFill>
                <a:latin typeface="Times New Roman" panose="02020603050405020304" pitchFamily="18" charset="0"/>
                <a:ea typeface="Times New Roman"/>
                <a:cs typeface="Times New Roman" panose="02020603050405020304" pitchFamily="18" charset="0"/>
                <a:sym typeface="Times New Roman"/>
              </a:rPr>
              <a:t>.</a:t>
            </a:r>
            <a:endParaRPr sz="1200" dirty="0">
              <a:solidFill>
                <a:schemeClr val="tx1"/>
              </a:solidFill>
              <a:latin typeface="Times New Roman" panose="02020603050405020304" pitchFamily="18" charset="0"/>
              <a:ea typeface="Times New Roman"/>
              <a:cs typeface="Times New Roman" panose="02020603050405020304" pitchFamily="18" charset="0"/>
              <a:sym typeface="Times New Roman"/>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74F9AC8A53AC34BAF7C2C36A66B8887" ma:contentTypeVersion="5" ma:contentTypeDescription="Create a new document." ma:contentTypeScope="" ma:versionID="6402fbfba40e4de940b6da65dd2954e3">
  <xsd:schema xmlns:xsd="http://www.w3.org/2001/XMLSchema" xmlns:xs="http://www.w3.org/2001/XMLSchema" xmlns:p="http://schemas.microsoft.com/office/2006/metadata/properties" xmlns:ns3="9c9529bf-c7ef-4b08-96bb-bac4f53910d7" targetNamespace="http://schemas.microsoft.com/office/2006/metadata/properties" ma:root="true" ma:fieldsID="7034f1853a5ecc4bf25514d52673a2c1" ns3:_="">
    <xsd:import namespace="9c9529bf-c7ef-4b08-96bb-bac4f53910d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9529bf-c7ef-4b08-96bb-bac4f53910d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2703DF7-0491-4230-A09A-15F2BB0287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9529bf-c7ef-4b08-96bb-bac4f53910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950756-79F2-4ECB-979F-F872218D85DA}">
  <ds:schemaRefs>
    <ds:schemaRef ds:uri="http://schemas.microsoft.com/sharepoint/v3/contenttype/forms"/>
  </ds:schemaRefs>
</ds:datastoreItem>
</file>

<file path=customXml/itemProps3.xml><?xml version="1.0" encoding="utf-8"?>
<ds:datastoreItem xmlns:ds="http://schemas.openxmlformats.org/officeDocument/2006/customXml" ds:itemID="{79574685-D4B0-40AD-ACF8-6C1CE157C02E}">
  <ds:schemaRefs>
    <ds:schemaRef ds:uri="9c9529bf-c7ef-4b08-96bb-bac4f53910d7"/>
    <ds:schemaRef ds:uri="http://schemas.microsoft.com/office/infopath/2007/PartnerControls"/>
    <ds:schemaRef ds:uri="http://purl.org/dc/dcmitype/"/>
    <ds:schemaRef ds:uri="http://schemas.microsoft.com/office/2006/documentManagement/types"/>
    <ds:schemaRef ds:uri="http://www.w3.org/XML/1998/namespace"/>
    <ds:schemaRef ds:uri="http://purl.org/dc/terms/"/>
    <ds:schemaRef ds:uri="http://schemas.openxmlformats.org/package/2006/metadata/core-propertie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TM04033921[[fn=Damask]]</Template>
  <TotalTime>322</TotalTime>
  <Words>1671</Words>
  <Application>Microsoft Office PowerPoint</Application>
  <PresentationFormat>Widescreen</PresentationFormat>
  <Paragraphs>98</Paragraphs>
  <Slides>13</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Play</vt:lpstr>
      <vt:lpstr>Wingdings</vt:lpstr>
      <vt:lpstr>Times New Roman</vt:lpstr>
      <vt:lpstr>Arial</vt:lpstr>
      <vt:lpstr>Bookman Old Style</vt:lpstr>
      <vt:lpstr>Rockwell</vt:lpstr>
      <vt:lpstr>Calibri</vt:lpstr>
      <vt:lpstr>Damask</vt:lpstr>
      <vt:lpstr>PowerPoint Presentation</vt:lpstr>
      <vt:lpstr>PowerPoint Presentation</vt:lpstr>
      <vt:lpstr>PowerPoint Presentation</vt:lpstr>
      <vt:lpstr>PowerPoint Presentation</vt:lpstr>
      <vt:lpstr>PowerPoint Presentation</vt:lpstr>
      <vt:lpstr>Job Analysis / Position</vt:lpstr>
      <vt:lpstr>Job Description </vt:lpstr>
      <vt:lpstr>Person Specification </vt:lpstr>
      <vt:lpstr>Required skills </vt:lpstr>
      <vt:lpstr>Pay and working Conditions </vt:lpstr>
      <vt:lpstr>Flexible working Arrangement with Justifications </vt:lpstr>
      <vt:lpstr>Conclusion </vt:lpstr>
      <vt:lpstr>List of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Student Number: Course Name: Human Capital management  Lecturer Name: Nishi Ramsurrun Session: June 2024 Term</dc:title>
  <dc:creator>User</dc:creator>
  <cp:lastModifiedBy>Vijaysinh Shaktisinh Zala (2330740)</cp:lastModifiedBy>
  <cp:revision>33</cp:revision>
  <dcterms:created xsi:type="dcterms:W3CDTF">2024-06-27T11:21:54Z</dcterms:created>
  <dcterms:modified xsi:type="dcterms:W3CDTF">2024-08-08T21:08:41Z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0x010100174F9AC8A53AC34BAF7C2C36A66B8887</vt:lpwstr>
  </property>
</Properties>
</file>