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6" r:id="rId3"/>
    <p:sldId id="267" r:id="rId4"/>
    <p:sldId id="268" r:id="rId5"/>
    <p:sldId id="269" r:id="rId6"/>
    <p:sldId id="270" r:id="rId7"/>
    <p:sldId id="272" r:id="rId8"/>
    <p:sldId id="271" r:id="rId9"/>
    <p:sldId id="273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67" d="100"/>
          <a:sy n="67" d="100"/>
        </p:scale>
        <p:origin x="66" y="9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7070E9-97F6-4FB8-8C25-2BBD5157A07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0E743F1-382D-43A8-8CFC-4D0F780209E1}">
      <dgm:prSet/>
      <dgm:spPr/>
      <dgm:t>
        <a:bodyPr/>
        <a:lstStyle/>
        <a:p>
          <a:r>
            <a:rPr lang="en-GB"/>
            <a:t>Who was Karl Marx?</a:t>
          </a:r>
          <a:endParaRPr lang="en-US"/>
        </a:p>
      </dgm:t>
    </dgm:pt>
    <dgm:pt modelId="{115CC58D-B620-482F-8E9F-EFCCA066DCC5}" type="parTrans" cxnId="{ACFDFF3F-7B2F-4883-9C2D-97F6A0BCD8A0}">
      <dgm:prSet/>
      <dgm:spPr/>
      <dgm:t>
        <a:bodyPr/>
        <a:lstStyle/>
        <a:p>
          <a:endParaRPr lang="en-US"/>
        </a:p>
      </dgm:t>
    </dgm:pt>
    <dgm:pt modelId="{BEBB9915-0B46-4148-AC74-E7FFE13D00B2}" type="sibTrans" cxnId="{ACFDFF3F-7B2F-4883-9C2D-97F6A0BCD8A0}">
      <dgm:prSet/>
      <dgm:spPr/>
      <dgm:t>
        <a:bodyPr/>
        <a:lstStyle/>
        <a:p>
          <a:endParaRPr lang="en-US"/>
        </a:p>
      </dgm:t>
    </dgm:pt>
    <dgm:pt modelId="{D97B5C7A-0DDF-4B36-9CB0-5E32B64F0F84}">
      <dgm:prSet/>
      <dgm:spPr/>
      <dgm:t>
        <a:bodyPr/>
        <a:lstStyle/>
        <a:p>
          <a:r>
            <a:rPr lang="en-GB"/>
            <a:t>What constitutes a Marxist approach in social science?</a:t>
          </a:r>
          <a:endParaRPr lang="en-US"/>
        </a:p>
      </dgm:t>
    </dgm:pt>
    <dgm:pt modelId="{B744175B-E556-49E0-BA29-A31CEADD4AB9}" type="parTrans" cxnId="{55D8D13B-0724-47B4-8ACD-9ACBB4F37008}">
      <dgm:prSet/>
      <dgm:spPr/>
      <dgm:t>
        <a:bodyPr/>
        <a:lstStyle/>
        <a:p>
          <a:endParaRPr lang="en-US"/>
        </a:p>
      </dgm:t>
    </dgm:pt>
    <dgm:pt modelId="{3C93FF6D-F4A9-4632-B579-B1396C2A74B6}" type="sibTrans" cxnId="{55D8D13B-0724-47B4-8ACD-9ACBB4F37008}">
      <dgm:prSet/>
      <dgm:spPr/>
      <dgm:t>
        <a:bodyPr/>
        <a:lstStyle/>
        <a:p>
          <a:endParaRPr lang="en-US"/>
        </a:p>
      </dgm:t>
    </dgm:pt>
    <dgm:pt modelId="{26D27CD8-7157-4883-9623-09DA88BCF9E8}" type="pres">
      <dgm:prSet presAssocID="{497070E9-97F6-4FB8-8C25-2BBD5157A07F}" presName="linear" presStyleCnt="0">
        <dgm:presLayoutVars>
          <dgm:animLvl val="lvl"/>
          <dgm:resizeHandles val="exact"/>
        </dgm:presLayoutVars>
      </dgm:prSet>
      <dgm:spPr/>
    </dgm:pt>
    <dgm:pt modelId="{CCD0B0D5-F5FE-4516-8C9C-DC123BA91162}" type="pres">
      <dgm:prSet presAssocID="{B0E743F1-382D-43A8-8CFC-4D0F780209E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75EEC2B-1532-420E-94A3-39B80ED2AEE5}" type="pres">
      <dgm:prSet presAssocID="{BEBB9915-0B46-4148-AC74-E7FFE13D00B2}" presName="spacer" presStyleCnt="0"/>
      <dgm:spPr/>
    </dgm:pt>
    <dgm:pt modelId="{9E395061-D7D5-4805-883F-7370D67341F8}" type="pres">
      <dgm:prSet presAssocID="{D97B5C7A-0DDF-4B36-9CB0-5E32B64F0F84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FD9BC0A-4252-47BE-A568-5FACA4A7B720}" type="presOf" srcId="{B0E743F1-382D-43A8-8CFC-4D0F780209E1}" destId="{CCD0B0D5-F5FE-4516-8C9C-DC123BA91162}" srcOrd="0" destOrd="0" presId="urn:microsoft.com/office/officeart/2005/8/layout/vList2"/>
    <dgm:cxn modelId="{55D8D13B-0724-47B4-8ACD-9ACBB4F37008}" srcId="{497070E9-97F6-4FB8-8C25-2BBD5157A07F}" destId="{D97B5C7A-0DDF-4B36-9CB0-5E32B64F0F84}" srcOrd="1" destOrd="0" parTransId="{B744175B-E556-49E0-BA29-A31CEADD4AB9}" sibTransId="{3C93FF6D-F4A9-4632-B579-B1396C2A74B6}"/>
    <dgm:cxn modelId="{ACFDFF3F-7B2F-4883-9C2D-97F6A0BCD8A0}" srcId="{497070E9-97F6-4FB8-8C25-2BBD5157A07F}" destId="{B0E743F1-382D-43A8-8CFC-4D0F780209E1}" srcOrd="0" destOrd="0" parTransId="{115CC58D-B620-482F-8E9F-EFCCA066DCC5}" sibTransId="{BEBB9915-0B46-4148-AC74-E7FFE13D00B2}"/>
    <dgm:cxn modelId="{65338074-931E-4714-BFC3-9BCB49FBC33B}" type="presOf" srcId="{D97B5C7A-0DDF-4B36-9CB0-5E32B64F0F84}" destId="{9E395061-D7D5-4805-883F-7370D67341F8}" srcOrd="0" destOrd="0" presId="urn:microsoft.com/office/officeart/2005/8/layout/vList2"/>
    <dgm:cxn modelId="{9EED4DAF-7411-44D3-A726-33E13357B551}" type="presOf" srcId="{497070E9-97F6-4FB8-8C25-2BBD5157A07F}" destId="{26D27CD8-7157-4883-9623-09DA88BCF9E8}" srcOrd="0" destOrd="0" presId="urn:microsoft.com/office/officeart/2005/8/layout/vList2"/>
    <dgm:cxn modelId="{425A2AD6-A64B-43EA-ABC4-234DE594DF02}" type="presParOf" srcId="{26D27CD8-7157-4883-9623-09DA88BCF9E8}" destId="{CCD0B0D5-F5FE-4516-8C9C-DC123BA91162}" srcOrd="0" destOrd="0" presId="urn:microsoft.com/office/officeart/2005/8/layout/vList2"/>
    <dgm:cxn modelId="{FF6A79C9-3113-4FE8-85E6-0E100D8FB68F}" type="presParOf" srcId="{26D27CD8-7157-4883-9623-09DA88BCF9E8}" destId="{175EEC2B-1532-420E-94A3-39B80ED2AEE5}" srcOrd="1" destOrd="0" presId="urn:microsoft.com/office/officeart/2005/8/layout/vList2"/>
    <dgm:cxn modelId="{20CDF9BE-C15C-4561-A237-4C0ECA2D39E5}" type="presParOf" srcId="{26D27CD8-7157-4883-9623-09DA88BCF9E8}" destId="{9E395061-D7D5-4805-883F-7370D67341F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D0B0D5-F5FE-4516-8C9C-DC123BA91162}">
      <dsp:nvSpPr>
        <dsp:cNvPr id="0" name=""/>
        <dsp:cNvSpPr/>
      </dsp:nvSpPr>
      <dsp:spPr>
        <a:xfrm>
          <a:off x="0" y="14834"/>
          <a:ext cx="4939867" cy="18303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Who was Karl Marx?</a:t>
          </a:r>
          <a:endParaRPr lang="en-US" sz="3300" kern="1200"/>
        </a:p>
      </dsp:txBody>
      <dsp:txXfrm>
        <a:off x="89351" y="104185"/>
        <a:ext cx="4761165" cy="1651653"/>
      </dsp:txXfrm>
    </dsp:sp>
    <dsp:sp modelId="{9E395061-D7D5-4805-883F-7370D67341F8}">
      <dsp:nvSpPr>
        <dsp:cNvPr id="0" name=""/>
        <dsp:cNvSpPr/>
      </dsp:nvSpPr>
      <dsp:spPr>
        <a:xfrm>
          <a:off x="0" y="1940229"/>
          <a:ext cx="4939867" cy="183035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What constitutes a Marxist approach in social science?</a:t>
          </a:r>
          <a:endParaRPr lang="en-US" sz="3300" kern="1200"/>
        </a:p>
      </dsp:txBody>
      <dsp:txXfrm>
        <a:off x="89351" y="2029580"/>
        <a:ext cx="4761165" cy="1651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577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554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100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823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352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320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084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582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129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250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722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9174BC-A6B9-4FCC-8DFA-2FB5CB79BC80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739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ISBN_(identifier)" TargetMode="External"/><Relationship Id="rId2" Type="http://schemas.openxmlformats.org/officeDocument/2006/relationships/hyperlink" Target="https://books.google.com/books?id=sP_2-y9zKfgC&amp;printsec=frontcover#v=onepage&amp;q&amp;f=fal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Special:BookSources/0902308165" TargetMode="External"/><Relationship Id="rId5" Type="http://schemas.openxmlformats.org/officeDocument/2006/relationships/hyperlink" Target="https://books.google.com/books?id=f7Wz4b4JTC8C&amp;printsec=frontcover#v=onepage&amp;q&amp;f=false" TargetMode="External"/><Relationship Id="rId4" Type="http://schemas.openxmlformats.org/officeDocument/2006/relationships/hyperlink" Target="https://en.wikipedia.org/wiki/Special:BookSources/090230870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F31C8-B023-E584-0357-0C76B1958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600" b="1">
                <a:latin typeface="+mn-lt"/>
              </a:rPr>
              <a:t>HPAN4015 </a:t>
            </a:r>
            <a:br>
              <a:rPr lang="en-GB" sz="3600" b="1">
                <a:latin typeface="+mn-lt"/>
              </a:rPr>
            </a:br>
            <a:r>
              <a:rPr lang="en-GB" sz="3600" b="1">
                <a:latin typeface="+mn-lt"/>
              </a:rPr>
              <a:t>Anthropology Today    </a:t>
            </a:r>
            <a:endParaRPr lang="en-GB" sz="36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3537A-6BAC-19EC-FEDC-2762FFBE3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41721"/>
            <a:ext cx="7886700" cy="463524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An Introduction to Marxism </a:t>
            </a:r>
          </a:p>
          <a:p>
            <a:pPr marL="0" indent="0">
              <a:buNone/>
            </a:pPr>
            <a:r>
              <a:rPr lang="en-GB" b="1" dirty="0"/>
              <a:t>in the Social Sciences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2000" b="0" i="0" dirty="0">
              <a:solidFill>
                <a:srgbClr val="373A3C"/>
              </a:solidFill>
              <a:effectLst/>
              <a:latin typeface="-apple-system"/>
            </a:endParaRPr>
          </a:p>
          <a:p>
            <a:pPr marL="0" indent="0">
              <a:buNone/>
            </a:pPr>
            <a:r>
              <a:rPr lang="en-GB" sz="2000" b="0" i="0" dirty="0">
                <a:solidFill>
                  <a:srgbClr val="373A3C"/>
                </a:solidFill>
                <a:effectLst/>
                <a:latin typeface="-apple-system"/>
              </a:rPr>
              <a:t>Marxism has been a major influence in all the social sciences, including anthropology. </a:t>
            </a:r>
            <a:endParaRPr lang="en-GB" sz="2000" dirty="0">
              <a:solidFill>
                <a:srgbClr val="373A3C"/>
              </a:solidFill>
              <a:latin typeface="-apple-system"/>
            </a:endParaRPr>
          </a:p>
          <a:p>
            <a:pPr marL="0" indent="0">
              <a:buNone/>
            </a:pPr>
            <a:r>
              <a:rPr lang="en-GB" sz="2000" b="0" i="0">
                <a:solidFill>
                  <a:srgbClr val="373A3C"/>
                </a:solidFill>
                <a:effectLst/>
                <a:latin typeface="-apple-system"/>
              </a:rPr>
              <a:t>Karl Marx </a:t>
            </a:r>
            <a:r>
              <a:rPr lang="en-GB" sz="2000" b="0" i="0" dirty="0">
                <a:solidFill>
                  <a:srgbClr val="373A3C"/>
                </a:solidFill>
                <a:effectLst/>
                <a:latin typeface="-apple-system"/>
              </a:rPr>
              <a:t>spoke about </a:t>
            </a:r>
            <a:r>
              <a:rPr lang="en-GB" sz="2000" dirty="0">
                <a:solidFill>
                  <a:srgbClr val="373A3C"/>
                </a:solidFill>
                <a:latin typeface="-apple-system"/>
              </a:rPr>
              <a:t>the importance of recognising </a:t>
            </a:r>
            <a:r>
              <a:rPr lang="en-GB" sz="2000" b="0" i="0" dirty="0">
                <a:solidFill>
                  <a:srgbClr val="373A3C"/>
                </a:solidFill>
                <a:effectLst/>
                <a:latin typeface="-apple-system"/>
              </a:rPr>
              <a:t>different </a:t>
            </a:r>
            <a:r>
              <a:rPr lang="en-GB" sz="2000" b="0" i="1" dirty="0">
                <a:solidFill>
                  <a:srgbClr val="373A3C"/>
                </a:solidFill>
                <a:effectLst/>
                <a:latin typeface="-apple-system"/>
              </a:rPr>
              <a:t>modes of production</a:t>
            </a:r>
            <a:r>
              <a:rPr lang="en-GB" sz="2000" b="0" i="0" dirty="0">
                <a:solidFill>
                  <a:srgbClr val="373A3C"/>
                </a:solidFill>
                <a:effectLst/>
                <a:latin typeface="-apple-system"/>
              </a:rPr>
              <a:t>, focusing on pre-capitalist economic formations (traditional clan societies – usually with their means of production shared in common – ancient slave Empires, and feudalism, for example). We'll also study </a:t>
            </a:r>
            <a:r>
              <a:rPr lang="en-GB" sz="2000" b="0" i="1" dirty="0">
                <a:solidFill>
                  <a:srgbClr val="373A3C"/>
                </a:solidFill>
                <a:effectLst/>
                <a:latin typeface="-apple-system"/>
              </a:rPr>
              <a:t>materialist</a:t>
            </a:r>
            <a:r>
              <a:rPr lang="en-GB" sz="2000" b="0" i="0" dirty="0">
                <a:solidFill>
                  <a:srgbClr val="373A3C"/>
                </a:solidFill>
                <a:effectLst/>
                <a:latin typeface="-apple-system"/>
              </a:rPr>
              <a:t> conceptions of history. </a:t>
            </a:r>
            <a:endParaRPr lang="en-GB" sz="2200" b="1" dirty="0"/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4" name="Picture 2" descr="Marxism | Definition, History, Ideology ...">
            <a:extLst>
              <a:ext uri="{FF2B5EF4-FFF2-40B4-BE49-F238E27FC236}">
                <a16:creationId xmlns:a16="http://schemas.microsoft.com/office/drawing/2014/main" id="{9B8BD49C-B54C-4DC5-363A-D167BB27B8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9238" y="581024"/>
            <a:ext cx="2214562" cy="3565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0868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2E410-A315-05B1-0334-02FE9538C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6"/>
            <a:ext cx="4939868" cy="1676603"/>
          </a:xfrm>
        </p:spPr>
        <p:txBody>
          <a:bodyPr>
            <a:normAutofit/>
          </a:bodyPr>
          <a:lstStyle/>
          <a:p>
            <a:r>
              <a:rPr lang="en-GB" sz="4300" b="1">
                <a:latin typeface="+mn-lt"/>
              </a:rPr>
              <a:t>Marx and his legacy in social science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B957B1-0CD6-199B-51E9-95D3078E89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447" r="17713" b="-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2043C6-5C2F-732C-E0EB-1201602361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724073" y="2438400"/>
          <a:ext cx="4939867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62263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Capital/ism:</a:t>
            </a:r>
            <a:br>
              <a:rPr lang="en-GB" dirty="0"/>
            </a:br>
            <a:r>
              <a:rPr lang="en-GB" sz="3100" b="1" dirty="0">
                <a:latin typeface="+mn-lt"/>
              </a:rPr>
              <a:t>The </a:t>
            </a:r>
            <a:r>
              <a:rPr lang="en-GB" sz="3100" b="1" i="1" dirty="0">
                <a:latin typeface="+mn-lt"/>
              </a:rPr>
              <a:t>actual</a:t>
            </a:r>
            <a:r>
              <a:rPr lang="en-GB" sz="3100" b="1" dirty="0">
                <a:latin typeface="+mn-lt"/>
              </a:rPr>
              <a:t> Karl Marx, his world and his ideas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39913"/>
            <a:ext cx="78867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Karl Marx 1818-1883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600" dirty="0"/>
              <a:t>          </a:t>
            </a:r>
          </a:p>
          <a:p>
            <a:pPr marL="0" indent="0">
              <a:buNone/>
            </a:pPr>
            <a:r>
              <a:rPr lang="en-GB" sz="1600" dirty="0"/>
              <a:t>                                                            Marx and Engels</a:t>
            </a:r>
          </a:p>
        </p:txBody>
      </p:sp>
      <p:pic>
        <p:nvPicPr>
          <p:cNvPr id="3074" name="Picture 2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640" y="2077067"/>
            <a:ext cx="3123218" cy="409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ee the source imag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756" y="2275580"/>
            <a:ext cx="2322916" cy="4045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Marx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2615" y="2077067"/>
            <a:ext cx="1724025" cy="204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ee the source ima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47" y="4124943"/>
            <a:ext cx="1714500" cy="1504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1845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Karl Marx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Studied Law at Bonn and Berlin</a:t>
            </a:r>
          </a:p>
          <a:p>
            <a:r>
              <a:rPr lang="en-GB" sz="2400" dirty="0"/>
              <a:t>Interested in philosophy (Young Hegelians) and dialectics</a:t>
            </a:r>
          </a:p>
          <a:p>
            <a:r>
              <a:rPr lang="en-GB" sz="2400" dirty="0"/>
              <a:t>PhD thesis on </a:t>
            </a:r>
            <a:r>
              <a:rPr lang="en-GB" sz="2400" i="1" dirty="0"/>
              <a:t>The Difference Between the </a:t>
            </a:r>
            <a:r>
              <a:rPr lang="en-GB" sz="2400" i="1" dirty="0" err="1"/>
              <a:t>Democritean</a:t>
            </a:r>
            <a:r>
              <a:rPr lang="en-GB" sz="2400" i="1" dirty="0"/>
              <a:t> and Epicurean Philosophy of Nature: </a:t>
            </a:r>
            <a:r>
              <a:rPr lang="en-GB" sz="2400" dirty="0"/>
              <a:t>Too radical for Bonn; presented at Jena instead</a:t>
            </a:r>
          </a:p>
          <a:p>
            <a:r>
              <a:rPr lang="en-GB" sz="2400" dirty="0"/>
              <a:t>Radical journalism in Paris 1843-1845; study of political economy (Adam Smith, David Ricardo, James Mill)</a:t>
            </a:r>
            <a:r>
              <a:rPr lang="en-GB" sz="2400" i="1" dirty="0"/>
              <a:t> </a:t>
            </a:r>
            <a:r>
              <a:rPr lang="en-GB" sz="2400" dirty="0"/>
              <a:t>and the French socialists (Claude Henri St. Simon and Charles Fourier)</a:t>
            </a:r>
          </a:p>
          <a:p>
            <a:r>
              <a:rPr lang="en-GB" sz="2400" dirty="0"/>
              <a:t>Met Engels in 1844 (</a:t>
            </a:r>
            <a:r>
              <a:rPr lang="en-GB" sz="2400" i="1" dirty="0"/>
              <a:t>Economic and Philosophical Manuscripts</a:t>
            </a:r>
            <a:r>
              <a:rPr lang="en-GB" sz="2400" dirty="0"/>
              <a:t> by Marx; </a:t>
            </a:r>
            <a:r>
              <a:rPr lang="en-GB" sz="2400" i="1" dirty="0"/>
              <a:t>Conditions of the Working Class in England in 1844</a:t>
            </a:r>
            <a:r>
              <a:rPr lang="en-GB" sz="2400" dirty="0"/>
              <a:t> by Engels)</a:t>
            </a:r>
          </a:p>
        </p:txBody>
      </p:sp>
    </p:spTree>
    <p:extLst>
      <p:ext uri="{BB962C8B-B14F-4D97-AF65-F5344CB8AC3E}">
        <p14:creationId xmlns:p14="http://schemas.microsoft.com/office/powerpoint/2010/main" val="1973505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Communist Manifesto 1847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 analysis of the rise of capitalism and its place, </a:t>
            </a:r>
            <a:r>
              <a:rPr lang="en-GB" i="1" dirty="0"/>
              <a:t>as a stage</a:t>
            </a:r>
            <a:r>
              <a:rPr lang="en-GB" dirty="0"/>
              <a:t> in historical development</a:t>
            </a:r>
          </a:p>
          <a:p>
            <a:pPr marL="0" indent="0">
              <a:buNone/>
            </a:pPr>
            <a:r>
              <a:rPr lang="en-GB" dirty="0"/>
              <a:t>A call to action: Workers of the World Unite!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Image result for workers of the world unit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025" y="1690689"/>
            <a:ext cx="2457450" cy="1771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See the source image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8966" y="1548254"/>
            <a:ext cx="1841500" cy="27622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41108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After 1844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02557"/>
            <a:ext cx="7886700" cy="457440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Landmark publications:</a:t>
            </a:r>
          </a:p>
          <a:p>
            <a:r>
              <a:rPr lang="en-GB" sz="2200" dirty="0"/>
              <a:t>The German Ideology (1846)    </a:t>
            </a:r>
          </a:p>
          <a:p>
            <a:r>
              <a:rPr lang="en-GB" sz="2200" dirty="0"/>
              <a:t>Capital (1867 onwards)</a:t>
            </a:r>
          </a:p>
          <a:p>
            <a:r>
              <a:rPr lang="en-GB" sz="2200" dirty="0"/>
              <a:t>The Civil War in France (1871)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Practical work (with Engels):</a:t>
            </a:r>
          </a:p>
          <a:p>
            <a:r>
              <a:rPr lang="en-GB" dirty="0"/>
              <a:t>The International Working Men’s Association 1864-1876</a:t>
            </a:r>
          </a:p>
          <a:p>
            <a:r>
              <a:rPr lang="en-GB" dirty="0"/>
              <a:t>Marxism v Anarchism</a:t>
            </a:r>
          </a:p>
          <a:p>
            <a:pPr marL="0" indent="0">
              <a:buNone/>
            </a:pPr>
            <a:r>
              <a:rPr lang="en-GB" dirty="0"/>
              <a:t>NB: The Socialist International 1889-1916</a:t>
            </a:r>
          </a:p>
        </p:txBody>
      </p:sp>
      <p:pic>
        <p:nvPicPr>
          <p:cNvPr id="5" name="Picture 4" descr="See the source image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5757" y="801279"/>
            <a:ext cx="4169593" cy="26300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289265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Marx and The State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The State:</a:t>
            </a:r>
          </a:p>
          <a:p>
            <a:r>
              <a:rPr lang="en-GB" sz="2400" dirty="0"/>
              <a:t>Since the time of Keynes at least, </a:t>
            </a:r>
            <a:r>
              <a:rPr lang="en-GB" sz="2400" i="1" dirty="0"/>
              <a:t>the state </a:t>
            </a:r>
            <a:r>
              <a:rPr lang="en-GB" sz="2400" dirty="0"/>
              <a:t>has been widely regarded as, primarily, a political entity with powerful economic levers at its command</a:t>
            </a:r>
          </a:p>
          <a:p>
            <a:r>
              <a:rPr lang="en-GB" sz="2400" dirty="0"/>
              <a:t>Since 1928, </a:t>
            </a:r>
            <a:r>
              <a:rPr lang="en-GB" sz="2400" i="1" dirty="0"/>
              <a:t>state planning </a:t>
            </a:r>
            <a:r>
              <a:rPr lang="en-GB" sz="2400" dirty="0"/>
              <a:t>has been associated with industrialisation in the USSR</a:t>
            </a:r>
          </a:p>
          <a:p>
            <a:r>
              <a:rPr lang="en-GB" sz="2400" dirty="0"/>
              <a:t>More broadly, </a:t>
            </a:r>
            <a:r>
              <a:rPr lang="en-GB" sz="2400" i="1" dirty="0"/>
              <a:t>state intervention </a:t>
            </a:r>
            <a:r>
              <a:rPr lang="en-GB" sz="2400" dirty="0"/>
              <a:t>– associated with “the left”</a:t>
            </a:r>
          </a:p>
          <a:p>
            <a:r>
              <a:rPr lang="en-GB" sz="2400" dirty="0"/>
              <a:t>For Marx, on the contrary, </a:t>
            </a:r>
            <a:r>
              <a:rPr lang="en-GB" sz="2400" i="1" dirty="0"/>
              <a:t>the state </a:t>
            </a:r>
            <a:r>
              <a:rPr lang="en-GB" sz="2400" dirty="0"/>
              <a:t>was primarily:</a:t>
            </a:r>
          </a:p>
          <a:p>
            <a:pPr marL="0" indent="0">
              <a:buNone/>
            </a:pPr>
            <a:r>
              <a:rPr lang="en-GB" sz="2400" dirty="0"/>
              <a:t>   -  </a:t>
            </a:r>
            <a:r>
              <a:rPr lang="en-GB" sz="1900" dirty="0"/>
              <a:t>Armed bodies of men</a:t>
            </a:r>
          </a:p>
          <a:p>
            <a:pPr marL="0" indent="0">
              <a:buNone/>
            </a:pPr>
            <a:r>
              <a:rPr lang="en-GB" sz="1900" dirty="0"/>
              <a:t>    -   A machine for the oppression of one class by another</a:t>
            </a:r>
          </a:p>
          <a:p>
            <a:pPr marL="0" indent="0">
              <a:buNone/>
            </a:pPr>
            <a:r>
              <a:rPr lang="en-GB" sz="1900" dirty="0"/>
              <a:t>    -   A (short-lived) </a:t>
            </a:r>
            <a:r>
              <a:rPr lang="en-GB" sz="1900" i="1" dirty="0"/>
              <a:t>workers’ state </a:t>
            </a:r>
            <a:r>
              <a:rPr lang="en-GB" sz="1900" dirty="0"/>
              <a:t>would expropriate the capitalists and make</a:t>
            </a:r>
          </a:p>
          <a:p>
            <a:pPr marL="0" indent="0">
              <a:buNone/>
            </a:pPr>
            <a:r>
              <a:rPr lang="en-GB" sz="1900" dirty="0"/>
              <a:t>        social ownership of the means of production possible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92142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0302" y="640263"/>
            <a:ext cx="2397966" cy="1701721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Marxian Political Economy</a:t>
            </a:r>
            <a:b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GB" sz="2900" b="1" dirty="0">
                <a:solidFill>
                  <a:schemeClr val="bg1"/>
                </a:solidFill>
                <a:latin typeface="+mn-lt"/>
              </a:rPr>
              <a:t>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5207" y="2121763"/>
            <a:ext cx="2866644" cy="37730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>
                <a:solidFill>
                  <a:schemeClr val="bg1"/>
                </a:solidFill>
              </a:rPr>
              <a:t>materialism: modes of production</a:t>
            </a:r>
          </a:p>
          <a:p>
            <a:r>
              <a:rPr lang="en-GB" sz="1700" dirty="0">
                <a:solidFill>
                  <a:schemeClr val="bg1"/>
                </a:solidFill>
              </a:rPr>
              <a:t>The rise of capitalism</a:t>
            </a:r>
          </a:p>
          <a:p>
            <a:r>
              <a:rPr lang="en-GB" sz="1700" dirty="0">
                <a:solidFill>
                  <a:schemeClr val="bg1"/>
                </a:solidFill>
              </a:rPr>
              <a:t>Capital: accumulation</a:t>
            </a:r>
          </a:p>
          <a:p>
            <a:r>
              <a:rPr lang="en-GB" sz="1700" dirty="0">
                <a:solidFill>
                  <a:schemeClr val="bg1"/>
                </a:solidFill>
              </a:rPr>
              <a:t>Commodities and exchange</a:t>
            </a:r>
          </a:p>
          <a:p>
            <a:r>
              <a:rPr lang="en-GB" sz="1700" dirty="0">
                <a:solidFill>
                  <a:schemeClr val="bg1"/>
                </a:solidFill>
              </a:rPr>
              <a:t>Labour theory of value</a:t>
            </a:r>
          </a:p>
          <a:p>
            <a:r>
              <a:rPr lang="en-GB" sz="1700" dirty="0">
                <a:solidFill>
                  <a:schemeClr val="bg1"/>
                </a:solidFill>
              </a:rPr>
              <a:t>Theory of Crisis</a:t>
            </a:r>
          </a:p>
          <a:p>
            <a:r>
              <a:rPr lang="en-GB" sz="1700" dirty="0">
                <a:solidFill>
                  <a:schemeClr val="bg1"/>
                </a:solidFill>
              </a:rPr>
              <a:t>Transition to socialism</a:t>
            </a:r>
          </a:p>
        </p:txBody>
      </p: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33037" y="1495967"/>
            <a:ext cx="4947489" cy="371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C17E54F-F80E-A733-059D-2E0B54BA9DBC}"/>
              </a:ext>
            </a:extLst>
          </p:cNvPr>
          <p:cNvSpPr txBox="1">
            <a:spLocks/>
          </p:cNvSpPr>
          <p:nvPr/>
        </p:nvSpPr>
        <p:spPr>
          <a:xfrm>
            <a:off x="1091681" y="2438400"/>
            <a:ext cx="2668555" cy="37854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700" dirty="0"/>
              <a:t>Historical materialism: modes of production</a:t>
            </a:r>
          </a:p>
          <a:p>
            <a:r>
              <a:rPr lang="en-GB" sz="1700" dirty="0"/>
              <a:t>The rise of capitalism</a:t>
            </a:r>
          </a:p>
          <a:p>
            <a:r>
              <a:rPr lang="en-GB" sz="1700" dirty="0"/>
              <a:t>Capital: accumulation</a:t>
            </a:r>
          </a:p>
          <a:p>
            <a:r>
              <a:rPr lang="en-GB" sz="1700" dirty="0"/>
              <a:t>Commodities and exchange</a:t>
            </a:r>
          </a:p>
          <a:p>
            <a:r>
              <a:rPr lang="en-GB" sz="1700" dirty="0"/>
              <a:t>Labour theory of value</a:t>
            </a:r>
          </a:p>
          <a:p>
            <a:r>
              <a:rPr lang="en-GB" sz="1700" dirty="0"/>
              <a:t>Theory of Crisis</a:t>
            </a:r>
          </a:p>
          <a:p>
            <a:r>
              <a:rPr lang="en-GB" sz="1700" dirty="0"/>
              <a:t>Transition to socialism</a:t>
            </a:r>
          </a:p>
        </p:txBody>
      </p:sp>
    </p:spTree>
    <p:extLst>
      <p:ext uri="{BB962C8B-B14F-4D97-AF65-F5344CB8AC3E}">
        <p14:creationId xmlns:p14="http://schemas.microsoft.com/office/powerpoint/2010/main" val="7924378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1D448-62E4-4892-BCFC-F9A8969C0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Modes of 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7BB7A-0F56-DE6B-F75D-CC373BB76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Clan societies: </a:t>
            </a:r>
            <a:r>
              <a:rPr lang="en-GB" sz="2400" dirty="0"/>
              <a:t>huge expanse of time, huge variations</a:t>
            </a:r>
          </a:p>
          <a:p>
            <a:pPr marL="0" indent="0">
              <a:buNone/>
            </a:pPr>
            <a:r>
              <a:rPr lang="en-GB" sz="2400" dirty="0"/>
              <a:t>    </a:t>
            </a:r>
            <a:r>
              <a:rPr lang="en-GB" sz="2100" dirty="0"/>
              <a:t>(e.g. matriarchy, matrilineal descent, emergence of elites, surplus etc.) </a:t>
            </a:r>
          </a:p>
          <a:p>
            <a:r>
              <a:rPr lang="en-GB" dirty="0"/>
              <a:t>Classical Antiquity/Slave Empires: </a:t>
            </a:r>
          </a:p>
          <a:p>
            <a:pPr marL="0" indent="0">
              <a:buNone/>
            </a:pPr>
            <a:r>
              <a:rPr lang="en-GB" dirty="0"/>
              <a:t>    </a:t>
            </a:r>
            <a:r>
              <a:rPr lang="en-GB" sz="2100" dirty="0"/>
              <a:t>Elites, surplus, property, the state, armed enforcement</a:t>
            </a:r>
          </a:p>
          <a:p>
            <a:pPr marL="0" indent="0">
              <a:buNone/>
            </a:pPr>
            <a:r>
              <a:rPr lang="en-GB" sz="2400" dirty="0"/>
              <a:t>Problems: Transitions from Antiquity to Feudalism?</a:t>
            </a:r>
          </a:p>
          <a:p>
            <a:pPr marL="0" indent="0">
              <a:buNone/>
            </a:pPr>
            <a:r>
              <a:rPr lang="en-GB" sz="1700" dirty="0"/>
              <a:t>Anderson, P. (1974) </a:t>
            </a:r>
            <a:r>
              <a:rPr lang="en-GB" sz="1400" b="0" i="1" u="none" strike="noStrike" dirty="0">
                <a:solidFill>
                  <a:srgbClr val="3366BB"/>
                </a:solidFill>
                <a:effectLst/>
                <a:latin typeface="Arial" panose="020B0604020202020204" pitchFamily="34" charset="0"/>
                <a:hlinkClick r:id="rId2"/>
              </a:rPr>
              <a:t>Passages From Antiquity to Feudalism</a:t>
            </a:r>
            <a:r>
              <a:rPr lang="en-GB" sz="14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 London: New Left Books. </a:t>
            </a:r>
            <a:r>
              <a:rPr lang="en-GB" sz="1400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3" tooltip="ISBN (identifier)"/>
              </a:rPr>
              <a:t>ISBN</a:t>
            </a:r>
            <a:r>
              <a:rPr lang="en-GB" sz="14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400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4" tooltip="Special:BookSources/090230870X"/>
              </a:rPr>
              <a:t>090230870X</a:t>
            </a:r>
            <a:r>
              <a:rPr lang="en-GB" sz="14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700" dirty="0"/>
              <a:t>Anderson, P. (1974) </a:t>
            </a:r>
            <a:r>
              <a:rPr lang="en-GB" sz="1400" b="0" i="1" u="none" strike="noStrike" dirty="0">
                <a:solidFill>
                  <a:srgbClr val="3366BB"/>
                </a:solidFill>
                <a:effectLst/>
                <a:latin typeface="Arial" panose="020B0604020202020204" pitchFamily="34" charset="0"/>
                <a:hlinkClick r:id="rId5"/>
              </a:rPr>
              <a:t>Lineages of the Absolutist </a:t>
            </a:r>
            <a:r>
              <a:rPr lang="en-GB" sz="1400" b="0" i="1" u="none" strike="noStrike">
                <a:solidFill>
                  <a:srgbClr val="3366BB"/>
                </a:solidFill>
                <a:effectLst/>
                <a:latin typeface="Arial" panose="020B0604020202020204" pitchFamily="34" charset="0"/>
                <a:hlinkClick r:id="rId5"/>
              </a:rPr>
              <a:t>State</a:t>
            </a:r>
            <a:r>
              <a:rPr lang="en-GB" sz="1400" b="0" i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 </a:t>
            </a:r>
            <a:r>
              <a:rPr lang="en-GB" sz="14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London: New Left Books. </a:t>
            </a:r>
            <a:r>
              <a:rPr lang="en-GB" sz="1400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3" tooltip="ISBN (identifier)"/>
              </a:rPr>
              <a:t>ISBN</a:t>
            </a:r>
            <a:r>
              <a:rPr lang="en-GB" sz="14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400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6" tooltip="Special:BookSources/0902308165"/>
              </a:rPr>
              <a:t>0902308165</a:t>
            </a:r>
            <a:endParaRPr lang="en-GB" sz="1400" dirty="0"/>
          </a:p>
          <a:p>
            <a:r>
              <a:rPr lang="en-GB" dirty="0"/>
              <a:t>Feudalism: </a:t>
            </a:r>
            <a:r>
              <a:rPr lang="en-GB" sz="2100" dirty="0"/>
              <a:t>Emergence of feudalism – from clan society (Wales, Scotland, Ireland; 1066 – two feudal armies (or only one?)</a:t>
            </a:r>
          </a:p>
          <a:p>
            <a:r>
              <a:rPr lang="en-GB" dirty="0"/>
              <a:t>Capitalism: </a:t>
            </a:r>
            <a:r>
              <a:rPr lang="en-GB" sz="1900" dirty="0"/>
              <a:t>mercantilism and manufacture; industrialisation and commercialisation; </a:t>
            </a:r>
            <a:r>
              <a:rPr lang="en-GB" sz="1900" dirty="0" err="1"/>
              <a:t>financialisation</a:t>
            </a:r>
            <a:r>
              <a:rPr lang="en-GB" sz="1900" dirty="0"/>
              <a:t> and globalisation</a:t>
            </a:r>
          </a:p>
        </p:txBody>
      </p:sp>
    </p:spTree>
    <p:extLst>
      <p:ext uri="{BB962C8B-B14F-4D97-AF65-F5344CB8AC3E}">
        <p14:creationId xmlns:p14="http://schemas.microsoft.com/office/powerpoint/2010/main" val="36165054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68</TotalTime>
  <Words>605</Words>
  <Application>Microsoft Office PowerPoint</Application>
  <PresentationFormat>On-screen Show (4:3)</PresentationFormat>
  <Paragraphs>84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-apple-system</vt:lpstr>
      <vt:lpstr>Arial</vt:lpstr>
      <vt:lpstr>Calibri</vt:lpstr>
      <vt:lpstr>Calibri Light</vt:lpstr>
      <vt:lpstr>Office Theme</vt:lpstr>
      <vt:lpstr>HPAN4015  Anthropology Today    </vt:lpstr>
      <vt:lpstr>Marx and his legacy in social science</vt:lpstr>
      <vt:lpstr>Capital/ism: The actual Karl Marx, his world and his ideas</vt:lpstr>
      <vt:lpstr>Karl Marx </vt:lpstr>
      <vt:lpstr>The Communist Manifesto 1847</vt:lpstr>
      <vt:lpstr>After 1844</vt:lpstr>
      <vt:lpstr>Marx and The State</vt:lpstr>
      <vt:lpstr>Marxian Political Economy y</vt:lpstr>
      <vt:lpstr>Modes of production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HPAN5041/6041 Economic Anthropology and Past Societies</dc:title>
  <dc:creator>Andy Bevan</dc:creator>
  <cp:lastModifiedBy>Andy Bevan</cp:lastModifiedBy>
  <cp:revision>9</cp:revision>
  <dcterms:created xsi:type="dcterms:W3CDTF">2023-01-02T11:26:16Z</dcterms:created>
  <dcterms:modified xsi:type="dcterms:W3CDTF">2025-02-10T14:19:05Z</dcterms:modified>
</cp:coreProperties>
</file>