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7"/>
  </p:notesMasterIdLst>
  <p:sldIdLst>
    <p:sldId id="259" r:id="rId2"/>
    <p:sldId id="270" r:id="rId3"/>
    <p:sldId id="327" r:id="rId4"/>
    <p:sldId id="532" r:id="rId5"/>
    <p:sldId id="534" r:id="rId6"/>
    <p:sldId id="530" r:id="rId7"/>
    <p:sldId id="531" r:id="rId8"/>
    <p:sldId id="538" r:id="rId9"/>
    <p:sldId id="541" r:id="rId10"/>
    <p:sldId id="543" r:id="rId11"/>
    <p:sldId id="545" r:id="rId12"/>
    <p:sldId id="533" r:id="rId13"/>
    <p:sldId id="539" r:id="rId14"/>
    <p:sldId id="544" r:id="rId15"/>
    <p:sldId id="542" r:id="rId16"/>
    <p:sldId id="535" r:id="rId17"/>
    <p:sldId id="536" r:id="rId18"/>
    <p:sldId id="537" r:id="rId19"/>
    <p:sldId id="546" r:id="rId20"/>
    <p:sldId id="547" r:id="rId21"/>
    <p:sldId id="548" r:id="rId22"/>
    <p:sldId id="521" r:id="rId23"/>
    <p:sldId id="296" r:id="rId24"/>
    <p:sldId id="496" r:id="rId25"/>
    <p:sldId id="256" r:id="rId2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2524" autoAdjust="0"/>
  </p:normalViewPr>
  <p:slideViewPr>
    <p:cSldViewPr>
      <p:cViewPr>
        <p:scale>
          <a:sx n="50" d="100"/>
          <a:sy n="50" d="100"/>
        </p:scale>
        <p:origin x="366" y="88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06/07/2026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C44A5-3B7B-4AF2-AEA4-5E7F7BC46B0F}" type="slidenum">
              <a:rPr lang="en-GB" smtClean="0"/>
              <a:t>1</a:t>
            </a:fld>
            <a:endParaRPr lang="en-GB"/>
          </a:p>
        </p:txBody>
      </p:sp>
    </p:spTree>
    <p:extLst>
      <p:ext uri="{BB962C8B-B14F-4D97-AF65-F5344CB8AC3E}">
        <p14:creationId xmlns:p14="http://schemas.microsoft.com/office/powerpoint/2010/main" val="2912612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1604302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9</a:t>
            </a:fld>
            <a:endParaRPr lang="en-GB" altLang="en-US"/>
          </a:p>
        </p:txBody>
      </p:sp>
    </p:spTree>
    <p:extLst>
      <p:ext uri="{BB962C8B-B14F-4D97-AF65-F5344CB8AC3E}">
        <p14:creationId xmlns:p14="http://schemas.microsoft.com/office/powerpoint/2010/main" val="621544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https://www.youtube.com/watch?v=nOJ6Q_sYXHs </a:t>
            </a:r>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14</a:t>
            </a:fld>
            <a:endParaRPr lang="en-GB" altLang="en-US"/>
          </a:p>
        </p:txBody>
      </p:sp>
    </p:spTree>
    <p:extLst>
      <p:ext uri="{BB962C8B-B14F-4D97-AF65-F5344CB8AC3E}">
        <p14:creationId xmlns:p14="http://schemas.microsoft.com/office/powerpoint/2010/main" val="25256847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06/07/2026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06/07/2026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06/07/2026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06/07/2026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06/07/2026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06/07/2026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06/07/2026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06/07/2026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06/07/2026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06/07/2026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06/07/2026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9902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29835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60664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06/07/2026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5" r:id="rId12"/>
    <p:sldLayoutId id="2147483866" r:id="rId13"/>
    <p:sldLayoutId id="2147483867" r:id="rId14"/>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nOJ6Q_sYXHs?feature=oembed" TargetMode="External"/><Relationship Id="rId5" Type="http://schemas.openxmlformats.org/officeDocument/2006/relationships/hyperlink" Target="https://www.youtube.com/watch?v=nOJ6Q_sYXHs" TargetMode="Externa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mailto:aocases@uwtsd.ac.uk" TargetMode="External"/><Relationship Id="rId2" Type="http://schemas.openxmlformats.org/officeDocument/2006/relationships/hyperlink" Target="mailto:wellbeingsupport@uwtsd.ac.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marL="0" indent="0" eaLnBrk="1" hangingPunct="1">
              <a:buNone/>
            </a:pPr>
            <a:r>
              <a:rPr lang="en-GB" sz="4000" b="1" dirty="0">
                <a:solidFill>
                  <a:schemeClr val="accent5"/>
                </a:solidFill>
                <a:ea typeface="Calibri" panose="020F0502020204030204"/>
                <a:cs typeface="Calibri" panose="020F0502020204030204"/>
              </a:rPr>
              <a:t>Essential Skills: </a:t>
            </a:r>
          </a:p>
          <a:p>
            <a:pPr marL="0" indent="0" eaLnBrk="1" hangingPunct="1">
              <a:buNone/>
            </a:pPr>
            <a:r>
              <a:rPr lang="en-GB" altLang="en-US" sz="4000" b="1" dirty="0">
                <a:solidFill>
                  <a:schemeClr val="bg1"/>
                </a:solidFill>
                <a:effectLst>
                  <a:outerShdw blurRad="38100" dist="38100" dir="2700000" algn="tl">
                    <a:srgbClr val="000000">
                      <a:alpha val="43137"/>
                    </a:srgbClr>
                  </a:outerShdw>
                </a:effectLst>
              </a:rPr>
              <a:t>Assessment Focus</a:t>
            </a:r>
          </a:p>
          <a:p>
            <a:pPr marL="0" indent="0" eaLnBrk="1" hangingPunct="1">
              <a:buNone/>
            </a:pPr>
            <a:r>
              <a:rPr lang="en-GB" altLang="en-US" sz="4000" b="1" dirty="0">
                <a:solidFill>
                  <a:schemeClr val="bg1"/>
                </a:solidFill>
                <a:effectLst>
                  <a:outerShdw blurRad="38100" dist="38100" dir="2700000" algn="tl">
                    <a:srgbClr val="000000">
                      <a:alpha val="43137"/>
                    </a:srgbClr>
                  </a:outerShdw>
                </a:effectLst>
              </a:rPr>
              <a:t>Week 9</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b="1" dirty="0"/>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3024336"/>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pPr lvl="0"/>
            <a:r>
              <a:rPr lang="en-GB" sz="2400" dirty="0"/>
              <a:t>Apply practical proofreading and editing techniques. </a:t>
            </a:r>
          </a:p>
          <a:p>
            <a:pPr lvl="0"/>
            <a:r>
              <a:rPr lang="en-GB" sz="2400" dirty="0"/>
              <a:t>Identify common mistakes before submission. </a:t>
            </a:r>
          </a:p>
          <a:p>
            <a:pPr lvl="0"/>
            <a:r>
              <a:rPr lang="en-GB" sz="2400" dirty="0"/>
              <a:t>Prepare effectively for presentations or project demonstrations. </a:t>
            </a:r>
          </a:p>
          <a:p>
            <a:pPr lvl="0"/>
            <a:r>
              <a:rPr lang="en-GB" sz="2400" dirty="0"/>
              <a:t>Produce a realistic improvement plan before their next deadline.</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717C301B-E41D-5729-F292-15929828C6AE}"/>
              </a:ext>
            </a:extLst>
          </p:cNvPr>
          <p:cNvSpPr/>
          <p:nvPr/>
        </p:nvSpPr>
        <p:spPr>
          <a:xfrm>
            <a:off x="337034" y="620688"/>
            <a:ext cx="2734629"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Assessment Workshop</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sz="4000" dirty="0">
                <a:latin typeface="Arial" panose="020B0604020202020204" pitchFamily="34" charset="0"/>
                <a:cs typeface="Arial" panose="020B0604020202020204" pitchFamily="34" charset="0"/>
              </a:rPr>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992142"/>
            <a:ext cx="11809312" cy="1540767"/>
          </a:xfrm>
        </p:spPr>
        <p:txBody>
          <a:bodyPr/>
          <a:lstStyle/>
          <a:p>
            <a:pPr marL="0" indent="0" eaLnBrk="1" hangingPunct="1">
              <a:buNone/>
            </a:pPr>
            <a:endParaRPr lang="en-GB" altLang="en-US" sz="1800" dirty="0"/>
          </a:p>
          <a:p>
            <a:pPr marL="0" indent="0" eaLnBrk="1" hangingPunct="1">
              <a:buNone/>
            </a:pPr>
            <a:endParaRPr lang="en-GB" altLang="en-US" sz="1800" dirty="0"/>
          </a:p>
        </p:txBody>
      </p:sp>
      <p:graphicFrame>
        <p:nvGraphicFramePr>
          <p:cNvPr id="3" name="Table 2">
            <a:extLst>
              <a:ext uri="{FF2B5EF4-FFF2-40B4-BE49-F238E27FC236}">
                <a16:creationId xmlns:a16="http://schemas.microsoft.com/office/drawing/2014/main" id="{82349894-39C9-2F08-F830-D735F10BABC8}"/>
              </a:ext>
            </a:extLst>
          </p:cNvPr>
          <p:cNvGraphicFramePr>
            <a:graphicFrameLocks noGrp="1"/>
          </p:cNvGraphicFramePr>
          <p:nvPr>
            <p:extLst>
              <p:ext uri="{D42A27DB-BD31-4B8C-83A1-F6EECF244321}">
                <p14:modId xmlns:p14="http://schemas.microsoft.com/office/powerpoint/2010/main" val="3197114986"/>
              </p:ext>
            </p:extLst>
          </p:nvPr>
        </p:nvGraphicFramePr>
        <p:xfrm>
          <a:off x="609600" y="2278221"/>
          <a:ext cx="10972800" cy="2560320"/>
        </p:xfrm>
        <a:graphic>
          <a:graphicData uri="http://schemas.openxmlformats.org/drawingml/2006/table">
            <a:tbl>
              <a:tblPr/>
              <a:tblGrid>
                <a:gridCol w="5486400">
                  <a:extLst>
                    <a:ext uri="{9D8B030D-6E8A-4147-A177-3AD203B41FA5}">
                      <a16:colId xmlns:a16="http://schemas.microsoft.com/office/drawing/2014/main" val="1682506624"/>
                    </a:ext>
                  </a:extLst>
                </a:gridCol>
                <a:gridCol w="5486400">
                  <a:extLst>
                    <a:ext uri="{9D8B030D-6E8A-4147-A177-3AD203B41FA5}">
                      <a16:colId xmlns:a16="http://schemas.microsoft.com/office/drawing/2014/main" val="90339023"/>
                    </a:ext>
                  </a:extLst>
                </a:gridCol>
              </a:tblGrid>
              <a:tr h="0">
                <a:tc>
                  <a:txBody>
                    <a:bodyPr/>
                    <a:lstStyle/>
                    <a:p>
                      <a:pPr>
                        <a:buNone/>
                      </a:pPr>
                      <a:r>
                        <a:rPr lang="en-GB"/>
                        <a:t>Activity</a:t>
                      </a:r>
                    </a:p>
                  </a:txBody>
                  <a:tcPr anchor="ctr">
                    <a:lnL>
                      <a:noFill/>
                    </a:lnL>
                    <a:lnR>
                      <a:noFill/>
                    </a:lnR>
                    <a:lnT>
                      <a:noFill/>
                    </a:lnT>
                    <a:lnB>
                      <a:noFill/>
                    </a:lnB>
                    <a:noFill/>
                  </a:tcPr>
                </a:tc>
                <a:tc>
                  <a:txBody>
                    <a:bodyPr/>
                    <a:lstStyle/>
                    <a:p>
                      <a:pPr>
                        <a:buNone/>
                      </a:pPr>
                      <a:r>
                        <a:rPr lang="en-GB"/>
                        <a:t>Time</a:t>
                      </a:r>
                    </a:p>
                  </a:txBody>
                  <a:tcPr anchor="ctr">
                    <a:lnL>
                      <a:noFill/>
                    </a:lnL>
                    <a:lnR>
                      <a:noFill/>
                    </a:lnR>
                    <a:lnT>
                      <a:noFill/>
                    </a:lnT>
                    <a:lnB>
                      <a:noFill/>
                    </a:lnB>
                    <a:noFill/>
                  </a:tcPr>
                </a:tc>
                <a:extLst>
                  <a:ext uri="{0D108BD9-81ED-4DB2-BD59-A6C34878D82A}">
                    <a16:rowId xmlns:a16="http://schemas.microsoft.com/office/drawing/2014/main" val="3245809184"/>
                  </a:ext>
                </a:extLst>
              </a:tr>
              <a:tr h="0">
                <a:tc>
                  <a:txBody>
                    <a:bodyPr/>
                    <a:lstStyle/>
                    <a:p>
                      <a:pPr>
                        <a:buNone/>
                      </a:pPr>
                      <a:r>
                        <a:rPr lang="en-GB"/>
                        <a:t>Welcome &amp; Progress Check-in</a:t>
                      </a:r>
                    </a:p>
                  </a:txBody>
                  <a:tcPr anchor="ctr">
                    <a:lnL>
                      <a:noFill/>
                    </a:lnL>
                    <a:lnR>
                      <a:noFill/>
                    </a:lnR>
                    <a:lnT>
                      <a:noFill/>
                    </a:lnT>
                    <a:lnB>
                      <a:noFill/>
                    </a:lnB>
                    <a:noFill/>
                  </a:tcPr>
                </a:tc>
                <a:tc>
                  <a:txBody>
                    <a:bodyPr/>
                    <a:lstStyle/>
                    <a:p>
                      <a:pPr>
                        <a:buNone/>
                      </a:pPr>
                      <a:r>
                        <a:rPr lang="en-GB"/>
                        <a:t>10 mins</a:t>
                      </a:r>
                    </a:p>
                  </a:txBody>
                  <a:tcPr anchor="ctr">
                    <a:lnL>
                      <a:noFill/>
                    </a:lnL>
                    <a:lnR>
                      <a:noFill/>
                    </a:lnR>
                    <a:lnT>
                      <a:noFill/>
                    </a:lnT>
                    <a:lnB>
                      <a:noFill/>
                    </a:lnB>
                    <a:noFill/>
                  </a:tcPr>
                </a:tc>
                <a:extLst>
                  <a:ext uri="{0D108BD9-81ED-4DB2-BD59-A6C34878D82A}">
                    <a16:rowId xmlns:a16="http://schemas.microsoft.com/office/drawing/2014/main" val="2536065251"/>
                  </a:ext>
                </a:extLst>
              </a:tr>
              <a:tr h="0">
                <a:tc>
                  <a:txBody>
                    <a:bodyPr/>
                    <a:lstStyle/>
                    <a:p>
                      <a:pPr>
                        <a:buNone/>
                      </a:pPr>
                      <a:r>
                        <a:rPr lang="en-GB" dirty="0"/>
                        <a:t>Self-assessment using the marking criteria</a:t>
                      </a:r>
                    </a:p>
                  </a:txBody>
                  <a:tcPr anchor="ctr">
                    <a:lnL>
                      <a:noFill/>
                    </a:lnL>
                    <a:lnR>
                      <a:noFill/>
                    </a:lnR>
                    <a:lnT>
                      <a:noFill/>
                    </a:lnT>
                    <a:lnB>
                      <a:noFill/>
                    </a:lnB>
                    <a:noFill/>
                  </a:tcPr>
                </a:tc>
                <a:tc>
                  <a:txBody>
                    <a:bodyPr/>
                    <a:lstStyle/>
                    <a:p>
                      <a:pPr>
                        <a:buNone/>
                      </a:pPr>
                      <a:r>
                        <a:rPr lang="en-GB"/>
                        <a:t>30 mins</a:t>
                      </a:r>
                    </a:p>
                  </a:txBody>
                  <a:tcPr anchor="ctr">
                    <a:lnL>
                      <a:noFill/>
                    </a:lnL>
                    <a:lnR>
                      <a:noFill/>
                    </a:lnR>
                    <a:lnT>
                      <a:noFill/>
                    </a:lnT>
                    <a:lnB>
                      <a:noFill/>
                    </a:lnB>
                    <a:noFill/>
                  </a:tcPr>
                </a:tc>
                <a:extLst>
                  <a:ext uri="{0D108BD9-81ED-4DB2-BD59-A6C34878D82A}">
                    <a16:rowId xmlns:a16="http://schemas.microsoft.com/office/drawing/2014/main" val="556333913"/>
                  </a:ext>
                </a:extLst>
              </a:tr>
              <a:tr h="0">
                <a:tc>
                  <a:txBody>
                    <a:bodyPr/>
                    <a:lstStyle/>
                    <a:p>
                      <a:pPr>
                        <a:buNone/>
                      </a:pPr>
                      <a:r>
                        <a:rPr lang="en-GB" dirty="0"/>
                        <a:t>Editing &amp; Proofreading </a:t>
                      </a:r>
                    </a:p>
                  </a:txBody>
                  <a:tcPr anchor="ctr">
                    <a:lnL>
                      <a:noFill/>
                    </a:lnL>
                    <a:lnR>
                      <a:noFill/>
                    </a:lnR>
                    <a:lnT>
                      <a:noFill/>
                    </a:lnT>
                    <a:lnB>
                      <a:noFill/>
                    </a:lnB>
                    <a:noFill/>
                  </a:tcPr>
                </a:tc>
                <a:tc>
                  <a:txBody>
                    <a:bodyPr/>
                    <a:lstStyle/>
                    <a:p>
                      <a:pPr>
                        <a:buNone/>
                      </a:pPr>
                      <a:r>
                        <a:rPr lang="en-GB"/>
                        <a:t>35 mins</a:t>
                      </a:r>
                    </a:p>
                  </a:txBody>
                  <a:tcPr anchor="ctr">
                    <a:lnL>
                      <a:noFill/>
                    </a:lnL>
                    <a:lnR>
                      <a:noFill/>
                    </a:lnR>
                    <a:lnT>
                      <a:noFill/>
                    </a:lnT>
                    <a:lnB>
                      <a:noFill/>
                    </a:lnB>
                    <a:noFill/>
                  </a:tcPr>
                </a:tc>
                <a:extLst>
                  <a:ext uri="{0D108BD9-81ED-4DB2-BD59-A6C34878D82A}">
                    <a16:rowId xmlns:a16="http://schemas.microsoft.com/office/drawing/2014/main" val="374622423"/>
                  </a:ext>
                </a:extLst>
              </a:tr>
              <a:tr h="0">
                <a:tc>
                  <a:txBody>
                    <a:bodyPr/>
                    <a:lstStyle/>
                    <a:p>
                      <a:pPr>
                        <a:buNone/>
                      </a:pPr>
                      <a:r>
                        <a:rPr lang="en-GB"/>
                        <a:t>Break</a:t>
                      </a:r>
                    </a:p>
                  </a:txBody>
                  <a:tcPr anchor="ctr">
                    <a:lnL>
                      <a:noFill/>
                    </a:lnL>
                    <a:lnR>
                      <a:noFill/>
                    </a:lnR>
                    <a:lnT>
                      <a:noFill/>
                    </a:lnT>
                    <a:lnB>
                      <a:noFill/>
                    </a:lnB>
                    <a:noFill/>
                  </a:tcPr>
                </a:tc>
                <a:tc>
                  <a:txBody>
                    <a:bodyPr/>
                    <a:lstStyle/>
                    <a:p>
                      <a:pPr>
                        <a:buNone/>
                      </a:pPr>
                      <a:r>
                        <a:rPr lang="en-GB"/>
                        <a:t>10 mins</a:t>
                      </a:r>
                    </a:p>
                  </a:txBody>
                  <a:tcPr anchor="ctr">
                    <a:lnL>
                      <a:noFill/>
                    </a:lnL>
                    <a:lnR>
                      <a:noFill/>
                    </a:lnR>
                    <a:lnT>
                      <a:noFill/>
                    </a:lnT>
                    <a:lnB>
                      <a:noFill/>
                    </a:lnB>
                    <a:noFill/>
                  </a:tcPr>
                </a:tc>
                <a:extLst>
                  <a:ext uri="{0D108BD9-81ED-4DB2-BD59-A6C34878D82A}">
                    <a16:rowId xmlns:a16="http://schemas.microsoft.com/office/drawing/2014/main" val="600110619"/>
                  </a:ext>
                </a:extLst>
              </a:tr>
              <a:tr h="0">
                <a:tc>
                  <a:txBody>
                    <a:bodyPr/>
                    <a:lstStyle/>
                    <a:p>
                      <a:pPr>
                        <a:buNone/>
                      </a:pPr>
                      <a:r>
                        <a:rPr lang="en-GB"/>
                        <a:t>Preparing for presentations</a:t>
                      </a:r>
                    </a:p>
                  </a:txBody>
                  <a:tcPr anchor="ctr">
                    <a:lnL>
                      <a:noFill/>
                    </a:lnL>
                    <a:lnR>
                      <a:noFill/>
                    </a:lnR>
                    <a:lnT>
                      <a:noFill/>
                    </a:lnT>
                    <a:lnB>
                      <a:noFill/>
                    </a:lnB>
                    <a:noFill/>
                  </a:tcPr>
                </a:tc>
                <a:tc>
                  <a:txBody>
                    <a:bodyPr/>
                    <a:lstStyle/>
                    <a:p>
                      <a:pPr>
                        <a:buNone/>
                      </a:pPr>
                      <a:r>
                        <a:rPr lang="en-GB"/>
                        <a:t>25 mins</a:t>
                      </a:r>
                    </a:p>
                  </a:txBody>
                  <a:tcPr anchor="ctr">
                    <a:lnL>
                      <a:noFill/>
                    </a:lnL>
                    <a:lnR>
                      <a:noFill/>
                    </a:lnR>
                    <a:lnT>
                      <a:noFill/>
                    </a:lnT>
                    <a:lnB>
                      <a:noFill/>
                    </a:lnB>
                    <a:noFill/>
                  </a:tcPr>
                </a:tc>
                <a:extLst>
                  <a:ext uri="{0D108BD9-81ED-4DB2-BD59-A6C34878D82A}">
                    <a16:rowId xmlns:a16="http://schemas.microsoft.com/office/drawing/2014/main" val="186275760"/>
                  </a:ext>
                </a:extLst>
              </a:tr>
              <a:tr h="0">
                <a:tc>
                  <a:txBody>
                    <a:bodyPr/>
                    <a:lstStyle/>
                    <a:p>
                      <a:pPr>
                        <a:buNone/>
                      </a:pPr>
                      <a:r>
                        <a:rPr lang="en-GB" dirty="0"/>
                        <a:t>Personal Improvement Plan</a:t>
                      </a:r>
                    </a:p>
                  </a:txBody>
                  <a:tcPr anchor="ctr">
                    <a:lnL>
                      <a:noFill/>
                    </a:lnL>
                    <a:lnR>
                      <a:noFill/>
                    </a:lnR>
                    <a:lnT>
                      <a:noFill/>
                    </a:lnT>
                    <a:lnB>
                      <a:noFill/>
                    </a:lnB>
                    <a:noFill/>
                  </a:tcPr>
                </a:tc>
                <a:tc>
                  <a:txBody>
                    <a:bodyPr/>
                    <a:lstStyle/>
                    <a:p>
                      <a:pPr>
                        <a:buNone/>
                      </a:pPr>
                      <a:r>
                        <a:rPr lang="en-GB" dirty="0"/>
                        <a:t>10 mins</a:t>
                      </a:r>
                    </a:p>
                  </a:txBody>
                  <a:tcPr anchor="ctr">
                    <a:lnL>
                      <a:noFill/>
                    </a:lnL>
                    <a:lnR>
                      <a:noFill/>
                    </a:lnR>
                    <a:lnT>
                      <a:noFill/>
                    </a:lnT>
                    <a:lnB>
                      <a:noFill/>
                    </a:lnB>
                    <a:noFill/>
                  </a:tcPr>
                </a:tc>
                <a:extLst>
                  <a:ext uri="{0D108BD9-81ED-4DB2-BD59-A6C34878D82A}">
                    <a16:rowId xmlns:a16="http://schemas.microsoft.com/office/drawing/2014/main" val="3478494882"/>
                  </a:ext>
                </a:extLst>
              </a:tr>
            </a:tbl>
          </a:graphicData>
        </a:graphic>
      </p:graphicFrame>
    </p:spTree>
    <p:extLst>
      <p:ext uri="{BB962C8B-B14F-4D97-AF65-F5344CB8AC3E}">
        <p14:creationId xmlns:p14="http://schemas.microsoft.com/office/powerpoint/2010/main" val="1383590201"/>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7B62F-7007-C6F6-B7DA-9775AAD462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Check-in Activity</a:t>
            </a:r>
          </a:p>
        </p:txBody>
      </p:sp>
      <p:sp>
        <p:nvSpPr>
          <p:cNvPr id="3" name="Content Placeholder 2">
            <a:extLst>
              <a:ext uri="{FF2B5EF4-FFF2-40B4-BE49-F238E27FC236}">
                <a16:creationId xmlns:a16="http://schemas.microsoft.com/office/drawing/2014/main" id="{83AC68ED-0ECF-4BE8-0297-6CBA733763C2}"/>
              </a:ext>
            </a:extLst>
          </p:cNvPr>
          <p:cNvSpPr>
            <a:spLocks noGrp="1"/>
          </p:cNvSpPr>
          <p:nvPr>
            <p:ph idx="1"/>
          </p:nvPr>
        </p:nvSpPr>
        <p:spPr/>
        <p:txBody>
          <a:bodyPr/>
          <a:lstStyle/>
          <a:p>
            <a:pPr marL="0" indent="0">
              <a:buNone/>
            </a:pPr>
            <a:endParaRPr lang="en-GB" dirty="0"/>
          </a:p>
          <a:p>
            <a:pPr marL="0" indent="0">
              <a:buNone/>
            </a:pPr>
            <a:r>
              <a:rPr lang="en-GB" b="1" dirty="0"/>
              <a:t>Finish the sentence...</a:t>
            </a:r>
          </a:p>
          <a:p>
            <a:r>
              <a:rPr lang="en-GB" dirty="0"/>
              <a:t>The part of my project I am least confident about is...</a:t>
            </a:r>
          </a:p>
        </p:txBody>
      </p:sp>
      <p:sp>
        <p:nvSpPr>
          <p:cNvPr id="5" name="Speech Bubble: Rectangle with Corners Rounded 4">
            <a:extLst>
              <a:ext uri="{FF2B5EF4-FFF2-40B4-BE49-F238E27FC236}">
                <a16:creationId xmlns:a16="http://schemas.microsoft.com/office/drawing/2014/main" id="{58B7FA99-5EC0-DBDB-3E48-33EB682798FB}"/>
              </a:ext>
            </a:extLst>
          </p:cNvPr>
          <p:cNvSpPr/>
          <p:nvPr/>
        </p:nvSpPr>
        <p:spPr>
          <a:xfrm>
            <a:off x="9408368" y="3552502"/>
            <a:ext cx="2448272" cy="1944216"/>
          </a:xfrm>
          <a:prstGeom prst="wedgeRoundRectCallout">
            <a:avLst>
              <a:gd name="adj1" fmla="val -102203"/>
              <a:gd name="adj2" fmla="val 44774"/>
              <a:gd name="adj3" fmla="val 16667"/>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b="1" dirty="0">
                <a:solidFill>
                  <a:schemeClr val="tx1"/>
                </a:solidFill>
              </a:rPr>
              <a:t>Feedback to the class</a:t>
            </a:r>
          </a:p>
        </p:txBody>
      </p:sp>
    </p:spTree>
    <p:extLst>
      <p:ext uri="{BB962C8B-B14F-4D97-AF65-F5344CB8AC3E}">
        <p14:creationId xmlns:p14="http://schemas.microsoft.com/office/powerpoint/2010/main" val="1163010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5C7C-08F2-D998-56AC-9C8F31B6D363}"/>
              </a:ext>
            </a:extLst>
          </p:cNvPr>
          <p:cNvSpPr>
            <a:spLocks noGrp="1"/>
          </p:cNvSpPr>
          <p:nvPr>
            <p:ph type="title"/>
          </p:nvPr>
        </p:nvSpPr>
        <p:spPr>
          <a:xfrm>
            <a:off x="7032104" y="274638"/>
            <a:ext cx="4550296" cy="1143000"/>
          </a:xfrm>
        </p:spPr>
        <p:txBody>
          <a:bodyPr/>
          <a:lstStyle/>
          <a:p>
            <a:r>
              <a:rPr lang="en-GB" sz="4000" b="1" dirty="0">
                <a:latin typeface="Arial" panose="020B0604020202020204" pitchFamily="34" charset="0"/>
                <a:cs typeface="Arial" panose="020B0604020202020204" pitchFamily="34" charset="0"/>
              </a:rPr>
              <a:t>Share</a:t>
            </a:r>
          </a:p>
        </p:txBody>
      </p:sp>
      <p:grpSp>
        <p:nvGrpSpPr>
          <p:cNvPr id="5" name="Group 4">
            <a:extLst>
              <a:ext uri="{FF2B5EF4-FFF2-40B4-BE49-F238E27FC236}">
                <a16:creationId xmlns:a16="http://schemas.microsoft.com/office/drawing/2014/main" id="{E7E1442E-FA5D-7EA2-5B59-4854E9D6049F}"/>
              </a:ext>
            </a:extLst>
          </p:cNvPr>
          <p:cNvGrpSpPr/>
          <p:nvPr/>
        </p:nvGrpSpPr>
        <p:grpSpPr>
          <a:xfrm>
            <a:off x="703811" y="846138"/>
            <a:ext cx="6580538" cy="4521839"/>
            <a:chOff x="4339996" y="1614194"/>
            <a:chExt cx="3512006" cy="3888373"/>
          </a:xfrm>
        </p:grpSpPr>
        <p:sp>
          <p:nvSpPr>
            <p:cNvPr id="6" name="Free-form: Shape 5">
              <a:extLst>
                <a:ext uri="{FF2B5EF4-FFF2-40B4-BE49-F238E27FC236}">
                  <a16:creationId xmlns:a16="http://schemas.microsoft.com/office/drawing/2014/main" id="{DF9CA5B3-4D74-4CF2-8582-6EE0A321C3DC}"/>
                </a:ext>
              </a:extLst>
            </p:cNvPr>
            <p:cNvSpPr/>
            <p:nvPr/>
          </p:nvSpPr>
          <p:spPr>
            <a:xfrm>
              <a:off x="5556430" y="3018812"/>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021" tIns="165021" rIns="165021" bIns="165021" numCol="1" spcCol="1270" anchor="ctr" anchorCtr="0">
              <a:noAutofit/>
            </a:bodyPr>
            <a:lstStyle/>
            <a:p>
              <a:pPr marL="0" lvl="0" indent="0" algn="ctr" defTabSz="488950">
                <a:lnSpc>
                  <a:spcPct val="90000"/>
                </a:lnSpc>
                <a:spcBef>
                  <a:spcPct val="0"/>
                </a:spcBef>
                <a:spcAft>
                  <a:spcPct val="35000"/>
                </a:spcAft>
                <a:buNone/>
              </a:pPr>
              <a:r>
                <a:rPr lang="en-GB" sz="2400" kern="1200" dirty="0"/>
                <a:t>Assessment</a:t>
              </a:r>
            </a:p>
          </p:txBody>
        </p:sp>
        <p:sp>
          <p:nvSpPr>
            <p:cNvPr id="7" name="Free-form: Shape 6">
              <a:extLst>
                <a:ext uri="{FF2B5EF4-FFF2-40B4-BE49-F238E27FC236}">
                  <a16:creationId xmlns:a16="http://schemas.microsoft.com/office/drawing/2014/main" id="{6FAF6457-2DB3-924A-2B8D-A8B371821FE1}"/>
                </a:ext>
              </a:extLst>
            </p:cNvPr>
            <p:cNvSpPr/>
            <p:nvPr/>
          </p:nvSpPr>
          <p:spPr>
            <a:xfrm rot="16200000">
              <a:off x="5933260" y="2847221"/>
              <a:ext cx="325478" cy="17702"/>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0" y="8851"/>
                  </a:moveTo>
                  <a:lnTo>
                    <a:pt x="325478"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3" tIns="715" rIns="167302" bIns="71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8" name="Free-form: Shape 7">
              <a:extLst>
                <a:ext uri="{FF2B5EF4-FFF2-40B4-BE49-F238E27FC236}">
                  <a16:creationId xmlns:a16="http://schemas.microsoft.com/office/drawing/2014/main" id="{EAB180C6-B8EC-66C7-EA89-38091EC20ADC}"/>
                </a:ext>
              </a:extLst>
            </p:cNvPr>
            <p:cNvSpPr/>
            <p:nvPr/>
          </p:nvSpPr>
          <p:spPr>
            <a:xfrm>
              <a:off x="5556430" y="1614194"/>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000" kern="1200" dirty="0"/>
                <a:t>Academic Writing</a:t>
              </a:r>
            </a:p>
          </p:txBody>
        </p:sp>
        <p:sp>
          <p:nvSpPr>
            <p:cNvPr id="9" name="Free-form: Shape 8">
              <a:extLst>
                <a:ext uri="{FF2B5EF4-FFF2-40B4-BE49-F238E27FC236}">
                  <a16:creationId xmlns:a16="http://schemas.microsoft.com/office/drawing/2014/main" id="{8E3E989F-259A-14D3-8860-3844B7B59644}"/>
                </a:ext>
              </a:extLst>
            </p:cNvPr>
            <p:cNvSpPr/>
            <p:nvPr/>
          </p:nvSpPr>
          <p:spPr>
            <a:xfrm rot="19800000">
              <a:off x="6541477" y="3198375"/>
              <a:ext cx="325478" cy="17702"/>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0" y="8851"/>
                  </a:moveTo>
                  <a:lnTo>
                    <a:pt x="325478"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2" tIns="715" rIns="167302" bIns="713"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0" name="Free-form: Shape 9">
              <a:extLst>
                <a:ext uri="{FF2B5EF4-FFF2-40B4-BE49-F238E27FC236}">
                  <a16:creationId xmlns:a16="http://schemas.microsoft.com/office/drawing/2014/main" id="{D25AE3D9-9019-A3EC-97AA-94E4647ED9B4}"/>
                </a:ext>
              </a:extLst>
            </p:cNvPr>
            <p:cNvSpPr/>
            <p:nvPr/>
          </p:nvSpPr>
          <p:spPr>
            <a:xfrm>
              <a:off x="6772864" y="2316503"/>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000" kern="1200" dirty="0"/>
                <a:t>Referencing </a:t>
              </a:r>
            </a:p>
          </p:txBody>
        </p:sp>
        <p:sp>
          <p:nvSpPr>
            <p:cNvPr id="11" name="Free-form: Shape 10">
              <a:extLst>
                <a:ext uri="{FF2B5EF4-FFF2-40B4-BE49-F238E27FC236}">
                  <a16:creationId xmlns:a16="http://schemas.microsoft.com/office/drawing/2014/main" id="{28957DA7-73F4-89F3-561B-A7564CC76A88}"/>
                </a:ext>
              </a:extLst>
            </p:cNvPr>
            <p:cNvSpPr/>
            <p:nvPr/>
          </p:nvSpPr>
          <p:spPr>
            <a:xfrm rot="1800000">
              <a:off x="6541477" y="3900684"/>
              <a:ext cx="325478" cy="17702"/>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0" y="8851"/>
                  </a:moveTo>
                  <a:lnTo>
                    <a:pt x="325478"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2" tIns="713" rIns="167302" bIns="71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2" name="Free-form: Shape 11">
              <a:extLst>
                <a:ext uri="{FF2B5EF4-FFF2-40B4-BE49-F238E27FC236}">
                  <a16:creationId xmlns:a16="http://schemas.microsoft.com/office/drawing/2014/main" id="{3F339DDF-E98F-9289-C575-648C88D623E1}"/>
                </a:ext>
              </a:extLst>
            </p:cNvPr>
            <p:cNvSpPr/>
            <p:nvPr/>
          </p:nvSpPr>
          <p:spPr>
            <a:xfrm>
              <a:off x="6772864" y="3721120"/>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400" kern="1200" dirty="0"/>
                <a:t>Grammar</a:t>
              </a:r>
            </a:p>
          </p:txBody>
        </p:sp>
        <p:sp>
          <p:nvSpPr>
            <p:cNvPr id="13" name="Free-form: Shape 12">
              <a:extLst>
                <a:ext uri="{FF2B5EF4-FFF2-40B4-BE49-F238E27FC236}">
                  <a16:creationId xmlns:a16="http://schemas.microsoft.com/office/drawing/2014/main" id="{DE932D55-33B1-9ADA-5167-C0D214C9616D}"/>
                </a:ext>
              </a:extLst>
            </p:cNvPr>
            <p:cNvSpPr/>
            <p:nvPr/>
          </p:nvSpPr>
          <p:spPr>
            <a:xfrm rot="5400000">
              <a:off x="5933260" y="4251838"/>
              <a:ext cx="325478" cy="17702"/>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0" y="8851"/>
                  </a:moveTo>
                  <a:lnTo>
                    <a:pt x="325478"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3" tIns="714" rIns="167302" bIns="71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4" name="Free-form: Shape 13">
              <a:extLst>
                <a:ext uri="{FF2B5EF4-FFF2-40B4-BE49-F238E27FC236}">
                  <a16:creationId xmlns:a16="http://schemas.microsoft.com/office/drawing/2014/main" id="{246A2DD5-DBB8-9FAE-757E-2F4B5B2E1830}"/>
                </a:ext>
              </a:extLst>
            </p:cNvPr>
            <p:cNvSpPr/>
            <p:nvPr/>
          </p:nvSpPr>
          <p:spPr>
            <a:xfrm>
              <a:off x="5556430" y="4423429"/>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000" kern="1200" dirty="0"/>
                <a:t>Critical analysis</a:t>
              </a:r>
            </a:p>
          </p:txBody>
        </p:sp>
        <p:sp>
          <p:nvSpPr>
            <p:cNvPr id="15" name="Free-form: Shape 14">
              <a:extLst>
                <a:ext uri="{FF2B5EF4-FFF2-40B4-BE49-F238E27FC236}">
                  <a16:creationId xmlns:a16="http://schemas.microsoft.com/office/drawing/2014/main" id="{F9240409-E480-8008-4A3F-F209B774DD74}"/>
                </a:ext>
              </a:extLst>
            </p:cNvPr>
            <p:cNvSpPr/>
            <p:nvPr/>
          </p:nvSpPr>
          <p:spPr>
            <a:xfrm rot="19800000">
              <a:off x="5325043" y="3900683"/>
              <a:ext cx="325478" cy="17703"/>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325478" y="8851"/>
                  </a:moveTo>
                  <a:lnTo>
                    <a:pt x="0"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1" tIns="714" rIns="167303" bIns="71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6" name="Free-form: Shape 15">
              <a:extLst>
                <a:ext uri="{FF2B5EF4-FFF2-40B4-BE49-F238E27FC236}">
                  <a16:creationId xmlns:a16="http://schemas.microsoft.com/office/drawing/2014/main" id="{BC791A00-DA9A-3BFF-D5B2-F23AC3E47331}"/>
                </a:ext>
              </a:extLst>
            </p:cNvPr>
            <p:cNvSpPr/>
            <p:nvPr/>
          </p:nvSpPr>
          <p:spPr>
            <a:xfrm>
              <a:off x="4339996" y="3721120"/>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000" kern="1200" dirty="0"/>
                <a:t>Presentation style</a:t>
              </a:r>
            </a:p>
          </p:txBody>
        </p:sp>
        <p:sp>
          <p:nvSpPr>
            <p:cNvPr id="17" name="Free-form: Shape 16">
              <a:extLst>
                <a:ext uri="{FF2B5EF4-FFF2-40B4-BE49-F238E27FC236}">
                  <a16:creationId xmlns:a16="http://schemas.microsoft.com/office/drawing/2014/main" id="{418A84AD-8FCD-EC0B-D287-CD9C6A5588FE}"/>
                </a:ext>
              </a:extLst>
            </p:cNvPr>
            <p:cNvSpPr/>
            <p:nvPr/>
          </p:nvSpPr>
          <p:spPr>
            <a:xfrm rot="23400000">
              <a:off x="5325043" y="3198375"/>
              <a:ext cx="325478" cy="17703"/>
            </a:xfrm>
            <a:custGeom>
              <a:avLst/>
              <a:gdLst>
                <a:gd name="csX0" fmla="*/ 0 w 325478"/>
                <a:gd name="csY0" fmla="*/ 8851 h 17702"/>
                <a:gd name="csX1" fmla="*/ 325478 w 325478"/>
                <a:gd name="csY1" fmla="*/ 8851 h 17702"/>
              </a:gdLst>
              <a:ahLst/>
              <a:cxnLst>
                <a:cxn ang="0">
                  <a:pos x="csX0" y="csY0"/>
                </a:cxn>
                <a:cxn ang="0">
                  <a:pos x="csX1" y="csY1"/>
                </a:cxn>
              </a:cxnLst>
              <a:rect l="l" t="t" r="r" b="b"/>
              <a:pathLst>
                <a:path w="325478" h="17702">
                  <a:moveTo>
                    <a:pt x="325478" y="8851"/>
                  </a:moveTo>
                  <a:lnTo>
                    <a:pt x="0" y="885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67302" tIns="715" rIns="167302" bIns="714"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8" name="Free-form: Shape 17">
              <a:extLst>
                <a:ext uri="{FF2B5EF4-FFF2-40B4-BE49-F238E27FC236}">
                  <a16:creationId xmlns:a16="http://schemas.microsoft.com/office/drawing/2014/main" id="{CCD49219-6F1A-0305-B29E-5D4AC6B52215}"/>
                </a:ext>
              </a:extLst>
            </p:cNvPr>
            <p:cNvSpPr/>
            <p:nvPr/>
          </p:nvSpPr>
          <p:spPr>
            <a:xfrm>
              <a:off x="4339996" y="2316503"/>
              <a:ext cx="1079138" cy="1079138"/>
            </a:xfrm>
            <a:custGeom>
              <a:avLst/>
              <a:gdLst>
                <a:gd name="csX0" fmla="*/ 0 w 1079138"/>
                <a:gd name="csY0" fmla="*/ 539569 h 1079138"/>
                <a:gd name="csX1" fmla="*/ 539569 w 1079138"/>
                <a:gd name="csY1" fmla="*/ 0 h 1079138"/>
                <a:gd name="csX2" fmla="*/ 1079138 w 1079138"/>
                <a:gd name="csY2" fmla="*/ 539569 h 1079138"/>
                <a:gd name="csX3" fmla="*/ 539569 w 1079138"/>
                <a:gd name="csY3" fmla="*/ 1079138 h 1079138"/>
                <a:gd name="csX4" fmla="*/ 0 w 1079138"/>
                <a:gd name="csY4" fmla="*/ 539569 h 1079138"/>
              </a:gdLst>
              <a:ahLst/>
              <a:cxnLst>
                <a:cxn ang="0">
                  <a:pos x="csX0" y="csY0"/>
                </a:cxn>
                <a:cxn ang="0">
                  <a:pos x="csX1" y="csY1"/>
                </a:cxn>
                <a:cxn ang="0">
                  <a:pos x="csX2" y="csY2"/>
                </a:cxn>
                <a:cxn ang="0">
                  <a:pos x="csX3" y="csY3"/>
                </a:cxn>
                <a:cxn ang="0">
                  <a:pos x="csX4" y="csY4"/>
                </a:cxn>
              </a:cxnLst>
              <a:rect l="l" t="t" r="r" b="b"/>
              <a:pathLst>
                <a:path w="1079138" h="1079138">
                  <a:moveTo>
                    <a:pt x="0" y="539569"/>
                  </a:moveTo>
                  <a:cubicBezTo>
                    <a:pt x="0" y="241573"/>
                    <a:pt x="241573" y="0"/>
                    <a:pt x="539569" y="0"/>
                  </a:cubicBezTo>
                  <a:cubicBezTo>
                    <a:pt x="837565" y="0"/>
                    <a:pt x="1079138" y="241573"/>
                    <a:pt x="1079138" y="539569"/>
                  </a:cubicBezTo>
                  <a:cubicBezTo>
                    <a:pt x="1079138" y="837565"/>
                    <a:pt x="837565" y="1079138"/>
                    <a:pt x="539569" y="1079138"/>
                  </a:cubicBezTo>
                  <a:cubicBezTo>
                    <a:pt x="241573" y="1079138"/>
                    <a:pt x="0" y="837565"/>
                    <a:pt x="0" y="53956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386" tIns="164386" rIns="164386" bIns="164386" numCol="1" spcCol="1270" anchor="ctr" anchorCtr="0">
              <a:noAutofit/>
            </a:bodyPr>
            <a:lstStyle/>
            <a:p>
              <a:pPr marL="0" lvl="0" indent="0" algn="ctr" defTabSz="444500">
                <a:lnSpc>
                  <a:spcPct val="90000"/>
                </a:lnSpc>
                <a:spcBef>
                  <a:spcPct val="0"/>
                </a:spcBef>
                <a:spcAft>
                  <a:spcPct val="35000"/>
                </a:spcAft>
                <a:buNone/>
              </a:pPr>
              <a:r>
                <a:rPr lang="en-GB" sz="2000" kern="1200" dirty="0"/>
                <a:t>Time management</a:t>
              </a:r>
            </a:p>
          </p:txBody>
        </p:sp>
      </p:grpSp>
      <p:sp>
        <p:nvSpPr>
          <p:cNvPr id="19" name="TextBox 18">
            <a:extLst>
              <a:ext uri="{FF2B5EF4-FFF2-40B4-BE49-F238E27FC236}">
                <a16:creationId xmlns:a16="http://schemas.microsoft.com/office/drawing/2014/main" id="{99059CA3-7E85-C304-96E4-AFD020CA0045}"/>
              </a:ext>
            </a:extLst>
          </p:cNvPr>
          <p:cNvSpPr txBox="1"/>
          <p:nvPr/>
        </p:nvSpPr>
        <p:spPr>
          <a:xfrm>
            <a:off x="8184232" y="2101014"/>
            <a:ext cx="2808312" cy="1938992"/>
          </a:xfrm>
          <a:prstGeom prst="rect">
            <a:avLst/>
          </a:prstGeom>
          <a:noFill/>
        </p:spPr>
        <p:txBody>
          <a:bodyPr wrap="square" rtlCol="0">
            <a:spAutoFit/>
          </a:bodyPr>
          <a:lstStyle/>
          <a:p>
            <a:r>
              <a:rPr lang="en-GB" sz="2400" dirty="0"/>
              <a:t>How did you finish the sentence? </a:t>
            </a:r>
          </a:p>
          <a:p>
            <a:endParaRPr lang="en-GB" sz="2400" dirty="0"/>
          </a:p>
          <a:p>
            <a:r>
              <a:rPr lang="en-GB" sz="2400" dirty="0"/>
              <a:t>Did you mention any of these? </a:t>
            </a:r>
          </a:p>
        </p:txBody>
      </p:sp>
    </p:spTree>
    <p:extLst>
      <p:ext uri="{BB962C8B-B14F-4D97-AF65-F5344CB8AC3E}">
        <p14:creationId xmlns:p14="http://schemas.microsoft.com/office/powerpoint/2010/main" val="3828219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71D8-89E6-2E49-4ACB-CB7118A13F4C}"/>
              </a:ext>
            </a:extLst>
          </p:cNvPr>
          <p:cNvSpPr>
            <a:spLocks noGrp="1"/>
          </p:cNvSpPr>
          <p:nvPr>
            <p:ph type="title"/>
          </p:nvPr>
        </p:nvSpPr>
        <p:spPr>
          <a:xfrm>
            <a:off x="609600" y="274638"/>
            <a:ext cx="10972800" cy="768707"/>
          </a:xfrm>
        </p:spPr>
        <p:txBody>
          <a:bodyPr/>
          <a:lstStyle/>
          <a:p>
            <a:r>
              <a:rPr lang="en-GB" sz="4000" dirty="0">
                <a:latin typeface="Arial" panose="020B0604020202020204" pitchFamily="34" charset="0"/>
                <a:cs typeface="Arial" panose="020B0604020202020204" pitchFamily="34" charset="0"/>
              </a:rPr>
              <a:t>Reminder - Assessment Specification</a:t>
            </a:r>
          </a:p>
        </p:txBody>
      </p:sp>
      <p:pic>
        <p:nvPicPr>
          <p:cNvPr id="5" name="Content Placeholder 4">
            <a:extLst>
              <a:ext uri="{FF2B5EF4-FFF2-40B4-BE49-F238E27FC236}">
                <a16:creationId xmlns:a16="http://schemas.microsoft.com/office/drawing/2014/main" id="{0F5A37AE-6CCB-3C9C-B38E-E4ECFBE5CAD6}"/>
              </a:ext>
            </a:extLst>
          </p:cNvPr>
          <p:cNvPicPr>
            <a:picLocks noGrp="1" noChangeAspect="1"/>
          </p:cNvPicPr>
          <p:nvPr>
            <p:ph idx="1"/>
          </p:nvPr>
        </p:nvPicPr>
        <p:blipFill>
          <a:blip r:embed="rId2"/>
          <a:stretch>
            <a:fillRect/>
          </a:stretch>
        </p:blipFill>
        <p:spPr bwMode="auto">
          <a:xfrm>
            <a:off x="3431704" y="1845985"/>
            <a:ext cx="5400600" cy="3670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98C1F179-7884-6A4A-553D-91B99AEAE4C6}"/>
              </a:ext>
            </a:extLst>
          </p:cNvPr>
          <p:cNvPicPr>
            <a:picLocks noChangeAspect="1"/>
          </p:cNvPicPr>
          <p:nvPr/>
        </p:nvPicPr>
        <p:blipFill>
          <a:blip r:embed="rId3"/>
          <a:stretch>
            <a:fillRect/>
          </a:stretch>
        </p:blipFill>
        <p:spPr>
          <a:xfrm>
            <a:off x="983432" y="1189060"/>
            <a:ext cx="9289416" cy="957155"/>
          </a:xfrm>
          <a:prstGeom prst="rect">
            <a:avLst/>
          </a:prstGeom>
        </p:spPr>
      </p:pic>
      <p:sp>
        <p:nvSpPr>
          <p:cNvPr id="8" name="TextBox 7">
            <a:extLst>
              <a:ext uri="{FF2B5EF4-FFF2-40B4-BE49-F238E27FC236}">
                <a16:creationId xmlns:a16="http://schemas.microsoft.com/office/drawing/2014/main" id="{1B39F9CB-9271-A7C7-8800-8E97AC8202E8}"/>
              </a:ext>
            </a:extLst>
          </p:cNvPr>
          <p:cNvSpPr txBox="1"/>
          <p:nvPr/>
        </p:nvSpPr>
        <p:spPr>
          <a:xfrm>
            <a:off x="8836154" y="3403600"/>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Often you will have </a:t>
            </a:r>
            <a:r>
              <a:rPr lang="en-GB" b="1" dirty="0"/>
              <a:t>two</a:t>
            </a:r>
            <a:r>
              <a:rPr lang="en-GB" dirty="0"/>
              <a:t> of these documents for </a:t>
            </a:r>
            <a:r>
              <a:rPr lang="en-GB" b="1" dirty="0"/>
              <a:t>each</a:t>
            </a:r>
            <a:r>
              <a:rPr lang="en-GB" dirty="0"/>
              <a:t> module. </a:t>
            </a:r>
          </a:p>
          <a:p>
            <a:endParaRPr lang="en-GB" dirty="0"/>
          </a:p>
        </p:txBody>
      </p:sp>
      <p:sp>
        <p:nvSpPr>
          <p:cNvPr id="3" name="Rectangle: Rounded Corners 2">
            <a:extLst>
              <a:ext uri="{FF2B5EF4-FFF2-40B4-BE49-F238E27FC236}">
                <a16:creationId xmlns:a16="http://schemas.microsoft.com/office/drawing/2014/main" id="{66A75BDC-6988-7E24-0FF3-964A838AA5B6}"/>
              </a:ext>
            </a:extLst>
          </p:cNvPr>
          <p:cNvSpPr/>
          <p:nvPr/>
        </p:nvSpPr>
        <p:spPr>
          <a:xfrm>
            <a:off x="5231904" y="2852936"/>
            <a:ext cx="144016" cy="216024"/>
          </a:xfrm>
          <a:prstGeom prst="roundRect">
            <a:avLst/>
          </a:prstGeom>
          <a:ln>
            <a:noFill/>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93185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9262-04C7-AE42-6EB9-6BAC5C7B6ACC}"/>
              </a:ext>
            </a:extLst>
          </p:cNvPr>
          <p:cNvSpPr>
            <a:spLocks noGrp="1"/>
          </p:cNvSpPr>
          <p:nvPr>
            <p:ph type="title"/>
          </p:nvPr>
        </p:nvSpPr>
        <p:spPr>
          <a:xfrm>
            <a:off x="609600" y="274638"/>
            <a:ext cx="10972800" cy="1143000"/>
          </a:xfrm>
        </p:spPr>
        <p:txBody>
          <a:bodyPr wrap="square" anchor="ctr">
            <a:normAutofit/>
          </a:bodyPr>
          <a:lstStyle/>
          <a:p>
            <a:r>
              <a:rPr lang="en-GB" dirty="0"/>
              <a:t>Reminder - Grading Criteria</a:t>
            </a:r>
          </a:p>
        </p:txBody>
      </p:sp>
      <p:sp>
        <p:nvSpPr>
          <p:cNvPr id="10" name="Content Placeholder 2">
            <a:extLst>
              <a:ext uri="{FF2B5EF4-FFF2-40B4-BE49-F238E27FC236}">
                <a16:creationId xmlns:a16="http://schemas.microsoft.com/office/drawing/2014/main" id="{2C151170-07DA-1890-E486-067C6A512F86}"/>
              </a:ext>
            </a:extLst>
          </p:cNvPr>
          <p:cNvSpPr>
            <a:spLocks noGrp="1"/>
          </p:cNvSpPr>
          <p:nvPr>
            <p:ph sz="half" idx="1"/>
          </p:nvPr>
        </p:nvSpPr>
        <p:spPr>
          <a:xfrm>
            <a:off x="479376" y="1484785"/>
            <a:ext cx="4680520" cy="4335454"/>
          </a:xfrm>
        </p:spPr>
        <p:txBody>
          <a:bodyPr/>
          <a:lstStyle/>
          <a:p>
            <a:endParaRPr lang="en-GB" dirty="0"/>
          </a:p>
          <a:p>
            <a:r>
              <a:rPr lang="en-US" dirty="0"/>
              <a:t>Your grading criteria is found at the last few pages of each assessment specification.</a:t>
            </a:r>
          </a:p>
          <a:p>
            <a:endParaRPr lang="en-US" dirty="0"/>
          </a:p>
          <a:p>
            <a:r>
              <a:rPr lang="en-US" dirty="0"/>
              <a:t>It will look similar to this </a:t>
            </a:r>
          </a:p>
        </p:txBody>
      </p:sp>
      <p:pic>
        <p:nvPicPr>
          <p:cNvPr id="5" name="Content Placeholder 4">
            <a:extLst>
              <a:ext uri="{FF2B5EF4-FFF2-40B4-BE49-F238E27FC236}">
                <a16:creationId xmlns:a16="http://schemas.microsoft.com/office/drawing/2014/main" id="{277D821C-337D-A5F5-A0D2-091C2DECB6A9}"/>
              </a:ext>
            </a:extLst>
          </p:cNvPr>
          <p:cNvPicPr>
            <a:picLocks noGrp="1" noChangeAspect="1"/>
          </p:cNvPicPr>
          <p:nvPr>
            <p:ph sz="half" idx="2"/>
          </p:nvPr>
        </p:nvPicPr>
        <p:blipFill>
          <a:blip r:embed="rId2"/>
          <a:stretch>
            <a:fillRect/>
          </a:stretch>
        </p:blipFill>
        <p:spPr bwMode="auto">
          <a:xfrm>
            <a:off x="6197600" y="1831199"/>
            <a:ext cx="5384800" cy="352704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Arrow: Right 5">
            <a:extLst>
              <a:ext uri="{FF2B5EF4-FFF2-40B4-BE49-F238E27FC236}">
                <a16:creationId xmlns:a16="http://schemas.microsoft.com/office/drawing/2014/main" id="{E4D9E740-F988-3954-5F8E-59F1B8BD58DD}"/>
              </a:ext>
            </a:extLst>
          </p:cNvPr>
          <p:cNvSpPr/>
          <p:nvPr/>
        </p:nvSpPr>
        <p:spPr>
          <a:xfrm>
            <a:off x="4878990" y="4509120"/>
            <a:ext cx="165618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7811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D5090-303C-CB8B-D207-FB769286DE09}"/>
              </a:ext>
            </a:extLst>
          </p:cNvPr>
          <p:cNvSpPr>
            <a:spLocks noGrp="1"/>
          </p:cNvSpPr>
          <p:nvPr>
            <p:ph type="title"/>
          </p:nvPr>
        </p:nvSpPr>
        <p:spPr>
          <a:xfrm>
            <a:off x="609600" y="274638"/>
            <a:ext cx="10972800" cy="1143000"/>
          </a:xfrm>
        </p:spPr>
        <p:txBody>
          <a:bodyPr wrap="square" anchor="ctr">
            <a:normAutofit/>
          </a:bodyPr>
          <a:lstStyle/>
          <a:p>
            <a:r>
              <a:rPr lang="en-GB" dirty="0"/>
              <a:t>Using the Assessment Specification</a:t>
            </a:r>
            <a:endParaRPr lang="en-GB" b="1" dirty="0"/>
          </a:p>
        </p:txBody>
      </p:sp>
      <p:pic>
        <p:nvPicPr>
          <p:cNvPr id="1026" name="Picture 2">
            <a:extLst>
              <a:ext uri="{FF2B5EF4-FFF2-40B4-BE49-F238E27FC236}">
                <a16:creationId xmlns:a16="http://schemas.microsoft.com/office/drawing/2014/main" id="{42CC7660-5691-D229-AA78-2996C9BEBD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7" r="23663"/>
          <a:stretch>
            <a:fillRect/>
          </a:stretch>
        </p:blipFill>
        <p:spPr bwMode="auto">
          <a:xfrm>
            <a:off x="609600" y="1600201"/>
            <a:ext cx="5384800" cy="3989040"/>
          </a:xfrm>
          <a:prstGeom prst="rect">
            <a:avLst/>
          </a:prstGeom>
          <a:solidFill>
            <a:srgbClr val="FFFFFF"/>
          </a:solidFill>
        </p:spPr>
      </p:pic>
      <p:sp>
        <p:nvSpPr>
          <p:cNvPr id="3" name="Content Placeholder 2">
            <a:extLst>
              <a:ext uri="{FF2B5EF4-FFF2-40B4-BE49-F238E27FC236}">
                <a16:creationId xmlns:a16="http://schemas.microsoft.com/office/drawing/2014/main" id="{66B377DB-9CEA-BFD0-7DF3-64CD49D761FE}"/>
              </a:ext>
            </a:extLst>
          </p:cNvPr>
          <p:cNvSpPr>
            <a:spLocks noGrp="1"/>
          </p:cNvSpPr>
          <p:nvPr>
            <p:ph sz="half" idx="2"/>
          </p:nvPr>
        </p:nvSpPr>
        <p:spPr>
          <a:xfrm>
            <a:off x="6197600" y="1600201"/>
            <a:ext cx="5875064" cy="3989040"/>
          </a:xfrm>
        </p:spPr>
        <p:txBody>
          <a:bodyPr wrap="square" anchor="t">
            <a:normAutofit fontScale="70000" lnSpcReduction="20000"/>
          </a:bodyPr>
          <a:lstStyle/>
          <a:p>
            <a:pPr marL="0" indent="0">
              <a:lnSpc>
                <a:spcPct val="170000"/>
              </a:lnSpc>
              <a:buNone/>
            </a:pPr>
            <a:r>
              <a:rPr lang="en-GB" dirty="0">
                <a:latin typeface="Arial" panose="020B0604020202020204" pitchFamily="34" charset="0"/>
                <a:cs typeface="Arial" panose="020B0604020202020204" pitchFamily="34" charset="0"/>
              </a:rPr>
              <a:t>Students often read the assignment brief once and never return to it.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Instead:</a:t>
            </a:r>
          </a:p>
          <a:p>
            <a:pPr marL="0" indent="0">
              <a:buNone/>
            </a:pPr>
            <a:r>
              <a:rPr lang="en-GB" dirty="0">
                <a:latin typeface="Arial" panose="020B0604020202020204" pitchFamily="34" charset="0"/>
                <a:cs typeface="Arial" panose="020B0604020202020204" pitchFamily="34" charset="0"/>
              </a:rPr>
              <a:t>Use it throughout your project.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Check:</a:t>
            </a:r>
          </a:p>
          <a:p>
            <a:r>
              <a:rPr lang="en-GB" dirty="0">
                <a:latin typeface="Arial" panose="020B0604020202020204" pitchFamily="34" charset="0"/>
                <a:cs typeface="Arial" panose="020B0604020202020204" pitchFamily="34" charset="0"/>
              </a:rPr>
              <a:t>Have I answered the question? </a:t>
            </a:r>
          </a:p>
          <a:p>
            <a:r>
              <a:rPr lang="en-GB" dirty="0">
                <a:latin typeface="Arial" panose="020B0604020202020204" pitchFamily="34" charset="0"/>
                <a:cs typeface="Arial" panose="020B0604020202020204" pitchFamily="34" charset="0"/>
              </a:rPr>
              <a:t>Have I included every required section? </a:t>
            </a:r>
          </a:p>
          <a:p>
            <a:r>
              <a:rPr lang="en-GB" dirty="0">
                <a:latin typeface="Arial" panose="020B0604020202020204" pitchFamily="34" charset="0"/>
                <a:cs typeface="Arial" panose="020B0604020202020204" pitchFamily="34" charset="0"/>
              </a:rPr>
              <a:t>Have I stayed within the word count? </a:t>
            </a:r>
          </a:p>
          <a:p>
            <a:r>
              <a:rPr lang="en-GB" dirty="0">
                <a:latin typeface="Arial" panose="020B0604020202020204" pitchFamily="34" charset="0"/>
                <a:cs typeface="Arial" panose="020B0604020202020204" pitchFamily="34" charset="0"/>
              </a:rPr>
              <a:t>Have I followed formatting guidance?</a:t>
            </a:r>
          </a:p>
        </p:txBody>
      </p:sp>
    </p:spTree>
    <p:extLst>
      <p:ext uri="{BB962C8B-B14F-4D97-AF65-F5344CB8AC3E}">
        <p14:creationId xmlns:p14="http://schemas.microsoft.com/office/powerpoint/2010/main" val="3595310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503D-9F8F-2330-5178-E3594D102DEA}"/>
              </a:ext>
            </a:extLst>
          </p:cNvPr>
          <p:cNvSpPr>
            <a:spLocks noGrp="1"/>
          </p:cNvSpPr>
          <p:nvPr>
            <p:ph type="title"/>
          </p:nvPr>
        </p:nvSpPr>
        <p:spPr/>
        <p:txBody>
          <a:bodyPr/>
          <a:lstStyle/>
          <a:p>
            <a:r>
              <a:rPr lang="en-GB" sz="4000" dirty="0"/>
              <a:t>Activity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EE6C583-013E-3D68-3F82-8A5BB7F17203}"/>
              </a:ext>
            </a:extLst>
          </p:cNvPr>
          <p:cNvSpPr>
            <a:spLocks noGrp="1"/>
          </p:cNvSpPr>
          <p:nvPr>
            <p:ph idx="1"/>
          </p:nvPr>
        </p:nvSpPr>
        <p:spPr>
          <a:xfrm>
            <a:off x="408532" y="1700808"/>
            <a:ext cx="11376099" cy="3917032"/>
          </a:xfrm>
        </p:spPr>
        <p:txBody>
          <a:bodyPr/>
          <a:lstStyle/>
          <a:p>
            <a:pPr marL="0" indent="0">
              <a:buNone/>
            </a:pPr>
            <a:r>
              <a:rPr lang="en-GB" sz="2000" b="1" u="sng" dirty="0">
                <a:latin typeface="Arial" panose="020B0604020202020204" pitchFamily="34" charset="0"/>
                <a:cs typeface="Arial" panose="020B0604020202020204" pitchFamily="34" charset="0"/>
              </a:rPr>
              <a:t>Open</a:t>
            </a:r>
            <a:r>
              <a:rPr lang="en-GB" sz="2000" dirty="0">
                <a:latin typeface="Arial" panose="020B0604020202020204" pitchFamily="34" charset="0"/>
                <a:cs typeface="Arial" panose="020B0604020202020204" pitchFamily="34" charset="0"/>
              </a:rPr>
              <a:t> a copy of a current assessment specification that you are working on. </a:t>
            </a:r>
          </a:p>
          <a:p>
            <a:pPr marL="0" indent="0">
              <a:buNone/>
            </a:pPr>
            <a:r>
              <a:rPr lang="en-GB" sz="2000" b="1" u="sng" dirty="0">
                <a:latin typeface="Arial" panose="020B0604020202020204" pitchFamily="34" charset="0"/>
                <a:cs typeface="Arial" panose="020B0604020202020204" pitchFamily="34" charset="0"/>
              </a:rPr>
              <a:t>Highlight</a:t>
            </a:r>
            <a:r>
              <a:rPr lang="en-GB" sz="2000" dirty="0">
                <a:latin typeface="Arial" panose="020B0604020202020204" pitchFamily="34" charset="0"/>
                <a:cs typeface="Arial" panose="020B0604020202020204" pitchFamily="34" charset="0"/>
              </a:rPr>
              <a:t> action words in your own assessment specification.</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For Example</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What action words do you have in your task description ?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How have you addressed these in your writing? </a:t>
            </a:r>
          </a:p>
          <a:p>
            <a:endParaRPr lang="en-GB" sz="2000" dirty="0">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409C0CDD-A9EA-BA84-DB78-E7723FA7ED1F}"/>
              </a:ext>
            </a:extLst>
          </p:cNvPr>
          <p:cNvGrpSpPr/>
          <p:nvPr/>
        </p:nvGrpSpPr>
        <p:grpSpPr>
          <a:xfrm>
            <a:off x="695400" y="3212976"/>
            <a:ext cx="10081120" cy="734541"/>
            <a:chOff x="2034282" y="3169740"/>
            <a:chExt cx="8123435" cy="518517"/>
          </a:xfrm>
        </p:grpSpPr>
        <p:sp>
          <p:nvSpPr>
            <p:cNvPr id="6" name="Free-form: Shape 5">
              <a:extLst>
                <a:ext uri="{FF2B5EF4-FFF2-40B4-BE49-F238E27FC236}">
                  <a16:creationId xmlns:a16="http://schemas.microsoft.com/office/drawing/2014/main" id="{21E05E80-C046-81D8-6078-A14C390D862F}"/>
                </a:ext>
              </a:extLst>
            </p:cNvPr>
            <p:cNvSpPr/>
            <p:nvPr/>
          </p:nvSpPr>
          <p:spPr>
            <a:xfrm>
              <a:off x="2034282"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Analyse</a:t>
              </a:r>
              <a:r>
                <a:rPr lang="en-GB" sz="1300" kern="1200" dirty="0">
                  <a:latin typeface="Arial" panose="020B0604020202020204" pitchFamily="34" charset="0"/>
                  <a:cs typeface="Arial" panose="020B0604020202020204" pitchFamily="34" charset="0"/>
                </a:rPr>
                <a:t> </a:t>
              </a:r>
              <a:endParaRPr lang="en-GB" sz="1300" kern="1200" dirty="0"/>
            </a:p>
          </p:txBody>
        </p:sp>
        <p:sp>
          <p:nvSpPr>
            <p:cNvPr id="7" name="Free-form: Shape 6">
              <a:extLst>
                <a:ext uri="{FF2B5EF4-FFF2-40B4-BE49-F238E27FC236}">
                  <a16:creationId xmlns:a16="http://schemas.microsoft.com/office/drawing/2014/main" id="{5A12D3A9-EBD0-A43E-876C-844198C08A34}"/>
                </a:ext>
              </a:extLst>
            </p:cNvPr>
            <p:cNvSpPr/>
            <p:nvPr/>
          </p:nvSpPr>
          <p:spPr>
            <a:xfrm>
              <a:off x="2984896"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8" name="Free-form: Shape 7">
              <a:extLst>
                <a:ext uri="{FF2B5EF4-FFF2-40B4-BE49-F238E27FC236}">
                  <a16:creationId xmlns:a16="http://schemas.microsoft.com/office/drawing/2014/main" id="{DBE54BAB-049E-49C6-0CC0-6A362985B806}"/>
                </a:ext>
              </a:extLst>
            </p:cNvPr>
            <p:cNvSpPr/>
            <p:nvPr/>
          </p:nvSpPr>
          <p:spPr>
            <a:xfrm>
              <a:off x="3244155"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Evaluate</a:t>
              </a:r>
              <a:r>
                <a:rPr lang="en-GB" sz="1300" kern="1200" dirty="0">
                  <a:latin typeface="Arial" panose="020B0604020202020204" pitchFamily="34" charset="0"/>
                  <a:cs typeface="Arial" panose="020B0604020202020204" pitchFamily="34" charset="0"/>
                </a:rPr>
                <a:t> </a:t>
              </a:r>
            </a:p>
          </p:txBody>
        </p:sp>
        <p:sp>
          <p:nvSpPr>
            <p:cNvPr id="9" name="Free-form: Shape 8">
              <a:extLst>
                <a:ext uri="{FF2B5EF4-FFF2-40B4-BE49-F238E27FC236}">
                  <a16:creationId xmlns:a16="http://schemas.microsoft.com/office/drawing/2014/main" id="{A29D33E8-1B75-D2A5-CFC7-5FED0887F273}"/>
                </a:ext>
              </a:extLst>
            </p:cNvPr>
            <p:cNvSpPr/>
            <p:nvPr/>
          </p:nvSpPr>
          <p:spPr>
            <a:xfrm>
              <a:off x="4194770"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10" name="Free-form: Shape 9">
              <a:extLst>
                <a:ext uri="{FF2B5EF4-FFF2-40B4-BE49-F238E27FC236}">
                  <a16:creationId xmlns:a16="http://schemas.microsoft.com/office/drawing/2014/main" id="{5CA94496-EE19-834A-CF18-59038284B142}"/>
                </a:ext>
              </a:extLst>
            </p:cNvPr>
            <p:cNvSpPr/>
            <p:nvPr/>
          </p:nvSpPr>
          <p:spPr>
            <a:xfrm>
              <a:off x="4454028"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Compare </a:t>
              </a:r>
            </a:p>
          </p:txBody>
        </p:sp>
        <p:sp>
          <p:nvSpPr>
            <p:cNvPr id="11" name="Free-form: Shape 10">
              <a:extLst>
                <a:ext uri="{FF2B5EF4-FFF2-40B4-BE49-F238E27FC236}">
                  <a16:creationId xmlns:a16="http://schemas.microsoft.com/office/drawing/2014/main" id="{EB194520-2590-E6C7-35FC-879AA7F29306}"/>
                </a:ext>
              </a:extLst>
            </p:cNvPr>
            <p:cNvSpPr/>
            <p:nvPr/>
          </p:nvSpPr>
          <p:spPr>
            <a:xfrm>
              <a:off x="5404643"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12" name="Free-form: Shape 11">
              <a:extLst>
                <a:ext uri="{FF2B5EF4-FFF2-40B4-BE49-F238E27FC236}">
                  <a16:creationId xmlns:a16="http://schemas.microsoft.com/office/drawing/2014/main" id="{97191768-07C6-FC42-397C-B8B412912E30}"/>
                </a:ext>
              </a:extLst>
            </p:cNvPr>
            <p:cNvSpPr/>
            <p:nvPr/>
          </p:nvSpPr>
          <p:spPr>
            <a:xfrm>
              <a:off x="5663902"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Critique</a:t>
              </a:r>
              <a:r>
                <a:rPr lang="en-GB" sz="1300" kern="1200" dirty="0">
                  <a:latin typeface="Arial" panose="020B0604020202020204" pitchFamily="34" charset="0"/>
                  <a:cs typeface="Arial" panose="020B0604020202020204" pitchFamily="34" charset="0"/>
                </a:rPr>
                <a:t> </a:t>
              </a:r>
            </a:p>
          </p:txBody>
        </p:sp>
        <p:sp>
          <p:nvSpPr>
            <p:cNvPr id="13" name="Free-form: Shape 12">
              <a:extLst>
                <a:ext uri="{FF2B5EF4-FFF2-40B4-BE49-F238E27FC236}">
                  <a16:creationId xmlns:a16="http://schemas.microsoft.com/office/drawing/2014/main" id="{2C16FD53-1B26-7861-4DC7-FB1562EA69DE}"/>
                </a:ext>
              </a:extLst>
            </p:cNvPr>
            <p:cNvSpPr/>
            <p:nvPr/>
          </p:nvSpPr>
          <p:spPr>
            <a:xfrm>
              <a:off x="6614517"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14" name="Free-form: Shape 13">
              <a:extLst>
                <a:ext uri="{FF2B5EF4-FFF2-40B4-BE49-F238E27FC236}">
                  <a16:creationId xmlns:a16="http://schemas.microsoft.com/office/drawing/2014/main" id="{15E1F77E-6B61-3ACC-A8F6-52C5ADC576ED}"/>
                </a:ext>
              </a:extLst>
            </p:cNvPr>
            <p:cNvSpPr/>
            <p:nvPr/>
          </p:nvSpPr>
          <p:spPr>
            <a:xfrm>
              <a:off x="6873775"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Design</a:t>
              </a:r>
              <a:r>
                <a:rPr lang="en-GB" sz="1300" kern="1200" dirty="0">
                  <a:latin typeface="Arial" panose="020B0604020202020204" pitchFamily="34" charset="0"/>
                  <a:cs typeface="Arial" panose="020B0604020202020204" pitchFamily="34" charset="0"/>
                </a:rPr>
                <a:t> </a:t>
              </a:r>
            </a:p>
          </p:txBody>
        </p:sp>
        <p:sp>
          <p:nvSpPr>
            <p:cNvPr id="15" name="Free-form: Shape 14">
              <a:extLst>
                <a:ext uri="{FF2B5EF4-FFF2-40B4-BE49-F238E27FC236}">
                  <a16:creationId xmlns:a16="http://schemas.microsoft.com/office/drawing/2014/main" id="{CFF4C608-BD91-57AD-9324-2F7540D47475}"/>
                </a:ext>
              </a:extLst>
            </p:cNvPr>
            <p:cNvSpPr/>
            <p:nvPr/>
          </p:nvSpPr>
          <p:spPr>
            <a:xfrm>
              <a:off x="7824390"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16" name="Free-form: Shape 15">
              <a:extLst>
                <a:ext uri="{FF2B5EF4-FFF2-40B4-BE49-F238E27FC236}">
                  <a16:creationId xmlns:a16="http://schemas.microsoft.com/office/drawing/2014/main" id="{01C81346-2988-8DF6-ABD8-1DDFE31FCDC1}"/>
                </a:ext>
              </a:extLst>
            </p:cNvPr>
            <p:cNvSpPr/>
            <p:nvPr/>
          </p:nvSpPr>
          <p:spPr>
            <a:xfrm>
              <a:off x="8083649"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Justify</a:t>
              </a:r>
              <a:r>
                <a:rPr lang="en-GB" sz="1300" kern="1200" dirty="0">
                  <a:latin typeface="Arial" panose="020B0604020202020204" pitchFamily="34" charset="0"/>
                  <a:cs typeface="Arial" panose="020B0604020202020204" pitchFamily="34" charset="0"/>
                </a:rPr>
                <a:t> </a:t>
              </a:r>
            </a:p>
          </p:txBody>
        </p:sp>
        <p:sp>
          <p:nvSpPr>
            <p:cNvPr id="17" name="Free-form: Shape 16">
              <a:extLst>
                <a:ext uri="{FF2B5EF4-FFF2-40B4-BE49-F238E27FC236}">
                  <a16:creationId xmlns:a16="http://schemas.microsoft.com/office/drawing/2014/main" id="{C8082101-2A8E-EF0A-4D25-C15D700008EC}"/>
                </a:ext>
              </a:extLst>
            </p:cNvPr>
            <p:cNvSpPr/>
            <p:nvPr/>
          </p:nvSpPr>
          <p:spPr>
            <a:xfrm>
              <a:off x="9034264" y="3321839"/>
              <a:ext cx="183209" cy="214320"/>
            </a:xfrm>
            <a:custGeom>
              <a:avLst/>
              <a:gdLst>
                <a:gd name="csX0" fmla="*/ 0 w 183209"/>
                <a:gd name="csY0" fmla="*/ 42864 h 214320"/>
                <a:gd name="csX1" fmla="*/ 91605 w 183209"/>
                <a:gd name="csY1" fmla="*/ 42864 h 214320"/>
                <a:gd name="csX2" fmla="*/ 91605 w 183209"/>
                <a:gd name="csY2" fmla="*/ 0 h 214320"/>
                <a:gd name="csX3" fmla="*/ 183209 w 183209"/>
                <a:gd name="csY3" fmla="*/ 107160 h 214320"/>
                <a:gd name="csX4" fmla="*/ 91605 w 183209"/>
                <a:gd name="csY4" fmla="*/ 214320 h 214320"/>
                <a:gd name="csX5" fmla="*/ 91605 w 183209"/>
                <a:gd name="csY5" fmla="*/ 171456 h 214320"/>
                <a:gd name="csX6" fmla="*/ 0 w 183209"/>
                <a:gd name="csY6" fmla="*/ 171456 h 214320"/>
                <a:gd name="csX7" fmla="*/ 0 w 183209"/>
                <a:gd name="csY7" fmla="*/ 42864 h 214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83209" h="214320">
                  <a:moveTo>
                    <a:pt x="0" y="42864"/>
                  </a:moveTo>
                  <a:lnTo>
                    <a:pt x="91605" y="42864"/>
                  </a:lnTo>
                  <a:lnTo>
                    <a:pt x="91605" y="0"/>
                  </a:lnTo>
                  <a:lnTo>
                    <a:pt x="183209" y="107160"/>
                  </a:lnTo>
                  <a:lnTo>
                    <a:pt x="91605" y="214320"/>
                  </a:lnTo>
                  <a:lnTo>
                    <a:pt x="91605" y="171456"/>
                  </a:lnTo>
                  <a:lnTo>
                    <a:pt x="0" y="171456"/>
                  </a:lnTo>
                  <a:lnTo>
                    <a:pt x="0" y="42864"/>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42864" rIns="54963" bIns="42864" numCol="1" spcCol="1270" anchor="ctr" anchorCtr="0">
              <a:noAutofit/>
            </a:bodyPr>
            <a:lstStyle/>
            <a:p>
              <a:pPr marL="0" lvl="0" indent="0" algn="ctr" defTabSz="355600">
                <a:lnSpc>
                  <a:spcPct val="90000"/>
                </a:lnSpc>
                <a:spcBef>
                  <a:spcPct val="0"/>
                </a:spcBef>
                <a:spcAft>
                  <a:spcPct val="35000"/>
                </a:spcAft>
                <a:buNone/>
              </a:pPr>
              <a:endParaRPr lang="en-GB" sz="800" kern="1200"/>
            </a:p>
          </p:txBody>
        </p:sp>
        <p:sp>
          <p:nvSpPr>
            <p:cNvPr id="18" name="Free-form: Shape 17">
              <a:extLst>
                <a:ext uri="{FF2B5EF4-FFF2-40B4-BE49-F238E27FC236}">
                  <a16:creationId xmlns:a16="http://schemas.microsoft.com/office/drawing/2014/main" id="{065EC06D-021D-4977-701B-6A685F15E753}"/>
                </a:ext>
              </a:extLst>
            </p:cNvPr>
            <p:cNvSpPr/>
            <p:nvPr/>
          </p:nvSpPr>
          <p:spPr>
            <a:xfrm>
              <a:off x="9293522" y="3169740"/>
              <a:ext cx="864195" cy="518517"/>
            </a:xfrm>
            <a:custGeom>
              <a:avLst/>
              <a:gdLst>
                <a:gd name="csX0" fmla="*/ 0 w 864195"/>
                <a:gd name="csY0" fmla="*/ 51852 h 518517"/>
                <a:gd name="csX1" fmla="*/ 51852 w 864195"/>
                <a:gd name="csY1" fmla="*/ 0 h 518517"/>
                <a:gd name="csX2" fmla="*/ 812343 w 864195"/>
                <a:gd name="csY2" fmla="*/ 0 h 518517"/>
                <a:gd name="csX3" fmla="*/ 864195 w 864195"/>
                <a:gd name="csY3" fmla="*/ 51852 h 518517"/>
                <a:gd name="csX4" fmla="*/ 864195 w 864195"/>
                <a:gd name="csY4" fmla="*/ 466665 h 518517"/>
                <a:gd name="csX5" fmla="*/ 812343 w 864195"/>
                <a:gd name="csY5" fmla="*/ 518517 h 518517"/>
                <a:gd name="csX6" fmla="*/ 51852 w 864195"/>
                <a:gd name="csY6" fmla="*/ 518517 h 518517"/>
                <a:gd name="csX7" fmla="*/ 0 w 864195"/>
                <a:gd name="csY7" fmla="*/ 466665 h 518517"/>
                <a:gd name="csX8" fmla="*/ 0 w 864195"/>
                <a:gd name="csY8" fmla="*/ 51852 h 51851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4195" h="518517">
                  <a:moveTo>
                    <a:pt x="0" y="51852"/>
                  </a:moveTo>
                  <a:cubicBezTo>
                    <a:pt x="0" y="23215"/>
                    <a:pt x="23215" y="0"/>
                    <a:pt x="51852" y="0"/>
                  </a:cubicBezTo>
                  <a:lnTo>
                    <a:pt x="812343" y="0"/>
                  </a:lnTo>
                  <a:cubicBezTo>
                    <a:pt x="840980" y="0"/>
                    <a:pt x="864195" y="23215"/>
                    <a:pt x="864195" y="51852"/>
                  </a:cubicBezTo>
                  <a:lnTo>
                    <a:pt x="864195" y="466665"/>
                  </a:lnTo>
                  <a:cubicBezTo>
                    <a:pt x="864195" y="495302"/>
                    <a:pt x="840980" y="518517"/>
                    <a:pt x="812343" y="518517"/>
                  </a:cubicBezTo>
                  <a:lnTo>
                    <a:pt x="51852" y="518517"/>
                  </a:lnTo>
                  <a:cubicBezTo>
                    <a:pt x="23215" y="518517"/>
                    <a:pt x="0" y="495302"/>
                    <a:pt x="0" y="466665"/>
                  </a:cubicBezTo>
                  <a:lnTo>
                    <a:pt x="0" y="518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717" tIns="64717" rIns="64717" bIns="64717" numCol="1" spcCol="1270" anchor="ctr" anchorCtr="0">
              <a:noAutofit/>
            </a:bodyPr>
            <a:lstStyle/>
            <a:p>
              <a:pPr marL="0" lvl="0" indent="0" algn="ctr" defTabSz="5778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Discuss</a:t>
              </a:r>
              <a:r>
                <a:rPr lang="en-GB" sz="1300" kern="1200"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2699711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D385-8D42-0EF2-A8F6-32766340AF7C}"/>
              </a:ext>
            </a:extLst>
          </p:cNvPr>
          <p:cNvSpPr>
            <a:spLocks noGrp="1"/>
          </p:cNvSpPr>
          <p:nvPr>
            <p:ph type="title"/>
          </p:nvPr>
        </p:nvSpPr>
        <p:spPr/>
        <p:txBody>
          <a:bodyPr/>
          <a:lstStyle/>
          <a:p>
            <a:r>
              <a:rPr lang="en-GB" dirty="0"/>
              <a:t>Using the Assessment Specification</a:t>
            </a:r>
          </a:p>
        </p:txBody>
      </p:sp>
      <p:sp>
        <p:nvSpPr>
          <p:cNvPr id="3" name="Content Placeholder 2">
            <a:extLst>
              <a:ext uri="{FF2B5EF4-FFF2-40B4-BE49-F238E27FC236}">
                <a16:creationId xmlns:a16="http://schemas.microsoft.com/office/drawing/2014/main" id="{4CB601CB-E355-A43D-F691-3CA7EBEE131A}"/>
              </a:ext>
            </a:extLst>
          </p:cNvPr>
          <p:cNvSpPr>
            <a:spLocks noGrp="1"/>
          </p:cNvSpPr>
          <p:nvPr>
            <p:ph idx="1"/>
          </p:nvPr>
        </p:nvSpPr>
        <p:spPr/>
        <p:txBody>
          <a:bodyPr/>
          <a:lstStyle/>
          <a:p>
            <a:r>
              <a:rPr lang="en-GB" dirty="0"/>
              <a:t>Evaluate you own progress towards your assessment. </a:t>
            </a:r>
          </a:p>
          <a:p>
            <a:r>
              <a:rPr lang="en-GB" dirty="0"/>
              <a:t>Fill in the evaluation table</a:t>
            </a:r>
          </a:p>
        </p:txBody>
      </p:sp>
      <p:pic>
        <p:nvPicPr>
          <p:cNvPr id="5" name="Picture 4">
            <a:extLst>
              <a:ext uri="{FF2B5EF4-FFF2-40B4-BE49-F238E27FC236}">
                <a16:creationId xmlns:a16="http://schemas.microsoft.com/office/drawing/2014/main" id="{88B5CE6C-7655-43A1-34AD-3C076C974AD9}"/>
              </a:ext>
            </a:extLst>
          </p:cNvPr>
          <p:cNvPicPr>
            <a:picLocks noChangeAspect="1"/>
          </p:cNvPicPr>
          <p:nvPr/>
        </p:nvPicPr>
        <p:blipFill>
          <a:blip r:embed="rId2"/>
          <a:stretch>
            <a:fillRect/>
          </a:stretch>
        </p:blipFill>
        <p:spPr>
          <a:xfrm>
            <a:off x="2867733" y="3212976"/>
            <a:ext cx="6456533" cy="2174042"/>
          </a:xfrm>
          <a:prstGeom prst="rect">
            <a:avLst/>
          </a:prstGeom>
        </p:spPr>
      </p:pic>
    </p:spTree>
    <p:extLst>
      <p:ext uri="{BB962C8B-B14F-4D97-AF65-F5344CB8AC3E}">
        <p14:creationId xmlns:p14="http://schemas.microsoft.com/office/powerpoint/2010/main" val="4014247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F76C-0DB0-E84E-060F-05BA825F02D0}"/>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F9F1FD9D-7D8A-5828-F173-CD07D2326A1D}"/>
              </a:ext>
            </a:extLst>
          </p:cNvPr>
          <p:cNvSpPr>
            <a:spLocks noGrp="1"/>
          </p:cNvSpPr>
          <p:nvPr>
            <p:ph idx="1"/>
          </p:nvPr>
        </p:nvSpPr>
        <p:spPr/>
        <p:txBody>
          <a:bodyPr/>
          <a:lstStyle/>
          <a:p>
            <a:r>
              <a:rPr lang="en-GB" dirty="0"/>
              <a:t>What points are you unsure about? </a:t>
            </a:r>
          </a:p>
          <a:p>
            <a:r>
              <a:rPr lang="en-GB" dirty="0"/>
              <a:t>Where can you gain support for these points?</a:t>
            </a:r>
          </a:p>
          <a:p>
            <a:r>
              <a:rPr lang="en-GB" dirty="0"/>
              <a:t>How will you manage your remaining time?   </a:t>
            </a:r>
          </a:p>
        </p:txBody>
      </p:sp>
      <p:pic>
        <p:nvPicPr>
          <p:cNvPr id="5" name="Picture 4">
            <a:extLst>
              <a:ext uri="{FF2B5EF4-FFF2-40B4-BE49-F238E27FC236}">
                <a16:creationId xmlns:a16="http://schemas.microsoft.com/office/drawing/2014/main" id="{D3AA1707-0159-54CD-2BDB-653A9E75C9C2}"/>
              </a:ext>
            </a:extLst>
          </p:cNvPr>
          <p:cNvPicPr>
            <a:picLocks noChangeAspect="1"/>
          </p:cNvPicPr>
          <p:nvPr/>
        </p:nvPicPr>
        <p:blipFill>
          <a:blip r:embed="rId2"/>
          <a:srcRect l="34313" t="13931" b="5865"/>
          <a:stretch>
            <a:fillRect/>
          </a:stretch>
        </p:blipFill>
        <p:spPr>
          <a:xfrm>
            <a:off x="6672064" y="3429000"/>
            <a:ext cx="5079220" cy="2088233"/>
          </a:xfrm>
          <a:prstGeom prst="rect">
            <a:avLst/>
          </a:prstGeom>
        </p:spPr>
      </p:pic>
    </p:spTree>
    <p:extLst>
      <p:ext uri="{BB962C8B-B14F-4D97-AF65-F5344CB8AC3E}">
        <p14:creationId xmlns:p14="http://schemas.microsoft.com/office/powerpoint/2010/main" val="275159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34EF5-A459-F6B0-865B-F485EEB7B3FC}"/>
              </a:ext>
            </a:extLst>
          </p:cNvPr>
          <p:cNvSpPr>
            <a:spLocks noGrp="1"/>
          </p:cNvSpPr>
          <p:nvPr>
            <p:ph type="title"/>
          </p:nvPr>
        </p:nvSpPr>
        <p:spPr>
          <a:xfrm>
            <a:off x="509545" y="-279413"/>
            <a:ext cx="10972800" cy="3708413"/>
          </a:xfrm>
        </p:spPr>
        <p:txBody>
          <a:bodyPr/>
          <a:lstStyle/>
          <a:p>
            <a:r>
              <a:rPr lang="en-GB" sz="4000" b="1" dirty="0">
                <a:latin typeface="Arial" panose="020B0604020202020204" pitchFamily="34" charset="0"/>
                <a:cs typeface="Arial" panose="020B0604020202020204" pitchFamily="34" charset="0"/>
              </a:rPr>
              <a:t>Drafting and editing </a:t>
            </a:r>
            <a:br>
              <a:rPr lang="en-GB" sz="3200" dirty="0"/>
            </a:br>
            <a:br>
              <a:rPr lang="en-GB" sz="36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How many drafts do think that professional writers produce?</a:t>
            </a:r>
            <a:br>
              <a:rPr lang="en-GB" sz="2800"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CEA0792-1C17-12F2-AE1F-400CAB11E6D1}"/>
              </a:ext>
            </a:extLst>
          </p:cNvPr>
          <p:cNvSpPr txBox="1"/>
          <p:nvPr/>
        </p:nvSpPr>
        <p:spPr>
          <a:xfrm>
            <a:off x="1027393" y="2564904"/>
            <a:ext cx="9937104" cy="2451735"/>
          </a:xfrm>
          <a:prstGeom prst="round2DiagRect">
            <a:avLst/>
          </a:prstGeom>
          <a:noFill/>
          <a:ln w="38100">
            <a:solidFill>
              <a:schemeClr val="tx2"/>
            </a:solidFill>
          </a:ln>
        </p:spPr>
        <p:txBody>
          <a:bodyPr wrap="square">
            <a:spAutoFit/>
          </a:bodyPr>
          <a:lstStyle/>
          <a:p>
            <a:pPr>
              <a:tabLst>
                <a:tab pos="1612900" algn="l"/>
              </a:tabLst>
            </a:pPr>
            <a:r>
              <a:rPr lang="en-GB" sz="2400" dirty="0"/>
              <a:t>Important points to remember: </a:t>
            </a:r>
          </a:p>
          <a:p>
            <a:pPr>
              <a:tabLst>
                <a:tab pos="1612900" algn="l"/>
              </a:tabLst>
            </a:pPr>
            <a:br>
              <a:rPr lang="en-GB" sz="2400" dirty="0"/>
            </a:br>
            <a:r>
              <a:rPr lang="en-GB" sz="2400" dirty="0"/>
              <a:t>- Academic writing improves through editing. </a:t>
            </a:r>
            <a:br>
              <a:rPr lang="en-GB" sz="2400" dirty="0"/>
            </a:br>
            <a:r>
              <a:rPr lang="en-GB" sz="2400" dirty="0"/>
              <a:t>- Strong assignments are revised several times. </a:t>
            </a:r>
            <a:br>
              <a:rPr lang="en-GB" sz="2400" dirty="0"/>
            </a:br>
            <a:r>
              <a:rPr lang="en-GB" sz="2400" dirty="0"/>
              <a:t>- Editing is part of the writing process</a:t>
            </a:r>
          </a:p>
          <a:p>
            <a:pPr marL="342900" indent="-342900">
              <a:buFont typeface="Arial" panose="020B0604020202020204" pitchFamily="34" charset="0"/>
              <a:buChar char="•"/>
              <a:tabLst>
                <a:tab pos="1612900" algn="l"/>
              </a:tabLst>
            </a:pPr>
            <a:endParaRPr lang="en-GB" dirty="0"/>
          </a:p>
        </p:txBody>
      </p:sp>
    </p:spTree>
    <p:extLst>
      <p:ext uri="{BB962C8B-B14F-4D97-AF65-F5344CB8AC3E}">
        <p14:creationId xmlns:p14="http://schemas.microsoft.com/office/powerpoint/2010/main" val="187631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550C0-164A-F789-A9A3-2F600CFB3E53}"/>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Editing vs Proofreading</a:t>
            </a:r>
            <a:endParaRPr lang="en-GB" sz="3600" b="1" dirty="0">
              <a:latin typeface="Arial" panose="020B0604020202020204" pitchFamily="34" charset="0"/>
              <a:cs typeface="Arial" panose="020B0604020202020204" pitchFamily="34" charset="0"/>
            </a:endParaRPr>
          </a:p>
        </p:txBody>
      </p:sp>
      <p:graphicFrame>
        <p:nvGraphicFramePr>
          <p:cNvPr id="9" name="Content Placeholder 8">
            <a:extLst>
              <a:ext uri="{FF2B5EF4-FFF2-40B4-BE49-F238E27FC236}">
                <a16:creationId xmlns:a16="http://schemas.microsoft.com/office/drawing/2014/main" id="{5EF24D09-7F13-6AF1-FF8A-3F7F79E3F6D1}"/>
              </a:ext>
            </a:extLst>
          </p:cNvPr>
          <p:cNvGraphicFramePr>
            <a:graphicFrameLocks noGrp="1"/>
          </p:cNvGraphicFramePr>
          <p:nvPr>
            <p:ph idx="1"/>
            <p:extLst>
              <p:ext uri="{D42A27DB-BD31-4B8C-83A1-F6EECF244321}">
                <p14:modId xmlns:p14="http://schemas.microsoft.com/office/powerpoint/2010/main" val="4183196535"/>
              </p:ext>
            </p:extLst>
          </p:nvPr>
        </p:nvGraphicFramePr>
        <p:xfrm>
          <a:off x="767408" y="1916832"/>
          <a:ext cx="10814992" cy="3240360"/>
        </p:xfrm>
        <a:graphic>
          <a:graphicData uri="http://schemas.openxmlformats.org/drawingml/2006/table">
            <a:tbl>
              <a:tblPr firstRow="1" firstCol="1" bandRow="1">
                <a:tableStyleId>{5C22544A-7EE6-4342-B048-85BDC9FD1C3A}</a:tableStyleId>
              </a:tblPr>
              <a:tblGrid>
                <a:gridCol w="5407496">
                  <a:extLst>
                    <a:ext uri="{9D8B030D-6E8A-4147-A177-3AD203B41FA5}">
                      <a16:colId xmlns:a16="http://schemas.microsoft.com/office/drawing/2014/main" val="1377510684"/>
                    </a:ext>
                  </a:extLst>
                </a:gridCol>
                <a:gridCol w="5407496">
                  <a:extLst>
                    <a:ext uri="{9D8B030D-6E8A-4147-A177-3AD203B41FA5}">
                      <a16:colId xmlns:a16="http://schemas.microsoft.com/office/drawing/2014/main" val="1825603856"/>
                    </a:ext>
                  </a:extLst>
                </a:gridCol>
              </a:tblGrid>
              <a:tr h="540060">
                <a:tc>
                  <a:txBody>
                    <a:bodyPr/>
                    <a:lstStyle/>
                    <a:p>
                      <a:pPr>
                        <a:lnSpc>
                          <a:spcPct val="115000"/>
                        </a:lnSpc>
                        <a:spcAft>
                          <a:spcPts val="800"/>
                        </a:spcAft>
                        <a:buNone/>
                      </a:pPr>
                      <a:r>
                        <a:rPr lang="en-GB" sz="2400" dirty="0">
                          <a:solidFill>
                            <a:schemeClr val="tx1"/>
                          </a:solidFill>
                        </a:rPr>
                        <a:t>Editing</a:t>
                      </a:r>
                      <a:r>
                        <a:rPr lang="en-GB" sz="2400" dirty="0"/>
                        <a:t> </a:t>
                      </a:r>
                      <a:r>
                        <a:rPr lang="en-GB" sz="2400" b="1" dirty="0">
                          <a:solidFill>
                            <a:schemeClr val="tx1"/>
                          </a:solidFill>
                        </a:rPr>
                        <a:t>asks: </a:t>
                      </a:r>
                      <a:endParaRPr lang="en-GB" sz="24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nSpc>
                          <a:spcPct val="115000"/>
                        </a:lnSpc>
                        <a:spcAft>
                          <a:spcPts val="800"/>
                        </a:spcAft>
                        <a:buNone/>
                      </a:pPr>
                      <a:r>
                        <a:rPr lang="en-GB" sz="2400" dirty="0">
                          <a:solidFill>
                            <a:schemeClr val="tx1"/>
                          </a:solidFill>
                        </a:rPr>
                        <a:t>Proofreading asks: </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971296674"/>
                  </a:ext>
                </a:extLst>
              </a:tr>
              <a:tr h="540060">
                <a:tc>
                  <a:txBody>
                    <a:bodyPr/>
                    <a:lstStyle/>
                    <a:p>
                      <a:pPr>
                        <a:lnSpc>
                          <a:spcPct val="115000"/>
                        </a:lnSpc>
                        <a:spcAft>
                          <a:spcPts val="800"/>
                        </a:spcAft>
                        <a:buNone/>
                      </a:pPr>
                      <a:r>
                        <a:rPr lang="en-GB" sz="2400" dirty="0">
                          <a:solidFill>
                            <a:schemeClr val="tx1"/>
                          </a:solidFill>
                        </a:rPr>
                        <a:t>Does this make sense?</a:t>
                      </a:r>
                      <a:endPar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bg1">
                        <a:lumMod val="85000"/>
                      </a:schemeClr>
                    </a:solidFill>
                  </a:tcPr>
                </a:tc>
                <a:tc>
                  <a:txBody>
                    <a:bodyPr/>
                    <a:lstStyle/>
                    <a:p>
                      <a:pPr>
                        <a:lnSpc>
                          <a:spcPct val="115000"/>
                        </a:lnSpc>
                        <a:spcAft>
                          <a:spcPts val="800"/>
                        </a:spcAft>
                        <a:buNone/>
                      </a:pPr>
                      <a:r>
                        <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Is my grammar accurate?</a:t>
                      </a:r>
                    </a:p>
                  </a:txBody>
                  <a:tcPr marL="68580" marR="68580" marT="0" marB="0">
                    <a:solidFill>
                      <a:schemeClr val="bg1">
                        <a:lumMod val="85000"/>
                      </a:schemeClr>
                    </a:solidFill>
                  </a:tcPr>
                </a:tc>
                <a:extLst>
                  <a:ext uri="{0D108BD9-81ED-4DB2-BD59-A6C34878D82A}">
                    <a16:rowId xmlns:a16="http://schemas.microsoft.com/office/drawing/2014/main" val="3316439617"/>
                  </a:ext>
                </a:extLst>
              </a:tr>
              <a:tr h="540060">
                <a:tc>
                  <a:txBody>
                    <a:bodyPr/>
                    <a:lstStyle/>
                    <a:p>
                      <a:pPr>
                        <a:lnSpc>
                          <a:spcPct val="115000"/>
                        </a:lnSpc>
                        <a:spcAft>
                          <a:spcPts val="800"/>
                        </a:spcAft>
                        <a:buNone/>
                      </a:pPr>
                      <a:r>
                        <a:rPr lang="en-GB" sz="2400" b="0" dirty="0">
                          <a:solidFill>
                            <a:schemeClr val="tx1"/>
                          </a:solidFill>
                        </a:rPr>
                        <a:t>Is it logical?</a:t>
                      </a:r>
                      <a:endPar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bg1">
                        <a:lumMod val="85000"/>
                      </a:schemeClr>
                    </a:solidFill>
                  </a:tcPr>
                </a:tc>
                <a:tc>
                  <a:txBody>
                    <a:bodyPr/>
                    <a:lstStyle/>
                    <a:p>
                      <a:pPr>
                        <a:lnSpc>
                          <a:spcPct val="115000"/>
                        </a:lnSpc>
                        <a:spcAft>
                          <a:spcPts val="800"/>
                        </a:spcAft>
                        <a:buNone/>
                      </a:pPr>
                      <a:r>
                        <a:rPr lang="en-GB" sz="24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Are my spellings correct?</a:t>
                      </a:r>
                    </a:p>
                  </a:txBody>
                  <a:tcPr marL="68580" marR="68580" marT="0" marB="0">
                    <a:solidFill>
                      <a:schemeClr val="bg1">
                        <a:lumMod val="85000"/>
                      </a:schemeClr>
                    </a:solidFill>
                  </a:tcPr>
                </a:tc>
                <a:extLst>
                  <a:ext uri="{0D108BD9-81ED-4DB2-BD59-A6C34878D82A}">
                    <a16:rowId xmlns:a16="http://schemas.microsoft.com/office/drawing/2014/main" val="991432113"/>
                  </a:ext>
                </a:extLst>
              </a:tr>
              <a:tr h="540060">
                <a:tc>
                  <a:txBody>
                    <a:bodyPr/>
                    <a:lstStyle/>
                    <a:p>
                      <a:pPr>
                        <a:lnSpc>
                          <a:spcPct val="115000"/>
                        </a:lnSpc>
                        <a:spcAft>
                          <a:spcPts val="800"/>
                        </a:spcAft>
                        <a:buNone/>
                      </a:pPr>
                      <a:r>
                        <a:rPr lang="en-GB" sz="2400" dirty="0">
                          <a:solidFill>
                            <a:schemeClr val="tx1"/>
                          </a:solidFill>
                        </a:rPr>
                        <a:t>Is the argument clear?</a:t>
                      </a:r>
                      <a:endPar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bg1">
                        <a:lumMod val="85000"/>
                      </a:schemeClr>
                    </a:solidFill>
                  </a:tcPr>
                </a:tc>
                <a:tc>
                  <a:txBody>
                    <a:bodyPr/>
                    <a:lstStyle/>
                    <a:p>
                      <a:pPr>
                        <a:lnSpc>
                          <a:spcPct val="115000"/>
                        </a:lnSpc>
                        <a:spcAft>
                          <a:spcPts val="800"/>
                        </a:spcAft>
                        <a:buNone/>
                      </a:pPr>
                      <a:r>
                        <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Have I used punctuation effectively?</a:t>
                      </a:r>
                    </a:p>
                  </a:txBody>
                  <a:tcPr marL="68580" marR="68580" marT="0" marB="0">
                    <a:solidFill>
                      <a:schemeClr val="bg1">
                        <a:lumMod val="85000"/>
                      </a:schemeClr>
                    </a:solidFill>
                  </a:tcPr>
                </a:tc>
                <a:extLst>
                  <a:ext uri="{0D108BD9-81ED-4DB2-BD59-A6C34878D82A}">
                    <a16:rowId xmlns:a16="http://schemas.microsoft.com/office/drawing/2014/main" val="802892649"/>
                  </a:ext>
                </a:extLst>
              </a:tr>
              <a:tr h="540060">
                <a:tc>
                  <a:txBody>
                    <a:bodyPr/>
                    <a:lstStyle/>
                    <a:p>
                      <a:pPr>
                        <a:lnSpc>
                          <a:spcPct val="115000"/>
                        </a:lnSpc>
                        <a:spcAft>
                          <a:spcPts val="800"/>
                        </a:spcAft>
                        <a:buNone/>
                      </a:pPr>
                      <a:r>
                        <a:rPr lang="en-GB" sz="2400" b="0" dirty="0">
                          <a:solidFill>
                            <a:schemeClr val="tx1"/>
                          </a:solidFill>
                        </a:rPr>
                        <a:t>Are paragraphs in the right order?</a:t>
                      </a:r>
                      <a:endPar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bg1">
                        <a:lumMod val="85000"/>
                      </a:schemeClr>
                    </a:solidFill>
                  </a:tcPr>
                </a:tc>
                <a:tc>
                  <a:txBody>
                    <a:bodyPr/>
                    <a:lstStyle/>
                    <a:p>
                      <a:pPr>
                        <a:lnSpc>
                          <a:spcPct val="115000"/>
                        </a:lnSpc>
                        <a:spcAft>
                          <a:spcPts val="800"/>
                        </a:spcAft>
                        <a:buNone/>
                      </a:pPr>
                      <a:r>
                        <a:rPr lang="en-GB" sz="24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Is the formatting correct?</a:t>
                      </a:r>
                    </a:p>
                  </a:txBody>
                  <a:tcPr marL="68580" marR="68580" marT="0" marB="0">
                    <a:solidFill>
                      <a:schemeClr val="bg1">
                        <a:lumMod val="85000"/>
                      </a:schemeClr>
                    </a:solidFill>
                  </a:tcPr>
                </a:tc>
                <a:extLst>
                  <a:ext uri="{0D108BD9-81ED-4DB2-BD59-A6C34878D82A}">
                    <a16:rowId xmlns:a16="http://schemas.microsoft.com/office/drawing/2014/main" val="3593617099"/>
                  </a:ext>
                </a:extLst>
              </a:tr>
              <a:tr h="540060">
                <a:tc>
                  <a:txBody>
                    <a:bodyPr/>
                    <a:lstStyle/>
                    <a:p>
                      <a:pPr>
                        <a:lnSpc>
                          <a:spcPct val="115000"/>
                        </a:lnSpc>
                        <a:spcAft>
                          <a:spcPts val="800"/>
                        </a:spcAft>
                        <a:buNone/>
                      </a:pPr>
                      <a:r>
                        <a:rPr lang="en-GB" sz="2400" dirty="0">
                          <a:solidFill>
                            <a:schemeClr val="tx1"/>
                          </a:solidFill>
                        </a:rPr>
                        <a:t>Have I addressed the task?</a:t>
                      </a:r>
                      <a:endPar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bg1">
                        <a:lumMod val="85000"/>
                      </a:schemeClr>
                    </a:solidFill>
                  </a:tcPr>
                </a:tc>
                <a:tc>
                  <a:txBody>
                    <a:bodyPr/>
                    <a:lstStyle/>
                    <a:p>
                      <a:pPr>
                        <a:lnSpc>
                          <a:spcPct val="115000"/>
                        </a:lnSpc>
                        <a:spcAft>
                          <a:spcPts val="800"/>
                        </a:spcAft>
                        <a:buNone/>
                      </a:pPr>
                      <a:r>
                        <a:rPr lang="en-GB" sz="2400" b="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Are my references accurate?</a:t>
                      </a:r>
                    </a:p>
                  </a:txBody>
                  <a:tcPr marL="68580" marR="68580" marT="0" marB="0">
                    <a:solidFill>
                      <a:schemeClr val="bg1">
                        <a:lumMod val="85000"/>
                      </a:schemeClr>
                    </a:solidFill>
                  </a:tcPr>
                </a:tc>
                <a:extLst>
                  <a:ext uri="{0D108BD9-81ED-4DB2-BD59-A6C34878D82A}">
                    <a16:rowId xmlns:a16="http://schemas.microsoft.com/office/drawing/2014/main" val="1869491777"/>
                  </a:ext>
                </a:extLst>
              </a:tr>
            </a:tbl>
          </a:graphicData>
        </a:graphic>
      </p:graphicFrame>
    </p:spTree>
    <p:extLst>
      <p:ext uri="{BB962C8B-B14F-4D97-AF65-F5344CB8AC3E}">
        <p14:creationId xmlns:p14="http://schemas.microsoft.com/office/powerpoint/2010/main" val="213141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16893-B923-12DC-E30E-65A84FA36DA2}"/>
              </a:ext>
            </a:extLst>
          </p:cNvPr>
          <p:cNvSpPr>
            <a:spLocks noGrp="1"/>
          </p:cNvSpPr>
          <p:nvPr>
            <p:ph type="title"/>
          </p:nvPr>
        </p:nvSpPr>
        <p:spPr>
          <a:xfrm>
            <a:off x="609600" y="274638"/>
            <a:ext cx="10972800" cy="1143000"/>
          </a:xfrm>
        </p:spPr>
        <p:txBody>
          <a:bodyPr wrap="square" anchor="ctr">
            <a:normAutofit/>
          </a:bodyPr>
          <a:lstStyle/>
          <a:p>
            <a:r>
              <a:rPr lang="en-GB" dirty="0"/>
              <a:t>Editing writing work</a:t>
            </a:r>
          </a:p>
        </p:txBody>
      </p:sp>
      <p:pic>
        <p:nvPicPr>
          <p:cNvPr id="10" name="Online Media 9" title="How to edit an essay | 6 editing tips">
            <a:hlinkClick r:id="" action="ppaction://media"/>
            <a:extLst>
              <a:ext uri="{FF2B5EF4-FFF2-40B4-BE49-F238E27FC236}">
                <a16:creationId xmlns:a16="http://schemas.microsoft.com/office/drawing/2014/main" id="{CBBA8140-E690-9A8C-AC0C-DD7631FADD18}"/>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
        <p:nvSpPr>
          <p:cNvPr id="11" name="TextBox 10">
            <a:extLst>
              <a:ext uri="{FF2B5EF4-FFF2-40B4-BE49-F238E27FC236}">
                <a16:creationId xmlns:a16="http://schemas.microsoft.com/office/drawing/2014/main" id="{5E50AEF2-6D1F-5E2C-D637-75EFB7F1B5F1}"/>
              </a:ext>
            </a:extLst>
          </p:cNvPr>
          <p:cNvSpPr txBox="1"/>
          <p:nvPr/>
        </p:nvSpPr>
        <p:spPr>
          <a:xfrm>
            <a:off x="263352" y="4725144"/>
            <a:ext cx="1656184" cy="923330"/>
          </a:xfrm>
          <a:prstGeom prst="rect">
            <a:avLst/>
          </a:prstGeom>
          <a:noFill/>
        </p:spPr>
        <p:txBody>
          <a:bodyPr wrap="square" rtlCol="0">
            <a:spAutoFit/>
          </a:bodyPr>
          <a:lstStyle/>
          <a:p>
            <a:r>
              <a:rPr lang="en-GB" dirty="0">
                <a:hlinkClick r:id="rId5"/>
              </a:rPr>
              <a:t>How to edit an essay | 6 editing tips</a:t>
            </a:r>
            <a:endParaRPr lang="en-GB" dirty="0"/>
          </a:p>
        </p:txBody>
      </p:sp>
    </p:spTree>
    <p:extLst>
      <p:ext uri="{BB962C8B-B14F-4D97-AF65-F5344CB8AC3E}">
        <p14:creationId xmlns:p14="http://schemas.microsoft.com/office/powerpoint/2010/main" val="403137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5AECB-3515-2CDC-8DC8-11C8E201B505}"/>
              </a:ext>
            </a:extLst>
          </p:cNvPr>
          <p:cNvSpPr>
            <a:spLocks noGrp="1"/>
          </p:cNvSpPr>
          <p:nvPr>
            <p:ph type="title"/>
          </p:nvPr>
        </p:nvSpPr>
        <p:spPr/>
        <p:txBody>
          <a:bodyPr/>
          <a:lstStyle/>
          <a:p>
            <a:r>
              <a:rPr lang="en-GB" sz="4000" b="1" dirty="0"/>
              <a:t>Practical Editing Techniques</a:t>
            </a:r>
          </a:p>
        </p:txBody>
      </p:sp>
      <p:sp>
        <p:nvSpPr>
          <p:cNvPr id="3" name="Content Placeholder 2">
            <a:extLst>
              <a:ext uri="{FF2B5EF4-FFF2-40B4-BE49-F238E27FC236}">
                <a16:creationId xmlns:a16="http://schemas.microsoft.com/office/drawing/2014/main" id="{7D2B146B-20F4-3465-D058-29D72B769731}"/>
              </a:ext>
            </a:extLst>
          </p:cNvPr>
          <p:cNvSpPr>
            <a:spLocks noGrp="1"/>
          </p:cNvSpPr>
          <p:nvPr>
            <p:ph idx="1"/>
          </p:nvPr>
        </p:nvSpPr>
        <p:spPr>
          <a:xfrm>
            <a:off x="2855640" y="1417638"/>
            <a:ext cx="4536504" cy="1744709"/>
          </a:xfrm>
        </p:spPr>
        <p:txBody>
          <a:bodyPr/>
          <a:lstStyle/>
          <a:p>
            <a:pPr marL="0" indent="0">
              <a:buNone/>
            </a:pPr>
            <a:r>
              <a:rPr lang="en-GB" sz="2000" dirty="0">
                <a:latin typeface="Arial" panose="020B0604020202020204" pitchFamily="34" charset="0"/>
                <a:cs typeface="Arial" panose="020B0604020202020204" pitchFamily="34" charset="0"/>
              </a:rPr>
              <a:t>You will hear:</a:t>
            </a:r>
          </a:p>
          <a:p>
            <a:r>
              <a:rPr lang="en-GB" sz="2000" dirty="0">
                <a:latin typeface="Arial" panose="020B0604020202020204" pitchFamily="34" charset="0"/>
                <a:cs typeface="Arial" panose="020B0604020202020204" pitchFamily="34" charset="0"/>
              </a:rPr>
              <a:t>awkward sentences </a:t>
            </a:r>
          </a:p>
          <a:p>
            <a:r>
              <a:rPr lang="en-GB" sz="2000" dirty="0">
                <a:latin typeface="Arial" panose="020B0604020202020204" pitchFamily="34" charset="0"/>
                <a:cs typeface="Arial" panose="020B0604020202020204" pitchFamily="34" charset="0"/>
              </a:rPr>
              <a:t>repeated words </a:t>
            </a:r>
          </a:p>
          <a:p>
            <a:r>
              <a:rPr lang="en-GB" sz="2000" dirty="0">
                <a:latin typeface="Arial" panose="020B0604020202020204" pitchFamily="34" charset="0"/>
                <a:cs typeface="Arial" panose="020B0604020202020204" pitchFamily="34" charset="0"/>
              </a:rPr>
              <a:t>missing words </a:t>
            </a:r>
          </a:p>
          <a:p>
            <a:r>
              <a:rPr lang="en-GB" sz="2000" dirty="0">
                <a:latin typeface="Arial" panose="020B0604020202020204" pitchFamily="34" charset="0"/>
                <a:cs typeface="Arial" panose="020B0604020202020204" pitchFamily="34" charset="0"/>
              </a:rPr>
              <a:t>punctuation problems</a:t>
            </a:r>
          </a:p>
          <a:p>
            <a:endParaRPr lang="en-GB" dirty="0"/>
          </a:p>
        </p:txBody>
      </p:sp>
      <p:sp>
        <p:nvSpPr>
          <p:cNvPr id="4" name="Speech Bubble: Rectangle with Corners Rounded 3">
            <a:extLst>
              <a:ext uri="{FF2B5EF4-FFF2-40B4-BE49-F238E27FC236}">
                <a16:creationId xmlns:a16="http://schemas.microsoft.com/office/drawing/2014/main" id="{24D8AB2A-9024-EF2B-FF1A-B072B9638D79}"/>
              </a:ext>
            </a:extLst>
          </p:cNvPr>
          <p:cNvSpPr/>
          <p:nvPr/>
        </p:nvSpPr>
        <p:spPr>
          <a:xfrm>
            <a:off x="329526" y="1245877"/>
            <a:ext cx="1944216" cy="2088232"/>
          </a:xfrm>
          <a:prstGeom prst="wedgeRoundRectCallout">
            <a:avLst>
              <a:gd name="adj1" fmla="val 77729"/>
              <a:gd name="adj2" fmla="val -3121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Read it aloud</a:t>
            </a:r>
          </a:p>
        </p:txBody>
      </p:sp>
      <p:pic>
        <p:nvPicPr>
          <p:cNvPr id="3074" name="Picture 2" descr="Adult Students Studying Together In College Library - Public Policy ...">
            <a:extLst>
              <a:ext uri="{FF2B5EF4-FFF2-40B4-BE49-F238E27FC236}">
                <a16:creationId xmlns:a16="http://schemas.microsoft.com/office/drawing/2014/main" id="{8CC5D607-3B42-5091-A545-9E70148CF2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653" y="3866693"/>
            <a:ext cx="3284075" cy="174470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2AE70F15-D0A2-4314-F1FF-0198F47FACD3}"/>
              </a:ext>
            </a:extLst>
          </p:cNvPr>
          <p:cNvSpPr/>
          <p:nvPr/>
        </p:nvSpPr>
        <p:spPr>
          <a:xfrm>
            <a:off x="6456040" y="1628800"/>
            <a:ext cx="1728192" cy="17053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Arial" panose="020B0604020202020204" pitchFamily="34" charset="0"/>
                <a:cs typeface="Arial" panose="020B0604020202020204" pitchFamily="34" charset="0"/>
              </a:rPr>
              <a:t>Print it</a:t>
            </a:r>
          </a:p>
        </p:txBody>
      </p:sp>
      <p:sp>
        <p:nvSpPr>
          <p:cNvPr id="7" name="TextBox 6">
            <a:extLst>
              <a:ext uri="{FF2B5EF4-FFF2-40B4-BE49-F238E27FC236}">
                <a16:creationId xmlns:a16="http://schemas.microsoft.com/office/drawing/2014/main" id="{D02B7277-CE65-EBE3-0DB4-A1EB41E6E37E}"/>
              </a:ext>
            </a:extLst>
          </p:cNvPr>
          <p:cNvSpPr txBox="1"/>
          <p:nvPr/>
        </p:nvSpPr>
        <p:spPr>
          <a:xfrm>
            <a:off x="8490401" y="1828327"/>
            <a:ext cx="3051687" cy="1015663"/>
          </a:xfrm>
          <a:prstGeom prst="rect">
            <a:avLst/>
          </a:prstGeom>
          <a:noFill/>
        </p:spPr>
        <p:txBody>
          <a:bodyPr wrap="square">
            <a:spAutoFit/>
          </a:bodyPr>
          <a:lstStyle/>
          <a:p>
            <a:r>
              <a:rPr lang="en-GB" sz="2000" dirty="0"/>
              <a:t>Reading on paper helps identify errors missed on screen.</a:t>
            </a:r>
          </a:p>
        </p:txBody>
      </p:sp>
      <p:sp>
        <p:nvSpPr>
          <p:cNvPr id="8" name="Flowchart: Stored Data 7">
            <a:extLst>
              <a:ext uri="{FF2B5EF4-FFF2-40B4-BE49-F238E27FC236}">
                <a16:creationId xmlns:a16="http://schemas.microsoft.com/office/drawing/2014/main" id="{B118F4A1-CD59-46B6-0FA2-4D9F0F60953B}"/>
              </a:ext>
            </a:extLst>
          </p:cNvPr>
          <p:cNvSpPr/>
          <p:nvPr/>
        </p:nvSpPr>
        <p:spPr>
          <a:xfrm>
            <a:off x="3935760" y="4019428"/>
            <a:ext cx="3096344" cy="1418781"/>
          </a:xfrm>
          <a:prstGeom prst="flowChartOnlineStorag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panose="020B0604020202020204" pitchFamily="34" charset="0"/>
                <a:cs typeface="Arial" panose="020B0604020202020204" pitchFamily="34" charset="0"/>
              </a:rPr>
              <a:t>Leave it overnight</a:t>
            </a:r>
          </a:p>
        </p:txBody>
      </p:sp>
      <p:sp>
        <p:nvSpPr>
          <p:cNvPr id="10" name="TextBox 9">
            <a:extLst>
              <a:ext uri="{FF2B5EF4-FFF2-40B4-BE49-F238E27FC236}">
                <a16:creationId xmlns:a16="http://schemas.microsoft.com/office/drawing/2014/main" id="{325855AF-2CA4-738D-C0A4-8007E136BACD}"/>
              </a:ext>
            </a:extLst>
          </p:cNvPr>
          <p:cNvSpPr txBox="1"/>
          <p:nvPr/>
        </p:nvSpPr>
        <p:spPr>
          <a:xfrm>
            <a:off x="7006686" y="4538992"/>
            <a:ext cx="4342915" cy="400110"/>
          </a:xfrm>
          <a:prstGeom prst="rect">
            <a:avLst/>
          </a:prstGeom>
          <a:noFill/>
        </p:spPr>
        <p:txBody>
          <a:bodyPr wrap="square">
            <a:spAutoFit/>
          </a:bodyPr>
          <a:lstStyle/>
          <a:p>
            <a:r>
              <a:rPr lang="en-GB" sz="2000" dirty="0"/>
              <a:t>Fresh eyes find more mistakes.</a:t>
            </a:r>
          </a:p>
        </p:txBody>
      </p:sp>
    </p:spTree>
    <p:extLst>
      <p:ext uri="{BB962C8B-B14F-4D97-AF65-F5344CB8AC3E}">
        <p14:creationId xmlns:p14="http://schemas.microsoft.com/office/powerpoint/2010/main" val="2952245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53D1D-E3C7-0CFB-41D8-CEA97B68AE1C}"/>
              </a:ext>
            </a:extLst>
          </p:cNvPr>
          <p:cNvSpPr>
            <a:spLocks noGrp="1"/>
          </p:cNvSpPr>
          <p:nvPr>
            <p:ph type="title"/>
          </p:nvPr>
        </p:nvSpPr>
        <p:spPr>
          <a:xfrm>
            <a:off x="609600" y="274638"/>
            <a:ext cx="10972800" cy="778098"/>
          </a:xfrm>
        </p:spPr>
        <p:txBody>
          <a:bodyPr wrap="square" anchor="ctr">
            <a:normAutofit/>
          </a:bodyPr>
          <a:lstStyle/>
          <a:p>
            <a:r>
              <a:rPr lang="en-GB" sz="4000" dirty="0"/>
              <a:t>Common Mistakes Markers Notice</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1348AA-A1EF-4D8E-62B9-F6EF0EA97994}"/>
              </a:ext>
            </a:extLst>
          </p:cNvPr>
          <p:cNvSpPr>
            <a:spLocks noGrp="1"/>
          </p:cNvSpPr>
          <p:nvPr>
            <p:ph sz="half" idx="1"/>
          </p:nvPr>
        </p:nvSpPr>
        <p:spPr>
          <a:xfrm>
            <a:off x="341800" y="1312764"/>
            <a:ext cx="7914440" cy="4232472"/>
          </a:xfrm>
        </p:spPr>
        <p:txBody>
          <a:bodyPr wrap="square" anchor="t">
            <a:normAutofit fontScale="25000" lnSpcReduction="20000"/>
          </a:bodyPr>
          <a:lstStyle/>
          <a:p>
            <a:pPr marL="0" indent="0">
              <a:buNone/>
            </a:pPr>
            <a:r>
              <a:rPr lang="en-GB" sz="8000" dirty="0">
                <a:latin typeface="Arial" panose="020B0604020202020204" pitchFamily="34" charset="0"/>
                <a:cs typeface="Arial" panose="020B0604020202020204" pitchFamily="34" charset="0"/>
              </a:rPr>
              <a:t>There are some common </a:t>
            </a:r>
            <a:r>
              <a:rPr lang="en-GB" sz="8000" u="sng" dirty="0">
                <a:latin typeface="Arial" panose="020B0604020202020204" pitchFamily="34" charset="0"/>
                <a:cs typeface="Arial" panose="020B0604020202020204" pitchFamily="34" charset="0"/>
              </a:rPr>
              <a:t>mistakes</a:t>
            </a:r>
            <a:r>
              <a:rPr lang="en-GB" sz="8000" dirty="0">
                <a:latin typeface="Arial" panose="020B0604020202020204" pitchFamily="34" charset="0"/>
                <a:cs typeface="Arial" panose="020B0604020202020204" pitchFamily="34" charset="0"/>
              </a:rPr>
              <a:t> that many students make: </a:t>
            </a:r>
          </a:p>
          <a:p>
            <a:r>
              <a:rPr lang="en-GB" sz="8000" dirty="0">
                <a:latin typeface="Arial" panose="020B0604020202020204" pitchFamily="34" charset="0"/>
                <a:cs typeface="Arial" panose="020B0604020202020204" pitchFamily="34" charset="0"/>
              </a:rPr>
              <a:t>Repeated ideas</a:t>
            </a:r>
          </a:p>
          <a:p>
            <a:r>
              <a:rPr lang="en-GB" sz="8000" b="1" dirty="0">
                <a:latin typeface="Arial" panose="020B0604020202020204" pitchFamily="34" charset="0"/>
                <a:cs typeface="Arial" panose="020B0604020202020204" pitchFamily="34" charset="0"/>
              </a:rPr>
              <a:t>Weak introductions</a:t>
            </a:r>
          </a:p>
          <a:p>
            <a:r>
              <a:rPr lang="en-GB" sz="8000" dirty="0">
                <a:latin typeface="Arial" panose="020B0604020202020204" pitchFamily="34" charset="0"/>
                <a:cs typeface="Arial" panose="020B0604020202020204" pitchFamily="34" charset="0"/>
              </a:rPr>
              <a:t>Poor paragraph links</a:t>
            </a:r>
          </a:p>
          <a:p>
            <a:r>
              <a:rPr lang="en-GB" sz="8000" b="1" dirty="0">
                <a:latin typeface="Arial" panose="020B0604020202020204" pitchFamily="34" charset="0"/>
                <a:cs typeface="Arial" panose="020B0604020202020204" pitchFamily="34" charset="0"/>
              </a:rPr>
              <a:t>No critical analysis</a:t>
            </a:r>
          </a:p>
          <a:p>
            <a:r>
              <a:rPr lang="en-GB" sz="8000" dirty="0">
                <a:latin typeface="Arial" panose="020B0604020202020204" pitchFamily="34" charset="0"/>
                <a:cs typeface="Arial" panose="020B0604020202020204" pitchFamily="34" charset="0"/>
              </a:rPr>
              <a:t>Missing evidence</a:t>
            </a:r>
          </a:p>
          <a:p>
            <a:r>
              <a:rPr lang="en-GB" sz="8000" b="1" dirty="0">
                <a:latin typeface="Arial" panose="020B0604020202020204" pitchFamily="34" charset="0"/>
                <a:cs typeface="Arial" panose="020B0604020202020204" pitchFamily="34" charset="0"/>
              </a:rPr>
              <a:t>Weak conclusions</a:t>
            </a:r>
          </a:p>
          <a:p>
            <a:r>
              <a:rPr lang="en-GB" sz="8000" dirty="0">
                <a:latin typeface="Arial" panose="020B0604020202020204" pitchFamily="34" charset="0"/>
                <a:cs typeface="Arial" panose="020B0604020202020204" pitchFamily="34" charset="0"/>
              </a:rPr>
              <a:t>Referencing errors</a:t>
            </a:r>
          </a:p>
          <a:p>
            <a:r>
              <a:rPr lang="en-GB" sz="8000" b="1" dirty="0">
                <a:latin typeface="Arial" panose="020B0604020202020204" pitchFamily="34" charset="0"/>
                <a:cs typeface="Arial" panose="020B0604020202020204" pitchFamily="34" charset="0"/>
              </a:rPr>
              <a:t>Formatting inconsistencies</a:t>
            </a:r>
          </a:p>
          <a:p>
            <a:endParaRPr lang="en-GB" sz="8000" b="1" dirty="0">
              <a:latin typeface="Arial" panose="020B0604020202020204" pitchFamily="34" charset="0"/>
              <a:cs typeface="Arial" panose="020B0604020202020204" pitchFamily="34" charset="0"/>
            </a:endParaRPr>
          </a:p>
          <a:p>
            <a:pPr marL="0" indent="0">
              <a:buNone/>
            </a:pPr>
            <a:r>
              <a:rPr lang="en-GB" sz="8000" u="sng" dirty="0">
                <a:latin typeface="Arial" panose="020B0604020202020204" pitchFamily="34" charset="0"/>
                <a:cs typeface="Arial" panose="020B0604020202020204" pitchFamily="34" charset="0"/>
              </a:rPr>
              <a:t>Reflect: </a:t>
            </a:r>
          </a:p>
          <a:p>
            <a:r>
              <a:rPr lang="en-GB" sz="8000" dirty="0">
                <a:latin typeface="Arial" panose="020B0604020202020204" pitchFamily="34" charset="0"/>
                <a:cs typeface="Arial" panose="020B0604020202020204" pitchFamily="34" charset="0"/>
              </a:rPr>
              <a:t>Have </a:t>
            </a:r>
            <a:r>
              <a:rPr lang="en-GB" sz="8000" b="1" dirty="0">
                <a:latin typeface="Arial" panose="020B0604020202020204" pitchFamily="34" charset="0"/>
                <a:cs typeface="Arial" panose="020B0604020202020204" pitchFamily="34" charset="0"/>
              </a:rPr>
              <a:t>you</a:t>
            </a:r>
            <a:r>
              <a:rPr lang="en-GB" sz="8000" dirty="0">
                <a:latin typeface="Arial" panose="020B0604020202020204" pitchFamily="34" charset="0"/>
                <a:cs typeface="Arial" panose="020B0604020202020204" pitchFamily="34" charset="0"/>
              </a:rPr>
              <a:t> had feedback on these errors for past assessments? </a:t>
            </a:r>
          </a:p>
          <a:p>
            <a:r>
              <a:rPr lang="en-GB" sz="8000" dirty="0">
                <a:latin typeface="Arial" panose="020B0604020202020204" pitchFamily="34" charset="0"/>
                <a:cs typeface="Arial" panose="020B0604020202020204" pitchFamily="34" charset="0"/>
              </a:rPr>
              <a:t>How will you </a:t>
            </a:r>
            <a:r>
              <a:rPr lang="en-GB" sz="8000" b="1" dirty="0">
                <a:latin typeface="Arial" panose="020B0604020202020204" pitchFamily="34" charset="0"/>
                <a:cs typeface="Arial" panose="020B0604020202020204" pitchFamily="34" charset="0"/>
              </a:rPr>
              <a:t>reduce</a:t>
            </a:r>
            <a:r>
              <a:rPr lang="en-GB" sz="8000" dirty="0">
                <a:latin typeface="Arial" panose="020B0604020202020204" pitchFamily="34" charset="0"/>
                <a:cs typeface="Arial" panose="020B0604020202020204" pitchFamily="34" charset="0"/>
              </a:rPr>
              <a:t> the impact of these errors?</a:t>
            </a:r>
          </a:p>
          <a:p>
            <a:endParaRPr lang="en-GB" dirty="0"/>
          </a:p>
          <a:p>
            <a:pPr marL="0" indent="0">
              <a:buNone/>
            </a:pPr>
            <a:endParaRPr lang="en-GB" dirty="0"/>
          </a:p>
        </p:txBody>
      </p:sp>
      <p:pic>
        <p:nvPicPr>
          <p:cNvPr id="4" name="Picture 3">
            <a:extLst>
              <a:ext uri="{FF2B5EF4-FFF2-40B4-BE49-F238E27FC236}">
                <a16:creationId xmlns:a16="http://schemas.microsoft.com/office/drawing/2014/main" id="{B5ED9477-F219-2931-5FD5-C438072592EB}"/>
              </a:ext>
            </a:extLst>
          </p:cNvPr>
          <p:cNvPicPr>
            <a:picLocks noChangeAspect="1"/>
          </p:cNvPicPr>
          <p:nvPr/>
        </p:nvPicPr>
        <p:blipFill>
          <a:blip r:embed="rId2"/>
          <a:stretch>
            <a:fillRect/>
          </a:stretch>
        </p:blipFill>
        <p:spPr>
          <a:xfrm>
            <a:off x="7536160" y="1867408"/>
            <a:ext cx="4160664" cy="2413185"/>
          </a:xfrm>
          <a:prstGeom prst="rect">
            <a:avLst/>
          </a:prstGeom>
          <a:noFill/>
        </p:spPr>
      </p:pic>
    </p:spTree>
    <p:extLst>
      <p:ext uri="{BB962C8B-B14F-4D97-AF65-F5344CB8AC3E}">
        <p14:creationId xmlns:p14="http://schemas.microsoft.com/office/powerpoint/2010/main" val="2541478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48BD-09DA-AC53-EA14-FB430D1E50D0}"/>
              </a:ext>
            </a:extLst>
          </p:cNvPr>
          <p:cNvSpPr>
            <a:spLocks noGrp="1"/>
          </p:cNvSpPr>
          <p:nvPr>
            <p:ph type="title"/>
          </p:nvPr>
        </p:nvSpPr>
        <p:spPr/>
        <p:txBody>
          <a:bodyPr/>
          <a:lstStyle/>
          <a:p>
            <a:r>
              <a:rPr lang="en-GB" sz="4000" b="1" dirty="0"/>
              <a:t>Preparing for Presentations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374575-28EA-003F-3156-2EE5050A6E8A}"/>
              </a:ext>
            </a:extLst>
          </p:cNvPr>
          <p:cNvSpPr>
            <a:spLocks noGrp="1"/>
          </p:cNvSpPr>
          <p:nvPr>
            <p:ph idx="1"/>
          </p:nvPr>
        </p:nvSpPr>
        <p:spPr>
          <a:xfrm>
            <a:off x="263352" y="1433722"/>
            <a:ext cx="10972800" cy="4099595"/>
          </a:xfrm>
        </p:spPr>
        <p:txBody>
          <a:bodyPr/>
          <a:lstStyle/>
          <a:p>
            <a:pPr marL="0" indent="0">
              <a:buNone/>
            </a:pPr>
            <a:r>
              <a:rPr lang="en-GB" sz="2800" dirty="0">
                <a:latin typeface="Arial" panose="020B0604020202020204" pitchFamily="34" charset="0"/>
                <a:cs typeface="Arial" panose="020B0604020202020204" pitchFamily="34" charset="0"/>
              </a:rPr>
              <a:t>Presentation assessments are about communication and </a:t>
            </a:r>
            <a:r>
              <a:rPr lang="en-GB" sz="2800" b="1" dirty="0">
                <a:latin typeface="Arial" panose="020B0604020202020204" pitchFamily="34" charset="0"/>
                <a:cs typeface="Arial" panose="020B0604020202020204" pitchFamily="34" charset="0"/>
              </a:rPr>
              <a:t>understanding</a:t>
            </a:r>
            <a:r>
              <a:rPr lang="en-GB" sz="2800" dirty="0">
                <a:latin typeface="Arial" panose="020B0604020202020204" pitchFamily="34" charset="0"/>
                <a:cs typeface="Arial" panose="020B0604020202020204" pitchFamily="34" charset="0"/>
              </a:rPr>
              <a:t> </a:t>
            </a:r>
            <a:r>
              <a:rPr lang="en-GB" sz="2800" u="sng" dirty="0">
                <a:latin typeface="Arial" panose="020B0604020202020204" pitchFamily="34" charset="0"/>
                <a:cs typeface="Arial" panose="020B0604020202020204" pitchFamily="34" charset="0"/>
              </a:rPr>
              <a:t>not memorisation.</a:t>
            </a:r>
          </a:p>
          <a:p>
            <a:pPr marL="0" indent="0">
              <a:buNone/>
            </a:pPr>
            <a:r>
              <a:rPr lang="en-GB" sz="2800" dirty="0">
                <a:latin typeface="Arial" panose="020B0604020202020204" pitchFamily="34" charset="0"/>
                <a:cs typeface="Arial" panose="020B0604020202020204" pitchFamily="34" charset="0"/>
              </a:rPr>
              <a:t>Think about:</a:t>
            </a:r>
          </a:p>
          <a:p>
            <a:pPr lvl="1"/>
            <a:r>
              <a:rPr lang="en-GB" sz="2400" dirty="0">
                <a:latin typeface="Arial" panose="020B0604020202020204" pitchFamily="34" charset="0"/>
                <a:cs typeface="Arial" panose="020B0604020202020204" pitchFamily="34" charset="0"/>
              </a:rPr>
              <a:t>Audience</a:t>
            </a:r>
          </a:p>
          <a:p>
            <a:pPr lvl="1"/>
            <a:r>
              <a:rPr lang="en-GB" sz="2400" dirty="0">
                <a:latin typeface="Arial" panose="020B0604020202020204" pitchFamily="34" charset="0"/>
                <a:cs typeface="Arial" panose="020B0604020202020204" pitchFamily="34" charset="0"/>
              </a:rPr>
              <a:t>Purpose</a:t>
            </a:r>
          </a:p>
          <a:p>
            <a:pPr lvl="1"/>
            <a:r>
              <a:rPr lang="en-GB" sz="2400" dirty="0">
                <a:latin typeface="Arial" panose="020B0604020202020204" pitchFamily="34" charset="0"/>
                <a:cs typeface="Arial" panose="020B0604020202020204" pitchFamily="34" charset="0"/>
              </a:rPr>
              <a:t>Structure</a:t>
            </a:r>
          </a:p>
          <a:p>
            <a:pPr lvl="1"/>
            <a:r>
              <a:rPr lang="en-GB" sz="2400" dirty="0">
                <a:latin typeface="Arial" panose="020B0604020202020204" pitchFamily="34" charset="0"/>
                <a:cs typeface="Arial" panose="020B0604020202020204" pitchFamily="34" charset="0"/>
              </a:rPr>
              <a:t>Timing</a:t>
            </a:r>
          </a:p>
          <a:p>
            <a:pPr lvl="1"/>
            <a:r>
              <a:rPr lang="en-GB" sz="2400" dirty="0">
                <a:latin typeface="Arial" panose="020B0604020202020204" pitchFamily="34" charset="0"/>
                <a:cs typeface="Arial" panose="020B0604020202020204" pitchFamily="34" charset="0"/>
              </a:rPr>
              <a:t>Confidence</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B1FA66D-A001-1EC3-E085-1B4C8D359A5E}"/>
              </a:ext>
            </a:extLst>
          </p:cNvPr>
          <p:cNvPicPr>
            <a:picLocks noChangeAspect="1"/>
          </p:cNvPicPr>
          <p:nvPr/>
        </p:nvPicPr>
        <p:blipFill>
          <a:blip r:embed="rId2"/>
          <a:stretch>
            <a:fillRect/>
          </a:stretch>
        </p:blipFill>
        <p:spPr>
          <a:xfrm>
            <a:off x="6101793" y="2405920"/>
            <a:ext cx="4751120" cy="3018358"/>
          </a:xfrm>
          <a:prstGeom prst="rect">
            <a:avLst/>
          </a:prstGeom>
        </p:spPr>
      </p:pic>
    </p:spTree>
    <p:extLst>
      <p:ext uri="{BB962C8B-B14F-4D97-AF65-F5344CB8AC3E}">
        <p14:creationId xmlns:p14="http://schemas.microsoft.com/office/powerpoint/2010/main" val="1137280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93DEC-8EBD-7329-F84A-AF21477600FA}"/>
              </a:ext>
            </a:extLst>
          </p:cNvPr>
          <p:cNvSpPr>
            <a:spLocks noGrp="1"/>
          </p:cNvSpPr>
          <p:nvPr>
            <p:ph type="title"/>
          </p:nvPr>
        </p:nvSpPr>
        <p:spPr>
          <a:xfrm>
            <a:off x="609600" y="274638"/>
            <a:ext cx="10972800" cy="1143000"/>
          </a:xfrm>
        </p:spPr>
        <p:txBody>
          <a:bodyPr wrap="square" anchor="ctr">
            <a:normAutofit/>
          </a:bodyPr>
          <a:lstStyle/>
          <a:p>
            <a:r>
              <a:rPr lang="en-GB" sz="4000" dirty="0">
                <a:latin typeface="Arial" panose="020B0604020202020204" pitchFamily="34" charset="0"/>
                <a:cs typeface="Arial" panose="020B0604020202020204" pitchFamily="34" charset="0"/>
              </a:rPr>
              <a:t>Evaluation your presentation</a:t>
            </a:r>
          </a:p>
        </p:txBody>
      </p:sp>
      <p:graphicFrame>
        <p:nvGraphicFramePr>
          <p:cNvPr id="4" name="Table 3">
            <a:extLst>
              <a:ext uri="{FF2B5EF4-FFF2-40B4-BE49-F238E27FC236}">
                <a16:creationId xmlns:a16="http://schemas.microsoft.com/office/drawing/2014/main" id="{2A7A3F23-0F23-42EC-4836-C43E8E4FE8DA}"/>
              </a:ext>
            </a:extLst>
          </p:cNvPr>
          <p:cNvGraphicFramePr>
            <a:graphicFrameLocks noGrp="1"/>
          </p:cNvGraphicFramePr>
          <p:nvPr>
            <p:extLst>
              <p:ext uri="{D42A27DB-BD31-4B8C-83A1-F6EECF244321}">
                <p14:modId xmlns:p14="http://schemas.microsoft.com/office/powerpoint/2010/main" val="1210303884"/>
              </p:ext>
            </p:extLst>
          </p:nvPr>
        </p:nvGraphicFramePr>
        <p:xfrm>
          <a:off x="1120552" y="1385253"/>
          <a:ext cx="9950896" cy="4087494"/>
        </p:xfrm>
        <a:graphic>
          <a:graphicData uri="http://schemas.openxmlformats.org/drawingml/2006/table">
            <a:tbl>
              <a:tblPr firstRow="1" bandRow="1">
                <a:tableStyleId>{5C22544A-7EE6-4342-B048-85BDC9FD1C3A}</a:tableStyleId>
              </a:tblPr>
              <a:tblGrid>
                <a:gridCol w="7142584">
                  <a:extLst>
                    <a:ext uri="{9D8B030D-6E8A-4147-A177-3AD203B41FA5}">
                      <a16:colId xmlns:a16="http://schemas.microsoft.com/office/drawing/2014/main" val="1317244949"/>
                    </a:ext>
                  </a:extLst>
                </a:gridCol>
                <a:gridCol w="1440160">
                  <a:extLst>
                    <a:ext uri="{9D8B030D-6E8A-4147-A177-3AD203B41FA5}">
                      <a16:colId xmlns:a16="http://schemas.microsoft.com/office/drawing/2014/main" val="2324323771"/>
                    </a:ext>
                  </a:extLst>
                </a:gridCol>
                <a:gridCol w="1368152">
                  <a:extLst>
                    <a:ext uri="{9D8B030D-6E8A-4147-A177-3AD203B41FA5}">
                      <a16:colId xmlns:a16="http://schemas.microsoft.com/office/drawing/2014/main" val="2699281380"/>
                    </a:ext>
                  </a:extLst>
                </a:gridCol>
              </a:tblGrid>
              <a:tr h="362929">
                <a:tc>
                  <a:txBody>
                    <a:bodyPr/>
                    <a:lstStyle/>
                    <a:p>
                      <a:r>
                        <a:rPr lang="en-GB" dirty="0">
                          <a:latin typeface="Arial" panose="020B0604020202020204" pitchFamily="34" charset="0"/>
                          <a:cs typeface="Arial" panose="020B0604020202020204" pitchFamily="34" charset="0"/>
                        </a:rPr>
                        <a:t>Have I….?</a:t>
                      </a:r>
                    </a:p>
                  </a:txBody>
                  <a:tcPr/>
                </a:tc>
                <a:tc>
                  <a:txBody>
                    <a:bodyPr/>
                    <a:lstStyle/>
                    <a:p>
                      <a:pPr algn="ctr"/>
                      <a:r>
                        <a:rPr lang="en-GB" dirty="0">
                          <a:latin typeface="Arial" panose="020B0604020202020204" pitchFamily="34" charset="0"/>
                          <a:cs typeface="Arial" panose="020B0604020202020204" pitchFamily="34" charset="0"/>
                        </a:rPr>
                        <a:t>Yes </a:t>
                      </a:r>
                    </a:p>
                  </a:txBody>
                  <a:tcPr/>
                </a:tc>
                <a:tc>
                  <a:txBody>
                    <a:bodyPr/>
                    <a:lstStyle/>
                    <a:p>
                      <a:pPr algn="ctr"/>
                      <a:r>
                        <a:rPr lang="en-GB" dirty="0">
                          <a:latin typeface="Arial" panose="020B0604020202020204" pitchFamily="34" charset="0"/>
                          <a:cs typeface="Arial" panose="020B0604020202020204" pitchFamily="34" charset="0"/>
                        </a:rPr>
                        <a:t>No </a:t>
                      </a:r>
                    </a:p>
                  </a:txBody>
                  <a:tcPr/>
                </a:tc>
                <a:extLst>
                  <a:ext uri="{0D108BD9-81ED-4DB2-BD59-A6C34878D82A}">
                    <a16:rowId xmlns:a16="http://schemas.microsoft.com/office/drawing/2014/main" val="857131151"/>
                  </a:ext>
                </a:extLst>
              </a:tr>
              <a:tr h="3629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Have you addressed all elements of the task? </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50774952"/>
                  </a:ext>
                </a:extLst>
              </a:tr>
              <a:tr h="3629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Is there a clear structure? Beginning, middle, end. </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04458207"/>
                  </a:ext>
                </a:extLst>
              </a:tr>
              <a:tr h="3629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Are my slides clear and uncluttered?</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68637449"/>
                  </a:ext>
                </a:extLst>
              </a:tr>
              <a:tr h="3629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Will I avoid reading directly from my slides? </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91993432"/>
                  </a:ext>
                </a:extLst>
              </a:tr>
              <a:tr h="6264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Have I practised my presentation aloud at least twice? </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19691774"/>
                  </a:ext>
                </a:extLst>
              </a:tr>
              <a:tr h="3629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Have I timed my presentation to check the timing? </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97029959"/>
                  </a:ext>
                </a:extLst>
              </a:tr>
              <a:tr h="6264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Have I thought about possible audience questions and prepared responses?</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62401551"/>
                  </a:ext>
                </a:extLst>
              </a:tr>
              <a:tr h="6264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Have I referenced adequate academic reading?</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5379625"/>
                  </a:ext>
                </a:extLst>
              </a:tr>
            </a:tbl>
          </a:graphicData>
        </a:graphic>
      </p:graphicFrame>
    </p:spTree>
    <p:extLst>
      <p:ext uri="{BB962C8B-B14F-4D97-AF65-F5344CB8AC3E}">
        <p14:creationId xmlns:p14="http://schemas.microsoft.com/office/powerpoint/2010/main" val="1768573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F5A9-F2D9-AB37-9962-84C38D9503BD}"/>
              </a:ext>
            </a:extLst>
          </p:cNvPr>
          <p:cNvSpPr>
            <a:spLocks noGrp="1"/>
          </p:cNvSpPr>
          <p:nvPr>
            <p:ph type="title"/>
          </p:nvPr>
        </p:nvSpPr>
        <p:spPr>
          <a:xfrm>
            <a:off x="0" y="274638"/>
            <a:ext cx="12072664" cy="1143000"/>
          </a:xfrm>
        </p:spPr>
        <p:txBody>
          <a:bodyPr wrap="square" anchor="ctr">
            <a:noAutofit/>
          </a:bodyPr>
          <a:lstStyle/>
          <a:p>
            <a:r>
              <a:rPr lang="en-GB" sz="3600" dirty="0">
                <a:latin typeface="Arial" panose="020B0604020202020204" pitchFamily="34" charset="0"/>
                <a:cs typeface="Arial" panose="020B0604020202020204" pitchFamily="34" charset="0"/>
              </a:rPr>
              <a:t>Group discussion - </a:t>
            </a:r>
            <a:r>
              <a:rPr lang="en-GB" sz="3600" b="1" dirty="0">
                <a:latin typeface="Arial" panose="020B0604020202020204" pitchFamily="34" charset="0"/>
                <a:cs typeface="Arial" panose="020B0604020202020204" pitchFamily="34" charset="0"/>
              </a:rPr>
              <a:t>What Advice Would You Give Petra?</a:t>
            </a:r>
            <a:endParaRPr lang="en-GB" sz="3600" dirty="0">
              <a:latin typeface="Arial" panose="020B0604020202020204" pitchFamily="34" charset="0"/>
              <a:cs typeface="Arial" panose="020B0604020202020204" pitchFamily="34" charset="0"/>
            </a:endParaRPr>
          </a:p>
        </p:txBody>
      </p:sp>
      <p:sp>
        <p:nvSpPr>
          <p:cNvPr id="11" name="Content Placeholder 3">
            <a:extLst>
              <a:ext uri="{FF2B5EF4-FFF2-40B4-BE49-F238E27FC236}">
                <a16:creationId xmlns:a16="http://schemas.microsoft.com/office/drawing/2014/main" id="{63A0D215-0147-4E5C-B41C-74FF7FABF080}"/>
              </a:ext>
            </a:extLst>
          </p:cNvPr>
          <p:cNvSpPr>
            <a:spLocks noGrp="1"/>
          </p:cNvSpPr>
          <p:nvPr>
            <p:ph sz="half" idx="2"/>
          </p:nvPr>
        </p:nvSpPr>
        <p:spPr>
          <a:xfrm>
            <a:off x="2279576" y="1600201"/>
            <a:ext cx="9302824" cy="3989040"/>
          </a:xfrm>
        </p:spPr>
        <p:txBody>
          <a:bodyPr/>
          <a:lstStyle/>
          <a:p>
            <a:pPr marL="0" indent="0">
              <a:buNone/>
            </a:pPr>
            <a:r>
              <a:rPr lang="en-GB" sz="2000" dirty="0">
                <a:latin typeface="Arial" panose="020B0604020202020204" pitchFamily="34" charset="0"/>
                <a:cs typeface="Arial" panose="020B0604020202020204" pitchFamily="34" charset="0"/>
              </a:rPr>
              <a:t>Petra is a final-year undergraduate studying Digital Health </a:t>
            </a:r>
            <a:r>
              <a:rPr lang="en-GB" sz="2000" dirty="0" err="1">
                <a:latin typeface="Arial" panose="020B0604020202020204" pitchFamily="34" charset="0"/>
                <a:cs typeface="Arial" panose="020B0604020202020204" pitchFamily="34" charset="0"/>
              </a:rPr>
              <a:t>Teachnology</a:t>
            </a:r>
            <a:r>
              <a:rPr lang="en-GB" sz="2000" dirty="0">
                <a:latin typeface="Arial" panose="020B0604020202020204" pitchFamily="34" charset="0"/>
                <a:cs typeface="Arial" panose="020B0604020202020204" pitchFamily="34" charset="0"/>
              </a:rPr>
              <a:t>. She is usually a capable student and has passed all of her previous modules, but this term has felt particularly overwhelming.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Alongside university, Petra works 20 hours a week in a supermarket to help pay her rent and living costs. Over the past month she has also been helping to care for her younger brother while her mother recovered from an operation. As a result, she has missed several opportunities to work on her assignments.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Petra has a</a:t>
            </a:r>
            <a:r>
              <a:rPr lang="en-GB" sz="2000" u="sng" dirty="0">
                <a:latin typeface="Arial" panose="020B0604020202020204" pitchFamily="34" charset="0"/>
                <a:cs typeface="Arial" panose="020B0604020202020204" pitchFamily="34" charset="0"/>
              </a:rPr>
              <a:t> 2,000-word </a:t>
            </a:r>
            <a:r>
              <a:rPr lang="en-GB" sz="2000" dirty="0">
                <a:latin typeface="Arial" panose="020B0604020202020204" pitchFamily="34" charset="0"/>
                <a:cs typeface="Arial" panose="020B0604020202020204" pitchFamily="34" charset="0"/>
              </a:rPr>
              <a:t>report due in two days' time.</a:t>
            </a:r>
          </a:p>
        </p:txBody>
      </p:sp>
      <p:pic>
        <p:nvPicPr>
          <p:cNvPr id="9" name="Content Placeholder 8" descr="Young business woman hands on head">
            <a:extLst>
              <a:ext uri="{FF2B5EF4-FFF2-40B4-BE49-F238E27FC236}">
                <a16:creationId xmlns:a16="http://schemas.microsoft.com/office/drawing/2014/main" id="{3AE02F0B-D9C7-3A9C-A00E-0D96FDE9F16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8398" y="1853952"/>
            <a:ext cx="782981" cy="2592636"/>
          </a:xfrm>
        </p:spPr>
      </p:pic>
      <p:sp>
        <p:nvSpPr>
          <p:cNvPr id="10" name="Arrow: Right 9">
            <a:extLst>
              <a:ext uri="{FF2B5EF4-FFF2-40B4-BE49-F238E27FC236}">
                <a16:creationId xmlns:a16="http://schemas.microsoft.com/office/drawing/2014/main" id="{8B723E7B-5591-D4B4-1866-C197BC4784C4}"/>
              </a:ext>
            </a:extLst>
          </p:cNvPr>
          <p:cNvSpPr/>
          <p:nvPr/>
        </p:nvSpPr>
        <p:spPr>
          <a:xfrm>
            <a:off x="10056440" y="4758605"/>
            <a:ext cx="2016224" cy="8306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t>Find out more</a:t>
            </a:r>
          </a:p>
        </p:txBody>
      </p:sp>
    </p:spTree>
    <p:extLst>
      <p:ext uri="{BB962C8B-B14F-4D97-AF65-F5344CB8AC3E}">
        <p14:creationId xmlns:p14="http://schemas.microsoft.com/office/powerpoint/2010/main" val="4280448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B914F-C7C5-DD83-718B-5BC52CBEFA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E2ED0-C7F6-6CE7-3772-8330CAC28F32}"/>
              </a:ext>
            </a:extLst>
          </p:cNvPr>
          <p:cNvSpPr>
            <a:spLocks noGrp="1"/>
          </p:cNvSpPr>
          <p:nvPr>
            <p:ph type="title"/>
          </p:nvPr>
        </p:nvSpPr>
        <p:spPr>
          <a:xfrm>
            <a:off x="0" y="274638"/>
            <a:ext cx="12072664" cy="1143000"/>
          </a:xfrm>
        </p:spPr>
        <p:txBody>
          <a:bodyPr wrap="square" anchor="ctr">
            <a:noAutofit/>
          </a:bodyPr>
          <a:lstStyle/>
          <a:p>
            <a:r>
              <a:rPr lang="en-GB" sz="3600" dirty="0">
                <a:latin typeface="Arial" panose="020B0604020202020204" pitchFamily="34" charset="0"/>
                <a:cs typeface="Arial" panose="020B0604020202020204" pitchFamily="34" charset="0"/>
              </a:rPr>
              <a:t>Group discussion - </a:t>
            </a:r>
            <a:r>
              <a:rPr lang="en-GB" sz="3600" b="1" dirty="0">
                <a:latin typeface="Arial" panose="020B0604020202020204" pitchFamily="34" charset="0"/>
                <a:cs typeface="Arial" panose="020B0604020202020204" pitchFamily="34" charset="0"/>
              </a:rPr>
              <a:t>What Advice Would You Give Petra?</a:t>
            </a:r>
            <a:endParaRPr lang="en-GB" sz="3600" dirty="0">
              <a:latin typeface="Arial" panose="020B0604020202020204" pitchFamily="34" charset="0"/>
              <a:cs typeface="Arial" panose="020B0604020202020204" pitchFamily="34" charset="0"/>
            </a:endParaRPr>
          </a:p>
        </p:txBody>
      </p:sp>
      <p:sp>
        <p:nvSpPr>
          <p:cNvPr id="11" name="Content Placeholder 3">
            <a:extLst>
              <a:ext uri="{FF2B5EF4-FFF2-40B4-BE49-F238E27FC236}">
                <a16:creationId xmlns:a16="http://schemas.microsoft.com/office/drawing/2014/main" id="{0CBE5A25-1499-0CAD-86DE-52A32F424A3C}"/>
              </a:ext>
            </a:extLst>
          </p:cNvPr>
          <p:cNvSpPr>
            <a:spLocks noGrp="1"/>
          </p:cNvSpPr>
          <p:nvPr>
            <p:ph sz="half" idx="2"/>
          </p:nvPr>
        </p:nvSpPr>
        <p:spPr>
          <a:xfrm>
            <a:off x="2279576" y="1600201"/>
            <a:ext cx="9302824" cy="3124943"/>
          </a:xfrm>
        </p:spPr>
        <p:txBody>
          <a:bodyPr/>
          <a:lstStyle/>
          <a:p>
            <a:pPr marL="0" indent="0">
              <a:buNone/>
            </a:pPr>
            <a:r>
              <a:rPr lang="en-GB" sz="2000" dirty="0">
                <a:latin typeface="Arial" panose="020B0604020202020204" pitchFamily="34" charset="0"/>
                <a:cs typeface="Arial" panose="020B0604020202020204" pitchFamily="34" charset="0"/>
              </a:rPr>
              <a:t>Petra has written 643 words, but she is becoming increasingly frustrated because she keeps editing the introduction instead of making progress. She has collected several journal articles, but has not fully read them, and she is not sure whether she is answering the assessment question correctly.</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Last night she opened her assessment specification for the first time in over a week and realised she had not looked closely at the marking criteria since the assignment was set. She worries that what she has written isn't at the standard needed for a good mark.</a:t>
            </a:r>
          </a:p>
        </p:txBody>
      </p:sp>
      <p:pic>
        <p:nvPicPr>
          <p:cNvPr id="9" name="Content Placeholder 8" descr="Young business woman hands on head">
            <a:extLst>
              <a:ext uri="{FF2B5EF4-FFF2-40B4-BE49-F238E27FC236}">
                <a16:creationId xmlns:a16="http://schemas.microsoft.com/office/drawing/2014/main" id="{22E1C469-D4E1-24A2-7E65-E892DCFC360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8398" y="1853952"/>
            <a:ext cx="782981" cy="2592636"/>
          </a:xfrm>
        </p:spPr>
      </p:pic>
      <p:sp>
        <p:nvSpPr>
          <p:cNvPr id="4" name="TextBox 3">
            <a:extLst>
              <a:ext uri="{FF2B5EF4-FFF2-40B4-BE49-F238E27FC236}">
                <a16:creationId xmlns:a16="http://schemas.microsoft.com/office/drawing/2014/main" id="{AC29FD91-2078-5656-43DD-0648EAEB8BE3}"/>
              </a:ext>
            </a:extLst>
          </p:cNvPr>
          <p:cNvSpPr txBox="1"/>
          <p:nvPr/>
        </p:nvSpPr>
        <p:spPr>
          <a:xfrm>
            <a:off x="767408" y="4725144"/>
            <a:ext cx="11636188" cy="872034"/>
          </a:xfrm>
          <a:prstGeom prst="rect">
            <a:avLst/>
          </a:prstGeom>
          <a:noFill/>
        </p:spPr>
        <p:txBody>
          <a:bodyPr wrap="square">
            <a:spAutoFit/>
          </a:bodyPr>
          <a:lstStyle/>
          <a:p>
            <a:pPr>
              <a:lnSpc>
                <a:spcPct val="150000"/>
              </a:lnSpc>
            </a:pPr>
            <a:r>
              <a:rPr lang="en-GB" b="1" dirty="0"/>
              <a:t>What are Petra's biggest challenges?            What three pieces of advice would you give Petra?</a:t>
            </a:r>
          </a:p>
          <a:p>
            <a:pPr>
              <a:lnSpc>
                <a:spcPct val="150000"/>
              </a:lnSpc>
            </a:pPr>
            <a:r>
              <a:rPr lang="en-GB" b="1" dirty="0"/>
              <a:t>                             Which university support services could Petra use?</a:t>
            </a:r>
          </a:p>
        </p:txBody>
      </p:sp>
    </p:spTree>
    <p:extLst>
      <p:ext uri="{BB962C8B-B14F-4D97-AF65-F5344CB8AC3E}">
        <p14:creationId xmlns:p14="http://schemas.microsoft.com/office/powerpoint/2010/main" val="1609804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A056-B252-4859-FB8A-391D1EA2D8A6}"/>
              </a:ext>
            </a:extLst>
          </p:cNvPr>
          <p:cNvSpPr>
            <a:spLocks noGrp="1"/>
          </p:cNvSpPr>
          <p:nvPr>
            <p:ph type="title"/>
          </p:nvPr>
        </p:nvSpPr>
        <p:spPr/>
        <p:txBody>
          <a:bodyPr/>
          <a:lstStyle/>
          <a:p>
            <a:r>
              <a:rPr lang="en-GB" dirty="0"/>
              <a:t>My Improvement Plan</a:t>
            </a:r>
          </a:p>
        </p:txBody>
      </p:sp>
      <p:sp>
        <p:nvSpPr>
          <p:cNvPr id="3" name="Content Placeholder 2">
            <a:extLst>
              <a:ext uri="{FF2B5EF4-FFF2-40B4-BE49-F238E27FC236}">
                <a16:creationId xmlns:a16="http://schemas.microsoft.com/office/drawing/2014/main" id="{62D03A65-E4FF-2809-BE84-1699A68AB614}"/>
              </a:ext>
            </a:extLst>
          </p:cNvPr>
          <p:cNvSpPr>
            <a:spLocks noGrp="1"/>
          </p:cNvSpPr>
          <p:nvPr>
            <p:ph sz="half" idx="1"/>
          </p:nvPr>
        </p:nvSpPr>
        <p:spPr/>
        <p:txBody>
          <a:bodyPr/>
          <a:lstStyle/>
          <a:p>
            <a:pPr marL="0" indent="0">
              <a:buNone/>
            </a:pPr>
            <a:r>
              <a:rPr lang="en-GB" dirty="0"/>
              <a:t>Create a list of </a:t>
            </a:r>
            <a:r>
              <a:rPr lang="en-GB" u="sng" dirty="0"/>
              <a:t>three actions </a:t>
            </a:r>
            <a:r>
              <a:rPr lang="en-GB" dirty="0"/>
              <a:t>you will take to improve your assessment preparation: </a:t>
            </a:r>
          </a:p>
          <a:p>
            <a:endParaRPr lang="en-GB" dirty="0"/>
          </a:p>
          <a:p>
            <a:r>
              <a:rPr lang="en-GB" dirty="0"/>
              <a:t>Action 1: </a:t>
            </a:r>
          </a:p>
          <a:p>
            <a:r>
              <a:rPr lang="en-GB" dirty="0"/>
              <a:t>Action 2: </a:t>
            </a:r>
          </a:p>
          <a:p>
            <a:r>
              <a:rPr lang="en-GB" dirty="0"/>
              <a:t>Action 3: </a:t>
            </a:r>
          </a:p>
        </p:txBody>
      </p:sp>
      <p:sp>
        <p:nvSpPr>
          <p:cNvPr id="4" name="Content Placeholder 3">
            <a:extLst>
              <a:ext uri="{FF2B5EF4-FFF2-40B4-BE49-F238E27FC236}">
                <a16:creationId xmlns:a16="http://schemas.microsoft.com/office/drawing/2014/main" id="{9E2EDAFA-6702-0C17-C43E-3049C5AFC08D}"/>
              </a:ext>
            </a:extLst>
          </p:cNvPr>
          <p:cNvSpPr>
            <a:spLocks noGrp="1"/>
          </p:cNvSpPr>
          <p:nvPr>
            <p:ph sz="half" idx="2"/>
          </p:nvPr>
        </p:nvSpPr>
        <p:spPr>
          <a:xfrm>
            <a:off x="6197600" y="1600201"/>
            <a:ext cx="5875064" cy="3989040"/>
          </a:xfrm>
          <a:prstGeom prst="round2DiagRect">
            <a:avLst/>
          </a:prstGeom>
          <a:ln w="38100">
            <a:solidFill>
              <a:schemeClr val="tx2"/>
            </a:solidFill>
          </a:ln>
        </p:spPr>
        <p:txBody>
          <a:bodyPr/>
          <a:lstStyle/>
          <a:p>
            <a:pPr marL="0" indent="0">
              <a:buNone/>
            </a:pPr>
            <a:r>
              <a:rPr lang="en-GB" dirty="0"/>
              <a:t>Possible actions: </a:t>
            </a:r>
          </a:p>
          <a:p>
            <a:pPr lvl="1"/>
            <a:r>
              <a:rPr lang="en-GB" sz="2000" dirty="0">
                <a:latin typeface="Arial" panose="020B0604020202020204" pitchFamily="34" charset="0"/>
                <a:cs typeface="Arial" panose="020B0604020202020204" pitchFamily="34" charset="0"/>
              </a:rPr>
              <a:t>Check my writing against the marking criteria</a:t>
            </a:r>
          </a:p>
          <a:p>
            <a:pPr lvl="1"/>
            <a:r>
              <a:rPr lang="en-GB" sz="2000" dirty="0">
                <a:latin typeface="Arial" panose="020B0604020202020204" pitchFamily="34" charset="0"/>
                <a:cs typeface="Arial" panose="020B0604020202020204" pitchFamily="34" charset="0"/>
              </a:rPr>
              <a:t>Read my work aloud</a:t>
            </a:r>
          </a:p>
          <a:p>
            <a:pPr lvl="1"/>
            <a:r>
              <a:rPr lang="en-GB" sz="2000" dirty="0">
                <a:latin typeface="Arial" panose="020B0604020202020204" pitchFamily="34" charset="0"/>
                <a:cs typeface="Arial" panose="020B0604020202020204" pitchFamily="34" charset="0"/>
              </a:rPr>
              <a:t>Use Microsoft Word to hear my work read. </a:t>
            </a:r>
          </a:p>
          <a:p>
            <a:pPr lvl="1"/>
            <a:r>
              <a:rPr lang="en-GB" sz="2000" dirty="0">
                <a:latin typeface="Arial" panose="020B0604020202020204" pitchFamily="34" charset="0"/>
                <a:cs typeface="Arial" panose="020B0604020202020204" pitchFamily="34" charset="0"/>
              </a:rPr>
              <a:t>Ask someone to read my work</a:t>
            </a:r>
          </a:p>
          <a:p>
            <a:pPr lvl="1"/>
            <a:r>
              <a:rPr lang="en-GB" sz="2000" dirty="0">
                <a:latin typeface="Arial" panose="020B0604020202020204" pitchFamily="34" charset="0"/>
                <a:cs typeface="Arial" panose="020B0604020202020204" pitchFamily="34" charset="0"/>
              </a:rPr>
              <a:t>Check my references</a:t>
            </a:r>
          </a:p>
          <a:p>
            <a:pPr lvl="1"/>
            <a:r>
              <a:rPr lang="en-GB" sz="2000" dirty="0">
                <a:latin typeface="Arial" panose="020B0604020202020204" pitchFamily="34" charset="0"/>
                <a:cs typeface="Arial" panose="020B0604020202020204" pitchFamily="34" charset="0"/>
              </a:rPr>
              <a:t>Review my formatting</a:t>
            </a:r>
          </a:p>
          <a:p>
            <a:pPr lvl="1"/>
            <a:r>
              <a:rPr lang="en-GB" sz="2000" dirty="0">
                <a:latin typeface="Arial" panose="020B0604020202020204" pitchFamily="34" charset="0"/>
                <a:cs typeface="Arial" panose="020B0604020202020204" pitchFamily="34" charset="0"/>
              </a:rPr>
              <a:t> Practice my presentation three times</a:t>
            </a:r>
          </a:p>
          <a:p>
            <a:endParaRPr lang="en-GB" dirty="0"/>
          </a:p>
        </p:txBody>
      </p:sp>
    </p:spTree>
    <p:extLst>
      <p:ext uri="{BB962C8B-B14F-4D97-AF65-F5344CB8AC3E}">
        <p14:creationId xmlns:p14="http://schemas.microsoft.com/office/powerpoint/2010/main" val="2528287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060ED-3323-26A7-C624-689E72B012F9}"/>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Extra Support</a:t>
            </a:r>
          </a:p>
        </p:txBody>
      </p:sp>
      <p:sp>
        <p:nvSpPr>
          <p:cNvPr id="3" name="Content Placeholder 2">
            <a:extLst>
              <a:ext uri="{FF2B5EF4-FFF2-40B4-BE49-F238E27FC236}">
                <a16:creationId xmlns:a16="http://schemas.microsoft.com/office/drawing/2014/main" id="{DCCC9A0C-3DB4-48FD-CE72-60F9DAA17062}"/>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24FC3C00-FDBC-1751-D25A-14CC8E6BB80D}"/>
              </a:ext>
            </a:extLst>
          </p:cNvPr>
          <p:cNvSpPr/>
          <p:nvPr/>
        </p:nvSpPr>
        <p:spPr>
          <a:xfrm>
            <a:off x="1199456" y="4114799"/>
            <a:ext cx="2952328"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mj-lt"/>
                <a:cs typeface="Arial" panose="020B0604020202020204" pitchFamily="34" charset="0"/>
              </a:rPr>
              <a:t>Wellbeing Team</a:t>
            </a:r>
          </a:p>
        </p:txBody>
      </p:sp>
      <p:sp>
        <p:nvSpPr>
          <p:cNvPr id="5" name="Rectangle 4">
            <a:extLst>
              <a:ext uri="{FF2B5EF4-FFF2-40B4-BE49-F238E27FC236}">
                <a16:creationId xmlns:a16="http://schemas.microsoft.com/office/drawing/2014/main" id="{F4EC26D8-2234-03F4-FCFC-83D409B2C8FB}"/>
              </a:ext>
            </a:extLst>
          </p:cNvPr>
          <p:cNvSpPr/>
          <p:nvPr/>
        </p:nvSpPr>
        <p:spPr>
          <a:xfrm>
            <a:off x="1199456" y="2204864"/>
            <a:ext cx="2952328" cy="1080120"/>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Extenuating Circumstances </a:t>
            </a:r>
          </a:p>
        </p:txBody>
      </p:sp>
      <p:sp>
        <p:nvSpPr>
          <p:cNvPr id="7" name="TextBox 6">
            <a:extLst>
              <a:ext uri="{FF2B5EF4-FFF2-40B4-BE49-F238E27FC236}">
                <a16:creationId xmlns:a16="http://schemas.microsoft.com/office/drawing/2014/main" id="{35A3F36B-DEC9-5CD4-517D-E56B5378582F}"/>
              </a:ext>
            </a:extLst>
          </p:cNvPr>
          <p:cNvSpPr txBox="1"/>
          <p:nvPr/>
        </p:nvSpPr>
        <p:spPr>
          <a:xfrm>
            <a:off x="4992217" y="4224634"/>
            <a:ext cx="6432373" cy="923330"/>
          </a:xfrm>
          <a:prstGeom prst="rect">
            <a:avLst/>
          </a:prstGeom>
          <a:noFill/>
        </p:spPr>
        <p:txBody>
          <a:bodyPr wrap="square">
            <a:spAutoFit/>
          </a:bodyPr>
          <a:lstStyle/>
          <a:p>
            <a:r>
              <a:rPr lang="en-GB" b="0" i="0" dirty="0">
                <a:solidFill>
                  <a:srgbClr val="1D2125"/>
                </a:solidFill>
                <a:effectLst/>
              </a:rPr>
              <a:t>The </a:t>
            </a:r>
            <a:r>
              <a:rPr lang="en-GB" b="1" i="0" dirty="0">
                <a:solidFill>
                  <a:srgbClr val="1D2125"/>
                </a:solidFill>
                <a:effectLst/>
              </a:rPr>
              <a:t>Well-being Support team</a:t>
            </a:r>
            <a:r>
              <a:rPr lang="en-GB" b="0" i="0" dirty="0">
                <a:solidFill>
                  <a:srgbClr val="1D2125"/>
                </a:solidFill>
                <a:effectLst/>
              </a:rPr>
              <a:t> is here to support you in managing the impact of your health on your studies. </a:t>
            </a:r>
            <a:r>
              <a:rPr lang="en-GB" u="sng" dirty="0">
                <a:hlinkClick r:id="rId2"/>
              </a:rPr>
              <a:t>wellbeingsupport@uwtsd.ac.uk</a:t>
            </a:r>
            <a:r>
              <a:rPr lang="en-GB" dirty="0"/>
              <a:t>.</a:t>
            </a:r>
          </a:p>
        </p:txBody>
      </p:sp>
      <p:sp>
        <p:nvSpPr>
          <p:cNvPr id="9" name="TextBox 8">
            <a:extLst>
              <a:ext uri="{FF2B5EF4-FFF2-40B4-BE49-F238E27FC236}">
                <a16:creationId xmlns:a16="http://schemas.microsoft.com/office/drawing/2014/main" id="{36ADAA7D-0F1E-1600-479B-2170743D4D3B}"/>
              </a:ext>
            </a:extLst>
          </p:cNvPr>
          <p:cNvSpPr txBox="1"/>
          <p:nvPr/>
        </p:nvSpPr>
        <p:spPr>
          <a:xfrm>
            <a:off x="4848352" y="2266086"/>
            <a:ext cx="6576239" cy="1200329"/>
          </a:xfrm>
          <a:prstGeom prst="rect">
            <a:avLst/>
          </a:prstGeom>
          <a:noFill/>
        </p:spPr>
        <p:txBody>
          <a:bodyPr wrap="square">
            <a:spAutoFit/>
          </a:bodyPr>
          <a:lstStyle/>
          <a:p>
            <a:r>
              <a:rPr lang="en-GB" b="0" i="0" dirty="0">
                <a:solidFill>
                  <a:srgbClr val="1D2125"/>
                </a:solidFill>
                <a:effectLst/>
              </a:rPr>
              <a:t>Guidance on applying for deadline extensions or compensatory measures due to unforeseen circumstances.  </a:t>
            </a:r>
            <a:r>
              <a:rPr lang="en-GB" b="0" i="0" dirty="0">
                <a:solidFill>
                  <a:srgbClr val="1D2125"/>
                </a:solidFill>
                <a:effectLst/>
                <a:hlinkClick r:id="rId3"/>
              </a:rPr>
              <a:t>aocases@uwtsd.ac.uk</a:t>
            </a:r>
            <a:endParaRPr lang="en-GB" b="0" i="0" dirty="0">
              <a:solidFill>
                <a:srgbClr val="1D2125"/>
              </a:solidFill>
              <a:effectLst/>
            </a:endParaRPr>
          </a:p>
          <a:p>
            <a:endParaRPr lang="en-GB" dirty="0"/>
          </a:p>
        </p:txBody>
      </p:sp>
    </p:spTree>
    <p:extLst>
      <p:ext uri="{BB962C8B-B14F-4D97-AF65-F5344CB8AC3E}">
        <p14:creationId xmlns:p14="http://schemas.microsoft.com/office/powerpoint/2010/main" val="1231099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18D3F2-8748-4061-3651-51A023FE2188}"/>
              </a:ext>
            </a:extLst>
          </p:cNvPr>
          <p:cNvPicPr>
            <a:picLocks noChangeAspect="1"/>
          </p:cNvPicPr>
          <p:nvPr/>
        </p:nvPicPr>
        <p:blipFill>
          <a:blip r:embed="rId2"/>
          <a:srcRect/>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965</TotalTime>
  <Words>1164</Words>
  <Application>Microsoft Office PowerPoint</Application>
  <PresentationFormat>Widescreen</PresentationFormat>
  <Paragraphs>205</Paragraphs>
  <Slides>25</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Aptos</vt:lpstr>
      <vt:lpstr>Arial</vt:lpstr>
      <vt:lpstr>Arial Rounded MT Bold</vt:lpstr>
      <vt:lpstr>Bradley Hand ITC</vt:lpstr>
      <vt:lpstr>Calibri</vt:lpstr>
      <vt:lpstr>Calibri Light</vt:lpstr>
      <vt:lpstr>Myriad Pro</vt:lpstr>
      <vt:lpstr>20140311PresentationUWTSDTemplate</vt:lpstr>
      <vt:lpstr>PowerPoint Presentation</vt:lpstr>
      <vt:lpstr>Session Objectives </vt:lpstr>
      <vt:lpstr>Session Schedule</vt:lpstr>
      <vt:lpstr>Check-in Activity</vt:lpstr>
      <vt:lpstr>Share</vt:lpstr>
      <vt:lpstr>Reminder - Assessment Specification</vt:lpstr>
      <vt:lpstr>Reminder - Grading Criteria</vt:lpstr>
      <vt:lpstr>Using the Assessment Specification</vt:lpstr>
      <vt:lpstr>Activity</vt:lpstr>
      <vt:lpstr>Using the Assessment Specification</vt:lpstr>
      <vt:lpstr>Feedback</vt:lpstr>
      <vt:lpstr>Drafting and editing   How many drafts do think that professional writers produce? </vt:lpstr>
      <vt:lpstr>Editing vs Proofreading</vt:lpstr>
      <vt:lpstr>Editing writing work</vt:lpstr>
      <vt:lpstr>Practical Editing Techniques</vt:lpstr>
      <vt:lpstr>Common Mistakes Markers Notice</vt:lpstr>
      <vt:lpstr>Preparing for Presentations</vt:lpstr>
      <vt:lpstr>Evaluation your presentation</vt:lpstr>
      <vt:lpstr>Group discussion - What Advice Would You Give Petra?</vt:lpstr>
      <vt:lpstr>Group discussion - What Advice Would You Give Petra?</vt:lpstr>
      <vt:lpstr>My Improvement Plan</vt:lpstr>
      <vt:lpstr>Extra Support</vt:lpstr>
      <vt:lpstr>Personal Progress Padlet</vt:lpstr>
      <vt:lpstr>PowerPoint Presentation</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191</cp:revision>
  <dcterms:created xsi:type="dcterms:W3CDTF">2011-02-08T13:37:54Z</dcterms:created>
  <dcterms:modified xsi:type="dcterms:W3CDTF">2026-07-06T10:46:44Z</dcterms:modified>
</cp:coreProperties>
</file>