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4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5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6.xml" ContentType="application/vnd.openxmlformats-officedocument.theme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7.xml" ContentType="application/vnd.openxmlformats-officedocument.theme+xml"/>
  <Override PartName="/ppt/theme/theme8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9" r:id="rId1"/>
    <p:sldMasterId id="2147483718" r:id="rId2"/>
    <p:sldMasterId id="2147483721" r:id="rId3"/>
    <p:sldMasterId id="2147483729" r:id="rId4"/>
    <p:sldMasterId id="2147483732" r:id="rId5"/>
    <p:sldMasterId id="2147483736" r:id="rId6"/>
    <p:sldMasterId id="2147483740" r:id="rId7"/>
  </p:sldMasterIdLst>
  <p:notesMasterIdLst>
    <p:notesMasterId r:id="rId15"/>
  </p:notesMasterIdLst>
  <p:sldIdLst>
    <p:sldId id="283" r:id="rId8"/>
    <p:sldId id="256" r:id="rId9"/>
    <p:sldId id="280" r:id="rId10"/>
    <p:sldId id="281" r:id="rId11"/>
    <p:sldId id="279" r:id="rId12"/>
    <p:sldId id="278" r:id="rId13"/>
    <p:sldId id="282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8721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 horzBarState="maximized">
    <p:restoredLeft sz="15620"/>
    <p:restoredTop sz="94660"/>
  </p:normalViewPr>
  <p:slideViewPr>
    <p:cSldViewPr snapToGrid="0" snapToObjects="1">
      <p:cViewPr varScale="1">
        <p:scale>
          <a:sx n="103" d="100"/>
          <a:sy n="103" d="100"/>
        </p:scale>
        <p:origin x="300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1.xml"/><Relationship Id="rId13" Type="http://schemas.openxmlformats.org/officeDocument/2006/relationships/slide" Target="slides/slide6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5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4.xml"/><Relationship Id="rId5" Type="http://schemas.openxmlformats.org/officeDocument/2006/relationships/slideMaster" Target="slideMasters/slideMaster5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3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2.xml"/><Relationship Id="rId14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3FAA22-D2B2-204F-9C4F-B7448568BCB7}" type="datetimeFigureOut">
              <a:rPr lang="en-US" smtClean="0"/>
              <a:pPr/>
              <a:t>2/10/2025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A0BD41-F4DF-5542-8F35-4B0DB4912988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4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5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5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6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7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7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7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7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7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910357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690214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83754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649147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5042623" y="1470582"/>
            <a:ext cx="3649147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965574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8102927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580159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1"/>
            <a:ext cx="8102927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590023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681A11-8EC2-139A-6E41-8FA2BDB8B0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3291C9-2618-4338-29F9-F4C1495873C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C04B31-0825-6C7A-366C-C8B586873B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8392C-463D-494E-923E-CB00CAB80F9B}" type="datetimeFigureOut">
              <a:rPr lang="en-US" smtClean="0"/>
              <a:pPr/>
              <a:t>2/10/2025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5E0D4D-E6AC-3964-73F1-BA18758645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3FBAED-2B95-F662-EF3A-6AA2EA9DD8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95102-E118-A444-BAF0-95D843E8BFB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2385367"/>
      </p:ext>
    </p:extLst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0391D3-F4C1-0991-1CEC-C1506C5756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3B273C-1674-40E8-61F9-27ED13AEAA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F66330-E5E5-9AD5-E605-9807342609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8392C-463D-494E-923E-CB00CAB80F9B}" type="datetimeFigureOut">
              <a:rPr lang="en-US" smtClean="0"/>
              <a:pPr/>
              <a:t>2/10/2025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F66857-4754-D351-DC20-85C316B57C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301073-D0FC-C26D-8C93-4F04394CC2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95102-E118-A444-BAF0-95D843E8BFB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2937606"/>
      </p:ext>
    </p:extLst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A643D4F-E54D-B802-64E1-3266FCAF03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8392C-463D-494E-923E-CB00CAB80F9B}" type="datetimeFigureOut">
              <a:rPr lang="en-US" smtClean="0"/>
              <a:pPr/>
              <a:t>2/10/2025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98DB006-C7E8-D304-B870-75998F2CC7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A4DC94-F0A3-2655-E3C3-25A45218AD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95102-E118-A444-BAF0-95D843E8BFB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9864164"/>
      </p:ext>
    </p:extLst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806737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123FF6-4048-9A7C-6027-893A5EFFA7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04399E-4427-2CA4-441D-FC417620DF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26D69B-285E-48F4-123F-63837F39EA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1C846-AB29-4590-A849-EE7631694EDB}" type="datetimeFigureOut">
              <a:rPr lang="en-GB" smtClean="0"/>
              <a:t>10/02/2025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E285C9-181E-C65C-ED02-DD6E9CDFA0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E5B805-B8B9-44D9-70FF-B64409B8BC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E1DE72-575F-45CB-9CB5-FA4D0F6395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5407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5269584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4895194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6802397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6536167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68848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7496611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6430068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1650930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939861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665" y="365126"/>
            <a:ext cx="861138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8665" y="1825625"/>
            <a:ext cx="8611385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18409242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8EBC572C-48FE-AD9A-7AD7-86C36D520AD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6243" y="1420927"/>
            <a:ext cx="869622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6243" y="2881427"/>
            <a:ext cx="8696227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6531100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681A11-8EC2-139A-6E41-8FA2BDB8B0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3291C9-2618-4338-29F9-F4C1495873C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C04B31-0825-6C7A-366C-C8B586873B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8392C-463D-494E-923E-CB00CAB80F9B}" type="datetimeFigureOut">
              <a:rPr lang="en-US" smtClean="0"/>
              <a:pPr/>
              <a:t>2/10/2025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5E0D4D-E6AC-3964-73F1-BA18758645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3FBAED-2B95-F662-EF3A-6AA2EA9DD8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95102-E118-A444-BAF0-95D843E8BFB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2563099"/>
      </p:ext>
    </p:extLst>
  </p:cSld>
  <p:clrMapOvr>
    <a:masterClrMapping/>
  </p:clrMapOvr>
  <p:transition spd="slow">
    <p:fade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0391D3-F4C1-0991-1CEC-C1506C5756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3B273C-1674-40E8-61F9-27ED13AEAA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F66330-E5E5-9AD5-E605-9807342609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8392C-463D-494E-923E-CB00CAB80F9B}" type="datetimeFigureOut">
              <a:rPr lang="en-US" smtClean="0"/>
              <a:pPr/>
              <a:t>2/10/2025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F66857-4754-D351-DC20-85C316B57C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301073-D0FC-C26D-8C93-4F04394CC2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95102-E118-A444-BAF0-95D843E8BFB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4426794"/>
      </p:ext>
    </p:extLst>
  </p:cSld>
  <p:clrMapOvr>
    <a:masterClrMapping/>
  </p:clrMapOvr>
  <p:transition spd="slow">
    <p:fade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A643D4F-E54D-B802-64E1-3266FCAF03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8392C-463D-494E-923E-CB00CAB80F9B}" type="datetimeFigureOut">
              <a:rPr lang="en-US" smtClean="0"/>
              <a:pPr/>
              <a:t>2/10/2025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98DB006-C7E8-D304-B870-75998F2CC7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A4DC94-F0A3-2655-E3C3-25A45218AD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95102-E118-A444-BAF0-95D843E8BFB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7337550"/>
      </p:ext>
    </p:extLst>
  </p:cSld>
  <p:clrMapOvr>
    <a:masterClrMapping/>
  </p:clrMapOvr>
  <p:transition spd="slow">
    <p:fade/>
  </p:transition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7138373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E16F96A5-5C09-DAAF-EEDA-1617BAE837FF}"/>
              </a:ext>
            </a:extLst>
          </p:cNvPr>
          <p:cNvSpPr/>
          <p:nvPr userDrawn="1"/>
        </p:nvSpPr>
        <p:spPr>
          <a:xfrm>
            <a:off x="2400876" y="-44726"/>
            <a:ext cx="6835637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66022973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802F7B1-BC09-69F9-23EF-79194C8C4C5D}"/>
              </a:ext>
            </a:extLst>
          </p:cNvPr>
          <p:cNvSpPr/>
          <p:nvPr userDrawn="1"/>
        </p:nvSpPr>
        <p:spPr>
          <a:xfrm>
            <a:off x="2400876" y="-44726"/>
            <a:ext cx="6835637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88302509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13545795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DEC84BAF-399B-3EB4-7D16-7AD6FB4F55B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0969073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D4F2A6B-7701-15B3-8D63-AE3B9136812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53439596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587758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923560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89916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468864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8940800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792257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8851106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772769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599338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072563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625713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76211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6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13.xml"/><Relationship Id="rId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1.xml"/><Relationship Id="rId6" Type="http://schemas.openxmlformats.org/officeDocument/2006/relationships/slideLayout" Target="../slideLayouts/slideLayout16.xml"/><Relationship Id="rId5" Type="http://schemas.openxmlformats.org/officeDocument/2006/relationships/slideLayout" Target="../slideLayouts/slideLayout15.xml"/><Relationship Id="rId4" Type="http://schemas.openxmlformats.org/officeDocument/2006/relationships/slideLayout" Target="../slideLayouts/slideLayout14.xml"/><Relationship Id="rId9" Type="http://schemas.openxmlformats.org/officeDocument/2006/relationships/image" Target="../media/image7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0.xml"/><Relationship Id="rId7" Type="http://schemas.openxmlformats.org/officeDocument/2006/relationships/image" Target="../media/image14.png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theme" Target="../theme/theme4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5" Type="http://schemas.openxmlformats.org/officeDocument/2006/relationships/image" Target="../media/image16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8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5" Type="http://schemas.openxmlformats.org/officeDocument/2006/relationships/image" Target="../media/image19.png"/><Relationship Id="rId4" Type="http://schemas.openxmlformats.org/officeDocument/2006/relationships/theme" Target="../theme/theme6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6.xml"/><Relationship Id="rId3" Type="http://schemas.openxmlformats.org/officeDocument/2006/relationships/slideLayout" Target="../slideLayouts/slideLayout31.xml"/><Relationship Id="rId7" Type="http://schemas.openxmlformats.org/officeDocument/2006/relationships/slideLayout" Target="../slideLayouts/slideLayout35.xml"/><Relationship Id="rId2" Type="http://schemas.openxmlformats.org/officeDocument/2006/relationships/slideLayout" Target="../slideLayouts/slideLayout30.xml"/><Relationship Id="rId1" Type="http://schemas.openxmlformats.org/officeDocument/2006/relationships/slideLayout" Target="../slideLayouts/slideLayout29.xml"/><Relationship Id="rId6" Type="http://schemas.openxmlformats.org/officeDocument/2006/relationships/slideLayout" Target="../slideLayouts/slideLayout34.xml"/><Relationship Id="rId5" Type="http://schemas.openxmlformats.org/officeDocument/2006/relationships/slideLayout" Target="../slideLayouts/slideLayout33.xml"/><Relationship Id="rId4" Type="http://schemas.openxmlformats.org/officeDocument/2006/relationships/slideLayout" Target="../slideLayouts/slideLayout32.xml"/><Relationship Id="rId9" Type="http://schemas.openxmlformats.org/officeDocument/2006/relationships/theme" Target="../theme/theme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78251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0" r:id="rId1"/>
    <p:sldLayoutId id="2147483711" r:id="rId2"/>
    <p:sldLayoutId id="2147483712" r:id="rId3"/>
    <p:sldLayoutId id="2147483713" r:id="rId4"/>
    <p:sldLayoutId id="2147483714" r:id="rId5"/>
    <p:sldLayoutId id="2147483715" r:id="rId6"/>
    <p:sldLayoutId id="2147483716" r:id="rId7"/>
    <p:sldLayoutId id="2147483717" r:id="rId8"/>
  </p:sldLayoutIdLst>
  <p:transition spd="slow">
    <p:fade/>
  </p:transition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A1C846-AB29-4590-A849-EE7631694EDB}" type="datetimeFigureOut">
              <a:rPr lang="en-GB" smtClean="0"/>
              <a:t>10/02/2025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E1DE72-575F-45CB-9CB5-FA4D0F6395D9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44654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  <p:sldLayoutId id="2147483720" r:id="rId2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3" name="Picture 2" descr="A blue and white background&#10;&#10;Description automatically generated">
            <a:extLst>
              <a:ext uri="{FF2B5EF4-FFF2-40B4-BE49-F238E27FC236}">
                <a16:creationId xmlns:a16="http://schemas.microsoft.com/office/drawing/2014/main" id="{BF243FAE-C9BF-560F-03CE-0AB92CA0962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97767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2" r:id="rId1"/>
    <p:sldLayoutId id="2147483723" r:id="rId2"/>
    <p:sldLayoutId id="2147483724" r:id="rId3"/>
    <p:sldLayoutId id="2147483725" r:id="rId4"/>
    <p:sldLayoutId id="2147483726" r:id="rId5"/>
    <p:sldLayoutId id="2147483727" r:id="rId6"/>
    <p:sldLayoutId id="2147483728" r:id="rId7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None/>
        <a:defRPr sz="2100" kern="1200">
          <a:solidFill>
            <a:schemeClr val="bg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F2F710DE-1040-53E8-EF72-7B7DD44EF53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665" y="365126"/>
            <a:ext cx="861138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68665" y="1825625"/>
            <a:ext cx="8611385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2710729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0" r:id="rId1"/>
    <p:sldLayoutId id="2147483731" r:id="rId2"/>
    <p:sldLayoutId id="2147483749" r:id="rId3"/>
    <p:sldLayoutId id="2147483750" r:id="rId4"/>
    <p:sldLayoutId id="2147483751" r:id="rId5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1624223-D0A5-1996-255E-23A2837A1709}"/>
              </a:ext>
            </a:extLst>
          </p:cNvPr>
          <p:cNvSpPr/>
          <p:nvPr/>
        </p:nvSpPr>
        <p:spPr>
          <a:xfrm>
            <a:off x="2400876" y="-44726"/>
            <a:ext cx="6835637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ln>
                <a:noFill/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42242491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5CC8AAB-A52B-5798-2F83-586D692B7AA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822205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374649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3" r:id="rId3"/>
    <p:sldLayoutId id="2147483744" r:id="rId4"/>
    <p:sldLayoutId id="2147483745" r:id="rId5"/>
    <p:sldLayoutId id="2147483746" r:id="rId6"/>
    <p:sldLayoutId id="2147483747" r:id="rId7"/>
    <p:sldLayoutId id="2147483748" r:id="rId8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0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339494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18557" y="4299772"/>
            <a:ext cx="6400800" cy="3014280"/>
          </a:xfrm>
        </p:spPr>
        <p:txBody>
          <a:bodyPr>
            <a:normAutofit/>
          </a:bodyPr>
          <a:lstStyle/>
          <a:p>
            <a:r>
              <a:rPr lang="en-US" sz="3200" b="1" dirty="0">
                <a:solidFill>
                  <a:schemeClr val="tx1"/>
                </a:solidFill>
              </a:rPr>
              <a:t>ECIE5008</a:t>
            </a:r>
          </a:p>
          <a:p>
            <a:r>
              <a:rPr lang="en-US" sz="3200" b="1" dirty="0" err="1">
                <a:solidFill>
                  <a:schemeClr val="tx1"/>
                </a:solidFill>
              </a:rPr>
              <a:t>Llythrennedd</a:t>
            </a:r>
            <a:r>
              <a:rPr lang="en-US" sz="3200" b="1" dirty="0">
                <a:solidFill>
                  <a:schemeClr val="tx1"/>
                </a:solidFill>
              </a:rPr>
              <a:t> – </a:t>
            </a:r>
            <a:r>
              <a:rPr lang="en-US" sz="3200" b="1" dirty="0" err="1">
                <a:solidFill>
                  <a:schemeClr val="tx1"/>
                </a:solidFill>
              </a:rPr>
              <a:t>Allwedd</a:t>
            </a:r>
            <a:r>
              <a:rPr lang="en-US" sz="3200" b="1" dirty="0">
                <a:solidFill>
                  <a:schemeClr val="tx1"/>
                </a:solidFill>
              </a:rPr>
              <a:t> </a:t>
            </a:r>
            <a:r>
              <a:rPr lang="en-US" sz="3200" b="1" dirty="0" err="1">
                <a:solidFill>
                  <a:schemeClr val="tx1"/>
                </a:solidFill>
              </a:rPr>
              <a:t>i</a:t>
            </a:r>
            <a:r>
              <a:rPr lang="en-US" sz="3200" b="1" dirty="0">
                <a:solidFill>
                  <a:schemeClr val="tx1"/>
                </a:solidFill>
              </a:rPr>
              <a:t> </a:t>
            </a:r>
            <a:r>
              <a:rPr lang="en-US" sz="3200" b="1" dirty="0" err="1">
                <a:solidFill>
                  <a:schemeClr val="tx1"/>
                </a:solidFill>
              </a:rPr>
              <a:t>Ddysgu</a:t>
            </a:r>
            <a:r>
              <a:rPr lang="en-US" sz="3200" dirty="0">
                <a:solidFill>
                  <a:schemeClr val="tx1"/>
                </a:solidFill>
              </a:rPr>
              <a:t>
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11894" y="1019920"/>
            <a:ext cx="7951095" cy="70788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contourW="12700">
              <a:contourClr>
                <a:schemeClr val="tx1"/>
              </a:contourClr>
            </a:sp3d>
          </a:bodyPr>
          <a:lstStyle/>
          <a:p>
            <a:pPr algn="ctr"/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 err="1">
                <a:latin typeface="Arial" panose="020B0604020202020204" pitchFamily="34" charset="0"/>
                <a:cs typeface="Arial" panose="020B0604020202020204" pitchFamily="34" charset="0"/>
              </a:rPr>
              <a:t>Trosolwg</a:t>
            </a:r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 err="1">
                <a:latin typeface="Arial" panose="020B0604020202020204" pitchFamily="34" charset="0"/>
                <a:cs typeface="Arial" panose="020B0604020202020204" pitchFamily="34" charset="0"/>
              </a:rPr>
              <a:t>o'r</a:t>
            </a:r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 err="1">
                <a:latin typeface="Arial" panose="020B0604020202020204" pitchFamily="34" charset="0"/>
                <a:cs typeface="Arial" panose="020B0604020202020204" pitchFamily="34" charset="0"/>
              </a:rPr>
              <a:t>modiwl</a:t>
            </a:r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6376" y="1959430"/>
            <a:ext cx="3890486" cy="2108717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4863613-C470-41E4-9789-31E9AB5CC2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>
                <a:solidFill>
                  <a:schemeClr val="tx1"/>
                </a:solidFill>
                <a:latin typeface="+mn-lt"/>
              </a:rPr>
              <a:t>Nodau'r</a:t>
            </a:r>
            <a:r>
              <a:rPr lang="en-GB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en-GB" b="1" dirty="0" err="1">
                <a:solidFill>
                  <a:schemeClr val="tx1"/>
                </a:solidFill>
                <a:latin typeface="+mn-lt"/>
              </a:rPr>
              <a:t>Modiwl</a:t>
            </a:r>
            <a:r>
              <a:rPr lang="en-GB" dirty="0">
                <a:solidFill>
                  <a:schemeClr val="tx1"/>
                </a:solidFill>
                <a:latin typeface="+mn-lt"/>
              </a:rPr>
              <a:t>
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23FEEA6-2064-4D23-8073-060DB3CDFE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 hangingPunct="0"/>
            <a:r>
              <a:rPr lang="en-GB" sz="2800" dirty="0">
                <a:solidFill>
                  <a:schemeClr val="tx1"/>
                </a:solidFill>
              </a:rPr>
              <a:t>Er </a:t>
            </a:r>
            <a:r>
              <a:rPr lang="en-GB" sz="2800" dirty="0" err="1">
                <a:solidFill>
                  <a:schemeClr val="tx1"/>
                </a:solidFill>
              </a:rPr>
              <a:t>mwyn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datblygu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dealltwriaeth</a:t>
            </a:r>
            <a:r>
              <a:rPr lang="en-GB" sz="2800" dirty="0">
                <a:solidFill>
                  <a:schemeClr val="tx1"/>
                </a:solidFill>
              </a:rPr>
              <a:t> o </a:t>
            </a:r>
            <a:r>
              <a:rPr lang="en-GB" sz="2800" dirty="0" err="1">
                <a:solidFill>
                  <a:schemeClr val="tx1"/>
                </a:solidFill>
              </a:rPr>
              <a:t>ddatblygiad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iaith</a:t>
            </a:r>
            <a:r>
              <a:rPr lang="en-GB" sz="2800" dirty="0">
                <a:solidFill>
                  <a:schemeClr val="tx1"/>
                </a:solidFill>
              </a:rPr>
              <a:t> a </a:t>
            </a:r>
            <a:r>
              <a:rPr lang="en-GB" sz="2800" dirty="0" err="1">
                <a:solidFill>
                  <a:schemeClr val="tx1"/>
                </a:solidFill>
              </a:rPr>
              <a:t>llythrennedd</a:t>
            </a:r>
            <a:r>
              <a:rPr lang="en-GB" sz="2800" dirty="0">
                <a:solidFill>
                  <a:schemeClr val="tx1"/>
                </a:solidFill>
              </a:rPr>
              <a:t> ac </a:t>
            </a:r>
            <a:r>
              <a:rPr lang="en-GB" sz="2800" dirty="0" err="1">
                <a:solidFill>
                  <a:schemeClr val="tx1"/>
                </a:solidFill>
              </a:rPr>
              <a:t>i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archwilio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gwahanol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linynnau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llythrennedd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a'u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heffaith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ar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ddysgu</a:t>
            </a:r>
            <a:r>
              <a:rPr lang="en-GB" sz="2800" dirty="0">
                <a:solidFill>
                  <a:schemeClr val="tx1"/>
                </a:solidFill>
              </a:rPr>
              <a:t> a </a:t>
            </a:r>
            <a:r>
              <a:rPr lang="en-GB" sz="2800" dirty="0" err="1">
                <a:solidFill>
                  <a:schemeClr val="tx1"/>
                </a:solidFill>
              </a:rPr>
              <a:t>datblygu</a:t>
            </a:r>
            <a:r>
              <a:rPr lang="en-GB" sz="2800" dirty="0">
                <a:solidFill>
                  <a:schemeClr val="tx1"/>
                </a:solidFill>
              </a:rPr>
              <a:t>.
</a:t>
            </a:r>
            <a:r>
              <a:rPr lang="en-GB" sz="2800" dirty="0" err="1">
                <a:solidFill>
                  <a:schemeClr val="tx1"/>
                </a:solidFill>
              </a:rPr>
              <a:t>Ystyried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dulliau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amrywiol</a:t>
            </a:r>
            <a:r>
              <a:rPr lang="en-GB" sz="2800" dirty="0">
                <a:solidFill>
                  <a:schemeClr val="tx1"/>
                </a:solidFill>
              </a:rPr>
              <a:t> o </a:t>
            </a:r>
            <a:r>
              <a:rPr lang="en-GB" sz="2800" dirty="0" err="1">
                <a:solidFill>
                  <a:schemeClr val="tx1"/>
                </a:solidFill>
              </a:rPr>
              <a:t>gefnogi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datblygiad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sgiliau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llythrennedd</a:t>
            </a:r>
            <a:r>
              <a:rPr lang="en-GB" sz="2800" dirty="0">
                <a:solidFill>
                  <a:schemeClr val="tx1"/>
                </a:solidFill>
              </a:rPr>
              <a:t>.</a:t>
            </a:r>
            <a:r>
              <a:rPr lang="en-GB" dirty="0">
                <a:solidFill>
                  <a:schemeClr val="tx1"/>
                </a:solidFill>
              </a:rPr>
              <a:t>
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9073040"/>
      </p:ext>
    </p:extLst>
  </p:cSld>
  <p:clrMapOvr>
    <a:masterClrMapping/>
  </p:clrMapOvr>
  <p:transition spd="slow">
    <p:fad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0171FDE-42C0-4568-A86E-C0D2892C46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>
                <a:solidFill>
                  <a:schemeClr val="tx1"/>
                </a:solidFill>
                <a:latin typeface="+mn-lt"/>
              </a:rPr>
              <a:t>Deilliannau</a:t>
            </a:r>
            <a:r>
              <a:rPr lang="en-GB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en-GB" b="1" dirty="0" err="1">
                <a:solidFill>
                  <a:schemeClr val="tx1"/>
                </a:solidFill>
                <a:latin typeface="+mn-lt"/>
              </a:rPr>
              <a:t>Dysgu</a:t>
            </a:r>
            <a:r>
              <a:rPr lang="en-GB" b="1" dirty="0">
                <a:solidFill>
                  <a:schemeClr val="tx1"/>
                </a:solidFill>
                <a:latin typeface="+mn-lt"/>
              </a:rPr>
              <a:t>
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ABDF86A-308E-4D42-AEBE-35BADE49CE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8665" y="1203649"/>
            <a:ext cx="8611385" cy="4197910"/>
          </a:xfrm>
        </p:spPr>
        <p:txBody>
          <a:bodyPr>
            <a:noAutofit/>
          </a:bodyPr>
          <a:lstStyle/>
          <a:p>
            <a:pPr lvl="0" fontAlgn="base" hangingPunct="0"/>
            <a:r>
              <a:rPr lang="en-GB" sz="2400" dirty="0" err="1">
                <a:solidFill>
                  <a:schemeClr val="tx1"/>
                </a:solidFill>
              </a:rPr>
              <a:t>Gwerthuso’n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feirniadol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ddamcaniaethau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allweddol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sy'n</a:t>
            </a:r>
            <a:r>
              <a:rPr lang="en-GB" sz="2400" dirty="0">
                <a:solidFill>
                  <a:schemeClr val="tx1"/>
                </a:solidFill>
              </a:rPr>
              <a:t> sail </a:t>
            </a:r>
            <a:r>
              <a:rPr lang="en-GB" sz="2400" dirty="0" err="1">
                <a:solidFill>
                  <a:schemeClr val="tx1"/>
                </a:solidFill>
              </a:rPr>
              <a:t>i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ddatblygiad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iaith</a:t>
            </a:r>
            <a:r>
              <a:rPr lang="en-GB" sz="2400" dirty="0">
                <a:solidFill>
                  <a:schemeClr val="tx1"/>
                </a:solidFill>
              </a:rPr>
              <a:t>;</a:t>
            </a:r>
          </a:p>
          <a:p>
            <a:pPr lvl="0" fontAlgn="base" hangingPunct="0"/>
            <a:endParaRPr lang="en-GB" sz="2400" dirty="0">
              <a:solidFill>
                <a:schemeClr val="tx1"/>
              </a:solidFill>
            </a:endParaRPr>
          </a:p>
          <a:p>
            <a:pPr lvl="0" fontAlgn="base" hangingPunct="0"/>
            <a:r>
              <a:rPr lang="en-GB" sz="2400" dirty="0" err="1">
                <a:solidFill>
                  <a:schemeClr val="tx1"/>
                </a:solidFill>
              </a:rPr>
              <a:t>Dadansodda'n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feirniadol</a:t>
            </a:r>
            <a:r>
              <a:rPr lang="en-GB" sz="2400" dirty="0">
                <a:solidFill>
                  <a:schemeClr val="tx1"/>
                </a:solidFill>
              </a:rPr>
              <a:t> y </a:t>
            </a:r>
            <a:r>
              <a:rPr lang="en-GB" sz="2400" dirty="0" err="1">
                <a:solidFill>
                  <a:schemeClr val="tx1"/>
                </a:solidFill>
              </a:rPr>
              <a:t>cysylltiadau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rhwng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sgiliau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llefaredd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gwael</a:t>
            </a:r>
            <a:r>
              <a:rPr lang="en-GB" sz="2400" dirty="0">
                <a:solidFill>
                  <a:schemeClr val="tx1"/>
                </a:solidFill>
              </a:rPr>
              <a:t> a </a:t>
            </a:r>
            <a:r>
              <a:rPr lang="en-GB" sz="2400" dirty="0" err="1">
                <a:solidFill>
                  <a:schemeClr val="tx1"/>
                </a:solidFill>
              </a:rPr>
              <a:t>datblygiad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darllen</a:t>
            </a:r>
            <a:r>
              <a:rPr lang="en-GB" sz="2400" dirty="0">
                <a:solidFill>
                  <a:schemeClr val="tx1"/>
                </a:solidFill>
              </a:rPr>
              <a:t>, </a:t>
            </a:r>
            <a:r>
              <a:rPr lang="en-GB" sz="2400" dirty="0" err="1">
                <a:solidFill>
                  <a:schemeClr val="tx1"/>
                </a:solidFill>
              </a:rPr>
              <a:t>ysgrifennu</a:t>
            </a:r>
            <a:r>
              <a:rPr lang="en-GB" sz="2400" dirty="0">
                <a:solidFill>
                  <a:schemeClr val="tx1"/>
                </a:solidFill>
              </a:rPr>
              <a:t> a </a:t>
            </a:r>
            <a:r>
              <a:rPr lang="en-GB" sz="2400" dirty="0" err="1">
                <a:solidFill>
                  <a:schemeClr val="tx1"/>
                </a:solidFill>
              </a:rPr>
              <a:t>gwybyddiaeth</a:t>
            </a:r>
            <a:r>
              <a:rPr lang="en-GB" sz="2400" dirty="0">
                <a:solidFill>
                  <a:schemeClr val="tx1"/>
                </a:solidFill>
              </a:rPr>
              <a:t>;</a:t>
            </a:r>
          </a:p>
          <a:p>
            <a:pPr lvl="0" fontAlgn="base" hangingPunct="0"/>
            <a:endParaRPr lang="en-GB" sz="2400" dirty="0">
              <a:solidFill>
                <a:schemeClr val="tx1"/>
              </a:solidFill>
            </a:endParaRPr>
          </a:p>
          <a:p>
            <a:pPr lvl="0" fontAlgn="base" hangingPunct="0"/>
            <a:r>
              <a:rPr lang="en-GB" sz="2400" dirty="0" err="1">
                <a:solidFill>
                  <a:schemeClr val="tx1"/>
                </a:solidFill>
              </a:rPr>
              <a:t>Defnyddio</a:t>
            </a:r>
            <a:r>
              <a:rPr lang="en-GB" sz="2400" dirty="0">
                <a:solidFill>
                  <a:schemeClr val="tx1"/>
                </a:solidFill>
              </a:rPr>
              <a:t> a </a:t>
            </a:r>
            <a:r>
              <a:rPr lang="en-GB" sz="2400" dirty="0" err="1">
                <a:solidFill>
                  <a:schemeClr val="tx1"/>
                </a:solidFill>
              </a:rPr>
              <a:t>gwerthuso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strategaethau</a:t>
            </a:r>
            <a:r>
              <a:rPr lang="en-GB" sz="2400" dirty="0">
                <a:solidFill>
                  <a:schemeClr val="tx1"/>
                </a:solidFill>
              </a:rPr>
              <a:t> a </a:t>
            </a:r>
            <a:r>
              <a:rPr lang="en-GB" sz="2400" dirty="0" err="1">
                <a:solidFill>
                  <a:schemeClr val="tx1"/>
                </a:solidFill>
              </a:rPr>
              <a:t>dulliau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effeithiol</a:t>
            </a:r>
            <a:r>
              <a:rPr lang="en-GB" sz="2400" dirty="0">
                <a:solidFill>
                  <a:schemeClr val="tx1"/>
                </a:solidFill>
              </a:rPr>
              <a:t> o </a:t>
            </a:r>
            <a:r>
              <a:rPr lang="en-GB" sz="2400" dirty="0" err="1">
                <a:solidFill>
                  <a:schemeClr val="tx1"/>
                </a:solidFill>
              </a:rPr>
              <a:t>gefnogi</a:t>
            </a:r>
            <a:r>
              <a:rPr lang="en-GB" sz="2400" dirty="0">
                <a:solidFill>
                  <a:schemeClr val="tx1"/>
                </a:solidFill>
              </a:rPr>
              <a:t> ac </a:t>
            </a:r>
            <a:r>
              <a:rPr lang="en-GB" sz="2400" dirty="0" err="1">
                <a:solidFill>
                  <a:schemeClr val="tx1"/>
                </a:solidFill>
              </a:rPr>
              <a:t>ymgysylltu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dysgwyr</a:t>
            </a:r>
            <a:r>
              <a:rPr lang="en-GB" sz="2400" dirty="0">
                <a:solidFill>
                  <a:schemeClr val="tx1"/>
                </a:solidFill>
              </a:rPr>
              <a:t> â </a:t>
            </a:r>
            <a:r>
              <a:rPr lang="en-GB" sz="2400" dirty="0" err="1">
                <a:solidFill>
                  <a:schemeClr val="tx1"/>
                </a:solidFill>
              </a:rPr>
              <a:t>sgiliau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llythrennedd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gwael</a:t>
            </a:r>
            <a:r>
              <a:rPr lang="en-GB" sz="2400" dirty="0">
                <a:solidFill>
                  <a:schemeClr val="tx1"/>
                </a:solidFill>
              </a:rPr>
              <a:t>;</a:t>
            </a:r>
          </a:p>
          <a:p>
            <a:pPr lvl="0" fontAlgn="base" hangingPunct="0"/>
            <a:endParaRPr lang="en-GB" sz="2400" dirty="0">
              <a:solidFill>
                <a:schemeClr val="tx1"/>
              </a:solidFill>
            </a:endParaRPr>
          </a:p>
          <a:p>
            <a:pPr lvl="0" fontAlgn="base" hangingPunct="0"/>
            <a:r>
              <a:rPr lang="en-GB" sz="2400" dirty="0" err="1">
                <a:solidFill>
                  <a:schemeClr val="tx1"/>
                </a:solidFill>
              </a:rPr>
              <a:t>Trefnu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eu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gwybodaeth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a'u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dysgu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drwy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ddefnyddio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ystod</a:t>
            </a:r>
            <a:r>
              <a:rPr lang="en-GB" sz="2400" dirty="0">
                <a:solidFill>
                  <a:schemeClr val="tx1"/>
                </a:solidFill>
              </a:rPr>
              <a:t> o </a:t>
            </a:r>
            <a:r>
              <a:rPr lang="en-GB" sz="2400" dirty="0" err="1">
                <a:solidFill>
                  <a:schemeClr val="tx1"/>
                </a:solidFill>
              </a:rPr>
              <a:t>ffynonellau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gwybodaeth</a:t>
            </a:r>
            <a:r>
              <a:rPr lang="en-GB" sz="2400" dirty="0">
                <a:solidFill>
                  <a:schemeClr val="tx1"/>
                </a:solidFill>
              </a:rPr>
              <a:t> a </a:t>
            </a:r>
            <a:r>
              <a:rPr lang="en-GB" sz="2400" dirty="0" err="1">
                <a:solidFill>
                  <a:schemeClr val="tx1"/>
                </a:solidFill>
              </a:rPr>
              <a:t>chyflwyno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eu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gwaith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ar</a:t>
            </a:r>
            <a:r>
              <a:rPr lang="en-GB" sz="2400" dirty="0">
                <a:solidFill>
                  <a:schemeClr val="tx1"/>
                </a:solidFill>
              </a:rPr>
              <a:t> y </a:t>
            </a:r>
            <a:r>
              <a:rPr lang="en-GB" sz="2400" dirty="0" err="1">
                <a:solidFill>
                  <a:schemeClr val="tx1"/>
                </a:solidFill>
              </a:rPr>
              <a:t>lefel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briodol</a:t>
            </a:r>
            <a:r>
              <a:rPr lang="en-GB" sz="2400" dirty="0">
                <a:solidFill>
                  <a:schemeClr val="tx1"/>
                </a:solidFill>
              </a:rPr>
              <a:t>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000096627"/>
      </p:ext>
    </p:extLst>
  </p:cSld>
  <p:clrMapOvr>
    <a:masterClrMapping/>
  </p:clrMapOvr>
  <p:transition spd="slow">
    <p:fad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BEFB8E-6625-43F8-BB09-D06796AB8C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>
                <a:solidFill>
                  <a:schemeClr val="tx1"/>
                </a:solidFill>
                <a:latin typeface="+mn-lt"/>
              </a:rPr>
              <a:t>Cynnwys</a:t>
            </a:r>
            <a:r>
              <a:rPr lang="en-GB" b="1" dirty="0">
                <a:solidFill>
                  <a:schemeClr val="tx1"/>
                </a:solidFill>
                <a:latin typeface="+mn-lt"/>
              </a:rPr>
              <a:t> y </a:t>
            </a:r>
            <a:r>
              <a:rPr lang="en-GB" b="1" dirty="0" err="1">
                <a:solidFill>
                  <a:schemeClr val="tx1"/>
                </a:solidFill>
                <a:latin typeface="+mn-lt"/>
              </a:rPr>
              <a:t>Modiwl</a:t>
            </a:r>
            <a:r>
              <a:rPr lang="en-GB" b="1" dirty="0">
                <a:solidFill>
                  <a:schemeClr val="tx1"/>
                </a:solidFill>
                <a:latin typeface="+mn-lt"/>
              </a:rPr>
              <a:t>
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93EA82-A0CD-4CD4-80D1-86A27AD5D8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0" y="1052423"/>
            <a:ext cx="7313613" cy="4998753"/>
          </a:xfrm>
        </p:spPr>
        <p:txBody>
          <a:bodyPr>
            <a:normAutofit fontScale="25000" lnSpcReduction="20000"/>
          </a:bodyPr>
          <a:lstStyle/>
          <a:p>
            <a:pPr lvl="0" hangingPunct="0"/>
            <a:endParaRPr lang="en-GB" sz="9600" dirty="0">
              <a:solidFill>
                <a:schemeClr val="tx1"/>
              </a:solidFill>
            </a:endParaRPr>
          </a:p>
          <a:p>
            <a:pPr lvl="0" hangingPunct="0"/>
            <a:r>
              <a:rPr lang="en-GB" sz="8000" dirty="0" err="1">
                <a:solidFill>
                  <a:schemeClr val="tx1"/>
                </a:solidFill>
              </a:rPr>
              <a:t>Archwiliwch</a:t>
            </a:r>
            <a:r>
              <a:rPr lang="en-GB" sz="8000" dirty="0">
                <a:solidFill>
                  <a:schemeClr val="tx1"/>
                </a:solidFill>
              </a:rPr>
              <a:t> y </a:t>
            </a:r>
            <a:r>
              <a:rPr lang="en-GB" sz="8000" dirty="0" err="1">
                <a:solidFill>
                  <a:schemeClr val="tx1"/>
                </a:solidFill>
              </a:rPr>
              <a:t>cysyniad</a:t>
            </a:r>
            <a:r>
              <a:rPr lang="en-GB" sz="8000" dirty="0">
                <a:solidFill>
                  <a:schemeClr val="tx1"/>
                </a:solidFill>
              </a:rPr>
              <a:t> o </a:t>
            </a:r>
            <a:r>
              <a:rPr lang="en-GB" sz="8000" dirty="0" err="1">
                <a:solidFill>
                  <a:schemeClr val="tx1"/>
                </a:solidFill>
              </a:rPr>
              <a:t>iaith</a:t>
            </a:r>
            <a:r>
              <a:rPr lang="en-GB" sz="8000" dirty="0">
                <a:solidFill>
                  <a:schemeClr val="tx1"/>
                </a:solidFill>
              </a:rPr>
              <a:t> a </a:t>
            </a:r>
            <a:r>
              <a:rPr lang="en-GB" sz="8000" dirty="0" err="1">
                <a:solidFill>
                  <a:schemeClr val="tx1"/>
                </a:solidFill>
              </a:rPr>
              <a:t>gwybyddiaeth</a:t>
            </a:r>
            <a:r>
              <a:rPr lang="en-GB" sz="8000" dirty="0">
                <a:solidFill>
                  <a:schemeClr val="tx1"/>
                </a:solidFill>
              </a:rPr>
              <a:t> a </a:t>
            </a:r>
            <a:r>
              <a:rPr lang="en-GB" sz="8000" dirty="0" err="1">
                <a:solidFill>
                  <a:schemeClr val="tx1"/>
                </a:solidFill>
              </a:rPr>
              <a:t>damcaniaethau</a:t>
            </a:r>
            <a:r>
              <a:rPr lang="en-GB" sz="8000" dirty="0">
                <a:solidFill>
                  <a:schemeClr val="tx1"/>
                </a:solidFill>
              </a:rPr>
              <a:t> </a:t>
            </a:r>
            <a:r>
              <a:rPr lang="en-GB" sz="8000" dirty="0" err="1">
                <a:solidFill>
                  <a:schemeClr val="tx1"/>
                </a:solidFill>
              </a:rPr>
              <a:t>allweddol</a:t>
            </a:r>
            <a:r>
              <a:rPr lang="en-GB" sz="8000" dirty="0">
                <a:solidFill>
                  <a:schemeClr val="tx1"/>
                </a:solidFill>
              </a:rPr>
              <a:t> </a:t>
            </a:r>
            <a:r>
              <a:rPr lang="en-GB" sz="8000" dirty="0" err="1">
                <a:solidFill>
                  <a:schemeClr val="tx1"/>
                </a:solidFill>
              </a:rPr>
              <a:t>sy'n</a:t>
            </a:r>
            <a:r>
              <a:rPr lang="en-GB" sz="8000" dirty="0">
                <a:solidFill>
                  <a:schemeClr val="tx1"/>
                </a:solidFill>
              </a:rPr>
              <a:t> sail </a:t>
            </a:r>
            <a:r>
              <a:rPr lang="en-GB" sz="8000" dirty="0" err="1">
                <a:solidFill>
                  <a:schemeClr val="tx1"/>
                </a:solidFill>
              </a:rPr>
              <a:t>i</a:t>
            </a:r>
            <a:r>
              <a:rPr lang="en-GB" sz="8000" dirty="0">
                <a:solidFill>
                  <a:schemeClr val="tx1"/>
                </a:solidFill>
              </a:rPr>
              <a:t> </a:t>
            </a:r>
            <a:r>
              <a:rPr lang="en-GB" sz="8000" dirty="0" err="1">
                <a:solidFill>
                  <a:schemeClr val="tx1"/>
                </a:solidFill>
              </a:rPr>
              <a:t>ddatblygiad</a:t>
            </a:r>
            <a:r>
              <a:rPr lang="en-GB" sz="8000" dirty="0">
                <a:solidFill>
                  <a:schemeClr val="tx1"/>
                </a:solidFill>
              </a:rPr>
              <a:t> plant ac </a:t>
            </a:r>
            <a:r>
              <a:rPr lang="en-GB" sz="8000" dirty="0" err="1">
                <a:solidFill>
                  <a:schemeClr val="tx1"/>
                </a:solidFill>
              </a:rPr>
              <a:t>iaith</a:t>
            </a:r>
            <a:r>
              <a:rPr lang="en-GB" sz="8000" dirty="0">
                <a:solidFill>
                  <a:schemeClr val="tx1"/>
                </a:solidFill>
              </a:rPr>
              <a:t>, </a:t>
            </a:r>
            <a:r>
              <a:rPr lang="en-GB" sz="8000" dirty="0" err="1">
                <a:solidFill>
                  <a:schemeClr val="tx1"/>
                </a:solidFill>
              </a:rPr>
              <a:t>e.e.</a:t>
            </a:r>
            <a:r>
              <a:rPr lang="en-GB" sz="8000" dirty="0">
                <a:solidFill>
                  <a:schemeClr val="tx1"/>
                </a:solidFill>
              </a:rPr>
              <a:t> </a:t>
            </a:r>
            <a:r>
              <a:rPr lang="en-GB" sz="8000" dirty="0" err="1">
                <a:solidFill>
                  <a:schemeClr val="tx1"/>
                </a:solidFill>
              </a:rPr>
              <a:t>gwaith</a:t>
            </a:r>
            <a:r>
              <a:rPr lang="en-GB" sz="8000" dirty="0">
                <a:solidFill>
                  <a:schemeClr val="tx1"/>
                </a:solidFill>
              </a:rPr>
              <a:t> Piaget, Vygotsky, Chomsky a Palmer. </a:t>
            </a:r>
          </a:p>
          <a:p>
            <a:pPr lvl="0" hangingPunct="0"/>
            <a:endParaRPr lang="en-GB" sz="8000" dirty="0">
              <a:solidFill>
                <a:schemeClr val="tx1"/>
              </a:solidFill>
            </a:endParaRPr>
          </a:p>
          <a:p>
            <a:pPr lvl="0" hangingPunct="0"/>
            <a:r>
              <a:rPr lang="en-GB" sz="8000" dirty="0" err="1">
                <a:solidFill>
                  <a:schemeClr val="tx1"/>
                </a:solidFill>
              </a:rPr>
              <a:t>Datblygu</a:t>
            </a:r>
            <a:r>
              <a:rPr lang="en-GB" sz="8000" dirty="0">
                <a:solidFill>
                  <a:schemeClr val="tx1"/>
                </a:solidFill>
              </a:rPr>
              <a:t> </a:t>
            </a:r>
            <a:r>
              <a:rPr lang="en-GB" sz="8000" dirty="0" err="1">
                <a:solidFill>
                  <a:schemeClr val="tx1"/>
                </a:solidFill>
              </a:rPr>
              <a:t>dealltwriaeth</a:t>
            </a:r>
            <a:r>
              <a:rPr lang="en-GB" sz="8000" dirty="0">
                <a:solidFill>
                  <a:schemeClr val="tx1"/>
                </a:solidFill>
              </a:rPr>
              <a:t> </a:t>
            </a:r>
            <a:r>
              <a:rPr lang="en-GB" sz="8000" dirty="0" err="1">
                <a:solidFill>
                  <a:schemeClr val="tx1"/>
                </a:solidFill>
              </a:rPr>
              <a:t>o'r</a:t>
            </a:r>
            <a:r>
              <a:rPr lang="en-GB" sz="8000" dirty="0">
                <a:solidFill>
                  <a:schemeClr val="tx1"/>
                </a:solidFill>
              </a:rPr>
              <a:t> </a:t>
            </a:r>
            <a:r>
              <a:rPr lang="en-GB" sz="8000" dirty="0" err="1">
                <a:solidFill>
                  <a:schemeClr val="tx1"/>
                </a:solidFill>
              </a:rPr>
              <a:t>gwahanol</a:t>
            </a:r>
            <a:r>
              <a:rPr lang="en-GB" sz="8000" dirty="0">
                <a:solidFill>
                  <a:schemeClr val="tx1"/>
                </a:solidFill>
              </a:rPr>
              <a:t> </a:t>
            </a:r>
            <a:r>
              <a:rPr lang="en-GB" sz="8000" dirty="0" err="1">
                <a:solidFill>
                  <a:schemeClr val="tx1"/>
                </a:solidFill>
              </a:rPr>
              <a:t>linynnau</a:t>
            </a:r>
            <a:r>
              <a:rPr lang="en-GB" sz="8000" dirty="0">
                <a:solidFill>
                  <a:schemeClr val="tx1"/>
                </a:solidFill>
              </a:rPr>
              <a:t> o </a:t>
            </a:r>
            <a:r>
              <a:rPr lang="en-GB" sz="8000" dirty="0" err="1">
                <a:solidFill>
                  <a:schemeClr val="tx1"/>
                </a:solidFill>
              </a:rPr>
              <a:t>iaith</a:t>
            </a:r>
            <a:r>
              <a:rPr lang="en-GB" sz="8000" dirty="0">
                <a:solidFill>
                  <a:schemeClr val="tx1"/>
                </a:solidFill>
              </a:rPr>
              <a:t> a </a:t>
            </a:r>
            <a:r>
              <a:rPr lang="en-GB" sz="8000" dirty="0" err="1">
                <a:solidFill>
                  <a:schemeClr val="tx1"/>
                </a:solidFill>
              </a:rPr>
              <a:t>llythrennedd</a:t>
            </a:r>
            <a:r>
              <a:rPr lang="en-GB" sz="8000" dirty="0">
                <a:solidFill>
                  <a:schemeClr val="tx1"/>
                </a:solidFill>
              </a:rPr>
              <a:t> </a:t>
            </a:r>
            <a:r>
              <a:rPr lang="en-GB" sz="8000" dirty="0" err="1">
                <a:solidFill>
                  <a:schemeClr val="tx1"/>
                </a:solidFill>
              </a:rPr>
              <a:t>fel</a:t>
            </a:r>
            <a:r>
              <a:rPr lang="en-GB" sz="8000" dirty="0">
                <a:solidFill>
                  <a:schemeClr val="tx1"/>
                </a:solidFill>
              </a:rPr>
              <a:t> </a:t>
            </a:r>
            <a:r>
              <a:rPr lang="en-GB" sz="8000" dirty="0" err="1">
                <a:solidFill>
                  <a:schemeClr val="tx1"/>
                </a:solidFill>
              </a:rPr>
              <a:t>yr</a:t>
            </a:r>
            <a:r>
              <a:rPr lang="en-GB" sz="8000" dirty="0">
                <a:solidFill>
                  <a:schemeClr val="tx1"/>
                </a:solidFill>
              </a:rPr>
              <a:t> </a:t>
            </a:r>
            <a:r>
              <a:rPr lang="en-GB" sz="8000" dirty="0" err="1">
                <a:solidFill>
                  <a:schemeClr val="tx1"/>
                </a:solidFill>
              </a:rPr>
              <a:t>amlinellir</a:t>
            </a:r>
            <a:r>
              <a:rPr lang="en-GB" sz="8000" dirty="0">
                <a:solidFill>
                  <a:schemeClr val="tx1"/>
                </a:solidFill>
              </a:rPr>
              <a:t> </a:t>
            </a:r>
            <a:r>
              <a:rPr lang="en-GB" sz="8000" dirty="0" err="1">
                <a:solidFill>
                  <a:schemeClr val="tx1"/>
                </a:solidFill>
              </a:rPr>
              <a:t>yn</a:t>
            </a:r>
            <a:r>
              <a:rPr lang="en-GB" sz="8000" dirty="0">
                <a:solidFill>
                  <a:schemeClr val="tx1"/>
                </a:solidFill>
              </a:rPr>
              <a:t> </a:t>
            </a:r>
            <a:r>
              <a:rPr lang="en-GB" sz="8000" dirty="0" err="1">
                <a:solidFill>
                  <a:schemeClr val="tx1"/>
                </a:solidFill>
              </a:rPr>
              <a:t>nogfennaeth</a:t>
            </a:r>
            <a:r>
              <a:rPr lang="en-GB" sz="8000" dirty="0">
                <a:solidFill>
                  <a:schemeClr val="tx1"/>
                </a:solidFill>
              </a:rPr>
              <a:t> </a:t>
            </a:r>
            <a:r>
              <a:rPr lang="en-GB" sz="8000" dirty="0" err="1">
                <a:solidFill>
                  <a:schemeClr val="tx1"/>
                </a:solidFill>
              </a:rPr>
              <a:t>statudol</a:t>
            </a:r>
            <a:r>
              <a:rPr lang="en-GB" sz="8000" dirty="0">
                <a:solidFill>
                  <a:schemeClr val="tx1"/>
                </a:solidFill>
              </a:rPr>
              <a:t> y </a:t>
            </a:r>
            <a:r>
              <a:rPr lang="en-GB" sz="8000" dirty="0" err="1">
                <a:solidFill>
                  <a:schemeClr val="tx1"/>
                </a:solidFill>
              </a:rPr>
              <a:t>cwricwlwm</a:t>
            </a:r>
            <a:r>
              <a:rPr lang="en-GB" sz="8000" dirty="0">
                <a:solidFill>
                  <a:schemeClr val="tx1"/>
                </a:solidFill>
              </a:rPr>
              <a:t>, </a:t>
            </a:r>
            <a:r>
              <a:rPr lang="en-GB" sz="8000" dirty="0" err="1">
                <a:solidFill>
                  <a:schemeClr val="tx1"/>
                </a:solidFill>
              </a:rPr>
              <a:t>yn</a:t>
            </a:r>
            <a:r>
              <a:rPr lang="en-GB" sz="8000" dirty="0">
                <a:solidFill>
                  <a:schemeClr val="tx1"/>
                </a:solidFill>
              </a:rPr>
              <a:t> </a:t>
            </a:r>
            <a:r>
              <a:rPr lang="en-GB" sz="8000" dirty="0" err="1">
                <a:solidFill>
                  <a:schemeClr val="tx1"/>
                </a:solidFill>
              </a:rPr>
              <a:t>ogystal</a:t>
            </a:r>
            <a:r>
              <a:rPr lang="en-GB" sz="8000" dirty="0">
                <a:solidFill>
                  <a:schemeClr val="tx1"/>
                </a:solidFill>
              </a:rPr>
              <a:t> </a:t>
            </a:r>
            <a:r>
              <a:rPr lang="en-GB" sz="8000" dirty="0" err="1">
                <a:solidFill>
                  <a:schemeClr val="tx1"/>
                </a:solidFill>
              </a:rPr>
              <a:t>â'r</a:t>
            </a:r>
            <a:r>
              <a:rPr lang="en-GB" sz="8000" dirty="0">
                <a:solidFill>
                  <a:schemeClr val="tx1"/>
                </a:solidFill>
              </a:rPr>
              <a:t> </a:t>
            </a:r>
            <a:r>
              <a:rPr lang="en-GB" sz="8000" dirty="0" err="1">
                <a:solidFill>
                  <a:schemeClr val="tx1"/>
                </a:solidFill>
              </a:rPr>
              <a:t>Cwricwlwm</a:t>
            </a:r>
            <a:r>
              <a:rPr lang="en-GB" sz="8000" dirty="0">
                <a:solidFill>
                  <a:schemeClr val="tx1"/>
                </a:solidFill>
              </a:rPr>
              <a:t> Newydd a </a:t>
            </a:r>
            <a:r>
              <a:rPr lang="en-GB" sz="8000" dirty="0" err="1">
                <a:solidFill>
                  <a:schemeClr val="tx1"/>
                </a:solidFill>
              </a:rPr>
              <a:t>phwysigrwydd</a:t>
            </a:r>
            <a:r>
              <a:rPr lang="en-GB" sz="8000" dirty="0">
                <a:solidFill>
                  <a:schemeClr val="tx1"/>
                </a:solidFill>
              </a:rPr>
              <a:t> </a:t>
            </a:r>
            <a:r>
              <a:rPr lang="en-GB" sz="8000" dirty="0" err="1">
                <a:solidFill>
                  <a:schemeClr val="tx1"/>
                </a:solidFill>
              </a:rPr>
              <a:t>ymdriniaeth</a:t>
            </a:r>
            <a:r>
              <a:rPr lang="en-GB" sz="8000" dirty="0">
                <a:solidFill>
                  <a:schemeClr val="tx1"/>
                </a:solidFill>
              </a:rPr>
              <a:t> </a:t>
            </a:r>
            <a:r>
              <a:rPr lang="en-GB" sz="8000" dirty="0" err="1">
                <a:solidFill>
                  <a:schemeClr val="tx1"/>
                </a:solidFill>
              </a:rPr>
              <a:t>drawsgwricwlaidd</a:t>
            </a:r>
            <a:r>
              <a:rPr lang="en-GB" sz="8000" dirty="0">
                <a:solidFill>
                  <a:schemeClr val="tx1"/>
                </a:solidFill>
              </a:rPr>
              <a:t> o </a:t>
            </a:r>
            <a:r>
              <a:rPr lang="en-GB" sz="8000" dirty="0" err="1">
                <a:solidFill>
                  <a:schemeClr val="tx1"/>
                </a:solidFill>
              </a:rPr>
              <a:t>ddysgu</a:t>
            </a:r>
            <a:r>
              <a:rPr lang="en-GB" sz="8000" dirty="0">
                <a:solidFill>
                  <a:schemeClr val="tx1"/>
                </a:solidFill>
              </a:rPr>
              <a:t>. </a:t>
            </a:r>
          </a:p>
          <a:p>
            <a:pPr lvl="0" hangingPunct="0"/>
            <a:endParaRPr lang="en-GB" sz="8000" dirty="0">
              <a:solidFill>
                <a:schemeClr val="tx1"/>
              </a:solidFill>
            </a:endParaRPr>
          </a:p>
          <a:p>
            <a:pPr lvl="0" hangingPunct="0"/>
            <a:r>
              <a:rPr lang="en-GB" sz="8000" dirty="0" err="1">
                <a:solidFill>
                  <a:schemeClr val="tx1"/>
                </a:solidFill>
              </a:rPr>
              <a:t>Canolbwyntio</a:t>
            </a:r>
            <a:r>
              <a:rPr lang="en-GB" sz="8000" dirty="0">
                <a:solidFill>
                  <a:schemeClr val="tx1"/>
                </a:solidFill>
              </a:rPr>
              <a:t> </a:t>
            </a:r>
            <a:r>
              <a:rPr lang="en-GB" sz="8000" dirty="0" err="1">
                <a:solidFill>
                  <a:schemeClr val="tx1"/>
                </a:solidFill>
              </a:rPr>
              <a:t>ar</a:t>
            </a:r>
            <a:r>
              <a:rPr lang="en-GB" sz="8000" dirty="0">
                <a:solidFill>
                  <a:schemeClr val="tx1"/>
                </a:solidFill>
              </a:rPr>
              <a:t> </a:t>
            </a:r>
            <a:r>
              <a:rPr lang="en-GB" sz="8000" dirty="0" err="1">
                <a:solidFill>
                  <a:schemeClr val="tx1"/>
                </a:solidFill>
              </a:rPr>
              <a:t>bwysigrwydd</a:t>
            </a:r>
            <a:r>
              <a:rPr lang="en-GB" sz="8000" dirty="0">
                <a:solidFill>
                  <a:schemeClr val="tx1"/>
                </a:solidFill>
              </a:rPr>
              <a:t> </a:t>
            </a:r>
            <a:r>
              <a:rPr lang="en-GB" sz="8000" dirty="0" err="1">
                <a:solidFill>
                  <a:schemeClr val="tx1"/>
                </a:solidFill>
              </a:rPr>
              <a:t>datblygu</a:t>
            </a:r>
            <a:r>
              <a:rPr lang="en-GB" sz="8000" dirty="0">
                <a:solidFill>
                  <a:schemeClr val="tx1"/>
                </a:solidFill>
              </a:rPr>
              <a:t> </a:t>
            </a:r>
            <a:r>
              <a:rPr lang="en-GB" sz="8000" dirty="0" err="1">
                <a:solidFill>
                  <a:schemeClr val="tx1"/>
                </a:solidFill>
              </a:rPr>
              <a:t>sgiliau</a:t>
            </a:r>
            <a:r>
              <a:rPr lang="en-GB" sz="8000" dirty="0">
                <a:solidFill>
                  <a:schemeClr val="tx1"/>
                </a:solidFill>
              </a:rPr>
              <a:t> </a:t>
            </a:r>
            <a:r>
              <a:rPr lang="en-GB" sz="8000" dirty="0" err="1">
                <a:solidFill>
                  <a:schemeClr val="tx1"/>
                </a:solidFill>
              </a:rPr>
              <a:t>siarad</a:t>
            </a:r>
            <a:r>
              <a:rPr lang="en-GB" sz="8000" dirty="0">
                <a:solidFill>
                  <a:schemeClr val="tx1"/>
                </a:solidFill>
              </a:rPr>
              <a:t> ac </a:t>
            </a:r>
            <a:r>
              <a:rPr lang="en-GB" sz="8000" dirty="0" err="1">
                <a:solidFill>
                  <a:schemeClr val="tx1"/>
                </a:solidFill>
              </a:rPr>
              <a:t>oracl</a:t>
            </a:r>
            <a:r>
              <a:rPr lang="en-GB" sz="8000" dirty="0">
                <a:solidFill>
                  <a:schemeClr val="tx1"/>
                </a:solidFill>
              </a:rPr>
              <a:t> </a:t>
            </a:r>
            <a:r>
              <a:rPr lang="en-GB" sz="8000" dirty="0" err="1">
                <a:solidFill>
                  <a:schemeClr val="tx1"/>
                </a:solidFill>
              </a:rPr>
              <a:t>fel</a:t>
            </a:r>
            <a:r>
              <a:rPr lang="en-GB" sz="8000" dirty="0">
                <a:solidFill>
                  <a:schemeClr val="tx1"/>
                </a:solidFill>
              </a:rPr>
              <a:t> sail </a:t>
            </a:r>
            <a:r>
              <a:rPr lang="en-GB" sz="8000" dirty="0" err="1">
                <a:solidFill>
                  <a:schemeClr val="tx1"/>
                </a:solidFill>
              </a:rPr>
              <a:t>i</a:t>
            </a:r>
            <a:r>
              <a:rPr lang="en-GB" sz="8000" dirty="0">
                <a:solidFill>
                  <a:schemeClr val="tx1"/>
                </a:solidFill>
              </a:rPr>
              <a:t> bob </a:t>
            </a:r>
            <a:r>
              <a:rPr lang="en-GB" sz="8000" dirty="0" err="1">
                <a:solidFill>
                  <a:schemeClr val="tx1"/>
                </a:solidFill>
              </a:rPr>
              <a:t>dysgu</a:t>
            </a:r>
            <a:r>
              <a:rPr lang="en-GB" sz="8000" dirty="0">
                <a:solidFill>
                  <a:schemeClr val="tx1"/>
                </a:solidFill>
              </a:rPr>
              <a:t> </a:t>
            </a:r>
            <a:r>
              <a:rPr lang="en-GB" sz="8000" dirty="0" err="1">
                <a:solidFill>
                  <a:schemeClr val="tx1"/>
                </a:solidFill>
              </a:rPr>
              <a:t>iaith</a:t>
            </a:r>
            <a:r>
              <a:rPr lang="en-GB" sz="8000" dirty="0">
                <a:solidFill>
                  <a:schemeClr val="tx1"/>
                </a:solidFill>
              </a:rPr>
              <a:t> </a:t>
            </a:r>
            <a:r>
              <a:rPr lang="en-GB" sz="8000" dirty="0" err="1">
                <a:solidFill>
                  <a:schemeClr val="tx1"/>
                </a:solidFill>
              </a:rPr>
              <a:t>arall</a:t>
            </a:r>
            <a:r>
              <a:rPr lang="en-GB" sz="8000" dirty="0">
                <a:solidFill>
                  <a:schemeClr val="tx1"/>
                </a:solidFill>
              </a:rPr>
              <a:t>, </a:t>
            </a:r>
            <a:r>
              <a:rPr lang="en-GB" sz="8000" dirty="0" err="1">
                <a:solidFill>
                  <a:schemeClr val="tx1"/>
                </a:solidFill>
              </a:rPr>
              <a:t>gan</a:t>
            </a:r>
            <a:r>
              <a:rPr lang="en-GB" sz="8000" dirty="0">
                <a:solidFill>
                  <a:schemeClr val="tx1"/>
                </a:solidFill>
              </a:rPr>
              <a:t> </a:t>
            </a:r>
            <a:r>
              <a:rPr lang="en-GB" sz="8000" dirty="0" err="1">
                <a:solidFill>
                  <a:schemeClr val="tx1"/>
                </a:solidFill>
              </a:rPr>
              <a:t>gynnwys</a:t>
            </a:r>
            <a:r>
              <a:rPr lang="en-GB" sz="8000" dirty="0">
                <a:solidFill>
                  <a:schemeClr val="tx1"/>
                </a:solidFill>
              </a:rPr>
              <a:t> </a:t>
            </a:r>
            <a:r>
              <a:rPr lang="en-GB" sz="8000" dirty="0" err="1">
                <a:solidFill>
                  <a:schemeClr val="tx1"/>
                </a:solidFill>
              </a:rPr>
              <a:t>datblygu</a:t>
            </a:r>
            <a:r>
              <a:rPr lang="en-GB" sz="8000" dirty="0">
                <a:solidFill>
                  <a:schemeClr val="tx1"/>
                </a:solidFill>
              </a:rPr>
              <a:t> </a:t>
            </a:r>
            <a:r>
              <a:rPr lang="en-GB" sz="8000" dirty="0" err="1">
                <a:solidFill>
                  <a:schemeClr val="tx1"/>
                </a:solidFill>
              </a:rPr>
              <a:t>iaith</a:t>
            </a:r>
            <a:r>
              <a:rPr lang="en-GB" sz="8000" dirty="0">
                <a:solidFill>
                  <a:schemeClr val="tx1"/>
                </a:solidFill>
              </a:rPr>
              <a:t> </a:t>
            </a:r>
            <a:r>
              <a:rPr lang="en-GB" sz="8000" dirty="0" err="1">
                <a:solidFill>
                  <a:schemeClr val="tx1"/>
                </a:solidFill>
              </a:rPr>
              <a:t>mewn</a:t>
            </a:r>
            <a:r>
              <a:rPr lang="en-GB" sz="8000" dirty="0">
                <a:solidFill>
                  <a:schemeClr val="tx1"/>
                </a:solidFill>
              </a:rPr>
              <a:t> </a:t>
            </a:r>
            <a:r>
              <a:rPr lang="en-GB" sz="8000" dirty="0" err="1">
                <a:solidFill>
                  <a:schemeClr val="tx1"/>
                </a:solidFill>
              </a:rPr>
              <a:t>cartrefi</a:t>
            </a:r>
            <a:r>
              <a:rPr lang="en-GB" sz="8000" dirty="0">
                <a:solidFill>
                  <a:schemeClr val="tx1"/>
                </a:solidFill>
              </a:rPr>
              <a:t> ac </a:t>
            </a:r>
            <a:r>
              <a:rPr lang="en-GB" sz="8000" dirty="0" err="1">
                <a:solidFill>
                  <a:schemeClr val="tx1"/>
                </a:solidFill>
              </a:rPr>
              <a:t>ysgolion</a:t>
            </a:r>
            <a:r>
              <a:rPr lang="en-GB" sz="8000" dirty="0">
                <a:solidFill>
                  <a:schemeClr val="tx1"/>
                </a:solidFill>
              </a:rPr>
              <a:t> </a:t>
            </a:r>
            <a:r>
              <a:rPr lang="en-GB" sz="8000" dirty="0" err="1">
                <a:solidFill>
                  <a:schemeClr val="tx1"/>
                </a:solidFill>
              </a:rPr>
              <a:t>dwyieithog</a:t>
            </a:r>
            <a:r>
              <a:rPr lang="en-GB" sz="8000" dirty="0">
                <a:solidFill>
                  <a:schemeClr val="tx1"/>
                </a:solidFill>
              </a:rPr>
              <a:t> ac </a:t>
            </a:r>
            <a:r>
              <a:rPr lang="en-GB" sz="8000" dirty="0" err="1">
                <a:solidFill>
                  <a:schemeClr val="tx1"/>
                </a:solidFill>
              </a:rPr>
              <a:t>amlieithog</a:t>
            </a:r>
            <a:r>
              <a:rPr lang="en-GB" sz="8000" dirty="0">
                <a:solidFill>
                  <a:schemeClr val="tx1"/>
                </a:solidFill>
              </a:rPr>
              <a:t>.</a:t>
            </a:r>
          </a:p>
          <a:p>
            <a:pPr lvl="0" hangingPunct="0"/>
            <a:endParaRPr lang="en-GB" sz="8000" dirty="0">
              <a:solidFill>
                <a:schemeClr val="tx1"/>
              </a:solidFill>
            </a:endParaRPr>
          </a:p>
          <a:p>
            <a:pPr lvl="0" hangingPunct="0"/>
            <a:r>
              <a:rPr lang="en-GB" sz="8000" dirty="0" err="1">
                <a:solidFill>
                  <a:schemeClr val="tx1"/>
                </a:solidFill>
              </a:rPr>
              <a:t>Archwilio</a:t>
            </a:r>
            <a:r>
              <a:rPr lang="en-GB" sz="8000" dirty="0">
                <a:solidFill>
                  <a:schemeClr val="tx1"/>
                </a:solidFill>
              </a:rPr>
              <a:t> </a:t>
            </a:r>
            <a:r>
              <a:rPr lang="en-GB" sz="8000" dirty="0" err="1">
                <a:solidFill>
                  <a:schemeClr val="tx1"/>
                </a:solidFill>
              </a:rPr>
              <a:t>ystod</a:t>
            </a:r>
            <a:r>
              <a:rPr lang="en-GB" sz="8000" dirty="0">
                <a:solidFill>
                  <a:schemeClr val="tx1"/>
                </a:solidFill>
              </a:rPr>
              <a:t> o </a:t>
            </a:r>
            <a:r>
              <a:rPr lang="en-GB" sz="8000" dirty="0" err="1">
                <a:solidFill>
                  <a:schemeClr val="tx1"/>
                </a:solidFill>
              </a:rPr>
              <a:t>adnoddau</a:t>
            </a:r>
            <a:r>
              <a:rPr lang="en-GB" sz="8000" dirty="0">
                <a:solidFill>
                  <a:schemeClr val="tx1"/>
                </a:solidFill>
              </a:rPr>
              <a:t> </a:t>
            </a:r>
            <a:r>
              <a:rPr lang="en-GB" sz="8000" dirty="0" err="1">
                <a:solidFill>
                  <a:schemeClr val="tx1"/>
                </a:solidFill>
              </a:rPr>
              <a:t>i</a:t>
            </a:r>
            <a:r>
              <a:rPr lang="en-GB" sz="8000" dirty="0">
                <a:solidFill>
                  <a:schemeClr val="tx1"/>
                </a:solidFill>
              </a:rPr>
              <a:t> </a:t>
            </a:r>
            <a:r>
              <a:rPr lang="en-GB" sz="8000" dirty="0" err="1">
                <a:solidFill>
                  <a:schemeClr val="tx1"/>
                </a:solidFill>
              </a:rPr>
              <a:t>gefnogi</a:t>
            </a:r>
            <a:r>
              <a:rPr lang="en-GB" sz="8000" dirty="0">
                <a:solidFill>
                  <a:schemeClr val="tx1"/>
                </a:solidFill>
              </a:rPr>
              <a:t> </a:t>
            </a:r>
            <a:r>
              <a:rPr lang="en-GB" sz="8000" dirty="0" err="1">
                <a:solidFill>
                  <a:schemeClr val="tx1"/>
                </a:solidFill>
              </a:rPr>
              <a:t>datblygiad</a:t>
            </a:r>
            <a:r>
              <a:rPr lang="en-GB" sz="8000" dirty="0">
                <a:solidFill>
                  <a:schemeClr val="tx1"/>
                </a:solidFill>
              </a:rPr>
              <a:t> </a:t>
            </a:r>
            <a:r>
              <a:rPr lang="en-GB" sz="8000" dirty="0" err="1">
                <a:solidFill>
                  <a:schemeClr val="tx1"/>
                </a:solidFill>
              </a:rPr>
              <a:t>iaith</a:t>
            </a:r>
            <a:r>
              <a:rPr lang="en-GB" sz="8000" dirty="0">
                <a:solidFill>
                  <a:schemeClr val="tx1"/>
                </a:solidFill>
              </a:rPr>
              <a:t> </a:t>
            </a:r>
            <a:r>
              <a:rPr lang="en-GB" sz="8000" dirty="0" err="1">
                <a:solidFill>
                  <a:schemeClr val="tx1"/>
                </a:solidFill>
              </a:rPr>
              <a:t>gan</a:t>
            </a:r>
            <a:r>
              <a:rPr lang="en-GB" sz="8000" dirty="0">
                <a:solidFill>
                  <a:schemeClr val="tx1"/>
                </a:solidFill>
              </a:rPr>
              <a:t> </a:t>
            </a:r>
            <a:r>
              <a:rPr lang="en-GB" sz="8000" dirty="0" err="1">
                <a:solidFill>
                  <a:schemeClr val="tx1"/>
                </a:solidFill>
              </a:rPr>
              <a:t>gynnwys</a:t>
            </a:r>
            <a:r>
              <a:rPr lang="en-GB" sz="8000" dirty="0">
                <a:solidFill>
                  <a:schemeClr val="tx1"/>
                </a:solidFill>
              </a:rPr>
              <a:t> </a:t>
            </a:r>
            <a:r>
              <a:rPr lang="en-GB" sz="8000" dirty="0" err="1">
                <a:solidFill>
                  <a:schemeClr val="tx1"/>
                </a:solidFill>
              </a:rPr>
              <a:t>rhaglenni</a:t>
            </a:r>
            <a:r>
              <a:rPr lang="en-GB" sz="8000" dirty="0">
                <a:solidFill>
                  <a:schemeClr val="tx1"/>
                </a:solidFill>
              </a:rPr>
              <a:t> </a:t>
            </a:r>
            <a:r>
              <a:rPr lang="en-GB" sz="8000" dirty="0" err="1">
                <a:solidFill>
                  <a:schemeClr val="tx1"/>
                </a:solidFill>
              </a:rPr>
              <a:t>ymyrraeth</a:t>
            </a:r>
            <a:r>
              <a:rPr lang="en-GB" sz="8000" dirty="0">
                <a:solidFill>
                  <a:schemeClr val="tx1"/>
                </a:solidFill>
              </a:rPr>
              <a:t> </a:t>
            </a:r>
            <a:r>
              <a:rPr lang="en-GB" sz="8000" dirty="0" err="1">
                <a:solidFill>
                  <a:schemeClr val="tx1"/>
                </a:solidFill>
              </a:rPr>
              <a:t>a'r</a:t>
            </a:r>
            <a:r>
              <a:rPr lang="en-GB" sz="8000" dirty="0">
                <a:solidFill>
                  <a:schemeClr val="tx1"/>
                </a:solidFill>
              </a:rPr>
              <a:t> </a:t>
            </a:r>
            <a:r>
              <a:rPr lang="en-GB" sz="8000" dirty="0" err="1">
                <a:solidFill>
                  <a:schemeClr val="tx1"/>
                </a:solidFill>
              </a:rPr>
              <a:t>defnydd</a:t>
            </a:r>
            <a:r>
              <a:rPr lang="en-GB" sz="8000" dirty="0">
                <a:solidFill>
                  <a:schemeClr val="tx1"/>
                </a:solidFill>
              </a:rPr>
              <a:t> o </a:t>
            </a:r>
            <a:r>
              <a:rPr lang="en-GB" sz="8000" dirty="0" err="1">
                <a:solidFill>
                  <a:schemeClr val="tx1"/>
                </a:solidFill>
              </a:rPr>
              <a:t>TGCh</a:t>
            </a:r>
            <a:r>
              <a:rPr lang="en-GB" sz="8000" dirty="0">
                <a:solidFill>
                  <a:schemeClr val="tx1"/>
                </a:solidFill>
              </a:rPr>
              <a:t>. </a:t>
            </a:r>
          </a:p>
          <a:p>
            <a:pPr marL="0" indent="0" hangingPunct="0">
              <a:buNone/>
            </a:pPr>
            <a:r>
              <a:rPr lang="en-GB" sz="8000" dirty="0"/>
              <a:t>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9946343"/>
      </p:ext>
    </p:extLst>
  </p:cSld>
  <p:clrMapOvr>
    <a:masterClrMapping/>
  </p:clrMapOvr>
  <p:transition spd="slow">
    <p:fad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 err="1">
                <a:solidFill>
                  <a:schemeClr val="tx1"/>
                </a:solidFill>
                <a:latin typeface="+mn-lt"/>
              </a:rPr>
              <a:t>Asesiad</a:t>
            </a:r>
            <a:r>
              <a:rPr lang="en-US" sz="3600" b="1" dirty="0">
                <a:solidFill>
                  <a:schemeClr val="tx1"/>
                </a:solidFill>
                <a:latin typeface="+mn-lt"/>
              </a:rPr>
              <a:t> 1</a:t>
            </a:r>
            <a:r>
              <a:rPr lang="en-US" dirty="0">
                <a:solidFill>
                  <a:schemeClr val="tx1"/>
                </a:solidFill>
              </a:rPr>
              <a:t>
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5257800"/>
          </a:xfrm>
        </p:spPr>
        <p:txBody>
          <a:bodyPr>
            <a:normAutofit fontScale="25000" lnSpcReduction="20000"/>
          </a:bodyPr>
          <a:lstStyle/>
          <a:p>
            <a:pPr marL="0" indent="0" hangingPunct="0">
              <a:buNone/>
            </a:pPr>
            <a:endParaRPr lang="en-US" sz="11200" b="1" dirty="0">
              <a:solidFill>
                <a:schemeClr val="tx1"/>
              </a:solidFill>
            </a:endParaRPr>
          </a:p>
          <a:p>
            <a:pPr marL="0" indent="0" hangingPunct="0">
              <a:buNone/>
            </a:pPr>
            <a:r>
              <a:rPr lang="es-ES" sz="12800" b="1" dirty="0">
                <a:solidFill>
                  <a:schemeClr val="tx1"/>
                </a:solidFill>
              </a:rPr>
              <a:t>Asesiad 1: </a:t>
            </a:r>
            <a:r>
              <a:rPr lang="es-ES" sz="12800" b="1" dirty="0" err="1">
                <a:solidFill>
                  <a:schemeClr val="tx1"/>
                </a:solidFill>
              </a:rPr>
              <a:t>Cyflwyniad</a:t>
            </a:r>
            <a:r>
              <a:rPr lang="es-ES" sz="12800" b="1" dirty="0">
                <a:solidFill>
                  <a:schemeClr val="tx1"/>
                </a:solidFill>
              </a:rPr>
              <a:t> Fideo (</a:t>
            </a:r>
            <a:r>
              <a:rPr lang="es-ES" sz="12800" b="1" dirty="0"/>
              <a:t>5</a:t>
            </a:r>
            <a:r>
              <a:rPr lang="es-ES" sz="12800" b="1" dirty="0">
                <a:solidFill>
                  <a:schemeClr val="tx1"/>
                </a:solidFill>
              </a:rPr>
              <a:t> </a:t>
            </a:r>
            <a:r>
              <a:rPr lang="es-ES" sz="12800" b="1" dirty="0" err="1">
                <a:solidFill>
                  <a:schemeClr val="tx1"/>
                </a:solidFill>
              </a:rPr>
              <a:t>munud</a:t>
            </a:r>
            <a:r>
              <a:rPr lang="es-ES" sz="12800" b="1" dirty="0">
                <a:solidFill>
                  <a:schemeClr val="tx1"/>
                </a:solidFill>
              </a:rPr>
              <a:t>). 50%</a:t>
            </a:r>
            <a:r>
              <a:rPr lang="es-ES" sz="11200" b="1" dirty="0">
                <a:solidFill>
                  <a:schemeClr val="tx1"/>
                </a:solidFill>
              </a:rPr>
              <a:t>
</a:t>
            </a:r>
          </a:p>
          <a:p>
            <a:pPr marL="0" indent="0" hangingPunct="0">
              <a:buNone/>
            </a:pPr>
            <a:r>
              <a:rPr lang="en-GB" sz="11200" b="1" dirty="0" err="1">
                <a:solidFill>
                  <a:schemeClr val="tx1"/>
                </a:solidFill>
              </a:rPr>
              <a:t>Cwestiwn</a:t>
            </a:r>
            <a:r>
              <a:rPr lang="en-GB" sz="11200" dirty="0">
                <a:solidFill>
                  <a:schemeClr val="tx1"/>
                </a:solidFill>
              </a:rPr>
              <a:t>: </a:t>
            </a:r>
            <a:r>
              <a:rPr lang="en-GB" sz="11200" dirty="0" err="1">
                <a:solidFill>
                  <a:schemeClr val="tx1"/>
                </a:solidFill>
              </a:rPr>
              <a:t>Paratowch</a:t>
            </a:r>
            <a:r>
              <a:rPr lang="en-GB" sz="11200" dirty="0">
                <a:solidFill>
                  <a:schemeClr val="tx1"/>
                </a:solidFill>
              </a:rPr>
              <a:t> </a:t>
            </a:r>
            <a:r>
              <a:rPr lang="en-GB" sz="11200" dirty="0" err="1">
                <a:solidFill>
                  <a:schemeClr val="tx1"/>
                </a:solidFill>
              </a:rPr>
              <a:t>fideo</a:t>
            </a:r>
            <a:r>
              <a:rPr lang="en-GB" sz="11200" dirty="0">
                <a:solidFill>
                  <a:schemeClr val="tx1"/>
                </a:solidFill>
              </a:rPr>
              <a:t> </a:t>
            </a:r>
            <a:r>
              <a:rPr lang="en-GB" sz="11200" dirty="0" err="1">
                <a:solidFill>
                  <a:schemeClr val="tx1"/>
                </a:solidFill>
              </a:rPr>
              <a:t>yn</a:t>
            </a:r>
            <a:r>
              <a:rPr lang="en-GB" sz="11200" dirty="0">
                <a:solidFill>
                  <a:schemeClr val="tx1"/>
                </a:solidFill>
              </a:rPr>
              <a:t> </a:t>
            </a:r>
            <a:r>
              <a:rPr lang="en-GB" sz="11200" dirty="0" err="1">
                <a:solidFill>
                  <a:schemeClr val="tx1"/>
                </a:solidFill>
              </a:rPr>
              <a:t>dangos</a:t>
            </a:r>
            <a:r>
              <a:rPr lang="en-GB" sz="11200" dirty="0">
                <a:solidFill>
                  <a:schemeClr val="tx1"/>
                </a:solidFill>
              </a:rPr>
              <a:t> </a:t>
            </a:r>
            <a:r>
              <a:rPr lang="en-GB" sz="11200" dirty="0" err="1">
                <a:solidFill>
                  <a:schemeClr val="tx1"/>
                </a:solidFill>
              </a:rPr>
              <a:t>sut</a:t>
            </a:r>
            <a:r>
              <a:rPr lang="en-GB" sz="11200" dirty="0">
                <a:solidFill>
                  <a:schemeClr val="tx1"/>
                </a:solidFill>
              </a:rPr>
              <a:t> y </a:t>
            </a:r>
            <a:r>
              <a:rPr lang="en-GB" sz="11200" dirty="0" err="1">
                <a:solidFill>
                  <a:schemeClr val="tx1"/>
                </a:solidFill>
              </a:rPr>
              <a:t>byddech</a:t>
            </a:r>
            <a:r>
              <a:rPr lang="en-GB" sz="11200" dirty="0">
                <a:solidFill>
                  <a:schemeClr val="tx1"/>
                </a:solidFill>
              </a:rPr>
              <a:t> </a:t>
            </a:r>
            <a:r>
              <a:rPr lang="en-GB" sz="11200" dirty="0" err="1">
                <a:solidFill>
                  <a:schemeClr val="tx1"/>
                </a:solidFill>
              </a:rPr>
              <a:t>chi'n</a:t>
            </a:r>
            <a:r>
              <a:rPr lang="en-GB" sz="11200" dirty="0">
                <a:solidFill>
                  <a:schemeClr val="tx1"/>
                </a:solidFill>
              </a:rPr>
              <a:t> </a:t>
            </a:r>
            <a:r>
              <a:rPr lang="en-GB" sz="11200" dirty="0" err="1">
                <a:solidFill>
                  <a:schemeClr val="tx1"/>
                </a:solidFill>
              </a:rPr>
              <a:t>cyflwyno</a:t>
            </a:r>
            <a:r>
              <a:rPr lang="en-GB" sz="11200" dirty="0">
                <a:solidFill>
                  <a:schemeClr val="tx1"/>
                </a:solidFill>
              </a:rPr>
              <a:t> </a:t>
            </a:r>
            <a:r>
              <a:rPr lang="en-GB" sz="11200" dirty="0" err="1">
                <a:solidFill>
                  <a:schemeClr val="tx1"/>
                </a:solidFill>
              </a:rPr>
              <a:t>stori</a:t>
            </a:r>
            <a:r>
              <a:rPr lang="en-GB" sz="11200" dirty="0">
                <a:solidFill>
                  <a:schemeClr val="tx1"/>
                </a:solidFill>
              </a:rPr>
              <a:t> </a:t>
            </a:r>
            <a:r>
              <a:rPr lang="en-GB" sz="11200" dirty="0" err="1">
                <a:solidFill>
                  <a:schemeClr val="tx1"/>
                </a:solidFill>
              </a:rPr>
              <a:t>i</a:t>
            </a:r>
            <a:r>
              <a:rPr lang="en-GB" sz="11200" dirty="0">
                <a:solidFill>
                  <a:schemeClr val="tx1"/>
                </a:solidFill>
              </a:rPr>
              <a:t> </a:t>
            </a:r>
            <a:r>
              <a:rPr lang="en-GB" sz="11200" dirty="0" err="1">
                <a:solidFill>
                  <a:schemeClr val="tx1"/>
                </a:solidFill>
              </a:rPr>
              <a:t>grŵp</a:t>
            </a:r>
            <a:r>
              <a:rPr lang="en-GB" sz="11200" dirty="0">
                <a:solidFill>
                  <a:schemeClr val="tx1"/>
                </a:solidFill>
              </a:rPr>
              <a:t> o </a:t>
            </a:r>
            <a:r>
              <a:rPr lang="en-GB" sz="11200" dirty="0" err="1">
                <a:solidFill>
                  <a:schemeClr val="tx1"/>
                </a:solidFill>
              </a:rPr>
              <a:t>blant</a:t>
            </a:r>
            <a:r>
              <a:rPr lang="en-GB" sz="11200" dirty="0">
                <a:solidFill>
                  <a:schemeClr val="tx1"/>
                </a:solidFill>
              </a:rPr>
              <a:t> neu </a:t>
            </a:r>
            <a:r>
              <a:rPr lang="en-GB" sz="11200" dirty="0" err="1">
                <a:solidFill>
                  <a:schemeClr val="tx1"/>
                </a:solidFill>
              </a:rPr>
              <a:t>bobl</a:t>
            </a:r>
            <a:r>
              <a:rPr lang="en-GB" sz="11200" dirty="0">
                <a:solidFill>
                  <a:schemeClr val="tx1"/>
                </a:solidFill>
              </a:rPr>
              <a:t> </a:t>
            </a:r>
            <a:r>
              <a:rPr lang="en-GB" sz="11200" dirty="0" err="1">
                <a:solidFill>
                  <a:schemeClr val="tx1"/>
                </a:solidFill>
              </a:rPr>
              <a:t>ifanc</a:t>
            </a:r>
            <a:r>
              <a:rPr lang="en-GB" sz="11200" dirty="0">
                <a:solidFill>
                  <a:schemeClr val="tx1"/>
                </a:solidFill>
              </a:rPr>
              <a:t> </a:t>
            </a:r>
            <a:r>
              <a:rPr lang="en-GB" sz="11200" dirty="0" err="1">
                <a:solidFill>
                  <a:schemeClr val="tx1"/>
                </a:solidFill>
              </a:rPr>
              <a:t>grŵp</a:t>
            </a:r>
            <a:r>
              <a:rPr lang="en-GB" sz="11200" dirty="0">
                <a:solidFill>
                  <a:schemeClr val="tx1"/>
                </a:solidFill>
              </a:rPr>
              <a:t> </a:t>
            </a:r>
            <a:r>
              <a:rPr lang="en-GB" sz="11200" dirty="0" err="1">
                <a:solidFill>
                  <a:schemeClr val="tx1"/>
                </a:solidFill>
              </a:rPr>
              <a:t>oedran</a:t>
            </a:r>
            <a:r>
              <a:rPr lang="en-GB" sz="11200" dirty="0">
                <a:solidFill>
                  <a:schemeClr val="tx1"/>
                </a:solidFill>
              </a:rPr>
              <a:t> </a:t>
            </a:r>
            <a:r>
              <a:rPr lang="en-GB" sz="11200" dirty="0" err="1">
                <a:solidFill>
                  <a:schemeClr val="tx1"/>
                </a:solidFill>
              </a:rPr>
              <a:t>penodol</a:t>
            </a:r>
            <a:r>
              <a:rPr lang="en-GB" sz="11200" dirty="0">
                <a:solidFill>
                  <a:schemeClr val="tx1"/>
                </a:solidFill>
              </a:rPr>
              <a:t> ac </a:t>
            </a:r>
            <a:r>
              <a:rPr lang="en-GB" sz="11200" dirty="0" err="1">
                <a:solidFill>
                  <a:schemeClr val="tx1"/>
                </a:solidFill>
              </a:rPr>
              <a:t>yn</a:t>
            </a:r>
            <a:r>
              <a:rPr lang="en-GB" sz="11200" dirty="0">
                <a:solidFill>
                  <a:schemeClr val="tx1"/>
                </a:solidFill>
              </a:rPr>
              <a:t> </a:t>
            </a:r>
            <a:r>
              <a:rPr lang="en-GB" sz="11200" dirty="0" err="1">
                <a:solidFill>
                  <a:schemeClr val="tx1"/>
                </a:solidFill>
              </a:rPr>
              <a:t>cynnwys</a:t>
            </a:r>
            <a:r>
              <a:rPr lang="en-GB" sz="11200" dirty="0">
                <a:solidFill>
                  <a:schemeClr val="tx1"/>
                </a:solidFill>
              </a:rPr>
              <a:t> </a:t>
            </a:r>
            <a:r>
              <a:rPr lang="en-GB" sz="11200" dirty="0" err="1">
                <a:solidFill>
                  <a:schemeClr val="tx1"/>
                </a:solidFill>
              </a:rPr>
              <a:t>cyflwyniad</a:t>
            </a:r>
            <a:r>
              <a:rPr lang="en-GB" sz="11200" dirty="0">
                <a:solidFill>
                  <a:schemeClr val="tx1"/>
                </a:solidFill>
              </a:rPr>
              <a:t> </a:t>
            </a:r>
            <a:r>
              <a:rPr lang="en-GB" sz="11200" dirty="0" err="1">
                <a:solidFill>
                  <a:schemeClr val="tx1"/>
                </a:solidFill>
              </a:rPr>
              <a:t>i</a:t>
            </a:r>
            <a:r>
              <a:rPr lang="en-GB" sz="11200" dirty="0">
                <a:solidFill>
                  <a:schemeClr val="tx1"/>
                </a:solidFill>
              </a:rPr>
              <a:t> </a:t>
            </a:r>
            <a:r>
              <a:rPr lang="en-GB" sz="11200" dirty="0" err="1">
                <a:solidFill>
                  <a:schemeClr val="tx1"/>
                </a:solidFill>
              </a:rPr>
              <a:t>weithgaredd</a:t>
            </a:r>
            <a:r>
              <a:rPr lang="en-GB" sz="11200" dirty="0">
                <a:solidFill>
                  <a:schemeClr val="tx1"/>
                </a:solidFill>
              </a:rPr>
              <a:t> </a:t>
            </a:r>
            <a:r>
              <a:rPr lang="en-GB" sz="11200" dirty="0" err="1">
                <a:solidFill>
                  <a:schemeClr val="tx1"/>
                </a:solidFill>
              </a:rPr>
              <a:t>dilynol</a:t>
            </a:r>
            <a:r>
              <a:rPr lang="en-GB" sz="11200" dirty="0">
                <a:solidFill>
                  <a:schemeClr val="tx1"/>
                </a:solidFill>
              </a:rPr>
              <a:t>. </a:t>
            </a:r>
            <a:r>
              <a:rPr lang="en-GB" sz="11200" dirty="0" err="1">
                <a:solidFill>
                  <a:schemeClr val="tx1"/>
                </a:solidFill>
              </a:rPr>
              <a:t>Gellir</a:t>
            </a:r>
            <a:r>
              <a:rPr lang="en-GB" sz="11200" dirty="0">
                <a:solidFill>
                  <a:schemeClr val="tx1"/>
                </a:solidFill>
              </a:rPr>
              <a:t> </a:t>
            </a:r>
            <a:r>
              <a:rPr lang="en-GB" sz="11200" dirty="0" err="1">
                <a:solidFill>
                  <a:schemeClr val="tx1"/>
                </a:solidFill>
              </a:rPr>
              <a:t>defnyddio</a:t>
            </a:r>
            <a:r>
              <a:rPr lang="en-GB" sz="11200" dirty="0">
                <a:solidFill>
                  <a:schemeClr val="tx1"/>
                </a:solidFill>
              </a:rPr>
              <a:t> </a:t>
            </a:r>
            <a:r>
              <a:rPr lang="en-GB" sz="11200" dirty="0" err="1">
                <a:solidFill>
                  <a:schemeClr val="tx1"/>
                </a:solidFill>
              </a:rPr>
              <a:t>propiau</a:t>
            </a:r>
            <a:r>
              <a:rPr lang="en-GB" sz="11200" dirty="0">
                <a:solidFill>
                  <a:schemeClr val="tx1"/>
                </a:solidFill>
              </a:rPr>
              <a:t> N.B </a:t>
            </a:r>
            <a:r>
              <a:rPr lang="en-GB" sz="11200" dirty="0" err="1">
                <a:solidFill>
                  <a:schemeClr val="tx1"/>
                </a:solidFill>
              </a:rPr>
              <a:t>ond</a:t>
            </a:r>
            <a:r>
              <a:rPr lang="en-GB" sz="11200" dirty="0">
                <a:solidFill>
                  <a:schemeClr val="tx1"/>
                </a:solidFill>
              </a:rPr>
              <a:t> </a:t>
            </a:r>
            <a:r>
              <a:rPr lang="en-GB" sz="11200" dirty="0" err="1">
                <a:solidFill>
                  <a:schemeClr val="tx1"/>
                </a:solidFill>
              </a:rPr>
              <a:t>ni</a:t>
            </a:r>
            <a:r>
              <a:rPr lang="en-GB" sz="11200" dirty="0">
                <a:solidFill>
                  <a:schemeClr val="tx1"/>
                </a:solidFill>
              </a:rPr>
              <a:t> </a:t>
            </a:r>
            <a:r>
              <a:rPr lang="en-GB" sz="11200" dirty="0" err="1">
                <a:solidFill>
                  <a:schemeClr val="tx1"/>
                </a:solidFill>
              </a:rPr>
              <a:t>ddylai</a:t>
            </a:r>
            <a:r>
              <a:rPr lang="en-GB" sz="11200" dirty="0">
                <a:solidFill>
                  <a:schemeClr val="tx1"/>
                </a:solidFill>
              </a:rPr>
              <a:t> </a:t>
            </a:r>
            <a:r>
              <a:rPr lang="en-GB" sz="11200" dirty="0" err="1">
                <a:solidFill>
                  <a:schemeClr val="tx1"/>
                </a:solidFill>
              </a:rPr>
              <a:t>unrhyw</a:t>
            </a:r>
            <a:r>
              <a:rPr lang="en-GB" sz="11200" dirty="0">
                <a:solidFill>
                  <a:schemeClr val="tx1"/>
                </a:solidFill>
              </a:rPr>
              <a:t> </a:t>
            </a:r>
            <a:r>
              <a:rPr lang="en-GB" sz="11200" dirty="0" err="1">
                <a:solidFill>
                  <a:schemeClr val="tx1"/>
                </a:solidFill>
              </a:rPr>
              <a:t>blant</a:t>
            </a:r>
            <a:r>
              <a:rPr lang="en-GB" sz="11200" dirty="0">
                <a:solidFill>
                  <a:schemeClr val="tx1"/>
                </a:solidFill>
              </a:rPr>
              <a:t> </a:t>
            </a:r>
            <a:r>
              <a:rPr lang="en-GB" sz="11200" dirty="0" err="1">
                <a:solidFill>
                  <a:schemeClr val="tx1"/>
                </a:solidFill>
              </a:rPr>
              <a:t>na</a:t>
            </a:r>
            <a:r>
              <a:rPr lang="en-GB" sz="11200" dirty="0">
                <a:solidFill>
                  <a:schemeClr val="tx1"/>
                </a:solidFill>
              </a:rPr>
              <a:t> </a:t>
            </a:r>
            <a:r>
              <a:rPr lang="en-GB" sz="11200" dirty="0" err="1">
                <a:solidFill>
                  <a:schemeClr val="tx1"/>
                </a:solidFill>
              </a:rPr>
              <a:t>phobl</a:t>
            </a:r>
            <a:r>
              <a:rPr lang="en-GB" sz="11200" dirty="0">
                <a:solidFill>
                  <a:schemeClr val="tx1"/>
                </a:solidFill>
              </a:rPr>
              <a:t> </a:t>
            </a:r>
            <a:r>
              <a:rPr lang="en-GB" sz="11200" dirty="0" err="1">
                <a:solidFill>
                  <a:schemeClr val="tx1"/>
                </a:solidFill>
              </a:rPr>
              <a:t>ifanc</a:t>
            </a:r>
            <a:r>
              <a:rPr lang="en-GB" sz="11200" dirty="0">
                <a:solidFill>
                  <a:schemeClr val="tx1"/>
                </a:solidFill>
              </a:rPr>
              <a:t> </a:t>
            </a:r>
            <a:r>
              <a:rPr lang="en-GB" sz="11200" dirty="0" err="1">
                <a:solidFill>
                  <a:schemeClr val="tx1"/>
                </a:solidFill>
              </a:rPr>
              <a:t>gael</a:t>
            </a:r>
            <a:r>
              <a:rPr lang="en-GB" sz="11200" dirty="0">
                <a:solidFill>
                  <a:schemeClr val="tx1"/>
                </a:solidFill>
              </a:rPr>
              <a:t> </a:t>
            </a:r>
            <a:r>
              <a:rPr lang="en-GB" sz="11200" dirty="0" err="1">
                <a:solidFill>
                  <a:schemeClr val="tx1"/>
                </a:solidFill>
              </a:rPr>
              <a:t>eu</a:t>
            </a:r>
            <a:r>
              <a:rPr lang="en-GB" sz="11200" dirty="0">
                <a:solidFill>
                  <a:schemeClr val="tx1"/>
                </a:solidFill>
              </a:rPr>
              <a:t> </a:t>
            </a:r>
            <a:r>
              <a:rPr lang="en-GB" sz="11200" dirty="0" err="1">
                <a:solidFill>
                  <a:schemeClr val="tx1"/>
                </a:solidFill>
              </a:rPr>
              <a:t>cynnwys</a:t>
            </a:r>
            <a:r>
              <a:rPr lang="en-GB" sz="11200" dirty="0">
                <a:solidFill>
                  <a:schemeClr val="tx1"/>
                </a:solidFill>
              </a:rPr>
              <a:t> </a:t>
            </a:r>
            <a:r>
              <a:rPr lang="en-GB" sz="11200" dirty="0" err="1">
                <a:solidFill>
                  <a:schemeClr val="tx1"/>
                </a:solidFill>
              </a:rPr>
              <a:t>yn</a:t>
            </a:r>
            <a:r>
              <a:rPr lang="en-GB" sz="11200" dirty="0">
                <a:solidFill>
                  <a:schemeClr val="tx1"/>
                </a:solidFill>
              </a:rPr>
              <a:t> y </a:t>
            </a:r>
            <a:r>
              <a:rPr lang="en-GB" sz="11200" dirty="0" err="1">
                <a:solidFill>
                  <a:schemeClr val="tx1"/>
                </a:solidFill>
              </a:rPr>
              <a:t>fideo</a:t>
            </a:r>
            <a:r>
              <a:rPr lang="en-GB" sz="11200" dirty="0">
                <a:solidFill>
                  <a:schemeClr val="tx1"/>
                </a:solidFill>
              </a:rPr>
              <a:t> am </a:t>
            </a:r>
            <a:r>
              <a:rPr lang="en-GB" sz="11200" dirty="0" err="1">
                <a:solidFill>
                  <a:schemeClr val="tx1"/>
                </a:solidFill>
              </a:rPr>
              <a:t>resymau</a:t>
            </a:r>
            <a:r>
              <a:rPr lang="en-GB" sz="11200" dirty="0">
                <a:solidFill>
                  <a:schemeClr val="tx1"/>
                </a:solidFill>
              </a:rPr>
              <a:t> </a:t>
            </a:r>
            <a:r>
              <a:rPr lang="en-GB" sz="11200" dirty="0" err="1">
                <a:solidFill>
                  <a:schemeClr val="tx1"/>
                </a:solidFill>
              </a:rPr>
              <a:t>moesegol</a:t>
            </a:r>
            <a:r>
              <a:rPr lang="en-GB" sz="11200" dirty="0">
                <a:solidFill>
                  <a:schemeClr val="tx1"/>
                </a:solidFill>
              </a:rPr>
              <a:t>.</a:t>
            </a:r>
            <a:r>
              <a:rPr lang="en-GB" sz="11200" b="1" dirty="0">
                <a:solidFill>
                  <a:schemeClr val="tx1"/>
                </a:solidFill>
              </a:rPr>
              <a:t>
</a:t>
            </a:r>
          </a:p>
          <a:p>
            <a:pPr marL="0" indent="0" hangingPunct="0">
              <a:buNone/>
            </a:pPr>
            <a:r>
              <a:rPr lang="en-GB" sz="9600" b="1" dirty="0" err="1">
                <a:solidFill>
                  <a:schemeClr val="tx1"/>
                </a:solidFill>
              </a:rPr>
              <a:t>Dyddiad</a:t>
            </a:r>
            <a:r>
              <a:rPr lang="en-GB" sz="9600" b="1" dirty="0">
                <a:solidFill>
                  <a:schemeClr val="tx1"/>
                </a:solidFill>
              </a:rPr>
              <a:t> </a:t>
            </a:r>
            <a:r>
              <a:rPr lang="en-GB" sz="9600" b="1" dirty="0" err="1">
                <a:solidFill>
                  <a:schemeClr val="tx1"/>
                </a:solidFill>
              </a:rPr>
              <a:t>cyflwyno</a:t>
            </a:r>
            <a:r>
              <a:rPr lang="en-GB" sz="9600" b="1" dirty="0">
                <a:solidFill>
                  <a:schemeClr val="tx1"/>
                </a:solidFill>
              </a:rPr>
              <a:t> 20/4/25
</a:t>
            </a:r>
            <a:r>
              <a:rPr lang="en-GB" sz="9600" b="1" dirty="0" err="1">
                <a:solidFill>
                  <a:schemeClr val="tx1"/>
                </a:solidFill>
              </a:rPr>
              <a:t>I'w</a:t>
            </a:r>
            <a:r>
              <a:rPr lang="en-GB" sz="9600" b="1" dirty="0">
                <a:solidFill>
                  <a:schemeClr val="tx1"/>
                </a:solidFill>
              </a:rPr>
              <a:t> </a:t>
            </a:r>
            <a:r>
              <a:rPr lang="en-GB" sz="9600" b="1" dirty="0" err="1">
                <a:solidFill>
                  <a:schemeClr val="tx1"/>
                </a:solidFill>
              </a:rPr>
              <a:t>gyflwyno</a:t>
            </a:r>
            <a:r>
              <a:rPr lang="en-GB" sz="9600" b="1" dirty="0">
                <a:solidFill>
                  <a:schemeClr val="tx1"/>
                </a:solidFill>
              </a:rPr>
              <a:t> </a:t>
            </a:r>
            <a:r>
              <a:rPr lang="en-GB" sz="9600" b="1" dirty="0" err="1">
                <a:solidFill>
                  <a:schemeClr val="tx1"/>
                </a:solidFill>
              </a:rPr>
              <a:t>trwy</a:t>
            </a:r>
            <a:r>
              <a:rPr lang="en-GB" sz="9600" b="1" dirty="0">
                <a:solidFill>
                  <a:schemeClr val="tx1"/>
                </a:solidFill>
              </a:rPr>
              <a:t> </a:t>
            </a:r>
            <a:r>
              <a:rPr lang="en-GB" sz="9600" b="1" dirty="0"/>
              <a:t>‘Teams’</a:t>
            </a:r>
            <a:endParaRPr lang="en-GB" sz="9600" b="1" dirty="0">
              <a:solidFill>
                <a:schemeClr val="tx1"/>
              </a:solidFill>
            </a:endParaRPr>
          </a:p>
          <a:p>
            <a:pPr marL="0" indent="0" hangingPunct="0">
              <a:buNone/>
            </a:pPr>
            <a:r>
              <a:rPr lang="en-GB" sz="9600" b="1" dirty="0">
                <a:solidFill>
                  <a:schemeClr val="tx1"/>
                </a:solidFill>
              </a:rPr>
              <a:t> </a:t>
            </a:r>
          </a:p>
          <a:p>
            <a:pPr lvl="0">
              <a:buNone/>
            </a:pPr>
            <a:endParaRPr lang="en-US" dirty="0"/>
          </a:p>
          <a:p>
            <a:pPr>
              <a:buNone/>
            </a:pPr>
            <a:endParaRPr lang="en-US" dirty="0"/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  <p:transition spd="slow">
    <p:fad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0645059-C8FE-468F-E892-15E3E3AD0B40}"/>
              </a:ext>
            </a:extLst>
          </p:cNvPr>
          <p:cNvSpPr txBox="1"/>
          <p:nvPr/>
        </p:nvSpPr>
        <p:spPr>
          <a:xfrm>
            <a:off x="1285461" y="424071"/>
            <a:ext cx="4830417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800" b="1" dirty="0" err="1"/>
              <a:t>Asesiad</a:t>
            </a:r>
            <a:r>
              <a:rPr lang="en-GB" sz="4800" b="1" dirty="0"/>
              <a:t> 2
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97FF765-D625-BBE7-C775-48327C631354}"/>
              </a:ext>
            </a:extLst>
          </p:cNvPr>
          <p:cNvSpPr txBox="1"/>
          <p:nvPr/>
        </p:nvSpPr>
        <p:spPr>
          <a:xfrm>
            <a:off x="742121" y="2139652"/>
            <a:ext cx="7739269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hangingPunct="0"/>
            <a:r>
              <a:rPr lang="en-GB" sz="2400" b="1" dirty="0" err="1"/>
              <a:t>Asesiad</a:t>
            </a:r>
            <a:r>
              <a:rPr lang="en-GB" sz="2400" b="1" dirty="0"/>
              <a:t> 2: </a:t>
            </a:r>
            <a:r>
              <a:rPr lang="cy-GB" sz="2400" b="1" dirty="0">
                <a:solidFill>
                  <a:srgbClr val="202124"/>
                </a:solidFill>
                <a:effectLst/>
                <a:ea typeface="Times New Roman" panose="02020603050405020304" pitchFamily="18" charset="0"/>
              </a:rPr>
              <a:t>Sylwebaeth Myfyriol</a:t>
            </a:r>
            <a:r>
              <a:rPr lang="cy-GB" sz="2400" dirty="0">
                <a:solidFill>
                  <a:srgbClr val="202124"/>
                </a:solidFill>
                <a:effectLst/>
                <a:ea typeface="Times New Roman" panose="02020603050405020304" pitchFamily="18" charset="0"/>
              </a:rPr>
              <a:t> </a:t>
            </a:r>
            <a:r>
              <a:rPr lang="en-GB" sz="2400" b="1" dirty="0"/>
              <a:t> (2000 o </a:t>
            </a:r>
            <a:r>
              <a:rPr lang="en-GB" sz="2400" b="1" dirty="0" err="1"/>
              <a:t>eiriau</a:t>
            </a:r>
            <a:r>
              <a:rPr lang="en-GB" sz="2400" b="1" dirty="0"/>
              <a:t>).50%
</a:t>
            </a:r>
            <a:endParaRPr lang="en-GB" sz="2400" b="1" dirty="0">
              <a:solidFill>
                <a:schemeClr val="tx1"/>
              </a:solidFill>
            </a:endParaRPr>
          </a:p>
          <a:p>
            <a:pPr hangingPunct="0"/>
            <a:r>
              <a:rPr lang="en-GB" sz="2400" b="1" dirty="0" err="1"/>
              <a:t>Cwestiwn</a:t>
            </a:r>
            <a:r>
              <a:rPr lang="en-GB" sz="2400" b="1" dirty="0"/>
              <a:t>: </a:t>
            </a:r>
            <a:r>
              <a:rPr lang="en-GB" sz="2400" dirty="0"/>
              <a:t>Yn </a:t>
            </a:r>
            <a:r>
              <a:rPr lang="en-GB" sz="2400" dirty="0" err="1"/>
              <a:t>seiliedig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dystiolaeth</a:t>
            </a:r>
            <a:r>
              <a:rPr lang="en-GB" sz="2400" dirty="0"/>
              <a:t> </a:t>
            </a:r>
            <a:r>
              <a:rPr lang="en-GB" sz="2400" dirty="0" err="1"/>
              <a:t>ddamcaniaethol</a:t>
            </a:r>
            <a:r>
              <a:rPr lang="en-GB" sz="2400" dirty="0"/>
              <a:t>, </a:t>
            </a:r>
            <a:r>
              <a:rPr lang="en-GB" sz="2400" dirty="0" err="1"/>
              <a:t>gwerthuswch</a:t>
            </a:r>
            <a:r>
              <a:rPr lang="en-GB" sz="2400" dirty="0"/>
              <a:t> a </a:t>
            </a:r>
            <a:r>
              <a:rPr lang="en-GB" sz="2400" dirty="0" err="1"/>
              <a:t>myfyriwch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eich</a:t>
            </a:r>
            <a:r>
              <a:rPr lang="en-GB" sz="2400" dirty="0"/>
              <a:t> </a:t>
            </a:r>
            <a:r>
              <a:rPr lang="en-GB" sz="2400" dirty="0" err="1"/>
              <a:t>cyfraniad</a:t>
            </a:r>
            <a:r>
              <a:rPr lang="en-GB" sz="2400" dirty="0"/>
              <a:t> </a:t>
            </a:r>
            <a:r>
              <a:rPr lang="en-GB" sz="2400" dirty="0" err="1"/>
              <a:t>personol</a:t>
            </a:r>
            <a:r>
              <a:rPr lang="en-GB" sz="2400" dirty="0"/>
              <a:t> at </a:t>
            </a:r>
            <a:r>
              <a:rPr lang="en-GB" sz="2400" dirty="0" err="1"/>
              <a:t>ddatblygu</a:t>
            </a:r>
            <a:r>
              <a:rPr lang="en-GB" sz="2400" dirty="0"/>
              <a:t> </a:t>
            </a:r>
            <a:r>
              <a:rPr lang="en-GB" sz="2400" dirty="0" err="1"/>
              <a:t>sgiliau</a:t>
            </a:r>
            <a:r>
              <a:rPr lang="en-GB" sz="2400" dirty="0"/>
              <a:t> </a:t>
            </a:r>
            <a:r>
              <a:rPr lang="en-GB" sz="2400" dirty="0" err="1"/>
              <a:t>llythrennedd</a:t>
            </a:r>
            <a:r>
              <a:rPr lang="en-GB" sz="2400" dirty="0"/>
              <a:t> plant/</a:t>
            </a:r>
            <a:r>
              <a:rPr lang="en-GB" sz="2400" dirty="0" err="1"/>
              <a:t>pobl</a:t>
            </a:r>
            <a:r>
              <a:rPr lang="en-GB" sz="2400" dirty="0"/>
              <a:t> </a:t>
            </a:r>
            <a:r>
              <a:rPr lang="en-GB" sz="2400" dirty="0" err="1"/>
              <a:t>ifanc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eich</a:t>
            </a:r>
            <a:r>
              <a:rPr lang="en-GB" sz="2400" dirty="0"/>
              <a:t> </a:t>
            </a:r>
            <a:r>
              <a:rPr lang="en-GB" sz="2400" dirty="0" err="1"/>
              <a:t>cyflwyniad</a:t>
            </a:r>
            <a:r>
              <a:rPr lang="en-GB" sz="2400" dirty="0"/>
              <a:t> </a:t>
            </a:r>
            <a:r>
              <a:rPr lang="en-GB" sz="2400" dirty="0" err="1"/>
              <a:t>fideo</a:t>
            </a:r>
            <a:r>
              <a:rPr lang="en-GB" sz="2400" dirty="0"/>
              <a:t>. </a:t>
            </a:r>
            <a:r>
              <a:rPr lang="en-GB" sz="2400" b="1" dirty="0"/>
              <a:t>
</a:t>
            </a:r>
            <a:endParaRPr lang="en-GB" sz="2400" b="1" dirty="0">
              <a:solidFill>
                <a:schemeClr val="tx1"/>
              </a:solidFill>
            </a:endParaRPr>
          </a:p>
          <a:p>
            <a:pPr hangingPunct="0"/>
            <a:r>
              <a:rPr lang="en-GB" sz="2400" b="1" dirty="0" err="1"/>
              <a:t>Dyddiad</a:t>
            </a:r>
            <a:r>
              <a:rPr lang="en-GB" sz="2400" b="1" dirty="0"/>
              <a:t> </a:t>
            </a:r>
            <a:r>
              <a:rPr lang="en-GB" sz="2400" b="1" dirty="0" err="1"/>
              <a:t>cyflwyno</a:t>
            </a:r>
            <a:r>
              <a:rPr lang="en-GB" sz="2400" b="1" dirty="0"/>
              <a:t> – 27/4/25
</a:t>
            </a:r>
            <a:r>
              <a:rPr lang="en-GB" sz="2400" b="1" dirty="0" err="1"/>
              <a:t>I'w</a:t>
            </a:r>
            <a:r>
              <a:rPr lang="en-GB" sz="2400" b="1" dirty="0"/>
              <a:t> </a:t>
            </a:r>
            <a:r>
              <a:rPr lang="en-GB" sz="2400" b="1" dirty="0" err="1"/>
              <a:t>gyflwyno</a:t>
            </a:r>
            <a:r>
              <a:rPr lang="en-GB" sz="2400" b="1" dirty="0"/>
              <a:t> </a:t>
            </a:r>
            <a:r>
              <a:rPr lang="en-GB" sz="2400" b="1" dirty="0" err="1"/>
              <a:t>trwy</a:t>
            </a:r>
            <a:r>
              <a:rPr lang="en-GB" sz="2400" b="1" dirty="0"/>
              <a:t> Turnitin 23:59.</a:t>
            </a:r>
            <a:endParaRPr lang="en-GB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2151829"/>
      </p:ext>
    </p:extLst>
  </p:cSld>
  <p:clrMapOvr>
    <a:masterClrMapping/>
  </p:clrMapOvr>
  <p:transition spd="slow">
    <p:fade/>
  </p:transition>
</p:sld>
</file>

<file path=ppt/theme/theme1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2CF64DD8-8BF1-4055-AA84-573F3383EB47}"/>
    </a:ext>
  </a:extLst>
</a:theme>
</file>

<file path=ppt/theme/theme2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3ADACCA7-A0F1-4AED-8127-65658204012C}"/>
    </a:ext>
  </a:extLst>
</a:theme>
</file>

<file path=ppt/theme/theme3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A90DDE76-B0D5-491C-8752-ECFED6AA521C}"/>
    </a:ext>
  </a:extLst>
</a:theme>
</file>

<file path=ppt/theme/theme4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28F54E00-A234-4BC1-9AB6-79240979EE68}"/>
    </a:ext>
  </a:extLst>
</a:theme>
</file>

<file path=ppt/theme/theme5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C7F0C43E-27EF-47B1-8821-274995F2A906}"/>
    </a:ext>
  </a:extLst>
</a:theme>
</file>

<file path=ppt/theme/theme6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EA912BCD-5E67-480B-8B94-57CAE682B78A}"/>
    </a:ext>
  </a:extLst>
</a:theme>
</file>

<file path=ppt/theme/theme7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6FFC3E98-B57F-408A-8819-024F225AFAE9}"/>
    </a:ext>
  </a:extLst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Template for PP Accessibility</Template>
  <TotalTime>0</TotalTime>
  <Words>362</Words>
  <Application>Microsoft Office PowerPoint</Application>
  <PresentationFormat>On-screen Show (4:3)</PresentationFormat>
  <Paragraphs>34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7</vt:i4>
      </vt:variant>
      <vt:variant>
        <vt:lpstr>Slide Titles</vt:lpstr>
      </vt:variant>
      <vt:variant>
        <vt:i4>7</vt:i4>
      </vt:variant>
    </vt:vector>
  </HeadingPairs>
  <TitlesOfParts>
    <vt:vector size="18" baseType="lpstr">
      <vt:lpstr>Arial</vt:lpstr>
      <vt:lpstr>Calibri</vt:lpstr>
      <vt:lpstr>Calibri Light</vt:lpstr>
      <vt:lpstr>Times New Roman</vt:lpstr>
      <vt:lpstr>UWTSD Title Page 1</vt:lpstr>
      <vt:lpstr>UWTSD Holding Page</vt:lpstr>
      <vt:lpstr>UWTSD Text 1</vt:lpstr>
      <vt:lpstr>UWTSD Text 2</vt:lpstr>
      <vt:lpstr>UWTSD Text 3</vt:lpstr>
      <vt:lpstr>UWTSD Text 4</vt:lpstr>
      <vt:lpstr>UWTSD Logo Variations place image in Background</vt:lpstr>
      <vt:lpstr>PowerPoint Presentation</vt:lpstr>
      <vt:lpstr>PowerPoint Presentation</vt:lpstr>
      <vt:lpstr>Nodau'r Modiwl
</vt:lpstr>
      <vt:lpstr>Deilliannau Dysgu
</vt:lpstr>
      <vt:lpstr>Cynnwys y Modiwl
</vt:lpstr>
      <vt:lpstr>Asesiad 1
</vt:lpstr>
      <vt:lpstr>PowerPoint Presentation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Trosolwg o gynnwys y modiwl</dc:title>
  <dc:creator>swwcte27</dc:creator>
  <cp:lastModifiedBy>Cindy Hunt</cp:lastModifiedBy>
  <cp:revision>62</cp:revision>
  <dcterms:created xsi:type="dcterms:W3CDTF">2016-10-02T19:24:05Z</dcterms:created>
  <dcterms:modified xsi:type="dcterms:W3CDTF">2025-02-10T12:19:34Z</dcterms:modified>
</cp:coreProperties>
</file>