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302" r:id="rId5"/>
    <p:sldId id="257" r:id="rId6"/>
    <p:sldId id="333" r:id="rId7"/>
    <p:sldId id="376" r:id="rId8"/>
    <p:sldId id="377" r:id="rId9"/>
    <p:sldId id="378" r:id="rId10"/>
    <p:sldId id="347" r:id="rId11"/>
    <p:sldId id="375" r:id="rId12"/>
    <p:sldId id="349" r:id="rId13"/>
    <p:sldId id="379" r:id="rId14"/>
    <p:sldId id="380" r:id="rId15"/>
    <p:sldId id="381" r:id="rId16"/>
    <p:sldId id="382" r:id="rId17"/>
    <p:sldId id="383" r:id="rId18"/>
    <p:sldId id="264" r:id="rId19"/>
    <p:sldId id="265" r:id="rId20"/>
    <p:sldId id="267" r:id="rId21"/>
    <p:sldId id="361" r:id="rId22"/>
    <p:sldId id="384" r:id="rId23"/>
    <p:sldId id="365" r:id="rId24"/>
    <p:sldId id="385" r:id="rId25"/>
    <p:sldId id="386" r:id="rId26"/>
    <p:sldId id="387" r:id="rId27"/>
    <p:sldId id="388" r:id="rId28"/>
    <p:sldId id="389" r:id="rId29"/>
    <p:sldId id="390" r:id="rId30"/>
    <p:sldId id="391" r:id="rId31"/>
    <p:sldId id="39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7155"/>
    <p:restoredTop sz="94666"/>
  </p:normalViewPr>
  <p:slideViewPr>
    <p:cSldViewPr>
      <p:cViewPr varScale="1">
        <p:scale>
          <a:sx n="99" d="100"/>
          <a:sy n="99" d="100"/>
        </p:scale>
        <p:origin x="200"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05/04/2021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4/5/21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1979931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3231004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889095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6569365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3166870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22658738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9224889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2687075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29763483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20607236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29025488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3185726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16843476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19</a:t>
            </a:fld>
            <a:endParaRPr lang="en-GB"/>
          </a:p>
        </p:txBody>
      </p:sp>
    </p:spTree>
    <p:extLst>
      <p:ext uri="{BB962C8B-B14F-4D97-AF65-F5344CB8AC3E}">
        <p14:creationId xmlns:p14="http://schemas.microsoft.com/office/powerpoint/2010/main" val="11259839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20</a:t>
            </a:fld>
            <a:endParaRPr lang="en-GB"/>
          </a:p>
        </p:txBody>
      </p:sp>
    </p:spTree>
    <p:extLst>
      <p:ext uri="{BB962C8B-B14F-4D97-AF65-F5344CB8AC3E}">
        <p14:creationId xmlns:p14="http://schemas.microsoft.com/office/powerpoint/2010/main" val="40588489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21</a:t>
            </a:fld>
            <a:endParaRPr lang="en-GB"/>
          </a:p>
        </p:txBody>
      </p:sp>
    </p:spTree>
    <p:extLst>
      <p:ext uri="{BB962C8B-B14F-4D97-AF65-F5344CB8AC3E}">
        <p14:creationId xmlns:p14="http://schemas.microsoft.com/office/powerpoint/2010/main" val="12951643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22</a:t>
            </a:fld>
            <a:endParaRPr lang="en-GB"/>
          </a:p>
        </p:txBody>
      </p:sp>
    </p:spTree>
    <p:extLst>
      <p:ext uri="{BB962C8B-B14F-4D97-AF65-F5344CB8AC3E}">
        <p14:creationId xmlns:p14="http://schemas.microsoft.com/office/powerpoint/2010/main" val="17327059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23</a:t>
            </a:fld>
            <a:endParaRPr lang="en-GB"/>
          </a:p>
        </p:txBody>
      </p:sp>
    </p:spTree>
    <p:extLst>
      <p:ext uri="{BB962C8B-B14F-4D97-AF65-F5344CB8AC3E}">
        <p14:creationId xmlns:p14="http://schemas.microsoft.com/office/powerpoint/2010/main" val="289721207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24</a:t>
            </a:fld>
            <a:endParaRPr lang="en-GB"/>
          </a:p>
        </p:txBody>
      </p:sp>
    </p:spTree>
    <p:extLst>
      <p:ext uri="{BB962C8B-B14F-4D97-AF65-F5344CB8AC3E}">
        <p14:creationId xmlns:p14="http://schemas.microsoft.com/office/powerpoint/2010/main" val="16071910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25</a:t>
            </a:fld>
            <a:endParaRPr lang="en-GB"/>
          </a:p>
        </p:txBody>
      </p:sp>
    </p:spTree>
    <p:extLst>
      <p:ext uri="{BB962C8B-B14F-4D97-AF65-F5344CB8AC3E}">
        <p14:creationId xmlns:p14="http://schemas.microsoft.com/office/powerpoint/2010/main" val="147507091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26</a:t>
            </a:fld>
            <a:endParaRPr lang="en-GB"/>
          </a:p>
        </p:txBody>
      </p:sp>
    </p:spTree>
    <p:extLst>
      <p:ext uri="{BB962C8B-B14F-4D97-AF65-F5344CB8AC3E}">
        <p14:creationId xmlns:p14="http://schemas.microsoft.com/office/powerpoint/2010/main" val="41083126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27</a:t>
            </a:fld>
            <a:endParaRPr lang="en-GB"/>
          </a:p>
        </p:txBody>
      </p:sp>
    </p:spTree>
    <p:extLst>
      <p:ext uri="{BB962C8B-B14F-4D97-AF65-F5344CB8AC3E}">
        <p14:creationId xmlns:p14="http://schemas.microsoft.com/office/powerpoint/2010/main" val="12286750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28</a:t>
            </a:fld>
            <a:endParaRPr lang="en-GB"/>
          </a:p>
        </p:txBody>
      </p:sp>
    </p:spTree>
    <p:extLst>
      <p:ext uri="{BB962C8B-B14F-4D97-AF65-F5344CB8AC3E}">
        <p14:creationId xmlns:p14="http://schemas.microsoft.com/office/powerpoint/2010/main" val="3157429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05/04/2021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462674"/>
            <a:ext cx="4680520" cy="10379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8: Session 1: </a:t>
            </a:r>
          </a:p>
          <a:p>
            <a:r>
              <a:rPr lang="en-GB" sz="2400" b="1" dirty="0"/>
              <a:t>Fundamentals of Windows OS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Definition of OS (Recap)</a:t>
            </a:r>
          </a:p>
          <a:p>
            <a:pPr>
              <a:spcBef>
                <a:spcPct val="0"/>
              </a:spcBef>
            </a:pPr>
            <a:r>
              <a:rPr lang="en-US" altLang="en-US" sz="2200" dirty="0"/>
              <a:t>Structure of OS</a:t>
            </a:r>
          </a:p>
          <a:p>
            <a:pPr>
              <a:spcBef>
                <a:spcPct val="0"/>
              </a:spcBef>
            </a:pPr>
            <a:r>
              <a:rPr lang="en-US" altLang="en-US" sz="2200" dirty="0"/>
              <a:t>Definition of Windows OS</a:t>
            </a:r>
          </a:p>
          <a:p>
            <a:pPr>
              <a:spcBef>
                <a:spcPct val="0"/>
              </a:spcBef>
            </a:pPr>
            <a:r>
              <a:rPr lang="en-US" altLang="en-US" sz="2200" dirty="0"/>
              <a:t>Features of Windows OS</a:t>
            </a:r>
          </a:p>
          <a:p>
            <a:pPr>
              <a:spcBef>
                <a:spcPct val="0"/>
              </a:spcBef>
            </a:pPr>
            <a:r>
              <a:rPr lang="en-US" altLang="en-US" sz="2200" dirty="0"/>
              <a:t>Functions of Windows OS</a:t>
            </a:r>
          </a:p>
          <a:p>
            <a:pPr>
              <a:spcBef>
                <a:spcPct val="0"/>
              </a:spcBef>
            </a:pPr>
            <a:r>
              <a:rPr lang="en-US" altLang="en-US" sz="2200" dirty="0"/>
              <a:t>Architecture of Windows OS</a:t>
            </a:r>
          </a:p>
          <a:p>
            <a:pPr>
              <a:spcBef>
                <a:spcPct val="0"/>
              </a:spcBef>
            </a:pPr>
            <a:r>
              <a:rPr lang="en-US" altLang="en-US" sz="2200" dirty="0"/>
              <a:t>Modes of Windows OS </a:t>
            </a:r>
          </a:p>
          <a:p>
            <a:pPr>
              <a:spcBef>
                <a:spcPct val="0"/>
              </a:spcBef>
            </a:pPr>
            <a:r>
              <a:rPr lang="en-US" altLang="en-US" sz="2200" dirty="0"/>
              <a:t>Types of Kernel </a:t>
            </a:r>
          </a:p>
          <a:p>
            <a:pPr>
              <a:spcBef>
                <a:spcPct val="0"/>
              </a:spcBef>
            </a:pPr>
            <a:r>
              <a:rPr lang="en-US" altLang="en-US" sz="2200" dirty="0"/>
              <a:t>Types of Windows of OS</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017363"/>
            <a:ext cx="8086982" cy="4859909"/>
          </a:xfrm>
        </p:spPr>
        <p:txBody>
          <a:bodyPr anchor="t">
            <a:normAutofit/>
          </a:bodyPr>
          <a:lstStyle/>
          <a:p>
            <a:pPr marL="457200" indent="-457200" algn="just">
              <a:buFont typeface="Arial"/>
              <a:buChar char="•"/>
            </a:pPr>
            <a:r>
              <a:rPr lang="en-US" sz="2400" dirty="0"/>
              <a:t>An operating system, or OS is a software program that enables the computer hardware to communicate and operate with the computer software. </a:t>
            </a:r>
          </a:p>
          <a:p>
            <a:pPr marL="457200" indent="-457200" algn="just">
              <a:buFont typeface="Arial"/>
              <a:buChar char="•"/>
            </a:pPr>
            <a:r>
              <a:rPr lang="en-US" sz="2400" dirty="0"/>
              <a:t>An operating system is a collection of programs, which control the resources of a computer system</a:t>
            </a:r>
          </a:p>
          <a:p>
            <a:pPr marL="457200" indent="-457200" algn="just">
              <a:buFont typeface="Arial"/>
              <a:buChar char="•"/>
            </a:pPr>
            <a:r>
              <a:rPr lang="en-US" sz="2400" dirty="0"/>
              <a:t>OS is written in low-level languages (i.e.: machine-dependent)</a:t>
            </a:r>
          </a:p>
          <a:p>
            <a:pPr marL="457200" indent="-457200" algn="just">
              <a:buFont typeface="Arial"/>
              <a:buChar char="•"/>
            </a:pPr>
            <a:r>
              <a:rPr lang="en-US" sz="2400" dirty="0"/>
              <a:t>OS is an interface between the users and the hardware</a:t>
            </a:r>
          </a:p>
          <a:p>
            <a:pPr marL="457200" indent="-457200" algn="just">
              <a:buFont typeface="Arial"/>
              <a:buChar char="•"/>
            </a:pPr>
            <a:r>
              <a:rPr lang="en-US" sz="2400" dirty="0"/>
              <a:t>When computer is on, OS will first load into the main memory</a:t>
            </a:r>
          </a:p>
          <a:p>
            <a:pPr marL="457200" indent="-457200" algn="just">
              <a:buFont typeface="Arial"/>
              <a:buChar char="•"/>
            </a:pPr>
            <a:r>
              <a:rPr lang="en-US" sz="2400" dirty="0"/>
              <a:t>Without a computer operating system, a computer would be useless</a:t>
            </a:r>
          </a:p>
        </p:txBody>
      </p:sp>
      <p:sp>
        <p:nvSpPr>
          <p:cNvPr id="4" name="TextBox 3">
            <a:extLst>
              <a:ext uri="{FF2B5EF4-FFF2-40B4-BE49-F238E27FC236}">
                <a16:creationId xmlns:a16="http://schemas.microsoft.com/office/drawing/2014/main" id="{52C55724-8F91-B44E-856B-5DBB00CFD8DA}"/>
              </a:ext>
            </a:extLst>
          </p:cNvPr>
          <p:cNvSpPr txBox="1"/>
          <p:nvPr/>
        </p:nvSpPr>
        <p:spPr>
          <a:xfrm>
            <a:off x="472190" y="332656"/>
            <a:ext cx="8086982" cy="584775"/>
          </a:xfrm>
          <a:prstGeom prst="rect">
            <a:avLst/>
          </a:prstGeom>
          <a:noFill/>
        </p:spPr>
        <p:txBody>
          <a:bodyPr wrap="square" rtlCol="0">
            <a:spAutoFit/>
          </a:bodyPr>
          <a:lstStyle/>
          <a:p>
            <a:pPr algn="ctr"/>
            <a:r>
              <a:rPr lang="en-US" sz="3200" b="1" dirty="0"/>
              <a:t>What is an Operating System (Recap)?</a:t>
            </a:r>
            <a:endParaRPr lang="en-US" dirty="0"/>
          </a:p>
        </p:txBody>
      </p:sp>
    </p:spTree>
    <p:extLst>
      <p:ext uri="{BB962C8B-B14F-4D97-AF65-F5344CB8AC3E}">
        <p14:creationId xmlns:p14="http://schemas.microsoft.com/office/powerpoint/2010/main" val="1136513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310584"/>
            <a:ext cx="5188471" cy="4278656"/>
          </a:xfrm>
        </p:spPr>
        <p:txBody>
          <a:bodyPr anchor="t">
            <a:normAutofit lnSpcReduction="10000"/>
          </a:bodyPr>
          <a:lstStyle/>
          <a:p>
            <a:pPr marL="457200" indent="-457200" algn="just">
              <a:buFont typeface="Arial"/>
              <a:buChar char="•"/>
            </a:pPr>
            <a:r>
              <a:rPr lang="en-US" sz="2200" dirty="0"/>
              <a:t>An operating system (OS) is collection of software that manages computer hardware resources and provides common services for computer programs. </a:t>
            </a:r>
          </a:p>
          <a:p>
            <a:pPr marL="457200" indent="-457200" algn="just">
              <a:buFont typeface="Arial"/>
              <a:buChar char="•"/>
            </a:pPr>
            <a:endParaRPr lang="en-US" sz="2200" dirty="0"/>
          </a:p>
          <a:p>
            <a:pPr marL="457200" indent="-457200" algn="just">
              <a:buFont typeface="Arial"/>
              <a:buChar char="•"/>
            </a:pPr>
            <a:r>
              <a:rPr lang="en-US" sz="2200" dirty="0"/>
              <a:t>The operating system is a vital component of the system software in a computer system. </a:t>
            </a:r>
          </a:p>
          <a:p>
            <a:pPr marL="457200" indent="-457200" algn="just">
              <a:buFont typeface="Arial"/>
              <a:buChar char="•"/>
            </a:pPr>
            <a:endParaRPr lang="en-US" sz="2200" dirty="0"/>
          </a:p>
          <a:p>
            <a:pPr marL="457200" indent="-457200" algn="just">
              <a:buFont typeface="Arial"/>
              <a:buChar char="•"/>
            </a:pPr>
            <a:r>
              <a:rPr lang="en-US" sz="2200" dirty="0"/>
              <a:t>Application programs usually require for an OS to function</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332656"/>
            <a:ext cx="7700210" cy="584775"/>
          </a:xfrm>
          <a:prstGeom prst="rect">
            <a:avLst/>
          </a:prstGeom>
          <a:noFill/>
        </p:spPr>
        <p:txBody>
          <a:bodyPr wrap="square" rtlCol="0">
            <a:spAutoFit/>
          </a:bodyPr>
          <a:lstStyle/>
          <a:p>
            <a:pPr algn="ctr"/>
            <a:r>
              <a:rPr lang="en-US" sz="3200" b="1" dirty="0"/>
              <a:t>What is an Operating System (Recap)?</a:t>
            </a:r>
            <a:endParaRPr lang="en-US" dirty="0"/>
          </a:p>
        </p:txBody>
      </p:sp>
      <p:pic>
        <p:nvPicPr>
          <p:cNvPr id="6" name="Picture 5">
            <a:extLst>
              <a:ext uri="{FF2B5EF4-FFF2-40B4-BE49-F238E27FC236}">
                <a16:creationId xmlns:a16="http://schemas.microsoft.com/office/drawing/2014/main" id="{AAA59851-94B4-D54C-A06F-864507260C5C}"/>
              </a:ext>
            </a:extLst>
          </p:cNvPr>
          <p:cNvPicPr>
            <a:picLocks noChangeAspect="1"/>
          </p:cNvPicPr>
          <p:nvPr/>
        </p:nvPicPr>
        <p:blipFill>
          <a:blip r:embed="rId3"/>
          <a:stretch>
            <a:fillRect/>
          </a:stretch>
        </p:blipFill>
        <p:spPr>
          <a:xfrm>
            <a:off x="5773299" y="1116262"/>
            <a:ext cx="3047173" cy="4602803"/>
          </a:xfrm>
          <a:prstGeom prst="rect">
            <a:avLst/>
          </a:prstGeom>
        </p:spPr>
      </p:pic>
    </p:spTree>
    <p:extLst>
      <p:ext uri="{BB962C8B-B14F-4D97-AF65-F5344CB8AC3E}">
        <p14:creationId xmlns:p14="http://schemas.microsoft.com/office/powerpoint/2010/main" val="41422073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310584"/>
            <a:ext cx="7947612" cy="4278656"/>
          </a:xfrm>
        </p:spPr>
        <p:txBody>
          <a:bodyPr anchor="t">
            <a:normAutofit/>
          </a:bodyPr>
          <a:lstStyle/>
          <a:p>
            <a:pPr marL="457200" indent="-457200" algn="just">
              <a:buFont typeface="Arial"/>
              <a:buChar char="•"/>
            </a:pPr>
            <a:r>
              <a:rPr lang="en-US" sz="2400" b="1" dirty="0"/>
              <a:t>Make a computer system easier to use: </a:t>
            </a:r>
            <a:r>
              <a:rPr lang="en-US" sz="2400" dirty="0"/>
              <a:t>An OS hides details of hardware resources from programmers and other users and provides them with a convenient interface for using a computer system</a:t>
            </a:r>
          </a:p>
          <a:p>
            <a:pPr marL="457200" indent="-457200" algn="just">
              <a:buFont typeface="Arial"/>
              <a:buChar char="•"/>
            </a:pPr>
            <a:endParaRPr lang="en-US" sz="2400" dirty="0"/>
          </a:p>
          <a:p>
            <a:pPr marL="457200" indent="-457200" algn="just">
              <a:buFont typeface="Arial"/>
              <a:buChar char="•"/>
            </a:pPr>
            <a:r>
              <a:rPr lang="en-US" sz="2400" b="1" dirty="0"/>
              <a:t>Manage the resources of a computer system: </a:t>
            </a:r>
            <a:r>
              <a:rPr lang="en-US" sz="2400" dirty="0"/>
              <a:t>An OS manages all the resources of a computer system. Efficient and fair sharing of system resources among users and/or programs is a key goal of all OS</a:t>
            </a:r>
            <a:r>
              <a:rPr lang="en-US" sz="2400" b="1" dirty="0"/>
              <a:t> </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Objectives of Operating System</a:t>
            </a:r>
            <a:endParaRPr lang="en-US" dirty="0"/>
          </a:p>
        </p:txBody>
      </p:sp>
    </p:spTree>
    <p:extLst>
      <p:ext uri="{BB962C8B-B14F-4D97-AF65-F5344CB8AC3E}">
        <p14:creationId xmlns:p14="http://schemas.microsoft.com/office/powerpoint/2010/main" val="1138764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468335"/>
            <a:ext cx="7700210" cy="584775"/>
          </a:xfrm>
          <a:prstGeom prst="rect">
            <a:avLst/>
          </a:prstGeom>
          <a:noFill/>
        </p:spPr>
        <p:txBody>
          <a:bodyPr wrap="square" rtlCol="0">
            <a:spAutoFit/>
          </a:bodyPr>
          <a:lstStyle/>
          <a:p>
            <a:pPr algn="ctr"/>
            <a:r>
              <a:rPr lang="en-US" sz="3200" b="1" dirty="0"/>
              <a:t>Structure of Operating System</a:t>
            </a:r>
            <a:endParaRPr lang="en-US" dirty="0"/>
          </a:p>
        </p:txBody>
      </p:sp>
      <p:pic>
        <p:nvPicPr>
          <p:cNvPr id="7" name="Picture 6">
            <a:extLst>
              <a:ext uri="{FF2B5EF4-FFF2-40B4-BE49-F238E27FC236}">
                <a16:creationId xmlns:a16="http://schemas.microsoft.com/office/drawing/2014/main" id="{280D5BF9-7D41-914D-AADE-42AAAF21D42D}"/>
              </a:ext>
            </a:extLst>
          </p:cNvPr>
          <p:cNvPicPr>
            <a:picLocks noChangeAspect="1"/>
          </p:cNvPicPr>
          <p:nvPr/>
        </p:nvPicPr>
        <p:blipFill>
          <a:blip r:embed="rId3"/>
          <a:stretch>
            <a:fillRect/>
          </a:stretch>
        </p:blipFill>
        <p:spPr>
          <a:xfrm>
            <a:off x="760221" y="1241067"/>
            <a:ext cx="7700211" cy="3999692"/>
          </a:xfrm>
          <a:prstGeom prst="rect">
            <a:avLst/>
          </a:prstGeom>
        </p:spPr>
      </p:pic>
    </p:spTree>
    <p:extLst>
      <p:ext uri="{BB962C8B-B14F-4D97-AF65-F5344CB8AC3E}">
        <p14:creationId xmlns:p14="http://schemas.microsoft.com/office/powerpoint/2010/main" val="9675878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10989" y="1268760"/>
            <a:ext cx="8047808" cy="4027923"/>
          </a:xfrm>
        </p:spPr>
        <p:txBody>
          <a:bodyPr>
            <a:normAutofit/>
          </a:bodyPr>
          <a:lstStyle/>
          <a:p>
            <a:pPr marL="457200" indent="-457200">
              <a:buFont typeface="Arial"/>
              <a:buChar char="•"/>
            </a:pPr>
            <a:r>
              <a:rPr lang="en-US" sz="2200" b="1" dirty="0"/>
              <a:t>Network Operating System</a:t>
            </a:r>
          </a:p>
          <a:p>
            <a:pPr marL="0" indent="0">
              <a:buNone/>
            </a:pPr>
            <a:r>
              <a:rPr lang="en-US" sz="2200" b="1" dirty="0"/>
              <a:t>	</a:t>
            </a:r>
            <a:r>
              <a:rPr lang="en-US" sz="2200" dirty="0"/>
              <a:t>- UNIX, Linux, MS Windows Server (2012/2016)</a:t>
            </a:r>
          </a:p>
          <a:p>
            <a:pPr marL="457200" indent="-457200">
              <a:buFont typeface="Arial"/>
              <a:buChar char="•"/>
            </a:pPr>
            <a:r>
              <a:rPr lang="en-US" sz="2200" b="1" dirty="0"/>
              <a:t>Desktop Operating System</a:t>
            </a:r>
          </a:p>
          <a:p>
            <a:pPr marL="0" indent="0">
              <a:buNone/>
            </a:pPr>
            <a:r>
              <a:rPr lang="en-US" sz="2200" b="1" dirty="0"/>
              <a:t>	</a:t>
            </a:r>
            <a:r>
              <a:rPr lang="en-US" sz="2200" dirty="0"/>
              <a:t>- MS Windows 9X/Me/Mac OS/ DOS</a:t>
            </a:r>
          </a:p>
          <a:p>
            <a:pPr marL="457200" indent="-457200">
              <a:buFont typeface="Arial"/>
              <a:buChar char="•"/>
            </a:pPr>
            <a:r>
              <a:rPr lang="en-US" sz="2200" b="1" dirty="0"/>
              <a:t>Mobile Operating System </a:t>
            </a:r>
          </a:p>
          <a:p>
            <a:pPr marL="0" indent="0">
              <a:buNone/>
            </a:pPr>
            <a:r>
              <a:rPr lang="en-US" sz="2200" b="1" dirty="0"/>
              <a:t>	</a:t>
            </a:r>
            <a:r>
              <a:rPr lang="en-US" sz="2200" dirty="0"/>
              <a:t>- Palm OS and Pocket Pc</a:t>
            </a:r>
          </a:p>
          <a:p>
            <a:pPr marL="457200" indent="-457200">
              <a:buFont typeface="Arial"/>
              <a:buChar char="•"/>
            </a:pPr>
            <a:r>
              <a:rPr lang="en-US" sz="2200" b="1" dirty="0"/>
              <a:t>Embedded Operating System</a:t>
            </a:r>
          </a:p>
          <a:p>
            <a:pPr marL="0" indent="0">
              <a:buNone/>
            </a:pPr>
            <a:r>
              <a:rPr lang="en-US" sz="2200" b="1" dirty="0"/>
              <a:t>	-  </a:t>
            </a:r>
            <a:r>
              <a:rPr lang="en-US" sz="2200" dirty="0"/>
              <a:t>Printer, camera, automobiles etc. </a:t>
            </a:r>
            <a:endParaRPr lang="en-US" sz="2200" b="1" dirty="0"/>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Common Operating Systems?</a:t>
            </a:r>
            <a:endParaRPr lang="en-US" dirty="0"/>
          </a:p>
        </p:txBody>
      </p:sp>
      <p:sp>
        <p:nvSpPr>
          <p:cNvPr id="5" name="TextBox 4">
            <a:extLst>
              <a:ext uri="{FF2B5EF4-FFF2-40B4-BE49-F238E27FC236}">
                <a16:creationId xmlns:a16="http://schemas.microsoft.com/office/drawing/2014/main" id="{FE1140F9-9F95-584B-A032-FAF1D4BE04D2}"/>
              </a:ext>
            </a:extLst>
          </p:cNvPr>
          <p:cNvSpPr txBox="1"/>
          <p:nvPr/>
        </p:nvSpPr>
        <p:spPr>
          <a:xfrm>
            <a:off x="485203" y="4868786"/>
            <a:ext cx="7421963" cy="400110"/>
          </a:xfrm>
          <a:prstGeom prst="rect">
            <a:avLst/>
          </a:prstGeom>
          <a:noFill/>
          <a:ln w="12700">
            <a:solidFill>
              <a:schemeClr val="tx1"/>
            </a:solidFill>
          </a:ln>
        </p:spPr>
        <p:txBody>
          <a:bodyPr wrap="square" rtlCol="0">
            <a:spAutoFit/>
          </a:bodyPr>
          <a:lstStyle/>
          <a:p>
            <a:pPr algn="ctr"/>
            <a:r>
              <a:rPr lang="en-US" sz="2000" b="1" dirty="0"/>
              <a:t>We will be only discussing Windows and Linux OS</a:t>
            </a:r>
          </a:p>
        </p:txBody>
      </p:sp>
    </p:spTree>
    <p:extLst>
      <p:ext uri="{BB962C8B-B14F-4D97-AF65-F5344CB8AC3E}">
        <p14:creationId xmlns:p14="http://schemas.microsoft.com/office/powerpoint/2010/main" val="1853515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48" y="942944"/>
            <a:ext cx="8047808" cy="5078344"/>
          </a:xfrm>
        </p:spPr>
        <p:txBody>
          <a:bodyPr>
            <a:normAutofit fontScale="92500" lnSpcReduction="10000"/>
          </a:bodyPr>
          <a:lstStyle/>
          <a:p>
            <a:pPr algn="just"/>
            <a:r>
              <a:rPr lang="en-GB" sz="2000" dirty="0"/>
              <a:t>The Windows operating system (Windows OS) refers to a family of operating systems developed by Microsoft Corporation</a:t>
            </a:r>
          </a:p>
          <a:p>
            <a:pPr algn="just"/>
            <a:endParaRPr lang="en-GB" sz="2000" dirty="0"/>
          </a:p>
          <a:p>
            <a:pPr algn="just"/>
            <a:r>
              <a:rPr lang="en-GB" sz="2000" dirty="0"/>
              <a:t>The Windows operating system for desktop PCs is more morally called Microsoft Windows and is actually a family of OS for personal computers </a:t>
            </a:r>
          </a:p>
          <a:p>
            <a:pPr algn="just"/>
            <a:endParaRPr lang="en-GB" sz="2000" dirty="0"/>
          </a:p>
          <a:p>
            <a:pPr algn="just"/>
            <a:r>
              <a:rPr lang="en-GB" sz="2000" dirty="0"/>
              <a:t>Windows OS has traditionally dominated the personal computer world, running, by some estimates, more than 75% of all personal computers </a:t>
            </a:r>
          </a:p>
          <a:p>
            <a:pPr algn="just"/>
            <a:endParaRPr lang="en-GB" sz="2000" dirty="0"/>
          </a:p>
          <a:p>
            <a:pPr algn="just"/>
            <a:r>
              <a:rPr lang="en-GB" sz="2000" dirty="0"/>
              <a:t>Windows provides a Graphical User Interface (GUI), virtual memory management, multitasking, and support for many peripheral devices </a:t>
            </a:r>
          </a:p>
          <a:p>
            <a:pPr algn="just"/>
            <a:endParaRPr lang="en-GB" sz="2000" dirty="0"/>
          </a:p>
          <a:p>
            <a:pPr algn="just"/>
            <a:r>
              <a:rPr lang="en-GB" sz="2000" dirty="0"/>
              <a:t>In addition to Windows operating systems for personal computers, Microsoft also offers operating systems for servers and mobile devices </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7" y="331000"/>
            <a:ext cx="7421963" cy="584775"/>
          </a:xfrm>
          <a:prstGeom prst="rect">
            <a:avLst/>
          </a:prstGeom>
          <a:noFill/>
        </p:spPr>
        <p:txBody>
          <a:bodyPr wrap="square" rtlCol="0">
            <a:spAutoFit/>
          </a:bodyPr>
          <a:lstStyle/>
          <a:p>
            <a:pPr algn="ctr"/>
            <a:r>
              <a:rPr lang="en-US" sz="3200" b="1" dirty="0"/>
              <a:t>What is Windows Operating System?</a:t>
            </a:r>
            <a:endParaRPr lang="en-US" dirty="0"/>
          </a:p>
        </p:txBody>
      </p:sp>
    </p:spTree>
    <p:extLst>
      <p:ext uri="{BB962C8B-B14F-4D97-AF65-F5344CB8AC3E}">
        <p14:creationId xmlns:p14="http://schemas.microsoft.com/office/powerpoint/2010/main" val="69405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a:bodyPr>
          <a:lstStyle/>
          <a:p>
            <a:pPr marL="0" indent="0" algn="just">
              <a:buNone/>
            </a:pPr>
            <a:r>
              <a:rPr lang="en-GB" sz="2400" dirty="0"/>
              <a:t>Microsoft Windows includes a wide array of features, tools, and applications to help get the most out of Windows and your computer: </a:t>
            </a:r>
          </a:p>
          <a:p>
            <a:pPr marL="0" indent="0" algn="just">
              <a:buNone/>
            </a:pPr>
            <a:endParaRPr lang="en-GB" sz="2400" dirty="0"/>
          </a:p>
          <a:p>
            <a:pPr marL="457200" indent="-457200" algn="just">
              <a:buAutoNum type="arabicPeriod"/>
            </a:pPr>
            <a:r>
              <a:rPr lang="en-GB" sz="2400" b="1" dirty="0"/>
              <a:t>Control Panel: </a:t>
            </a:r>
          </a:p>
          <a:p>
            <a:pPr algn="just">
              <a:buFontTx/>
              <a:buChar char="-"/>
            </a:pPr>
            <a:r>
              <a:rPr lang="en-GB" sz="2400" dirty="0"/>
              <a:t>is a collection of tools to help you configure and manage the resources on your computers</a:t>
            </a:r>
          </a:p>
          <a:p>
            <a:pPr algn="just">
              <a:buFontTx/>
              <a:buChar char="-"/>
            </a:pPr>
            <a:r>
              <a:rPr lang="en-GB" sz="2400" dirty="0"/>
              <a:t>You can change settings for printers, video, audio, mouse, keyboard, date and time, user accounts, installed applications, network connections etc. </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a:t>
            </a:r>
            <a:endParaRPr lang="en-US" dirty="0"/>
          </a:p>
        </p:txBody>
      </p:sp>
    </p:spTree>
    <p:extLst>
      <p:ext uri="{BB962C8B-B14F-4D97-AF65-F5344CB8AC3E}">
        <p14:creationId xmlns:p14="http://schemas.microsoft.com/office/powerpoint/2010/main" val="18981451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6AD65B5-688C-3C46-9541-89E3380415DB}"/>
              </a:ext>
            </a:extLst>
          </p:cNvPr>
          <p:cNvSpPr txBox="1"/>
          <p:nvPr/>
        </p:nvSpPr>
        <p:spPr>
          <a:xfrm>
            <a:off x="396282" y="345287"/>
            <a:ext cx="7886699" cy="584775"/>
          </a:xfrm>
          <a:prstGeom prst="rect">
            <a:avLst/>
          </a:prstGeom>
          <a:noFill/>
        </p:spPr>
        <p:txBody>
          <a:bodyPr wrap="square" rtlCol="0">
            <a:spAutoFit/>
          </a:bodyPr>
          <a:lstStyle/>
          <a:p>
            <a:pPr algn="ctr"/>
            <a:r>
              <a:rPr lang="en-US" sz="3200" b="1" dirty="0"/>
              <a:t>Features of Windows OS – Control Panel</a:t>
            </a:r>
            <a:endParaRPr lang="en-US" dirty="0"/>
          </a:p>
        </p:txBody>
      </p:sp>
      <p:pic>
        <p:nvPicPr>
          <p:cNvPr id="7" name="Picture 6">
            <a:extLst>
              <a:ext uri="{FF2B5EF4-FFF2-40B4-BE49-F238E27FC236}">
                <a16:creationId xmlns:a16="http://schemas.microsoft.com/office/drawing/2014/main" id="{3443802B-D7D5-C741-8A70-4F45160146B4}"/>
              </a:ext>
            </a:extLst>
          </p:cNvPr>
          <p:cNvPicPr>
            <a:picLocks noChangeAspect="1"/>
          </p:cNvPicPr>
          <p:nvPr/>
        </p:nvPicPr>
        <p:blipFill>
          <a:blip r:embed="rId3"/>
          <a:stretch>
            <a:fillRect/>
          </a:stretch>
        </p:blipFill>
        <p:spPr>
          <a:xfrm>
            <a:off x="590237" y="930062"/>
            <a:ext cx="7692744" cy="3632200"/>
          </a:xfrm>
          <a:prstGeom prst="rect">
            <a:avLst/>
          </a:prstGeom>
        </p:spPr>
      </p:pic>
      <p:sp>
        <p:nvSpPr>
          <p:cNvPr id="10" name="Content Placeholder 2">
            <a:extLst>
              <a:ext uri="{FF2B5EF4-FFF2-40B4-BE49-F238E27FC236}">
                <a16:creationId xmlns:a16="http://schemas.microsoft.com/office/drawing/2014/main" id="{F6150306-0158-8A4D-B522-2290AA46F7C7}"/>
              </a:ext>
            </a:extLst>
          </p:cNvPr>
          <p:cNvSpPr>
            <a:spLocks noGrp="1"/>
          </p:cNvSpPr>
          <p:nvPr>
            <p:ph idx="1"/>
          </p:nvPr>
        </p:nvSpPr>
        <p:spPr>
          <a:xfrm>
            <a:off x="560193" y="4740086"/>
            <a:ext cx="7886700" cy="775252"/>
          </a:xfrm>
        </p:spPr>
        <p:txBody>
          <a:bodyPr>
            <a:normAutofit fontScale="70000" lnSpcReduction="20000"/>
          </a:bodyPr>
          <a:lstStyle/>
          <a:p>
            <a:pPr marL="0" indent="0" algn="just">
              <a:buNone/>
            </a:pPr>
            <a:r>
              <a:rPr lang="en-GB" sz="2400" dirty="0"/>
              <a:t>In Windows 10, the Control Panel is located in the Start menu, under Windows System. Alternatively, you can start from Run box by pressing Windows key + R, type control, and press Enter. </a:t>
            </a:r>
          </a:p>
        </p:txBody>
      </p:sp>
    </p:spTree>
    <p:extLst>
      <p:ext uri="{BB962C8B-B14F-4D97-AF65-F5344CB8AC3E}">
        <p14:creationId xmlns:p14="http://schemas.microsoft.com/office/powerpoint/2010/main" val="26881186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a:bodyPr>
          <a:lstStyle/>
          <a:p>
            <a:pPr marL="0" indent="0" algn="just">
              <a:buNone/>
            </a:pPr>
            <a:r>
              <a:rPr lang="en-GB" sz="2400" b="1" dirty="0"/>
              <a:t>2. Cortana: </a:t>
            </a:r>
          </a:p>
          <a:p>
            <a:pPr algn="just">
              <a:buFontTx/>
              <a:buChar char="-"/>
            </a:pPr>
            <a:r>
              <a:rPr lang="en-GB" sz="2400" dirty="0"/>
              <a:t>Cortana is a virtual assistant introduced in Windows 10 that accepts voice commands </a:t>
            </a:r>
          </a:p>
          <a:p>
            <a:pPr algn="just">
              <a:buFontTx/>
              <a:buChar char="-"/>
            </a:pPr>
            <a:r>
              <a:rPr lang="en-GB" sz="2400" dirty="0"/>
              <a:t>Cortana can answer questions, search your computer or Internet, set appointments and reminders, perform online purchases and more </a:t>
            </a:r>
          </a:p>
          <a:p>
            <a:pPr algn="just">
              <a:buFontTx/>
              <a:buChar char="-"/>
            </a:pPr>
            <a:r>
              <a:rPr lang="en-GB" sz="2400" dirty="0"/>
              <a:t>Cortana has similarities to other voice-activated services, such as Siri, Alexa, or Google Assistant, with the added benefit that it can search the information on your computer </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 - Cortana</a:t>
            </a:r>
            <a:endParaRPr lang="en-US" dirty="0"/>
          </a:p>
        </p:txBody>
      </p:sp>
    </p:spTree>
    <p:extLst>
      <p:ext uri="{BB962C8B-B14F-4D97-AF65-F5344CB8AC3E}">
        <p14:creationId xmlns:p14="http://schemas.microsoft.com/office/powerpoint/2010/main" val="21021424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 - Cortana</a:t>
            </a:r>
            <a:endParaRPr lang="en-US" dirty="0"/>
          </a:p>
        </p:txBody>
      </p:sp>
      <p:pic>
        <p:nvPicPr>
          <p:cNvPr id="5" name="Picture 4">
            <a:extLst>
              <a:ext uri="{FF2B5EF4-FFF2-40B4-BE49-F238E27FC236}">
                <a16:creationId xmlns:a16="http://schemas.microsoft.com/office/drawing/2014/main" id="{64D4CCD2-1776-0145-8A05-02880C580858}"/>
              </a:ext>
            </a:extLst>
          </p:cNvPr>
          <p:cNvPicPr>
            <a:picLocks noChangeAspect="1"/>
          </p:cNvPicPr>
          <p:nvPr/>
        </p:nvPicPr>
        <p:blipFill>
          <a:blip r:embed="rId3"/>
          <a:stretch>
            <a:fillRect/>
          </a:stretch>
        </p:blipFill>
        <p:spPr>
          <a:xfrm>
            <a:off x="861019" y="934167"/>
            <a:ext cx="7421962" cy="4241800"/>
          </a:xfrm>
          <a:prstGeom prst="rect">
            <a:avLst/>
          </a:prstGeom>
        </p:spPr>
      </p:pic>
      <p:sp>
        <p:nvSpPr>
          <p:cNvPr id="6" name="TextBox 5">
            <a:extLst>
              <a:ext uri="{FF2B5EF4-FFF2-40B4-BE49-F238E27FC236}">
                <a16:creationId xmlns:a16="http://schemas.microsoft.com/office/drawing/2014/main" id="{316E4071-1BE7-B642-B1AE-AF8061098BA3}"/>
              </a:ext>
            </a:extLst>
          </p:cNvPr>
          <p:cNvSpPr txBox="1"/>
          <p:nvPr/>
        </p:nvSpPr>
        <p:spPr>
          <a:xfrm>
            <a:off x="1233745" y="5353682"/>
            <a:ext cx="6676508" cy="400110"/>
          </a:xfrm>
          <a:prstGeom prst="rect">
            <a:avLst/>
          </a:prstGeom>
          <a:noFill/>
        </p:spPr>
        <p:txBody>
          <a:bodyPr wrap="none" rtlCol="0">
            <a:spAutoFit/>
          </a:bodyPr>
          <a:lstStyle/>
          <a:p>
            <a:r>
              <a:rPr lang="en-US" sz="2000" dirty="0"/>
              <a:t>To access Cortana in Windows 10, press Windows key + S</a:t>
            </a:r>
          </a:p>
        </p:txBody>
      </p:sp>
    </p:spTree>
    <p:extLst>
      <p:ext uri="{BB962C8B-B14F-4D97-AF65-F5344CB8AC3E}">
        <p14:creationId xmlns:p14="http://schemas.microsoft.com/office/powerpoint/2010/main" val="1230092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fontScale="92500" lnSpcReduction="10000"/>
          </a:bodyPr>
          <a:lstStyle/>
          <a:p>
            <a:pPr marL="0" indent="0" algn="just">
              <a:buNone/>
            </a:pPr>
            <a:r>
              <a:rPr lang="en-GB" sz="2400" b="1" dirty="0"/>
              <a:t>3. Desktop: </a:t>
            </a:r>
          </a:p>
          <a:p>
            <a:pPr algn="just">
              <a:buFontTx/>
              <a:buChar char="-"/>
            </a:pPr>
            <a:r>
              <a:rPr lang="en-GB" sz="2200" dirty="0"/>
              <a:t>The desktop is a fundamental part of the default GUI in Windows </a:t>
            </a:r>
          </a:p>
          <a:p>
            <a:pPr algn="just">
              <a:buFontTx/>
              <a:buChar char="-"/>
            </a:pPr>
            <a:r>
              <a:rPr lang="en-GB" sz="2200" dirty="0"/>
              <a:t>It is a space where you can organize applications, folders, and documents, which appear as icons </a:t>
            </a:r>
          </a:p>
          <a:p>
            <a:pPr algn="just">
              <a:buFontTx/>
              <a:buChar char="-"/>
            </a:pPr>
            <a:r>
              <a:rPr lang="en-GB" sz="2200" dirty="0"/>
              <a:t>You desktop is always in the background, behind any other applications you are running</a:t>
            </a:r>
          </a:p>
          <a:p>
            <a:pPr algn="just">
              <a:buFontTx/>
              <a:buChar char="-"/>
            </a:pPr>
            <a:r>
              <a:rPr lang="en-GB" sz="2200" dirty="0"/>
              <a:t>When you power on your computer and log in to Windows, the first thing you see is your desktop background, icons and the taskbar</a:t>
            </a:r>
          </a:p>
          <a:p>
            <a:pPr algn="just">
              <a:buFontTx/>
              <a:buChar char="-"/>
            </a:pPr>
            <a:r>
              <a:rPr lang="en-GB" sz="2200" dirty="0"/>
              <a:t>From here, you can access the installed programs on your computer from the Start menu. </a:t>
            </a:r>
          </a:p>
          <a:p>
            <a:pPr algn="just">
              <a:buFontTx/>
              <a:buChar char="-"/>
            </a:pPr>
            <a:r>
              <a:rPr lang="en-GB" sz="2200" dirty="0"/>
              <a:t>To access your desktop at any time by pressing Windows key + D to minimize any running applications </a:t>
            </a:r>
          </a:p>
          <a:p>
            <a:pPr marL="0" indent="0" algn="just">
              <a:buNone/>
            </a:pPr>
            <a:endParaRPr lang="en-GB" sz="24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 - Desktop</a:t>
            </a:r>
            <a:endParaRPr lang="en-US" dirty="0"/>
          </a:p>
        </p:txBody>
      </p:sp>
    </p:spTree>
    <p:extLst>
      <p:ext uri="{BB962C8B-B14F-4D97-AF65-F5344CB8AC3E}">
        <p14:creationId xmlns:p14="http://schemas.microsoft.com/office/powerpoint/2010/main" val="3763531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67063" y="1123553"/>
            <a:ext cx="7886700" cy="4270596"/>
          </a:xfrm>
        </p:spPr>
        <p:txBody>
          <a:bodyPr>
            <a:normAutofit fontScale="70000" lnSpcReduction="20000"/>
          </a:bodyPr>
          <a:lstStyle/>
          <a:p>
            <a:pPr marL="457200" indent="-457200" algn="just">
              <a:buFont typeface="+mj-lt"/>
              <a:buAutoNum type="arabicPeriod" startAt="4"/>
            </a:pPr>
            <a:r>
              <a:rPr lang="en-GB" sz="2400" dirty="0"/>
              <a:t>Device Manager </a:t>
            </a:r>
          </a:p>
          <a:p>
            <a:pPr marL="457200" indent="-457200" algn="just">
              <a:buFont typeface="+mj-lt"/>
              <a:buAutoNum type="arabicPeriod" startAt="4"/>
            </a:pPr>
            <a:r>
              <a:rPr lang="en-GB" sz="2400" dirty="0"/>
              <a:t>Disk </a:t>
            </a:r>
            <a:r>
              <a:rPr lang="en-GB" sz="2400" dirty="0" err="1"/>
              <a:t>Cleanup</a:t>
            </a:r>
            <a:r>
              <a:rPr lang="en-GB" sz="2400" dirty="0"/>
              <a:t> </a:t>
            </a:r>
          </a:p>
          <a:p>
            <a:pPr marL="457200" indent="-457200" algn="just">
              <a:buFont typeface="+mj-lt"/>
              <a:buAutoNum type="arabicPeriod" startAt="4"/>
            </a:pPr>
            <a:r>
              <a:rPr lang="en-GB" sz="2400" dirty="0"/>
              <a:t>Event Viewer </a:t>
            </a:r>
          </a:p>
          <a:p>
            <a:pPr marL="457200" indent="-457200" algn="just">
              <a:buFont typeface="+mj-lt"/>
              <a:buAutoNum type="arabicPeriod" startAt="4"/>
            </a:pPr>
            <a:r>
              <a:rPr lang="en-GB" sz="2400" dirty="0"/>
              <a:t>File Explorer </a:t>
            </a:r>
          </a:p>
          <a:p>
            <a:pPr marL="457200" indent="-457200" algn="just">
              <a:buFont typeface="+mj-lt"/>
              <a:buAutoNum type="arabicPeriod" startAt="4"/>
            </a:pPr>
            <a:r>
              <a:rPr lang="en-GB" sz="2400" dirty="0"/>
              <a:t>Internet browser </a:t>
            </a:r>
          </a:p>
          <a:p>
            <a:pPr marL="457200" indent="-457200" algn="just">
              <a:buFont typeface="+mj-lt"/>
              <a:buAutoNum type="arabicPeriod" startAt="4"/>
            </a:pPr>
            <a:r>
              <a:rPr lang="en-GB" sz="2400" dirty="0"/>
              <a:t>Microsoft Paint </a:t>
            </a:r>
          </a:p>
          <a:p>
            <a:pPr marL="457200" indent="-457200" algn="just">
              <a:buFont typeface="+mj-lt"/>
              <a:buAutoNum type="arabicPeriod" startAt="4"/>
            </a:pPr>
            <a:r>
              <a:rPr lang="en-GB" sz="2400" dirty="0"/>
              <a:t>Notepad </a:t>
            </a:r>
          </a:p>
          <a:p>
            <a:pPr marL="457200" indent="-457200" algn="just">
              <a:buFont typeface="+mj-lt"/>
              <a:buAutoNum type="arabicPeriod" startAt="4"/>
            </a:pPr>
            <a:r>
              <a:rPr lang="en-GB" sz="2400" dirty="0"/>
              <a:t>Notification area </a:t>
            </a:r>
          </a:p>
          <a:p>
            <a:pPr marL="457200" indent="-457200" algn="just">
              <a:buFont typeface="+mj-lt"/>
              <a:buAutoNum type="arabicPeriod" startAt="4"/>
            </a:pPr>
            <a:r>
              <a:rPr lang="en-GB" sz="2400" dirty="0"/>
              <a:t>Power User Tasks Menu </a:t>
            </a:r>
          </a:p>
          <a:p>
            <a:pPr marL="457200" indent="-457200" algn="just">
              <a:buFont typeface="+mj-lt"/>
              <a:buAutoNum type="arabicPeriod" startAt="4"/>
            </a:pPr>
            <a:r>
              <a:rPr lang="en-GB" sz="2400" dirty="0"/>
              <a:t>Registry Editor </a:t>
            </a:r>
          </a:p>
          <a:p>
            <a:pPr marL="457200" indent="-457200" algn="just">
              <a:buFont typeface="+mj-lt"/>
              <a:buAutoNum type="arabicPeriod" startAt="4"/>
            </a:pPr>
            <a:r>
              <a:rPr lang="en-GB" sz="2400" dirty="0"/>
              <a:t>Settings </a:t>
            </a:r>
          </a:p>
          <a:p>
            <a:pPr marL="457200" indent="-457200" algn="just">
              <a:buFont typeface="+mj-lt"/>
              <a:buAutoNum type="arabicPeriod" startAt="4"/>
            </a:pPr>
            <a:r>
              <a:rPr lang="en-GB" sz="2400" dirty="0"/>
              <a:t>Start and Start Menu </a:t>
            </a:r>
          </a:p>
          <a:p>
            <a:pPr marL="457200" indent="-457200" algn="just">
              <a:buFont typeface="+mj-lt"/>
              <a:buAutoNum type="arabicPeriod" startAt="4"/>
            </a:pPr>
            <a:r>
              <a:rPr lang="en-GB" sz="2400" dirty="0"/>
              <a:t>System Information </a:t>
            </a:r>
          </a:p>
          <a:p>
            <a:pPr marL="457200" indent="-457200" algn="just">
              <a:buFont typeface="+mj-lt"/>
              <a:buAutoNum type="arabicPeriod" startAt="4"/>
            </a:pPr>
            <a:r>
              <a:rPr lang="en-GB" sz="2400" dirty="0"/>
              <a:t>Taskbar </a:t>
            </a:r>
          </a:p>
          <a:p>
            <a:pPr marL="457200" indent="-457200" algn="just">
              <a:buFont typeface="+mj-lt"/>
              <a:buAutoNum type="arabicPeriod" startAt="4"/>
            </a:pPr>
            <a:r>
              <a:rPr lang="en-GB" sz="2400" dirty="0"/>
              <a:t>Task Manager </a:t>
            </a:r>
          </a:p>
          <a:p>
            <a:pPr marL="457200" indent="-457200" algn="just">
              <a:buFont typeface="+mj-lt"/>
              <a:buAutoNum type="arabicPeriod" startAt="4"/>
            </a:pPr>
            <a:r>
              <a:rPr lang="en-GB" sz="2400" dirty="0"/>
              <a:t>Windows search box </a:t>
            </a:r>
          </a:p>
          <a:p>
            <a:pPr marL="0" indent="0" algn="just">
              <a:buNone/>
            </a:pPr>
            <a:endParaRPr lang="en-GB" sz="2200" dirty="0"/>
          </a:p>
          <a:p>
            <a:pPr marL="0" indent="0" algn="just">
              <a:buNone/>
            </a:pPr>
            <a:endParaRPr lang="en-GB" sz="2400" dirty="0"/>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345287"/>
            <a:ext cx="7421963" cy="584775"/>
          </a:xfrm>
          <a:prstGeom prst="rect">
            <a:avLst/>
          </a:prstGeom>
          <a:noFill/>
        </p:spPr>
        <p:txBody>
          <a:bodyPr wrap="square" rtlCol="0">
            <a:spAutoFit/>
          </a:bodyPr>
          <a:lstStyle/>
          <a:p>
            <a:pPr algn="ctr"/>
            <a:r>
              <a:rPr lang="en-US" sz="3200" b="1" dirty="0"/>
              <a:t>Features of Windows OS</a:t>
            </a:r>
            <a:endParaRPr lang="en-US" dirty="0"/>
          </a:p>
        </p:txBody>
      </p:sp>
    </p:spTree>
    <p:extLst>
      <p:ext uri="{BB962C8B-B14F-4D97-AF65-F5344CB8AC3E}">
        <p14:creationId xmlns:p14="http://schemas.microsoft.com/office/powerpoint/2010/main" val="7152085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9552" y="238573"/>
            <a:ext cx="8064896" cy="584775"/>
          </a:xfrm>
          <a:prstGeom prst="rect">
            <a:avLst/>
          </a:prstGeom>
          <a:noFill/>
        </p:spPr>
        <p:txBody>
          <a:bodyPr wrap="square" rtlCol="0">
            <a:spAutoFit/>
          </a:bodyPr>
          <a:lstStyle/>
          <a:p>
            <a:pPr algn="ctr"/>
            <a:r>
              <a:rPr lang="en-US" sz="3200" b="1" dirty="0"/>
              <a:t>Functions of Windows OS</a:t>
            </a:r>
          </a:p>
        </p:txBody>
      </p:sp>
      <p:sp>
        <p:nvSpPr>
          <p:cNvPr id="4" name="TextBox 3"/>
          <p:cNvSpPr txBox="1"/>
          <p:nvPr/>
        </p:nvSpPr>
        <p:spPr>
          <a:xfrm>
            <a:off x="467544" y="823348"/>
            <a:ext cx="8208912" cy="4708981"/>
          </a:xfrm>
          <a:prstGeom prst="rect">
            <a:avLst/>
          </a:prstGeom>
          <a:noFill/>
        </p:spPr>
        <p:txBody>
          <a:bodyPr wrap="square" rtlCol="0">
            <a:spAutoFit/>
          </a:bodyPr>
          <a:lstStyle/>
          <a:p>
            <a:pPr marL="457200" indent="-457200" algn="just">
              <a:buFont typeface="Arial"/>
              <a:buChar char="•"/>
            </a:pPr>
            <a:r>
              <a:rPr lang="en-US" sz="2000" b="1" dirty="0"/>
              <a:t>Process Management: </a:t>
            </a:r>
            <a:r>
              <a:rPr lang="en-US" sz="2000" dirty="0"/>
              <a:t>Process management module takes care of creation and deletion of processes and providing mechanisms for synchronization and communication among processes. </a:t>
            </a:r>
          </a:p>
          <a:p>
            <a:pPr marL="457200" indent="-457200" algn="just">
              <a:buFont typeface="Arial"/>
              <a:buChar char="•"/>
            </a:pPr>
            <a:endParaRPr lang="en-US" sz="2000" b="1" dirty="0"/>
          </a:p>
          <a:p>
            <a:pPr marL="457200" indent="-457200" algn="just">
              <a:buFont typeface="Arial"/>
              <a:buChar char="•"/>
            </a:pPr>
            <a:r>
              <a:rPr lang="en-US" sz="2000" b="1" dirty="0"/>
              <a:t>Memory Management: </a:t>
            </a:r>
            <a:r>
              <a:rPr lang="en-US" sz="2000" dirty="0"/>
              <a:t>Memory management module takes care of allocation and de-allocation of memory space to programs in need of this resources. </a:t>
            </a:r>
          </a:p>
          <a:p>
            <a:pPr marL="457200" indent="-457200" algn="just">
              <a:buFont typeface="Arial"/>
              <a:buChar char="•"/>
            </a:pPr>
            <a:endParaRPr lang="en-US" sz="2000" b="1" dirty="0"/>
          </a:p>
          <a:p>
            <a:pPr marL="457200" indent="-457200" algn="just">
              <a:buFont typeface="Arial"/>
              <a:buChar char="•"/>
            </a:pPr>
            <a:r>
              <a:rPr lang="en-US" sz="2000" b="1" dirty="0"/>
              <a:t>File Management: </a:t>
            </a:r>
            <a:r>
              <a:rPr lang="en-US" sz="2000" dirty="0"/>
              <a:t>File management takes care of file-related activities such as organization storage, retrieval, naming, sharing and protection of files. </a:t>
            </a:r>
            <a:r>
              <a:rPr lang="en-US" sz="2000" b="1" dirty="0"/>
              <a:t> </a:t>
            </a:r>
          </a:p>
          <a:p>
            <a:pPr marL="457200" indent="-457200" algn="just">
              <a:buFont typeface="Arial"/>
              <a:buChar char="•"/>
            </a:pPr>
            <a:endParaRPr lang="en-US" sz="2000" b="1" dirty="0"/>
          </a:p>
          <a:p>
            <a:pPr marL="457200" indent="-457200" algn="just">
              <a:buFont typeface="Arial"/>
              <a:buChar char="•"/>
            </a:pPr>
            <a:r>
              <a:rPr lang="en-US" sz="2000" b="1" dirty="0"/>
              <a:t>Protection: </a:t>
            </a:r>
            <a:r>
              <a:rPr lang="en-US" sz="2000" dirty="0"/>
              <a:t>Files, memory, CPU etc., which means controlling of access. Control depends on the attributes of the file and users</a:t>
            </a:r>
            <a:endParaRPr lang="en-US" sz="2000" b="1" dirty="0"/>
          </a:p>
          <a:p>
            <a:pPr marL="457200" indent="-457200" algn="just">
              <a:buFont typeface="Arial"/>
              <a:buChar char="•"/>
            </a:pPr>
            <a:endParaRPr lang="en-US" sz="2000" b="1" dirty="0"/>
          </a:p>
        </p:txBody>
      </p:sp>
    </p:spTree>
    <p:extLst>
      <p:ext uri="{BB962C8B-B14F-4D97-AF65-F5344CB8AC3E}">
        <p14:creationId xmlns:p14="http://schemas.microsoft.com/office/powerpoint/2010/main" val="1495628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823348"/>
            <a:ext cx="8064896" cy="5324535"/>
          </a:xfrm>
          <a:prstGeom prst="rect">
            <a:avLst/>
          </a:prstGeom>
          <a:noFill/>
        </p:spPr>
        <p:txBody>
          <a:bodyPr wrap="square" rtlCol="0">
            <a:spAutoFit/>
          </a:bodyPr>
          <a:lstStyle/>
          <a:p>
            <a:pPr marL="457200" indent="-457200" algn="just">
              <a:buFont typeface="Arial"/>
              <a:buChar char="•"/>
            </a:pPr>
            <a:r>
              <a:rPr lang="en-US" sz="2000" b="1" dirty="0"/>
              <a:t>Security: </a:t>
            </a:r>
            <a:r>
              <a:rPr lang="en-US" sz="2000" dirty="0"/>
              <a:t>Security module protects the resources and information of a computer system against destruction and unauthorized access. </a:t>
            </a:r>
          </a:p>
          <a:p>
            <a:pPr marL="457200" indent="-457200" algn="just">
              <a:buFont typeface="Arial"/>
              <a:buChar char="•"/>
            </a:pPr>
            <a:endParaRPr lang="en-US" sz="2000" b="1" dirty="0"/>
          </a:p>
          <a:p>
            <a:pPr marL="457200" indent="-457200" algn="just">
              <a:buFont typeface="Arial"/>
              <a:buChar char="•"/>
            </a:pPr>
            <a:r>
              <a:rPr lang="en-US" sz="2000" b="1" dirty="0"/>
              <a:t>Command Interpretation: </a:t>
            </a:r>
            <a:r>
              <a:rPr lang="en-US" sz="2000" dirty="0"/>
              <a:t>Command interpretation module takes care of interpreting user commands and directing system resources to process the commands. </a:t>
            </a:r>
          </a:p>
          <a:p>
            <a:pPr marL="457200" indent="-457200" algn="just">
              <a:buFont typeface="Arial"/>
              <a:buChar char="•"/>
            </a:pPr>
            <a:endParaRPr lang="en-US" sz="2000" dirty="0"/>
          </a:p>
          <a:p>
            <a:pPr marL="457200" indent="-457200" algn="just">
              <a:buFont typeface="Arial"/>
              <a:buChar char="•"/>
            </a:pPr>
            <a:r>
              <a:rPr lang="en-US" sz="2000" b="1" dirty="0"/>
              <a:t>I/O System Management: </a:t>
            </a:r>
            <a:r>
              <a:rPr lang="en-US" sz="2000" dirty="0"/>
              <a:t>Buffer caching system, generic device driver code, drivers for each device </a:t>
            </a:r>
            <a:r>
              <a:rPr lang="mr-IN" sz="2000" dirty="0"/>
              <a:t>–</a:t>
            </a:r>
            <a:r>
              <a:rPr lang="en-US" sz="2000" dirty="0"/>
              <a:t> translate read/write requests into disk position</a:t>
            </a:r>
          </a:p>
          <a:p>
            <a:pPr algn="just"/>
            <a:endParaRPr lang="en-US" sz="2000" b="1" dirty="0"/>
          </a:p>
          <a:p>
            <a:pPr marL="457200" indent="-457200" algn="just">
              <a:buFont typeface="Arial"/>
              <a:buChar char="•"/>
            </a:pPr>
            <a:r>
              <a:rPr lang="en-US" sz="2000" b="1" dirty="0"/>
              <a:t>Networking: </a:t>
            </a:r>
            <a:r>
              <a:rPr lang="en-US" sz="2000" dirty="0"/>
              <a:t>Communication system between distributed processors, getting information about files/processes on a remote machine and can use either a message passing or a shared memory model</a:t>
            </a:r>
          </a:p>
          <a:p>
            <a:pPr algn="just"/>
            <a:endParaRPr lang="en-US" sz="2000" b="1" dirty="0"/>
          </a:p>
        </p:txBody>
      </p:sp>
      <p:sp>
        <p:nvSpPr>
          <p:cNvPr id="5" name="TextBox 4">
            <a:extLst>
              <a:ext uri="{FF2B5EF4-FFF2-40B4-BE49-F238E27FC236}">
                <a16:creationId xmlns:a16="http://schemas.microsoft.com/office/drawing/2014/main" id="{CCCE68B4-924F-FA47-B640-11765872C619}"/>
              </a:ext>
            </a:extLst>
          </p:cNvPr>
          <p:cNvSpPr txBox="1"/>
          <p:nvPr/>
        </p:nvSpPr>
        <p:spPr>
          <a:xfrm>
            <a:off x="539552" y="238573"/>
            <a:ext cx="8064896" cy="584775"/>
          </a:xfrm>
          <a:prstGeom prst="rect">
            <a:avLst/>
          </a:prstGeom>
          <a:noFill/>
        </p:spPr>
        <p:txBody>
          <a:bodyPr wrap="square" rtlCol="0">
            <a:spAutoFit/>
          </a:bodyPr>
          <a:lstStyle/>
          <a:p>
            <a:pPr algn="ctr"/>
            <a:r>
              <a:rPr lang="en-US" sz="3200" b="1" dirty="0"/>
              <a:t>Functions of Windows OS</a:t>
            </a:r>
          </a:p>
        </p:txBody>
      </p:sp>
    </p:spTree>
    <p:extLst>
      <p:ext uri="{BB962C8B-B14F-4D97-AF65-F5344CB8AC3E}">
        <p14:creationId xmlns:p14="http://schemas.microsoft.com/office/powerpoint/2010/main" val="39123163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9552" y="1772816"/>
            <a:ext cx="8064896" cy="2308324"/>
          </a:xfrm>
          <a:prstGeom prst="rect">
            <a:avLst/>
          </a:prstGeom>
          <a:noFill/>
        </p:spPr>
        <p:txBody>
          <a:bodyPr wrap="square" rtlCol="0">
            <a:spAutoFit/>
          </a:bodyPr>
          <a:lstStyle/>
          <a:p>
            <a:pPr marL="457200" indent="-457200" algn="just">
              <a:buFont typeface="Arial"/>
              <a:buChar char="•"/>
            </a:pPr>
            <a:r>
              <a:rPr lang="en-GB" sz="2400" dirty="0"/>
              <a:t>Best use of the computer resources</a:t>
            </a:r>
          </a:p>
          <a:p>
            <a:pPr marL="457200" indent="-457200" algn="just">
              <a:buFont typeface="Arial"/>
              <a:buChar char="•"/>
            </a:pPr>
            <a:r>
              <a:rPr lang="en-GB" sz="2400" dirty="0"/>
              <a:t>Provide a background for user’s programs to execute </a:t>
            </a:r>
          </a:p>
          <a:p>
            <a:pPr marL="457200" indent="-457200" algn="just">
              <a:buFont typeface="Arial"/>
              <a:buChar char="•"/>
            </a:pPr>
            <a:r>
              <a:rPr lang="en-GB" sz="2400" dirty="0"/>
              <a:t>Display and deal with errors when it happens</a:t>
            </a:r>
          </a:p>
          <a:p>
            <a:pPr marL="457200" indent="-457200" algn="just">
              <a:buFont typeface="Arial"/>
              <a:buChar char="•"/>
            </a:pPr>
            <a:r>
              <a:rPr lang="en-GB" sz="2400" dirty="0"/>
              <a:t>Control the selection and operation of the peripherals </a:t>
            </a:r>
          </a:p>
          <a:p>
            <a:pPr marL="457200" indent="-457200" algn="just">
              <a:buFont typeface="Arial"/>
              <a:buChar char="•"/>
            </a:pPr>
            <a:r>
              <a:rPr lang="en-GB" sz="2400" dirty="0"/>
              <a:t>Act as a communication link between users and </a:t>
            </a:r>
          </a:p>
          <a:p>
            <a:pPr marL="457200" indent="-457200" algn="just">
              <a:buFont typeface="Arial"/>
              <a:buChar char="•"/>
            </a:pPr>
            <a:r>
              <a:rPr lang="en-GB" sz="2400" dirty="0"/>
              <a:t>Provide system protection</a:t>
            </a:r>
            <a:endParaRPr lang="en-US" sz="2400" dirty="0"/>
          </a:p>
        </p:txBody>
      </p:sp>
      <p:sp>
        <p:nvSpPr>
          <p:cNvPr id="5" name="TextBox 4">
            <a:extLst>
              <a:ext uri="{FF2B5EF4-FFF2-40B4-BE49-F238E27FC236}">
                <a16:creationId xmlns:a16="http://schemas.microsoft.com/office/drawing/2014/main" id="{511A5AC7-FAAE-E442-9EF9-CCC222DC2001}"/>
              </a:ext>
            </a:extLst>
          </p:cNvPr>
          <p:cNvSpPr txBox="1"/>
          <p:nvPr/>
        </p:nvSpPr>
        <p:spPr>
          <a:xfrm>
            <a:off x="539552" y="764704"/>
            <a:ext cx="8064896" cy="584775"/>
          </a:xfrm>
          <a:prstGeom prst="rect">
            <a:avLst/>
          </a:prstGeom>
          <a:noFill/>
        </p:spPr>
        <p:txBody>
          <a:bodyPr wrap="square" rtlCol="0">
            <a:spAutoFit/>
          </a:bodyPr>
          <a:lstStyle/>
          <a:p>
            <a:pPr algn="ctr"/>
            <a:r>
              <a:rPr lang="en-US" sz="3200" b="1" dirty="0"/>
              <a:t>Other Functions of Windows OS</a:t>
            </a:r>
          </a:p>
        </p:txBody>
      </p:sp>
    </p:spTree>
    <p:extLst>
      <p:ext uri="{BB962C8B-B14F-4D97-AF65-F5344CB8AC3E}">
        <p14:creationId xmlns:p14="http://schemas.microsoft.com/office/powerpoint/2010/main" val="2634344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Preview: Memory &amp;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51" y="1052736"/>
            <a:ext cx="7925112" cy="936104"/>
          </a:xfrm>
        </p:spPr>
        <p:txBody>
          <a:bodyPr>
            <a:noAutofit/>
          </a:bodyPr>
          <a:lstStyle/>
          <a:p>
            <a:pPr algn="just"/>
            <a:r>
              <a:rPr lang="en-GB" sz="2000" dirty="0"/>
              <a:t>The architecture of Windows is a layered design, which is produced and sold by Microsoft</a:t>
            </a:r>
          </a:p>
          <a:p>
            <a:pPr algn="just"/>
            <a:endParaRPr lang="en-GB" sz="2000" dirty="0"/>
          </a:p>
          <a:p>
            <a:pPr algn="just"/>
            <a:r>
              <a:rPr lang="en-GB" sz="2000" dirty="0"/>
              <a:t>Layered design consist of two main components: a) </a:t>
            </a:r>
            <a:r>
              <a:rPr lang="en-GB" sz="2000" b="1" dirty="0"/>
              <a:t>kernel mode </a:t>
            </a:r>
            <a:r>
              <a:rPr lang="en-GB" sz="2000" dirty="0"/>
              <a:t>and b) </a:t>
            </a:r>
            <a:r>
              <a:rPr lang="en-GB" sz="2000" b="1" dirty="0"/>
              <a:t>user mode </a:t>
            </a:r>
          </a:p>
          <a:p>
            <a:pPr algn="just"/>
            <a:endParaRPr lang="en-GB" sz="2000" b="1" dirty="0"/>
          </a:p>
          <a:p>
            <a:pPr algn="just"/>
            <a:r>
              <a:rPr lang="en-GB" sz="2000" dirty="0"/>
              <a:t>Starting with Windows 2000, Microsoft began making 64 bit versions of Windows available and before this, these OS only existed in 32 bit versions </a:t>
            </a:r>
          </a:p>
          <a:p>
            <a:pPr algn="just"/>
            <a:endParaRPr lang="en-GB" sz="2000" dirty="0"/>
          </a:p>
          <a:p>
            <a:pPr algn="just"/>
            <a:r>
              <a:rPr lang="en-GB" sz="2000" dirty="0"/>
              <a:t>This structure is a </a:t>
            </a:r>
            <a:r>
              <a:rPr lang="en-GB" sz="2000" b="1" dirty="0"/>
              <a:t>modular </a:t>
            </a:r>
            <a:r>
              <a:rPr lang="en-GB" sz="2000" dirty="0"/>
              <a:t>structure, composed of several simple modules like </a:t>
            </a:r>
            <a:r>
              <a:rPr lang="en-GB" sz="2000" b="1" dirty="0"/>
              <a:t>Hardware Abstraction layer, Kernel/microkernel, Executive services, Environment Subsystem &amp; Integral subsystem</a:t>
            </a:r>
            <a:endParaRPr lang="en-GB" sz="2000" dirty="0"/>
          </a:p>
        </p:txBody>
      </p:sp>
      <p:sp>
        <p:nvSpPr>
          <p:cNvPr id="11" name="TextBox 10">
            <a:extLst>
              <a:ext uri="{FF2B5EF4-FFF2-40B4-BE49-F238E27FC236}">
                <a16:creationId xmlns:a16="http://schemas.microsoft.com/office/drawing/2014/main" id="{83ABDC98-161B-1545-856E-A809EB8EE3D9}"/>
              </a:ext>
            </a:extLst>
          </p:cNvPr>
          <p:cNvSpPr txBox="1"/>
          <p:nvPr/>
        </p:nvSpPr>
        <p:spPr>
          <a:xfrm>
            <a:off x="861018" y="336438"/>
            <a:ext cx="7421963" cy="584775"/>
          </a:xfrm>
          <a:prstGeom prst="rect">
            <a:avLst/>
          </a:prstGeom>
          <a:noFill/>
        </p:spPr>
        <p:txBody>
          <a:bodyPr wrap="square" rtlCol="0">
            <a:spAutoFit/>
          </a:bodyPr>
          <a:lstStyle/>
          <a:p>
            <a:pPr algn="ctr"/>
            <a:r>
              <a:rPr lang="en-US" sz="3200" b="1" dirty="0"/>
              <a:t>Architecture of Windows OS</a:t>
            </a:r>
            <a:endParaRPr lang="en-US" dirty="0"/>
          </a:p>
        </p:txBody>
      </p:sp>
    </p:spTree>
    <p:extLst>
      <p:ext uri="{BB962C8B-B14F-4D97-AF65-F5344CB8AC3E}">
        <p14:creationId xmlns:p14="http://schemas.microsoft.com/office/powerpoint/2010/main" val="27080503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Preview: Memory &amp; Process Management</a:t>
            </a:r>
          </a:p>
        </p:txBody>
      </p:sp>
      <p:sp>
        <p:nvSpPr>
          <p:cNvPr id="11" name="TextBox 10">
            <a:extLst>
              <a:ext uri="{FF2B5EF4-FFF2-40B4-BE49-F238E27FC236}">
                <a16:creationId xmlns:a16="http://schemas.microsoft.com/office/drawing/2014/main" id="{83ABDC98-161B-1545-856E-A809EB8EE3D9}"/>
              </a:ext>
            </a:extLst>
          </p:cNvPr>
          <p:cNvSpPr txBox="1"/>
          <p:nvPr/>
        </p:nvSpPr>
        <p:spPr>
          <a:xfrm>
            <a:off x="861018" y="336438"/>
            <a:ext cx="7421963" cy="584775"/>
          </a:xfrm>
          <a:prstGeom prst="rect">
            <a:avLst/>
          </a:prstGeom>
          <a:noFill/>
        </p:spPr>
        <p:txBody>
          <a:bodyPr wrap="square" rtlCol="0">
            <a:spAutoFit/>
          </a:bodyPr>
          <a:lstStyle/>
          <a:p>
            <a:pPr algn="ctr"/>
            <a:r>
              <a:rPr lang="en-US" sz="3200" b="1" dirty="0"/>
              <a:t>Architecture of Windows OS</a:t>
            </a:r>
            <a:endParaRPr lang="en-US" dirty="0"/>
          </a:p>
        </p:txBody>
      </p:sp>
      <p:pic>
        <p:nvPicPr>
          <p:cNvPr id="5" name="Picture 4">
            <a:extLst>
              <a:ext uri="{FF2B5EF4-FFF2-40B4-BE49-F238E27FC236}">
                <a16:creationId xmlns:a16="http://schemas.microsoft.com/office/drawing/2014/main" id="{EF293A2C-B85A-9E42-AA08-3B3EA9D363B9}"/>
              </a:ext>
            </a:extLst>
          </p:cNvPr>
          <p:cNvPicPr>
            <a:picLocks noChangeAspect="1"/>
          </p:cNvPicPr>
          <p:nvPr/>
        </p:nvPicPr>
        <p:blipFill>
          <a:blip r:embed="rId3"/>
          <a:stretch>
            <a:fillRect/>
          </a:stretch>
        </p:blipFill>
        <p:spPr>
          <a:xfrm>
            <a:off x="444500" y="889000"/>
            <a:ext cx="8255000" cy="4700240"/>
          </a:xfrm>
          <a:prstGeom prst="rect">
            <a:avLst/>
          </a:prstGeom>
        </p:spPr>
      </p:pic>
    </p:spTree>
    <p:extLst>
      <p:ext uri="{BB962C8B-B14F-4D97-AF65-F5344CB8AC3E}">
        <p14:creationId xmlns:p14="http://schemas.microsoft.com/office/powerpoint/2010/main" val="350751851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3" name="TextBox 12">
            <a:extLst>
              <a:ext uri="{FF2B5EF4-FFF2-40B4-BE49-F238E27FC236}">
                <a16:creationId xmlns:a16="http://schemas.microsoft.com/office/drawing/2014/main" id="{AD611184-02FE-4489-89B8-139628EAC5E4}"/>
              </a:ext>
            </a:extLst>
          </p:cNvPr>
          <p:cNvSpPr txBox="1"/>
          <p:nvPr/>
        </p:nvSpPr>
        <p:spPr>
          <a:xfrm>
            <a:off x="467544" y="964525"/>
            <a:ext cx="8086219" cy="4708981"/>
          </a:xfrm>
          <a:prstGeom prst="rect">
            <a:avLst/>
          </a:prstGeom>
          <a:noFill/>
        </p:spPr>
        <p:txBody>
          <a:bodyPr wrap="square" rtlCol="0">
            <a:spAutoFit/>
          </a:bodyPr>
          <a:lstStyle/>
          <a:p>
            <a:pPr algn="just"/>
            <a:r>
              <a:rPr lang="en-GB" sz="2000" dirty="0">
                <a:solidFill>
                  <a:srgbClr val="202124"/>
                </a:solidFill>
              </a:rPr>
              <a:t>Programs and applications run in OS in two modes: </a:t>
            </a:r>
          </a:p>
          <a:p>
            <a:pPr algn="just"/>
            <a:r>
              <a:rPr lang="en-GB" sz="2000" dirty="0">
                <a:solidFill>
                  <a:srgbClr val="202124"/>
                </a:solidFill>
              </a:rPr>
              <a:t> </a:t>
            </a:r>
          </a:p>
          <a:p>
            <a:pPr marL="457200" indent="-457200" algn="just">
              <a:buAutoNum type="arabicPeriod"/>
            </a:pPr>
            <a:r>
              <a:rPr lang="en-GB" sz="2000" b="1" dirty="0">
                <a:solidFill>
                  <a:srgbClr val="202124"/>
                </a:solidFill>
              </a:rPr>
              <a:t>Kernel mode/ Protected mode: </a:t>
            </a:r>
          </a:p>
          <a:p>
            <a:pPr marL="342900" indent="-342900" algn="just">
              <a:buFontTx/>
              <a:buChar char="-"/>
            </a:pPr>
            <a:r>
              <a:rPr lang="en-GB" sz="2000" dirty="0">
                <a:solidFill>
                  <a:srgbClr val="202124"/>
                </a:solidFill>
              </a:rPr>
              <a:t>Kernel is known as a hybrid kernel. The architecture comprises HAL, driver, microkernel, executive services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In Kernel mode, the executing code has complete and unrestricted access to the underlying hardware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It can execute any CPU instruction and reference any memory address</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Kernel mode is generally most trusted functions of the OS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Crashes in Kernel mode are terrible as they will halt the entire PC</a:t>
            </a: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379750"/>
            <a:ext cx="7421963" cy="584775"/>
          </a:xfrm>
          <a:prstGeom prst="rect">
            <a:avLst/>
          </a:prstGeom>
          <a:noFill/>
        </p:spPr>
        <p:txBody>
          <a:bodyPr wrap="square" rtlCol="0">
            <a:spAutoFit/>
          </a:bodyPr>
          <a:lstStyle/>
          <a:p>
            <a:pPr algn="ctr"/>
            <a:r>
              <a:rPr lang="en-US" sz="3200" b="1" dirty="0"/>
              <a:t>Modes of Windows OS</a:t>
            </a:r>
            <a:endParaRPr lang="en-US" dirty="0"/>
          </a:p>
        </p:txBody>
      </p:sp>
    </p:spTree>
    <p:extLst>
      <p:ext uri="{BB962C8B-B14F-4D97-AF65-F5344CB8AC3E}">
        <p14:creationId xmlns:p14="http://schemas.microsoft.com/office/powerpoint/2010/main" val="4574580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3" name="TextBox 12">
            <a:extLst>
              <a:ext uri="{FF2B5EF4-FFF2-40B4-BE49-F238E27FC236}">
                <a16:creationId xmlns:a16="http://schemas.microsoft.com/office/drawing/2014/main" id="{AD611184-02FE-4489-89B8-139628EAC5E4}"/>
              </a:ext>
            </a:extLst>
          </p:cNvPr>
          <p:cNvSpPr txBox="1"/>
          <p:nvPr/>
        </p:nvSpPr>
        <p:spPr>
          <a:xfrm>
            <a:off x="467544" y="1123370"/>
            <a:ext cx="8086219" cy="4093428"/>
          </a:xfrm>
          <a:prstGeom prst="rect">
            <a:avLst/>
          </a:prstGeom>
          <a:noFill/>
        </p:spPr>
        <p:txBody>
          <a:bodyPr wrap="square" rtlCol="0">
            <a:spAutoFit/>
          </a:bodyPr>
          <a:lstStyle/>
          <a:p>
            <a:pPr algn="just"/>
            <a:r>
              <a:rPr lang="en-GB" sz="2000" b="1" dirty="0">
                <a:solidFill>
                  <a:srgbClr val="202124"/>
                </a:solidFill>
              </a:rPr>
              <a:t>2. User mode: </a:t>
            </a:r>
          </a:p>
          <a:p>
            <a:pPr marL="342900" indent="-342900" algn="just">
              <a:buFontTx/>
              <a:buChar char="-"/>
            </a:pPr>
            <a:r>
              <a:rPr lang="en-GB" sz="2000" dirty="0">
                <a:solidFill>
                  <a:srgbClr val="202124"/>
                </a:solidFill>
              </a:rPr>
              <a:t>Programs and subsystems in user mode are limited in terms of to what system resources they have access but cannot directly access hardware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In User mode, the executing code has no ability to directly access hardware or reference memory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Code running in user mode must delegate to system APIs to access hardware or memory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Due to the protection affordable by this sort of isolation, crashes in user mode are always recoverable </a:t>
            </a: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379750"/>
            <a:ext cx="7421963" cy="584775"/>
          </a:xfrm>
          <a:prstGeom prst="rect">
            <a:avLst/>
          </a:prstGeom>
          <a:noFill/>
        </p:spPr>
        <p:txBody>
          <a:bodyPr wrap="square" rtlCol="0">
            <a:spAutoFit/>
          </a:bodyPr>
          <a:lstStyle/>
          <a:p>
            <a:pPr algn="ctr"/>
            <a:r>
              <a:rPr lang="en-US" sz="3200" b="1" dirty="0"/>
              <a:t>Modes of Windows OS</a:t>
            </a:r>
            <a:endParaRPr lang="en-US" dirty="0"/>
          </a:p>
        </p:txBody>
      </p:sp>
    </p:spTree>
    <p:extLst>
      <p:ext uri="{BB962C8B-B14F-4D97-AF65-F5344CB8AC3E}">
        <p14:creationId xmlns:p14="http://schemas.microsoft.com/office/powerpoint/2010/main" val="33898967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3" name="TextBox 12">
            <a:extLst>
              <a:ext uri="{FF2B5EF4-FFF2-40B4-BE49-F238E27FC236}">
                <a16:creationId xmlns:a16="http://schemas.microsoft.com/office/drawing/2014/main" id="{AD611184-02FE-4489-89B8-139628EAC5E4}"/>
              </a:ext>
            </a:extLst>
          </p:cNvPr>
          <p:cNvSpPr txBox="1"/>
          <p:nvPr/>
        </p:nvSpPr>
        <p:spPr>
          <a:xfrm>
            <a:off x="467544" y="836712"/>
            <a:ext cx="8086219" cy="5016758"/>
          </a:xfrm>
          <a:prstGeom prst="rect">
            <a:avLst/>
          </a:prstGeom>
          <a:noFill/>
        </p:spPr>
        <p:txBody>
          <a:bodyPr wrap="square" rtlCol="0">
            <a:spAutoFit/>
          </a:bodyPr>
          <a:lstStyle/>
          <a:p>
            <a:pPr algn="just"/>
            <a:r>
              <a:rPr lang="en-GB" sz="2000" b="1" dirty="0">
                <a:solidFill>
                  <a:srgbClr val="202124"/>
                </a:solidFill>
              </a:rPr>
              <a:t>Hardware Abstraction Layer (HAL): </a:t>
            </a:r>
          </a:p>
          <a:p>
            <a:pPr marL="342900" indent="-342900" algn="just">
              <a:buFontTx/>
              <a:buChar char="-"/>
            </a:pPr>
            <a:r>
              <a:rPr lang="en-GB" sz="2000" dirty="0">
                <a:solidFill>
                  <a:srgbClr val="202124"/>
                </a:solidFill>
              </a:rPr>
              <a:t>HAL is a layer between the physical hardware of the computer and the rest of the OS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It was designed to hide differences in hardware and provide a consistent platform on which the Kernel is run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The HAL includes hardware-specific code that controls I/O interfaces, Interrupt controller and multiple processors.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Without HAL, if a program access hardware then second one is unable to access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With HAL, program access HAL and here is driver that is used to tell HAL, which hardware access. Therefore, users can run multiple program</a:t>
            </a: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379750"/>
            <a:ext cx="7421963" cy="584775"/>
          </a:xfrm>
          <a:prstGeom prst="rect">
            <a:avLst/>
          </a:prstGeom>
          <a:noFill/>
        </p:spPr>
        <p:txBody>
          <a:bodyPr wrap="square" rtlCol="0">
            <a:spAutoFit/>
          </a:bodyPr>
          <a:lstStyle/>
          <a:p>
            <a:pPr algn="ctr"/>
            <a:r>
              <a:rPr lang="en-US" sz="3200" b="1" dirty="0"/>
              <a:t>Architecture of Windows OS - HAL</a:t>
            </a:r>
            <a:endParaRPr lang="en-US" dirty="0"/>
          </a:p>
        </p:txBody>
      </p:sp>
    </p:spTree>
    <p:extLst>
      <p:ext uri="{BB962C8B-B14F-4D97-AF65-F5344CB8AC3E}">
        <p14:creationId xmlns:p14="http://schemas.microsoft.com/office/powerpoint/2010/main" val="10674614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3" name="TextBox 12">
            <a:extLst>
              <a:ext uri="{FF2B5EF4-FFF2-40B4-BE49-F238E27FC236}">
                <a16:creationId xmlns:a16="http://schemas.microsoft.com/office/drawing/2014/main" id="{AD611184-02FE-4489-89B8-139628EAC5E4}"/>
              </a:ext>
            </a:extLst>
          </p:cNvPr>
          <p:cNvSpPr txBox="1"/>
          <p:nvPr/>
        </p:nvSpPr>
        <p:spPr>
          <a:xfrm>
            <a:off x="467544" y="1137225"/>
            <a:ext cx="8086219" cy="4401205"/>
          </a:xfrm>
          <a:prstGeom prst="rect">
            <a:avLst/>
          </a:prstGeom>
          <a:noFill/>
        </p:spPr>
        <p:txBody>
          <a:bodyPr wrap="square" rtlCol="0">
            <a:spAutoFit/>
          </a:bodyPr>
          <a:lstStyle/>
          <a:p>
            <a:pPr marL="342900" indent="-342900" algn="just">
              <a:buFontTx/>
              <a:buChar char="-"/>
            </a:pPr>
            <a:r>
              <a:rPr lang="en-GB" sz="2000" dirty="0">
                <a:solidFill>
                  <a:srgbClr val="202124"/>
                </a:solidFill>
              </a:rPr>
              <a:t>Windows Kernel is known as hybrid kernel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The Kernel works very closely with the HAL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Kernel schedules the activities to be performed by the CPU</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It synchronizes activity among processors to optimize performance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Kernel mode stops user mode services and applications from accessing critical areas of the OS that should not have access to </a:t>
            </a:r>
          </a:p>
          <a:p>
            <a:pPr marL="342900" indent="-342900" algn="just">
              <a:buFontTx/>
              <a:buChar char="-"/>
            </a:pPr>
            <a:endParaRPr lang="en-GB" sz="2000" dirty="0">
              <a:solidFill>
                <a:srgbClr val="202124"/>
              </a:solidFill>
            </a:endParaRPr>
          </a:p>
          <a:p>
            <a:pPr marL="342900" indent="-342900" algn="just">
              <a:buFontTx/>
              <a:buChar char="-"/>
            </a:pPr>
            <a:r>
              <a:rPr lang="en-GB" sz="2000" dirty="0">
                <a:solidFill>
                  <a:srgbClr val="202124"/>
                </a:solidFill>
              </a:rPr>
              <a:t>Kernel mode drivers exist in three </a:t>
            </a:r>
          </a:p>
          <a:p>
            <a:pPr algn="just"/>
            <a:r>
              <a:rPr lang="en-GB" sz="2000" dirty="0">
                <a:solidFill>
                  <a:srgbClr val="202124"/>
                </a:solidFill>
              </a:rPr>
              <a:t>	a) Highest level drivers 	b) Intermediate level drivers and </a:t>
            </a:r>
          </a:p>
          <a:p>
            <a:pPr algn="just"/>
            <a:r>
              <a:rPr lang="en-GB" sz="2000" dirty="0">
                <a:solidFill>
                  <a:srgbClr val="202124"/>
                </a:solidFill>
              </a:rPr>
              <a:t>	c) Low level drivers </a:t>
            </a: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379750"/>
            <a:ext cx="7421963" cy="584775"/>
          </a:xfrm>
          <a:prstGeom prst="rect">
            <a:avLst/>
          </a:prstGeom>
          <a:noFill/>
        </p:spPr>
        <p:txBody>
          <a:bodyPr wrap="square" rtlCol="0">
            <a:spAutoFit/>
          </a:bodyPr>
          <a:lstStyle/>
          <a:p>
            <a:pPr algn="ctr"/>
            <a:r>
              <a:rPr lang="en-US" sz="3200" b="1" dirty="0"/>
              <a:t>Architecture of Windows OS - Kernel</a:t>
            </a:r>
            <a:endParaRPr lang="en-US" dirty="0"/>
          </a:p>
        </p:txBody>
      </p:sp>
    </p:spTree>
    <p:extLst>
      <p:ext uri="{BB962C8B-B14F-4D97-AF65-F5344CB8AC3E}">
        <p14:creationId xmlns:p14="http://schemas.microsoft.com/office/powerpoint/2010/main" val="27492245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3" name="TextBox 12">
            <a:extLst>
              <a:ext uri="{FF2B5EF4-FFF2-40B4-BE49-F238E27FC236}">
                <a16:creationId xmlns:a16="http://schemas.microsoft.com/office/drawing/2014/main" id="{AD611184-02FE-4489-89B8-139628EAC5E4}"/>
              </a:ext>
            </a:extLst>
          </p:cNvPr>
          <p:cNvSpPr txBox="1"/>
          <p:nvPr/>
        </p:nvSpPr>
        <p:spPr>
          <a:xfrm>
            <a:off x="590237" y="709174"/>
            <a:ext cx="8086219" cy="5016758"/>
          </a:xfrm>
          <a:prstGeom prst="rect">
            <a:avLst/>
          </a:prstGeom>
          <a:noFill/>
        </p:spPr>
        <p:txBody>
          <a:bodyPr wrap="square" rtlCol="0">
            <a:spAutoFit/>
          </a:bodyPr>
          <a:lstStyle/>
          <a:p>
            <a:pPr algn="just"/>
            <a:endParaRPr lang="en-GB" sz="2000" dirty="0">
              <a:solidFill>
                <a:srgbClr val="202124"/>
              </a:solidFill>
            </a:endParaRPr>
          </a:p>
          <a:p>
            <a:pPr marL="342900" indent="-342900" algn="just">
              <a:buFont typeface="Arial" panose="020B0604020202020204" pitchFamily="34" charset="0"/>
              <a:buChar char="•"/>
            </a:pPr>
            <a:r>
              <a:rPr lang="en-GB" sz="2000" b="1" dirty="0">
                <a:solidFill>
                  <a:srgbClr val="202124"/>
                </a:solidFill>
              </a:rPr>
              <a:t>Monolithic Kernel: </a:t>
            </a:r>
            <a:r>
              <a:rPr lang="en-GB" sz="2000" dirty="0">
                <a:solidFill>
                  <a:srgbClr val="202124"/>
                </a:solidFill>
              </a:rPr>
              <a:t>Here, the OS and Kernel both run in the same memory space and suitable where security is not a significant concern. It results in faster access but if there is a bug in the device driver, the entire system crashes </a:t>
            </a:r>
          </a:p>
          <a:p>
            <a:pPr marL="342900" indent="-342900" algn="just">
              <a:buFont typeface="Arial" panose="020B0604020202020204" pitchFamily="34" charset="0"/>
              <a:buChar char="•"/>
            </a:pPr>
            <a:endParaRPr lang="en-GB" sz="2000" dirty="0">
              <a:solidFill>
                <a:srgbClr val="202124"/>
              </a:solidFill>
            </a:endParaRPr>
          </a:p>
          <a:p>
            <a:pPr marL="342900" indent="-342900" algn="just">
              <a:buFont typeface="Arial" panose="020B0604020202020204" pitchFamily="34" charset="0"/>
              <a:buChar char="•"/>
            </a:pPr>
            <a:r>
              <a:rPr lang="en-GB" sz="2000" b="1" dirty="0">
                <a:solidFill>
                  <a:srgbClr val="202124"/>
                </a:solidFill>
              </a:rPr>
              <a:t>Microkernel: </a:t>
            </a:r>
            <a:r>
              <a:rPr lang="en-GB" sz="2000" dirty="0">
                <a:solidFill>
                  <a:srgbClr val="202124"/>
                </a:solidFill>
              </a:rPr>
              <a:t>It is a stripped-down version of Monolithic Kernel, where the Kernel itself can do most of the job done, and there is no need of an extra GUI. Microkernel should be used where security and the crashing system is not or will not happen </a:t>
            </a:r>
          </a:p>
          <a:p>
            <a:pPr marL="342900" indent="-342900" algn="just">
              <a:buFont typeface="Arial" panose="020B0604020202020204" pitchFamily="34" charset="0"/>
              <a:buChar char="•"/>
            </a:pPr>
            <a:endParaRPr lang="en-GB" sz="2000" b="1" dirty="0">
              <a:solidFill>
                <a:srgbClr val="202124"/>
              </a:solidFill>
            </a:endParaRPr>
          </a:p>
          <a:p>
            <a:pPr marL="342900" indent="-342900" algn="just">
              <a:buFont typeface="Arial" panose="020B0604020202020204" pitchFamily="34" charset="0"/>
              <a:buChar char="•"/>
            </a:pPr>
            <a:r>
              <a:rPr lang="en-GB" sz="2000" b="1" dirty="0">
                <a:solidFill>
                  <a:srgbClr val="202124"/>
                </a:solidFill>
              </a:rPr>
              <a:t>Hybrid Kernel: </a:t>
            </a:r>
            <a:r>
              <a:rPr lang="en-GB" sz="2000" dirty="0">
                <a:solidFill>
                  <a:srgbClr val="202124"/>
                </a:solidFill>
              </a:rPr>
              <a:t>This Kernel is what we see most. Windows, Apple’s macOS. They are a mix of Monolithic Kernel and Microkernel. It moves out drivers but keeps system services inside the Kernel – similar to how drivers are loaded when Windows Starts the bootup process</a:t>
            </a:r>
            <a:endParaRPr lang="en-GB" sz="2000" b="1" dirty="0">
              <a:solidFill>
                <a:srgbClr val="202124"/>
              </a:solidFill>
            </a:endParaRP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116632"/>
            <a:ext cx="7421963" cy="584775"/>
          </a:xfrm>
          <a:prstGeom prst="rect">
            <a:avLst/>
          </a:prstGeom>
          <a:noFill/>
        </p:spPr>
        <p:txBody>
          <a:bodyPr wrap="square" rtlCol="0">
            <a:spAutoFit/>
          </a:bodyPr>
          <a:lstStyle/>
          <a:p>
            <a:pPr algn="ctr"/>
            <a:r>
              <a:rPr lang="en-US" sz="3200" b="1" dirty="0"/>
              <a:t>Types of Kernel</a:t>
            </a:r>
            <a:endParaRPr lang="en-US" dirty="0"/>
          </a:p>
        </p:txBody>
      </p:sp>
    </p:spTree>
    <p:extLst>
      <p:ext uri="{BB962C8B-B14F-4D97-AF65-F5344CB8AC3E}">
        <p14:creationId xmlns:p14="http://schemas.microsoft.com/office/powerpoint/2010/main" val="26374933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3" name="TextBox 12">
            <a:extLst>
              <a:ext uri="{FF2B5EF4-FFF2-40B4-BE49-F238E27FC236}">
                <a16:creationId xmlns:a16="http://schemas.microsoft.com/office/drawing/2014/main" id="{AD611184-02FE-4489-89B8-139628EAC5E4}"/>
              </a:ext>
            </a:extLst>
          </p:cNvPr>
          <p:cNvSpPr txBox="1"/>
          <p:nvPr/>
        </p:nvSpPr>
        <p:spPr>
          <a:xfrm>
            <a:off x="590237" y="1499508"/>
            <a:ext cx="8086219" cy="2246769"/>
          </a:xfrm>
          <a:prstGeom prst="rect">
            <a:avLst/>
          </a:prstGeom>
          <a:noFill/>
        </p:spPr>
        <p:txBody>
          <a:bodyPr wrap="square" rtlCol="0">
            <a:spAutoFit/>
          </a:bodyPr>
          <a:lstStyle/>
          <a:p>
            <a:pPr algn="just"/>
            <a:endParaRPr lang="en-GB" sz="2000" dirty="0">
              <a:solidFill>
                <a:srgbClr val="202124"/>
              </a:solidFill>
            </a:endParaRPr>
          </a:p>
          <a:p>
            <a:pPr marL="342900" indent="-342900" algn="just">
              <a:buFont typeface="Arial" panose="020B0604020202020204" pitchFamily="34" charset="0"/>
              <a:buChar char="•"/>
            </a:pPr>
            <a:r>
              <a:rPr lang="en-GB" sz="2000" b="1" dirty="0">
                <a:solidFill>
                  <a:srgbClr val="202124"/>
                </a:solidFill>
              </a:rPr>
              <a:t>Nano Kernel: </a:t>
            </a:r>
            <a:r>
              <a:rPr lang="en-GB" sz="2000" dirty="0">
                <a:solidFill>
                  <a:srgbClr val="202124"/>
                </a:solidFill>
              </a:rPr>
              <a:t>If you need to have a Kernel but its majority of function is set up outside then this comes into the practice </a:t>
            </a:r>
          </a:p>
          <a:p>
            <a:pPr marL="342900" indent="-342900" algn="just">
              <a:buFont typeface="Arial" panose="020B0604020202020204" pitchFamily="34" charset="0"/>
              <a:buChar char="•"/>
            </a:pPr>
            <a:endParaRPr lang="en-GB" sz="2000" dirty="0">
              <a:solidFill>
                <a:srgbClr val="202124"/>
              </a:solidFill>
            </a:endParaRPr>
          </a:p>
          <a:p>
            <a:pPr marL="342900" indent="-342900" algn="just">
              <a:buFont typeface="Arial" panose="020B0604020202020204" pitchFamily="34" charset="0"/>
              <a:buChar char="•"/>
            </a:pPr>
            <a:r>
              <a:rPr lang="en-GB" sz="2000" b="1" dirty="0">
                <a:solidFill>
                  <a:srgbClr val="202124"/>
                </a:solidFill>
              </a:rPr>
              <a:t>Exo Kernel: </a:t>
            </a:r>
            <a:r>
              <a:rPr lang="en-GB" sz="2000" dirty="0">
                <a:solidFill>
                  <a:srgbClr val="202124"/>
                </a:solidFill>
              </a:rPr>
              <a:t>This Kernel only offers process protection and resource handling. However, it is mostly used when you are testing out an inhouse project, and you upgrade to a better Kernel type</a:t>
            </a:r>
            <a:endParaRPr lang="en-GB" sz="2000" b="1" dirty="0">
              <a:solidFill>
                <a:srgbClr val="202124"/>
              </a:solidFill>
            </a:endParaRP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720920"/>
            <a:ext cx="7421963" cy="584775"/>
          </a:xfrm>
          <a:prstGeom prst="rect">
            <a:avLst/>
          </a:prstGeom>
          <a:noFill/>
        </p:spPr>
        <p:txBody>
          <a:bodyPr wrap="square" rtlCol="0">
            <a:spAutoFit/>
          </a:bodyPr>
          <a:lstStyle/>
          <a:p>
            <a:pPr algn="ctr"/>
            <a:r>
              <a:rPr lang="en-US" sz="3200" b="1" dirty="0"/>
              <a:t>Types of Kernel</a:t>
            </a:r>
            <a:endParaRPr lang="en-US" dirty="0"/>
          </a:p>
        </p:txBody>
      </p:sp>
    </p:spTree>
    <p:extLst>
      <p:ext uri="{BB962C8B-B14F-4D97-AF65-F5344CB8AC3E}">
        <p14:creationId xmlns:p14="http://schemas.microsoft.com/office/powerpoint/2010/main" val="704328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3" name="TextBox 12">
            <a:extLst>
              <a:ext uri="{FF2B5EF4-FFF2-40B4-BE49-F238E27FC236}">
                <a16:creationId xmlns:a16="http://schemas.microsoft.com/office/drawing/2014/main" id="{AD611184-02FE-4489-89B8-139628EAC5E4}"/>
              </a:ext>
            </a:extLst>
          </p:cNvPr>
          <p:cNvSpPr txBox="1"/>
          <p:nvPr/>
        </p:nvSpPr>
        <p:spPr>
          <a:xfrm>
            <a:off x="590237" y="1268760"/>
            <a:ext cx="8086219" cy="4093428"/>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err="1">
                <a:solidFill>
                  <a:srgbClr val="202124"/>
                </a:solidFill>
              </a:rPr>
              <a:t>MS-Dos</a:t>
            </a:r>
            <a:r>
              <a:rPr lang="en-GB" sz="2000" dirty="0">
                <a:solidFill>
                  <a:srgbClr val="202124"/>
                </a:solidFill>
              </a:rPr>
              <a:t>: Microsoft Disk Operating System (1981)</a:t>
            </a:r>
          </a:p>
          <a:p>
            <a:pPr marL="342900" indent="-342900" algn="just">
              <a:buFont typeface="Arial" panose="020B0604020202020204" pitchFamily="34" charset="0"/>
              <a:buChar char="•"/>
            </a:pPr>
            <a:r>
              <a:rPr lang="en-GB" sz="2000" dirty="0">
                <a:solidFill>
                  <a:srgbClr val="202124"/>
                </a:solidFill>
              </a:rPr>
              <a:t>Windows 1.0 – 2.0 (1985 – 1992) </a:t>
            </a:r>
          </a:p>
          <a:p>
            <a:pPr marL="342900" indent="-342900" algn="just">
              <a:buFont typeface="Arial" panose="020B0604020202020204" pitchFamily="34" charset="0"/>
              <a:buChar char="•"/>
            </a:pPr>
            <a:r>
              <a:rPr lang="en-GB" sz="2000" dirty="0">
                <a:solidFill>
                  <a:srgbClr val="202124"/>
                </a:solidFill>
              </a:rPr>
              <a:t>Windows 3.0 - 3.1 (1990 – 1994)</a:t>
            </a:r>
          </a:p>
          <a:p>
            <a:pPr marL="342900" indent="-342900" algn="just">
              <a:buFont typeface="Arial" panose="020B0604020202020204" pitchFamily="34" charset="0"/>
              <a:buChar char="•"/>
            </a:pPr>
            <a:r>
              <a:rPr lang="en-GB" sz="2000" dirty="0">
                <a:solidFill>
                  <a:srgbClr val="202124"/>
                </a:solidFill>
              </a:rPr>
              <a:t>Windows 95 (August 1995) </a:t>
            </a:r>
          </a:p>
          <a:p>
            <a:pPr marL="342900" indent="-342900" algn="just">
              <a:buFont typeface="Arial" panose="020B0604020202020204" pitchFamily="34" charset="0"/>
              <a:buChar char="•"/>
            </a:pPr>
            <a:r>
              <a:rPr lang="en-GB" sz="2000" dirty="0">
                <a:solidFill>
                  <a:srgbClr val="202124"/>
                </a:solidFill>
              </a:rPr>
              <a:t>Windows NT 3.1 – 4.0 (1993 – 1996) </a:t>
            </a:r>
          </a:p>
          <a:p>
            <a:pPr marL="342900" indent="-342900" algn="just">
              <a:buFont typeface="Arial" panose="020B0604020202020204" pitchFamily="34" charset="0"/>
              <a:buChar char="•"/>
            </a:pPr>
            <a:r>
              <a:rPr lang="en-GB" sz="2000" dirty="0">
                <a:solidFill>
                  <a:srgbClr val="202124"/>
                </a:solidFill>
              </a:rPr>
              <a:t>Windows 98 (June 1998) </a:t>
            </a:r>
          </a:p>
          <a:p>
            <a:pPr marL="342900" indent="-342900" algn="just">
              <a:buFont typeface="Arial" panose="020B0604020202020204" pitchFamily="34" charset="0"/>
              <a:buChar char="•"/>
            </a:pPr>
            <a:r>
              <a:rPr lang="en-GB" sz="2000" dirty="0">
                <a:solidFill>
                  <a:srgbClr val="202124"/>
                </a:solidFill>
              </a:rPr>
              <a:t>Windows ME: Millennium Edition (September 2000)</a:t>
            </a:r>
          </a:p>
          <a:p>
            <a:pPr marL="342900" indent="-342900" algn="just">
              <a:buFont typeface="Arial" panose="020B0604020202020204" pitchFamily="34" charset="0"/>
              <a:buChar char="•"/>
            </a:pPr>
            <a:r>
              <a:rPr lang="en-GB" sz="2000" dirty="0">
                <a:solidFill>
                  <a:srgbClr val="202124"/>
                </a:solidFill>
              </a:rPr>
              <a:t>Windows 2000 (February 2000)</a:t>
            </a:r>
          </a:p>
          <a:p>
            <a:pPr marL="342900" indent="-342900" algn="just">
              <a:buFont typeface="Arial" panose="020B0604020202020204" pitchFamily="34" charset="0"/>
              <a:buChar char="•"/>
            </a:pPr>
            <a:r>
              <a:rPr lang="en-GB" sz="2000" dirty="0">
                <a:solidFill>
                  <a:srgbClr val="202124"/>
                </a:solidFill>
              </a:rPr>
              <a:t>Windows XP (October 2001)</a:t>
            </a:r>
          </a:p>
          <a:p>
            <a:pPr marL="342900" indent="-342900" algn="just">
              <a:buFont typeface="Arial" panose="020B0604020202020204" pitchFamily="34" charset="0"/>
              <a:buChar char="•"/>
            </a:pPr>
            <a:r>
              <a:rPr lang="en-GB" sz="2000" dirty="0">
                <a:solidFill>
                  <a:srgbClr val="202124"/>
                </a:solidFill>
              </a:rPr>
              <a:t>Windows Vista (November 2006)</a:t>
            </a:r>
          </a:p>
          <a:p>
            <a:pPr marL="342900" indent="-342900" algn="just">
              <a:buFont typeface="Arial" panose="020B0604020202020204" pitchFamily="34" charset="0"/>
              <a:buChar char="•"/>
            </a:pPr>
            <a:r>
              <a:rPr lang="en-GB" sz="2000" dirty="0">
                <a:solidFill>
                  <a:srgbClr val="202124"/>
                </a:solidFill>
              </a:rPr>
              <a:t>Windows 7 (October 2009)</a:t>
            </a:r>
          </a:p>
          <a:p>
            <a:pPr marL="342900" indent="-342900" algn="just">
              <a:buFont typeface="Arial" panose="020B0604020202020204" pitchFamily="34" charset="0"/>
              <a:buChar char="•"/>
            </a:pPr>
            <a:r>
              <a:rPr lang="en-GB" sz="2000" dirty="0">
                <a:solidFill>
                  <a:srgbClr val="202124"/>
                </a:solidFill>
              </a:rPr>
              <a:t>Windows 8 (August 2012)</a:t>
            </a:r>
          </a:p>
          <a:p>
            <a:pPr marL="342900" indent="-342900" algn="just">
              <a:buFont typeface="Arial" panose="020B0604020202020204" pitchFamily="34" charset="0"/>
              <a:buChar char="•"/>
            </a:pPr>
            <a:r>
              <a:rPr lang="en-GB" sz="2000" dirty="0">
                <a:solidFill>
                  <a:srgbClr val="202124"/>
                </a:solidFill>
              </a:rPr>
              <a:t>Windows 10 (July 2015)</a:t>
            </a: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400012"/>
            <a:ext cx="7421963" cy="584775"/>
          </a:xfrm>
          <a:prstGeom prst="rect">
            <a:avLst/>
          </a:prstGeom>
          <a:noFill/>
        </p:spPr>
        <p:txBody>
          <a:bodyPr wrap="square" rtlCol="0">
            <a:spAutoFit/>
          </a:bodyPr>
          <a:lstStyle/>
          <a:p>
            <a:pPr algn="ctr"/>
            <a:r>
              <a:rPr lang="en-US" sz="3200" b="1" dirty="0"/>
              <a:t>Types of Windows OS</a:t>
            </a:r>
            <a:endParaRPr lang="en-US" dirty="0"/>
          </a:p>
        </p:txBody>
      </p:sp>
    </p:spTree>
    <p:extLst>
      <p:ext uri="{BB962C8B-B14F-4D97-AF65-F5344CB8AC3E}">
        <p14:creationId xmlns:p14="http://schemas.microsoft.com/office/powerpoint/2010/main" val="105711268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3" name="TextBox 12">
            <a:extLst>
              <a:ext uri="{FF2B5EF4-FFF2-40B4-BE49-F238E27FC236}">
                <a16:creationId xmlns:a16="http://schemas.microsoft.com/office/drawing/2014/main" id="{AD611184-02FE-4489-89B8-139628EAC5E4}"/>
              </a:ext>
            </a:extLst>
          </p:cNvPr>
          <p:cNvSpPr txBox="1"/>
          <p:nvPr/>
        </p:nvSpPr>
        <p:spPr>
          <a:xfrm>
            <a:off x="590237" y="1700808"/>
            <a:ext cx="8086219" cy="2862322"/>
          </a:xfrm>
          <a:prstGeom prst="rect">
            <a:avLst/>
          </a:prstGeom>
          <a:noFill/>
        </p:spPr>
        <p:txBody>
          <a:bodyPr wrap="square" rtlCol="0">
            <a:spAutoFit/>
          </a:bodyPr>
          <a:lstStyle/>
          <a:p>
            <a:pPr marL="342900" indent="-342900" algn="just">
              <a:buFont typeface="Arial" panose="020B0604020202020204" pitchFamily="34" charset="0"/>
              <a:buChar char="•"/>
            </a:pPr>
            <a:r>
              <a:rPr lang="en-GB" sz="2000" dirty="0">
                <a:solidFill>
                  <a:srgbClr val="202124"/>
                </a:solidFill>
              </a:rPr>
              <a:t>Windows Server (March 2003) </a:t>
            </a:r>
          </a:p>
          <a:p>
            <a:pPr marL="342900" indent="-342900" algn="just">
              <a:buFont typeface="Arial" panose="020B0604020202020204" pitchFamily="34" charset="0"/>
              <a:buChar char="•"/>
            </a:pPr>
            <a:endParaRPr lang="en-GB" sz="2000" dirty="0">
              <a:solidFill>
                <a:srgbClr val="202124"/>
              </a:solidFill>
            </a:endParaRPr>
          </a:p>
          <a:p>
            <a:pPr marL="342900" indent="-342900" algn="just">
              <a:buFont typeface="Arial" panose="020B0604020202020204" pitchFamily="34" charset="0"/>
              <a:buChar char="•"/>
            </a:pPr>
            <a:r>
              <a:rPr lang="en-GB" sz="2000" dirty="0">
                <a:solidFill>
                  <a:srgbClr val="202124"/>
                </a:solidFill>
              </a:rPr>
              <a:t>Windows Home Server (January 2007)</a:t>
            </a:r>
          </a:p>
          <a:p>
            <a:pPr marL="342900" indent="-342900" algn="just">
              <a:buFont typeface="Arial" panose="020B0604020202020204" pitchFamily="34" charset="0"/>
              <a:buChar char="•"/>
            </a:pPr>
            <a:endParaRPr lang="en-GB" sz="2000" dirty="0">
              <a:solidFill>
                <a:srgbClr val="202124"/>
              </a:solidFill>
            </a:endParaRPr>
          </a:p>
          <a:p>
            <a:pPr marL="342900" indent="-342900" algn="just">
              <a:buFont typeface="Arial" panose="020B0604020202020204" pitchFamily="34" charset="0"/>
              <a:buChar char="•"/>
            </a:pPr>
            <a:r>
              <a:rPr lang="en-GB" sz="2000" dirty="0">
                <a:solidFill>
                  <a:srgbClr val="202124"/>
                </a:solidFill>
              </a:rPr>
              <a:t>Windows CE (November 2006)</a:t>
            </a:r>
          </a:p>
          <a:p>
            <a:pPr marL="342900" indent="-342900" algn="just">
              <a:buFont typeface="Arial" panose="020B0604020202020204" pitchFamily="34" charset="0"/>
              <a:buChar char="•"/>
            </a:pPr>
            <a:endParaRPr lang="en-GB" sz="2000" dirty="0">
              <a:solidFill>
                <a:srgbClr val="202124"/>
              </a:solidFill>
            </a:endParaRPr>
          </a:p>
          <a:p>
            <a:pPr marL="342900" indent="-342900" algn="just">
              <a:buFont typeface="Arial" panose="020B0604020202020204" pitchFamily="34" charset="0"/>
              <a:buChar char="•"/>
            </a:pPr>
            <a:r>
              <a:rPr lang="en-GB" sz="2000" dirty="0">
                <a:solidFill>
                  <a:srgbClr val="202124"/>
                </a:solidFill>
              </a:rPr>
              <a:t>Windows Mobile (April 2000)</a:t>
            </a:r>
          </a:p>
          <a:p>
            <a:pPr marL="342900" indent="-342900" algn="just">
              <a:buFont typeface="Arial" panose="020B0604020202020204" pitchFamily="34" charset="0"/>
              <a:buChar char="•"/>
            </a:pPr>
            <a:endParaRPr lang="en-GB" sz="2000" dirty="0">
              <a:solidFill>
                <a:srgbClr val="202124"/>
              </a:solidFill>
            </a:endParaRPr>
          </a:p>
          <a:p>
            <a:pPr marL="342900" indent="-342900" algn="just">
              <a:buFont typeface="Arial" panose="020B0604020202020204" pitchFamily="34" charset="0"/>
              <a:buChar char="•"/>
            </a:pPr>
            <a:r>
              <a:rPr lang="en-GB" sz="2000" dirty="0">
                <a:solidFill>
                  <a:srgbClr val="202124"/>
                </a:solidFill>
              </a:rPr>
              <a:t>Windows Phone (November 2010)</a:t>
            </a: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400012"/>
            <a:ext cx="7421963" cy="1077218"/>
          </a:xfrm>
          <a:prstGeom prst="rect">
            <a:avLst/>
          </a:prstGeom>
          <a:noFill/>
        </p:spPr>
        <p:txBody>
          <a:bodyPr wrap="square" rtlCol="0">
            <a:spAutoFit/>
          </a:bodyPr>
          <a:lstStyle/>
          <a:p>
            <a:pPr algn="ctr"/>
            <a:r>
              <a:rPr lang="en-US" sz="3200" b="1" dirty="0"/>
              <a:t>Windows OS for Servers &amp; Mobile Devices</a:t>
            </a:r>
            <a:endParaRPr lang="en-US" dirty="0"/>
          </a:p>
        </p:txBody>
      </p:sp>
    </p:spTree>
    <p:extLst>
      <p:ext uri="{BB962C8B-B14F-4D97-AF65-F5344CB8AC3E}">
        <p14:creationId xmlns:p14="http://schemas.microsoft.com/office/powerpoint/2010/main" val="2294029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7" name="TextBox 16">
            <a:extLst>
              <a:ext uri="{FF2B5EF4-FFF2-40B4-BE49-F238E27FC236}">
                <a16:creationId xmlns:a16="http://schemas.microsoft.com/office/drawing/2014/main" id="{E407284F-1433-EC4F-B0EB-6FDCF8526B2F}"/>
              </a:ext>
            </a:extLst>
          </p:cNvPr>
          <p:cNvSpPr txBox="1"/>
          <p:nvPr/>
        </p:nvSpPr>
        <p:spPr>
          <a:xfrm>
            <a:off x="1043608" y="2420888"/>
            <a:ext cx="7421963" cy="584775"/>
          </a:xfrm>
          <a:prstGeom prst="rect">
            <a:avLst/>
          </a:prstGeom>
          <a:noFill/>
        </p:spPr>
        <p:txBody>
          <a:bodyPr wrap="square" rtlCol="0">
            <a:spAutoFit/>
          </a:bodyPr>
          <a:lstStyle/>
          <a:p>
            <a:pPr algn="ctr"/>
            <a:r>
              <a:rPr lang="en-US" sz="3200" b="1" dirty="0"/>
              <a:t>Any Questions?</a:t>
            </a:r>
            <a:endParaRPr lang="en-US" dirty="0"/>
          </a:p>
        </p:txBody>
      </p:sp>
    </p:spTree>
    <p:extLst>
      <p:ext uri="{BB962C8B-B14F-4D97-AF65-F5344CB8AC3E}">
        <p14:creationId xmlns:p14="http://schemas.microsoft.com/office/powerpoint/2010/main" val="57370940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44936</TotalTime>
  <Words>2105</Words>
  <Application>Microsoft Macintosh PowerPoint</Application>
  <PresentationFormat>On-screen Show (4:3)</PresentationFormat>
  <Paragraphs>256</Paragraphs>
  <Slides>28</Slides>
  <Notes>24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Myriad Pro</vt:lpstr>
      <vt:lpstr>20140311PresentationUWTSDTemplate</vt:lpstr>
      <vt:lpstr>Computer Architecture &amp; OS  ACCA4022</vt:lpstr>
      <vt:lpstr>Learning Outcome</vt:lpstr>
      <vt:lpstr>What is an Operating System.</vt:lpstr>
      <vt:lpstr>What is an Operating System.</vt:lpstr>
      <vt:lpstr>What is an Operating System.</vt:lpstr>
      <vt:lpstr>What is an Operating System.</vt:lpstr>
      <vt:lpstr>Q. What does an Operating System do?</vt:lpstr>
      <vt:lpstr>Q. What does an Operating System do?</vt:lpstr>
      <vt:lpstr>Q. What does an Operating System do?</vt:lpstr>
      <vt:lpstr>Q. What does an Operating System do?</vt:lpstr>
      <vt:lpstr>Q. What does an Operating System do?</vt:lpstr>
      <vt:lpstr>Q. What does an Operating System do?</vt:lpstr>
      <vt:lpstr>Q. What does an Operating System do?</vt:lpstr>
      <vt:lpstr>Q. What does an Operating System do?</vt:lpstr>
      <vt:lpstr>PowerPoint Presentation</vt:lpstr>
      <vt:lpstr>PowerPoint Presentation</vt:lpstr>
      <vt:lpstr>PowerPoint Presentation</vt:lpstr>
      <vt:lpstr>Preview: Memory &amp; Process Management</vt:lpstr>
      <vt:lpstr>Preview: Memory &amp; Process Management</vt:lpstr>
      <vt:lpstr>Timeline: The History of Operating Systems</vt:lpstr>
      <vt:lpstr>Timeline: The History of Operating Systems</vt:lpstr>
      <vt:lpstr>Timeline: The History of Operating Systems</vt:lpstr>
      <vt:lpstr>Timeline: The History of Operating Systems</vt:lpstr>
      <vt:lpstr>Timeline: The History of Operating Systems</vt:lpstr>
      <vt:lpstr>Timeline: The History of Operating Systems</vt:lpstr>
      <vt:lpstr>Timeline: The History of Operating Systems</vt:lpstr>
      <vt:lpstr>Timeline: The History of Operating Systems</vt:lpstr>
      <vt:lpstr>Timeline: The History of Operating Systems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298</cp:revision>
  <dcterms:created xsi:type="dcterms:W3CDTF">2015-04-14T15:21:28Z</dcterms:created>
  <dcterms:modified xsi:type="dcterms:W3CDTF">2021-04-05T19:28:36Z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