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9" r:id="rId4"/>
    <p:sldId id="258" r:id="rId5"/>
    <p:sldId id="260" r:id="rId6"/>
    <p:sldId id="261" r:id="rId7"/>
    <p:sldId id="27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9906000" cy="6858000" type="A4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67905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73581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103715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47162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839526" algn="l" defTabSz="735810" rtl="0" eaLnBrk="1" latinLnBrk="0" hangingPunct="1"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207432" algn="l" defTabSz="735810" rtl="0" eaLnBrk="1" latinLnBrk="0" hangingPunct="1"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2575337" algn="l" defTabSz="735810" rtl="0" eaLnBrk="1" latinLnBrk="0" hangingPunct="1"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2943242" algn="l" defTabSz="735810" rtl="0" eaLnBrk="1" latinLnBrk="0" hangingPunct="1">
      <a:defRPr sz="19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110" d="100"/>
          <a:sy n="110" d="100"/>
        </p:scale>
        <p:origin x="-666" y="528"/>
      </p:cViewPr>
      <p:guideLst>
        <p:guide orient="horz" pos="2163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544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153C8D-5A44-407B-A45A-426B9AD7E969}" type="datetimeFigureOut">
              <a:rPr lang="en-GB" smtClean="0"/>
              <a:pPr/>
              <a:t>16/02/2017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9BDFAB-6C07-4160-A7BB-160DF348324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08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1200" y="744538"/>
            <a:ext cx="537527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86981" y="4728805"/>
            <a:ext cx="6423714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6CFA89A-B2B5-40F7-A332-63BD8D1127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7470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6790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73581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10371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47162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839526" algn="l" defTabSz="73581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07432" algn="l" defTabSz="73581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75337" algn="l" defTabSz="73581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43242" algn="l" defTabSz="73581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46125" y="744538"/>
            <a:ext cx="5376863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A89A-B2B5-40F7-A332-63BD8D112702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5" y="2130428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4" y="3886201"/>
            <a:ext cx="6934200" cy="1752601"/>
          </a:xfrm>
        </p:spPr>
        <p:txBody>
          <a:bodyPr/>
          <a:lstStyle>
            <a:lvl1pPr marL="0" indent="0" algn="ctr">
              <a:buNone/>
              <a:defRPr/>
            </a:lvl1pPr>
            <a:lvl2pPr marL="367905" indent="0" algn="ctr">
              <a:buNone/>
              <a:defRPr/>
            </a:lvl2pPr>
            <a:lvl3pPr marL="735810" indent="0" algn="ctr">
              <a:buNone/>
              <a:defRPr/>
            </a:lvl3pPr>
            <a:lvl4pPr marL="1103715" indent="0" algn="ctr">
              <a:buNone/>
              <a:defRPr/>
            </a:lvl4pPr>
            <a:lvl5pPr marL="1471620" indent="0" algn="ctr">
              <a:buNone/>
              <a:defRPr/>
            </a:lvl5pPr>
            <a:lvl6pPr marL="1839526" indent="0" algn="ctr">
              <a:buNone/>
              <a:defRPr/>
            </a:lvl6pPr>
            <a:lvl7pPr marL="2207432" indent="0" algn="ctr">
              <a:buNone/>
              <a:defRPr/>
            </a:lvl7pPr>
            <a:lvl8pPr marL="2575337" indent="0" algn="ctr">
              <a:buNone/>
              <a:defRPr/>
            </a:lvl8pPr>
            <a:lvl9pPr marL="294324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07FC9-E3AB-4668-B1C1-4CE349F367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097DE-08D8-4DAE-8AF2-E9EF48F7345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10" y="4406902"/>
            <a:ext cx="8420100" cy="1362076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10" y="2906715"/>
            <a:ext cx="8420100" cy="1500187"/>
          </a:xfrm>
        </p:spPr>
        <p:txBody>
          <a:bodyPr anchor="b"/>
          <a:lstStyle>
            <a:lvl1pPr marL="0" indent="0">
              <a:buNone/>
              <a:defRPr sz="1600"/>
            </a:lvl1pPr>
            <a:lvl2pPr marL="367905" indent="0">
              <a:buNone/>
              <a:defRPr sz="1400"/>
            </a:lvl2pPr>
            <a:lvl3pPr marL="735810" indent="0">
              <a:buNone/>
              <a:defRPr sz="1300"/>
            </a:lvl3pPr>
            <a:lvl4pPr marL="1103715" indent="0">
              <a:buNone/>
              <a:defRPr sz="1100"/>
            </a:lvl4pPr>
            <a:lvl5pPr marL="1471620" indent="0">
              <a:buNone/>
              <a:defRPr sz="1100"/>
            </a:lvl5pPr>
            <a:lvl6pPr marL="1839526" indent="0">
              <a:buNone/>
              <a:defRPr sz="1100"/>
            </a:lvl6pPr>
            <a:lvl7pPr marL="2207432" indent="0">
              <a:buNone/>
              <a:defRPr sz="1100"/>
            </a:lvl7pPr>
            <a:lvl8pPr marL="2575337" indent="0">
              <a:buNone/>
              <a:defRPr sz="1100"/>
            </a:lvl8pPr>
            <a:lvl9pPr marL="2943242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A0F59-4B03-42DB-AABC-9A62E27A09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2" y="1981203"/>
            <a:ext cx="4127500" cy="411480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3" y="1981203"/>
            <a:ext cx="4127500" cy="411480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5664C-0182-474B-8D6C-D6151940EE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6" y="274639"/>
            <a:ext cx="8915400" cy="114300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2" y="1535115"/>
            <a:ext cx="4376870" cy="639763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7905" indent="0">
              <a:buNone/>
              <a:defRPr sz="1600" b="1"/>
            </a:lvl2pPr>
            <a:lvl3pPr marL="735810" indent="0">
              <a:buNone/>
              <a:defRPr sz="1400" b="1"/>
            </a:lvl3pPr>
            <a:lvl4pPr marL="1103715" indent="0">
              <a:buNone/>
              <a:defRPr sz="1300" b="1"/>
            </a:lvl4pPr>
            <a:lvl5pPr marL="1471620" indent="0">
              <a:buNone/>
              <a:defRPr sz="1300" b="1"/>
            </a:lvl5pPr>
            <a:lvl6pPr marL="1839526" indent="0">
              <a:buNone/>
              <a:defRPr sz="1300" b="1"/>
            </a:lvl6pPr>
            <a:lvl7pPr marL="2207432" indent="0">
              <a:buNone/>
              <a:defRPr sz="1300" b="1"/>
            </a:lvl7pPr>
            <a:lvl8pPr marL="2575337" indent="0">
              <a:buNone/>
              <a:defRPr sz="1300" b="1"/>
            </a:lvl8pPr>
            <a:lvl9pPr marL="2943242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2" y="2174879"/>
            <a:ext cx="4376870" cy="39512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6" y="1535115"/>
            <a:ext cx="4378589" cy="639763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7905" indent="0">
              <a:buNone/>
              <a:defRPr sz="1600" b="1"/>
            </a:lvl2pPr>
            <a:lvl3pPr marL="735810" indent="0">
              <a:buNone/>
              <a:defRPr sz="1400" b="1"/>
            </a:lvl3pPr>
            <a:lvl4pPr marL="1103715" indent="0">
              <a:buNone/>
              <a:defRPr sz="1300" b="1"/>
            </a:lvl4pPr>
            <a:lvl5pPr marL="1471620" indent="0">
              <a:buNone/>
              <a:defRPr sz="1300" b="1"/>
            </a:lvl5pPr>
            <a:lvl6pPr marL="1839526" indent="0">
              <a:buNone/>
              <a:defRPr sz="1300" b="1"/>
            </a:lvl6pPr>
            <a:lvl7pPr marL="2207432" indent="0">
              <a:buNone/>
              <a:defRPr sz="1300" b="1"/>
            </a:lvl7pPr>
            <a:lvl8pPr marL="2575337" indent="0">
              <a:buNone/>
              <a:defRPr sz="1300" b="1"/>
            </a:lvl8pPr>
            <a:lvl9pPr marL="2943242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6" y="2174879"/>
            <a:ext cx="4378589" cy="39512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593B0-C329-484E-A2AC-931D4F87C4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830" y="609602"/>
            <a:ext cx="8308349" cy="1143001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E96FE-C2BF-40BD-8A20-8754A956EB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97971-AAF2-4F24-8CFA-E520BF7F95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6" y="273054"/>
            <a:ext cx="3259006" cy="116205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3" y="273055"/>
            <a:ext cx="5537729" cy="5853112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6" y="1435103"/>
            <a:ext cx="3259006" cy="4691063"/>
          </a:xfrm>
        </p:spPr>
        <p:txBody>
          <a:bodyPr/>
          <a:lstStyle>
            <a:lvl1pPr marL="0" indent="0">
              <a:buNone/>
              <a:defRPr sz="1100"/>
            </a:lvl1pPr>
            <a:lvl2pPr marL="367905" indent="0">
              <a:buNone/>
              <a:defRPr sz="1000"/>
            </a:lvl2pPr>
            <a:lvl3pPr marL="735810" indent="0">
              <a:buNone/>
              <a:defRPr sz="800"/>
            </a:lvl3pPr>
            <a:lvl4pPr marL="1103715" indent="0">
              <a:buNone/>
              <a:defRPr sz="700"/>
            </a:lvl4pPr>
            <a:lvl5pPr marL="1471620" indent="0">
              <a:buNone/>
              <a:defRPr sz="700"/>
            </a:lvl5pPr>
            <a:lvl6pPr marL="1839526" indent="0">
              <a:buNone/>
              <a:defRPr sz="700"/>
            </a:lvl6pPr>
            <a:lvl7pPr marL="2207432" indent="0">
              <a:buNone/>
              <a:defRPr sz="700"/>
            </a:lvl7pPr>
            <a:lvl8pPr marL="2575337" indent="0">
              <a:buNone/>
              <a:defRPr sz="700"/>
            </a:lvl8pPr>
            <a:lvl9pPr marL="2943242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FBBE7-9961-44F6-AA0B-AB751A56D5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8" y="4800602"/>
            <a:ext cx="5943600" cy="566740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8" y="612778"/>
            <a:ext cx="5943600" cy="4114800"/>
          </a:xfrm>
        </p:spPr>
        <p:txBody>
          <a:bodyPr/>
          <a:lstStyle>
            <a:lvl1pPr marL="0" indent="0">
              <a:buNone/>
              <a:defRPr sz="2600"/>
            </a:lvl1pPr>
            <a:lvl2pPr marL="367905" indent="0">
              <a:buNone/>
              <a:defRPr sz="2300"/>
            </a:lvl2pPr>
            <a:lvl3pPr marL="735810" indent="0">
              <a:buNone/>
              <a:defRPr sz="1900"/>
            </a:lvl3pPr>
            <a:lvl4pPr marL="1103715" indent="0">
              <a:buNone/>
              <a:defRPr sz="1600"/>
            </a:lvl4pPr>
            <a:lvl5pPr marL="1471620" indent="0">
              <a:buNone/>
              <a:defRPr sz="1600"/>
            </a:lvl5pPr>
            <a:lvl6pPr marL="1839526" indent="0">
              <a:buNone/>
              <a:defRPr sz="1600"/>
            </a:lvl6pPr>
            <a:lvl7pPr marL="2207432" indent="0">
              <a:buNone/>
              <a:defRPr sz="1600"/>
            </a:lvl7pPr>
            <a:lvl8pPr marL="2575337" indent="0">
              <a:buNone/>
              <a:defRPr sz="1600"/>
            </a:lvl8pPr>
            <a:lvl9pPr marL="2943242" indent="0">
              <a:buNone/>
              <a:defRPr sz="16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8" y="5367341"/>
            <a:ext cx="5943600" cy="804863"/>
          </a:xfrm>
        </p:spPr>
        <p:txBody>
          <a:bodyPr/>
          <a:lstStyle>
            <a:lvl1pPr marL="0" indent="0">
              <a:buNone/>
              <a:defRPr sz="1100"/>
            </a:lvl1pPr>
            <a:lvl2pPr marL="367905" indent="0">
              <a:buNone/>
              <a:defRPr sz="1000"/>
            </a:lvl2pPr>
            <a:lvl3pPr marL="735810" indent="0">
              <a:buNone/>
              <a:defRPr sz="800"/>
            </a:lvl3pPr>
            <a:lvl4pPr marL="1103715" indent="0">
              <a:buNone/>
              <a:defRPr sz="700"/>
            </a:lvl4pPr>
            <a:lvl5pPr marL="1471620" indent="0">
              <a:buNone/>
              <a:defRPr sz="700"/>
            </a:lvl5pPr>
            <a:lvl6pPr marL="1839526" indent="0">
              <a:buNone/>
              <a:defRPr sz="700"/>
            </a:lvl6pPr>
            <a:lvl7pPr marL="2207432" indent="0">
              <a:buNone/>
              <a:defRPr sz="700"/>
            </a:lvl7pPr>
            <a:lvl8pPr marL="2575337" indent="0">
              <a:buNone/>
              <a:defRPr sz="700"/>
            </a:lvl8pPr>
            <a:lvl9pPr marL="2943242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84BA8-75AC-4B8C-BA1F-94263FA72A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0AE27-31E4-4F7A-88DF-447E322FE0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8" y="332661"/>
            <a:ext cx="2105024" cy="57633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6" y="332661"/>
            <a:ext cx="6149976" cy="5763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7ACAD-E1A0-4D90-A627-BAB3CD5F9C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0494" y="609602"/>
            <a:ext cx="9205022" cy="114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3581" tIns="36791" rIns="73581" bIns="3679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0494" y="1981203"/>
            <a:ext cx="920502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3581" tIns="36791" rIns="73581" bIns="367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3" y="6248403"/>
            <a:ext cx="206375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3581" tIns="36791" rIns="73581" bIns="36791" numCol="1" anchor="t" anchorCtr="0" compatLnSpc="1">
            <a:prstTxWarp prst="textNoShape">
              <a:avLst/>
            </a:prstTxWarp>
          </a:bodyPr>
          <a:lstStyle>
            <a:lvl1pPr>
              <a:defRPr sz="11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5" y="6248403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3581" tIns="36791" rIns="73581" bIns="36791" numCol="1" anchor="t" anchorCtr="0" compatLnSpc="1">
            <a:prstTxWarp prst="textNoShape">
              <a:avLst/>
            </a:prstTxWarp>
          </a:bodyPr>
          <a:lstStyle>
            <a:lvl1pPr algn="ctr">
              <a:defRPr sz="1100" smtClean="0"/>
            </a:lvl1pPr>
          </a:lstStyle>
          <a:p>
            <a:pPr>
              <a:defRPr/>
            </a:pPr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5" y="6248403"/>
            <a:ext cx="206375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3581" tIns="36791" rIns="73581" bIns="36791" numCol="1" anchor="t" anchorCtr="0" compatLnSpc="1">
            <a:prstTxWarp prst="textNoShape">
              <a:avLst/>
            </a:prstTxWarp>
          </a:bodyPr>
          <a:lstStyle>
            <a:lvl1pPr algn="r">
              <a:defRPr sz="1100" smtClean="0"/>
            </a:lvl1pPr>
          </a:lstStyle>
          <a:p>
            <a:pPr>
              <a:defRPr/>
            </a:pPr>
            <a:fld id="{C4F3EB16-17F6-4358-A4D3-CBADAD38A5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5pPr>
      <a:lvl6pPr marL="367905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6pPr>
      <a:lvl7pPr marL="735810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7pPr>
      <a:lvl8pPr marL="1103715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8pPr>
      <a:lvl9pPr marL="1471620" algn="ctr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Times New Roman" pitchFamily="18" charset="0"/>
        </a:defRPr>
      </a:lvl9pPr>
    </p:titleStyle>
    <p:bodyStyle>
      <a:lvl1pPr marL="275929" indent="-275929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97847" indent="-229941" algn="l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919764" indent="-183953" algn="l" rtl="0" eaLnBrk="0" fontAlgn="base" hangingPunct="0">
        <a:spcBef>
          <a:spcPct val="20000"/>
        </a:spcBef>
        <a:spcAft>
          <a:spcPct val="0"/>
        </a:spcAft>
        <a:buChar char="•"/>
        <a:defRPr sz="1900">
          <a:solidFill>
            <a:schemeClr val="tx1"/>
          </a:solidFill>
          <a:latin typeface="+mn-lt"/>
        </a:defRPr>
      </a:lvl3pPr>
      <a:lvl4pPr marL="1287668" indent="-18395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1655573" indent="-183953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023479" indent="-18395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391384" indent="-18395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759289" indent="-18395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127194" indent="-18395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7905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35810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03715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71620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39526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07432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5337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43242" algn="l" defTabSz="73581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20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2DB60F-4B71-48E6-87AC-B4CB480BBDB8}" type="slidenum">
              <a:rPr lang="en-GB"/>
              <a:pPr/>
              <a:t>1</a:t>
            </a:fld>
            <a:endParaRPr lang="en-GB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5303" y="228603"/>
            <a:ext cx="87503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z="19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OPERATIONAL AMPLIFIERS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5503" y="914404"/>
            <a:ext cx="8420100" cy="5333999"/>
          </a:xfrm>
        </p:spPr>
        <p:txBody>
          <a:bodyPr/>
          <a:lstStyle/>
          <a:p>
            <a:pPr algn="just" eaLnBrk="1" hangingPunct="1"/>
            <a:r>
              <a:rPr lang="en-GB" sz="1600" dirty="0" smtClean="0">
                <a:latin typeface="Arial Rounded MT Bold" pitchFamily="34" charset="0"/>
                <a:cs typeface="Times New Roman" pitchFamily="18" charset="0"/>
              </a:rPr>
              <a:t> </a:t>
            </a:r>
          </a:p>
        </p:txBody>
      </p:sp>
      <p:sp>
        <p:nvSpPr>
          <p:cNvPr id="2054" name="Text Box 4"/>
          <p:cNvSpPr txBox="1">
            <a:spLocks noChangeArrowheads="1"/>
          </p:cNvSpPr>
          <p:nvPr/>
        </p:nvSpPr>
        <p:spPr bwMode="auto">
          <a:xfrm>
            <a:off x="412757" y="1219200"/>
            <a:ext cx="9080500" cy="3636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GB" sz="1400" dirty="0">
                <a:latin typeface="Arial Rounded MT Bold" pitchFamily="34" charset="0"/>
                <a:cs typeface="Times New Roman" pitchFamily="18" charset="0"/>
              </a:rPr>
              <a:t>An operational amplifiers ( op-amp.) is an 8 terminal Integrated Circuit  (I.C.).</a:t>
            </a:r>
          </a:p>
          <a:p>
            <a:pPr algn="just">
              <a:spcBef>
                <a:spcPct val="50000"/>
              </a:spcBef>
            </a:pPr>
            <a:r>
              <a:rPr lang="en-GB" sz="1400" dirty="0">
                <a:latin typeface="Arial Rounded MT Bold" pitchFamily="34" charset="0"/>
                <a:cs typeface="Times New Roman" pitchFamily="18" charset="0"/>
              </a:rPr>
              <a:t> It is a high gain amplifier capable of amplifying both </a:t>
            </a:r>
            <a:r>
              <a:rPr lang="en-GB" sz="1400" dirty="0" err="1">
                <a:latin typeface="Arial Rounded MT Bold" pitchFamily="34" charset="0"/>
                <a:cs typeface="Times New Roman" pitchFamily="18" charset="0"/>
              </a:rPr>
              <a:t>a.c</a:t>
            </a:r>
            <a:r>
              <a:rPr lang="en-GB" sz="1400" dirty="0">
                <a:latin typeface="Arial Rounded MT Bold" pitchFamily="34" charset="0"/>
                <a:cs typeface="Times New Roman" pitchFamily="18" charset="0"/>
              </a:rPr>
              <a:t>. and </a:t>
            </a:r>
            <a:r>
              <a:rPr lang="en-GB" sz="1400" dirty="0" err="1">
                <a:latin typeface="Arial Rounded MT Bold" pitchFamily="34" charset="0"/>
                <a:cs typeface="Times New Roman" pitchFamily="18" charset="0"/>
              </a:rPr>
              <a:t>d.c</a:t>
            </a:r>
            <a:r>
              <a:rPr lang="en-GB" sz="1400" dirty="0">
                <a:latin typeface="Arial Rounded MT Bold" pitchFamily="34" charset="0"/>
                <a:cs typeface="Times New Roman" pitchFamily="18" charset="0"/>
              </a:rPr>
              <a:t>.</a:t>
            </a:r>
          </a:p>
          <a:p>
            <a:pPr algn="just">
              <a:spcBef>
                <a:spcPct val="50000"/>
              </a:spcBef>
            </a:pPr>
            <a:r>
              <a:rPr lang="en-GB" sz="1400" dirty="0">
                <a:latin typeface="Arial Rounded MT Bold" pitchFamily="34" charset="0"/>
                <a:cs typeface="Times New Roman" pitchFamily="18" charset="0"/>
              </a:rPr>
              <a:t>By simply connecting a power supply to pins 4 and 7 and by connecting a few resistors around the device, as shown below, it is possible to make several different types of amplifier.</a:t>
            </a:r>
          </a:p>
          <a:p>
            <a:pPr algn="just">
              <a:spcBef>
                <a:spcPct val="50000"/>
              </a:spcBef>
            </a:pPr>
            <a:r>
              <a:rPr lang="en-GB" dirty="0">
                <a:cs typeface="Times New Roman" pitchFamily="18" charset="0"/>
              </a:rPr>
              <a:t> </a:t>
            </a:r>
          </a:p>
          <a:p>
            <a:pPr algn="just">
              <a:spcBef>
                <a:spcPct val="50000"/>
              </a:spcBef>
            </a:pPr>
            <a:r>
              <a:rPr lang="en-GB" dirty="0">
                <a:cs typeface="Times New Roman" pitchFamily="18" charset="0"/>
              </a:rPr>
              <a:t> </a:t>
            </a:r>
          </a:p>
          <a:p>
            <a:pPr algn="just">
              <a:spcBef>
                <a:spcPct val="50000"/>
              </a:spcBef>
            </a:pPr>
            <a:r>
              <a:rPr lang="en-GB" dirty="0">
                <a:cs typeface="Times New Roman" pitchFamily="18" charset="0"/>
              </a:rPr>
              <a:t> </a:t>
            </a:r>
          </a:p>
          <a:p>
            <a:pPr algn="just">
              <a:spcBef>
                <a:spcPct val="50000"/>
              </a:spcBef>
            </a:pPr>
            <a:r>
              <a:rPr lang="en-GB" dirty="0">
                <a:cs typeface="Times New Roman" pitchFamily="18" charset="0"/>
              </a:rPr>
              <a:t/>
            </a:r>
            <a:br>
              <a:rPr lang="en-GB" dirty="0">
                <a:cs typeface="Times New Roman" pitchFamily="18" charset="0"/>
              </a:rPr>
            </a:br>
            <a:r>
              <a:rPr lang="en-GB" dirty="0">
                <a:cs typeface="Times New Roman" pitchFamily="18" charset="0"/>
              </a:rPr>
              <a:t> </a:t>
            </a:r>
          </a:p>
          <a:p>
            <a:pPr>
              <a:spcBef>
                <a:spcPct val="50000"/>
              </a:spcBef>
            </a:pPr>
            <a:endParaRPr lang="en-GB" dirty="0"/>
          </a:p>
        </p:txBody>
      </p:sp>
      <p:grpSp>
        <p:nvGrpSpPr>
          <p:cNvPr id="2055" name="Group 5"/>
          <p:cNvGrpSpPr>
            <a:grpSpLocks/>
          </p:cNvGrpSpPr>
          <p:nvPr/>
        </p:nvGrpSpPr>
        <p:grpSpPr bwMode="auto">
          <a:xfrm>
            <a:off x="1568450" y="3352802"/>
            <a:ext cx="6851651" cy="2819401"/>
            <a:chOff x="1953" y="4996"/>
            <a:chExt cx="8114" cy="3957"/>
          </a:xfrm>
        </p:grpSpPr>
        <p:pic>
          <p:nvPicPr>
            <p:cNvPr id="2056" name="Picture 6" descr="~AUT000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00" y="5022"/>
              <a:ext cx="7841" cy="38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7" name="Text Box 7"/>
            <p:cNvSpPr txBox="1">
              <a:spLocks noChangeArrowheads="1"/>
            </p:cNvSpPr>
            <p:nvPr/>
          </p:nvSpPr>
          <p:spPr bwMode="auto">
            <a:xfrm>
              <a:off x="1953" y="5059"/>
              <a:ext cx="3644" cy="86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 sz="1000" dirty="0"/>
            </a:p>
          </p:txBody>
        </p:sp>
        <p:sp>
          <p:nvSpPr>
            <p:cNvPr id="2058" name="Text Box 8"/>
            <p:cNvSpPr txBox="1">
              <a:spLocks noChangeArrowheads="1"/>
            </p:cNvSpPr>
            <p:nvPr/>
          </p:nvSpPr>
          <p:spPr bwMode="auto">
            <a:xfrm>
              <a:off x="2054" y="8289"/>
              <a:ext cx="1991" cy="3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 sz="1000" dirty="0"/>
            </a:p>
          </p:txBody>
        </p:sp>
        <p:sp>
          <p:nvSpPr>
            <p:cNvPr id="2059" name="Text Box 9"/>
            <p:cNvSpPr txBox="1">
              <a:spLocks noChangeArrowheads="1"/>
            </p:cNvSpPr>
            <p:nvPr/>
          </p:nvSpPr>
          <p:spPr bwMode="auto">
            <a:xfrm>
              <a:off x="8890" y="4996"/>
              <a:ext cx="1177" cy="395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n-US" sz="1000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288704" y="2924944"/>
            <a:ext cx="158417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TL071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5B3D298-A921-4C19-8483-435B4EB6490E}" type="slidenum">
              <a:rPr lang="en-GB"/>
              <a:pPr/>
              <a:t>2</a:t>
            </a:fld>
            <a:endParaRPr lang="en-GB"/>
          </a:p>
        </p:txBody>
      </p:sp>
      <p:pic>
        <p:nvPicPr>
          <p:cNvPr id="3076" name="Picture 2" descr="~AUT00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860" y="2103138"/>
            <a:ext cx="8152588" cy="4206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Line 8"/>
          <p:cNvSpPr>
            <a:spLocks noChangeShapeType="1"/>
          </p:cNvSpPr>
          <p:nvPr/>
        </p:nvSpPr>
        <p:spPr bwMode="auto">
          <a:xfrm>
            <a:off x="3002789" y="3933055"/>
            <a:ext cx="1009519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3079" name="Line 4"/>
          <p:cNvSpPr>
            <a:spLocks noChangeShapeType="1"/>
          </p:cNvSpPr>
          <p:nvPr/>
        </p:nvSpPr>
        <p:spPr bwMode="auto">
          <a:xfrm>
            <a:off x="7215254" y="3861048"/>
            <a:ext cx="1009519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3080" name="Line 7"/>
          <p:cNvSpPr>
            <a:spLocks noChangeShapeType="1"/>
          </p:cNvSpPr>
          <p:nvPr/>
        </p:nvSpPr>
        <p:spPr bwMode="auto">
          <a:xfrm>
            <a:off x="3158807" y="6021288"/>
            <a:ext cx="1009519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3081" name="Line 3"/>
          <p:cNvSpPr>
            <a:spLocks noChangeShapeType="1"/>
          </p:cNvSpPr>
          <p:nvPr/>
        </p:nvSpPr>
        <p:spPr bwMode="auto">
          <a:xfrm>
            <a:off x="6513175" y="5949280"/>
            <a:ext cx="120901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3082" name="Rectangle 12"/>
          <p:cNvSpPr>
            <a:spLocks noChangeArrowheads="1"/>
          </p:cNvSpPr>
          <p:nvPr/>
        </p:nvSpPr>
        <p:spPr bwMode="auto">
          <a:xfrm>
            <a:off x="1155701" y="762001"/>
            <a:ext cx="8089900" cy="1274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 indent="-367905" algn="just">
              <a:tabLst>
                <a:tab pos="551858" algn="l"/>
              </a:tabLst>
            </a:pPr>
            <a:r>
              <a:rPr lang="en-GB" sz="1300" b="1" dirty="0">
                <a:cs typeface="Times New Roman" pitchFamily="18" charset="0"/>
              </a:rPr>
              <a:t>Four popular fundamental  configurations are shown below:</a:t>
            </a:r>
            <a:endParaRPr lang="en-GB" sz="1000" dirty="0">
              <a:cs typeface="Times New Roman" pitchFamily="18" charset="0"/>
            </a:endParaRPr>
          </a:p>
          <a:p>
            <a:pPr indent="-367905" algn="just" eaLnBrk="0" hangingPunct="0">
              <a:tabLst>
                <a:tab pos="551858" algn="l"/>
              </a:tabLst>
            </a:pPr>
            <a:r>
              <a:rPr lang="en-GB" sz="1300" b="1" dirty="0">
                <a:cs typeface="Times New Roman" pitchFamily="18" charset="0"/>
              </a:rPr>
              <a:t> </a:t>
            </a:r>
            <a:endParaRPr lang="en-GB" sz="1000" dirty="0">
              <a:cs typeface="Times New Roman" pitchFamily="18" charset="0"/>
            </a:endParaRPr>
          </a:p>
          <a:p>
            <a:pPr indent="-367905" algn="just" eaLnBrk="0" hangingPunct="0">
              <a:tabLst>
                <a:tab pos="551858" algn="l"/>
              </a:tabLst>
            </a:pPr>
            <a:r>
              <a:rPr lang="en-GB" sz="1300" b="1" dirty="0" err="1">
                <a:cs typeface="Times New Roman" pitchFamily="18" charset="0"/>
              </a:rPr>
              <a:t>i</a:t>
            </a:r>
            <a:r>
              <a:rPr lang="en-GB" sz="1300" b="1" dirty="0">
                <a:cs typeface="Times New Roman" pitchFamily="18" charset="0"/>
              </a:rPr>
              <a:t>)</a:t>
            </a:r>
            <a:r>
              <a:rPr lang="en-GB" sz="600" b="1" dirty="0">
                <a:cs typeface="Times New Roman" pitchFamily="18" charset="0"/>
              </a:rPr>
              <a:t>                  </a:t>
            </a:r>
            <a:r>
              <a:rPr lang="en-GB" sz="1300" b="1" dirty="0">
                <a:cs typeface="Times New Roman" pitchFamily="18" charset="0"/>
              </a:rPr>
              <a:t>the Inverting Amplifier configuration</a:t>
            </a:r>
            <a:endParaRPr lang="en-GB" sz="1000" dirty="0">
              <a:cs typeface="Times New Roman" pitchFamily="18" charset="0"/>
            </a:endParaRPr>
          </a:p>
          <a:p>
            <a:pPr indent="-367905" algn="just" eaLnBrk="0" hangingPunct="0">
              <a:tabLst>
                <a:tab pos="551858" algn="l"/>
              </a:tabLst>
            </a:pPr>
            <a:r>
              <a:rPr lang="en-GB" sz="1300" b="1" dirty="0">
                <a:cs typeface="Times New Roman" pitchFamily="18" charset="0"/>
              </a:rPr>
              <a:t>ii)</a:t>
            </a:r>
            <a:r>
              <a:rPr lang="en-GB" sz="600" b="1" dirty="0">
                <a:cs typeface="Times New Roman" pitchFamily="18" charset="0"/>
              </a:rPr>
              <a:t>                </a:t>
            </a:r>
            <a:r>
              <a:rPr lang="en-GB" sz="1300" b="1" dirty="0">
                <a:cs typeface="Times New Roman" pitchFamily="18" charset="0"/>
              </a:rPr>
              <a:t>the Non-Inverting configuration</a:t>
            </a:r>
            <a:endParaRPr lang="en-GB" sz="1000" dirty="0">
              <a:cs typeface="Times New Roman" pitchFamily="18" charset="0"/>
            </a:endParaRPr>
          </a:p>
          <a:p>
            <a:pPr indent="-367905" algn="just" eaLnBrk="0" hangingPunct="0">
              <a:tabLst>
                <a:tab pos="551858" algn="l"/>
              </a:tabLst>
            </a:pPr>
            <a:r>
              <a:rPr lang="en-GB" sz="1300" b="1" dirty="0">
                <a:cs typeface="Times New Roman" pitchFamily="18" charset="0"/>
              </a:rPr>
              <a:t>iii)</a:t>
            </a:r>
            <a:r>
              <a:rPr lang="en-GB" sz="600" b="1" dirty="0">
                <a:cs typeface="Times New Roman" pitchFamily="18" charset="0"/>
              </a:rPr>
              <a:t>             </a:t>
            </a:r>
            <a:r>
              <a:rPr lang="en-GB" sz="1300" b="1" dirty="0">
                <a:cs typeface="Times New Roman" pitchFamily="18" charset="0"/>
              </a:rPr>
              <a:t>the Difference Amplifier configuration ( </a:t>
            </a:r>
            <a:r>
              <a:rPr lang="en-GB" sz="1300" b="1" dirty="0" err="1">
                <a:cs typeface="Times New Roman" pitchFamily="18" charset="0"/>
              </a:rPr>
              <a:t>Subtractor</a:t>
            </a:r>
            <a:r>
              <a:rPr lang="en-GB" sz="1300" b="1" dirty="0">
                <a:cs typeface="Times New Roman" pitchFamily="18" charset="0"/>
              </a:rPr>
              <a:t> )</a:t>
            </a:r>
            <a:endParaRPr lang="en-GB" sz="1000" dirty="0">
              <a:cs typeface="Times New Roman" pitchFamily="18" charset="0"/>
            </a:endParaRPr>
          </a:p>
          <a:p>
            <a:pPr indent="-367905" algn="just" eaLnBrk="0" hangingPunct="0">
              <a:tabLst>
                <a:tab pos="551858" algn="l"/>
              </a:tabLst>
            </a:pPr>
            <a:r>
              <a:rPr lang="en-GB" sz="1300" b="1" dirty="0">
                <a:cs typeface="Times New Roman" pitchFamily="18" charset="0"/>
              </a:rPr>
              <a:t>iv)</a:t>
            </a:r>
            <a:r>
              <a:rPr lang="en-GB" sz="600" b="1" dirty="0">
                <a:cs typeface="Times New Roman" pitchFamily="18" charset="0"/>
              </a:rPr>
              <a:t>           </a:t>
            </a:r>
            <a:r>
              <a:rPr lang="en-GB" sz="1300" b="1" dirty="0">
                <a:cs typeface="Times New Roman" pitchFamily="18" charset="0"/>
              </a:rPr>
              <a:t>  the Summing Amplifier</a:t>
            </a:r>
            <a:endParaRPr lang="en-GB" sz="1300" dirty="0"/>
          </a:p>
        </p:txBody>
      </p:sp>
      <p:sp>
        <p:nvSpPr>
          <p:cNvPr id="3083" name="Rectangle 13"/>
          <p:cNvSpPr>
            <a:spLocks noChangeArrowheads="1"/>
          </p:cNvSpPr>
          <p:nvPr/>
        </p:nvSpPr>
        <p:spPr bwMode="auto">
          <a:xfrm>
            <a:off x="0" y="863600"/>
            <a:ext cx="9906000" cy="520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 algn="just"/>
            <a:r>
              <a:rPr lang="en-GB" sz="1000" dirty="0">
                <a:cs typeface="Times New Roman" pitchFamily="18" charset="0"/>
              </a:rPr>
              <a:t/>
            </a:r>
            <a:br>
              <a:rPr lang="en-GB" sz="1000" dirty="0">
                <a:cs typeface="Times New Roman" pitchFamily="18" charset="0"/>
              </a:rPr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40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B045B7-8DF5-4816-BE32-680AFD78F720}" type="slidenum">
              <a:rPr lang="en-GB"/>
              <a:pPr/>
              <a:t>3</a:t>
            </a:fld>
            <a:endParaRPr lang="en-GB"/>
          </a:p>
        </p:txBody>
      </p:sp>
      <p:pic>
        <p:nvPicPr>
          <p:cNvPr id="4100" name="Picture 2" descr="~AUT0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4" y="762004"/>
            <a:ext cx="7503452" cy="533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485900" y="838203"/>
            <a:ext cx="5067318" cy="3666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73581" tIns="36791" rIns="73581" bIns="36791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Basic Assumptions used with OP-AMP Circuits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485900" y="1219203"/>
            <a:ext cx="6851651" cy="115151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73581" tIns="36791" rIns="73581" bIns="36791">
            <a:spAutoFit/>
          </a:bodyPr>
          <a:lstStyle/>
          <a:p>
            <a:pPr marL="227385" indent="-227385" defTabSz="305311">
              <a:spcBef>
                <a:spcPct val="50000"/>
              </a:spcBef>
              <a:defRPr/>
            </a:pPr>
            <a:r>
              <a:rPr lang="en-GB" sz="1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1.</a:t>
            </a:r>
            <a:r>
              <a:rPr lang="en-GB" sz="1400" b="1" dirty="0"/>
              <a:t>	</a:t>
            </a:r>
            <a:r>
              <a:rPr lang="en-GB" sz="1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current enters or leaves the input terminals of the op-amp.</a:t>
            </a:r>
          </a:p>
          <a:p>
            <a:pPr marL="227385" indent="-227385" defTabSz="305311">
              <a:spcBef>
                <a:spcPct val="50000"/>
              </a:spcBef>
              <a:defRPr/>
            </a:pPr>
            <a:r>
              <a:rPr lang="en-GB" sz="1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The output terminal voltage takes up whatever voltage is necessary to ensure that there is no net voltage between the input terminals</a:t>
            </a:r>
            <a:r>
              <a:rPr lang="en-GB" sz="1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227385" indent="-227385" defTabSz="305311">
              <a:spcBef>
                <a:spcPct val="50000"/>
              </a:spcBef>
              <a:defRPr/>
            </a:pPr>
            <a:endParaRPr lang="en-GB" sz="14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03" name="Text Box 6"/>
          <p:cNvSpPr txBox="1">
            <a:spLocks noChangeArrowheads="1"/>
          </p:cNvSpPr>
          <p:nvPr/>
        </p:nvSpPr>
        <p:spPr bwMode="auto">
          <a:xfrm>
            <a:off x="1981200" y="4343402"/>
            <a:ext cx="1981200" cy="3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104" name="Text Box 7"/>
          <p:cNvSpPr txBox="1">
            <a:spLocks noChangeArrowheads="1"/>
          </p:cNvSpPr>
          <p:nvPr/>
        </p:nvSpPr>
        <p:spPr bwMode="auto">
          <a:xfrm>
            <a:off x="1898655" y="4267204"/>
            <a:ext cx="1816100" cy="3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105" name="TextBox 9"/>
          <p:cNvSpPr txBox="1">
            <a:spLocks noChangeArrowheads="1"/>
          </p:cNvSpPr>
          <p:nvPr/>
        </p:nvSpPr>
        <p:spPr bwMode="auto">
          <a:xfrm>
            <a:off x="6655600" y="2643191"/>
            <a:ext cx="2244328" cy="1243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r>
              <a:rPr lang="en-GB"/>
              <a:t>Above assumptions only apply in negative feedback applications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276A08-2FBE-4AC9-B64D-C98A1C30AE58}" type="slidenum">
              <a:rPr lang="en-GB"/>
              <a:pPr/>
              <a:t>4</a:t>
            </a:fld>
            <a:endParaRPr lang="en-GB"/>
          </a:p>
        </p:txBody>
      </p:sp>
      <p:pic>
        <p:nvPicPr>
          <p:cNvPr id="5124" name="Picture 3" descr="~AUT0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6" y="1781178"/>
            <a:ext cx="7699508" cy="321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73151" y="381002"/>
            <a:ext cx="7677151" cy="3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3581" tIns="36791" rIns="73581" bIns="36791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INVERTING AMPLIFIER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6EB74D-2717-4719-A57A-FF0B0B5C72F8}" type="slidenum">
              <a:rPr lang="en-GB"/>
              <a:pPr/>
              <a:t>5</a:t>
            </a:fld>
            <a:endParaRPr lang="en-GB"/>
          </a:p>
        </p:txBody>
      </p:sp>
      <p:pic>
        <p:nvPicPr>
          <p:cNvPr id="6148" name="Picture 3" descr="~AUT0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3155" y="457204"/>
            <a:ext cx="8502651" cy="557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6769104" y="152401"/>
            <a:ext cx="2971800" cy="373380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73581" tIns="36791" rIns="73581" bIns="36791" anchor="ctr"/>
          <a:lstStyle/>
          <a:p>
            <a:endParaRPr lang="en-US"/>
          </a:p>
        </p:txBody>
      </p:sp>
      <p:pic>
        <p:nvPicPr>
          <p:cNvPr id="615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5768" y="3105153"/>
            <a:ext cx="2734469" cy="64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91966" y="1412879"/>
            <a:ext cx="3124861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681192" y="2204864"/>
            <a:ext cx="2592288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Remember: No current enters or leaves the input terminals , therefore no current flows through Rin.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FAE9F4-7298-4D03-A4E9-10FB31B7E340}" type="slidenum">
              <a:rPr lang="en-GB"/>
              <a:pPr/>
              <a:t>6</a:t>
            </a:fld>
            <a:endParaRPr lang="en-GB"/>
          </a:p>
        </p:txBody>
      </p:sp>
      <p:pic>
        <p:nvPicPr>
          <p:cNvPr id="7172" name="Picture 2" descr="~AUT0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401" y="228601"/>
            <a:ext cx="8832851" cy="601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Line 3"/>
          <p:cNvSpPr>
            <a:spLocks noChangeShapeType="1"/>
          </p:cNvSpPr>
          <p:nvPr/>
        </p:nvSpPr>
        <p:spPr bwMode="auto">
          <a:xfrm>
            <a:off x="2846263" y="5516564"/>
            <a:ext cx="2559051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7174" name="Line 4"/>
          <p:cNvSpPr>
            <a:spLocks noChangeShapeType="1"/>
          </p:cNvSpPr>
          <p:nvPr/>
        </p:nvSpPr>
        <p:spPr bwMode="auto">
          <a:xfrm>
            <a:off x="1910690" y="2924175"/>
            <a:ext cx="6604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742955" y="500065"/>
            <a:ext cx="8420100" cy="857250"/>
          </a:xfrm>
        </p:spPr>
        <p:txBody>
          <a:bodyPr/>
          <a:lstStyle/>
          <a:p>
            <a:pPr eaLnBrk="1" hangingPunct="1"/>
            <a:r>
              <a:rPr lang="en-GB" sz="2300" dirty="0" smtClean="0"/>
              <a:t/>
            </a:r>
            <a:br>
              <a:rPr lang="en-GB" sz="2300" dirty="0" smtClean="0"/>
            </a:br>
            <a:r>
              <a:rPr lang="en-GB" sz="2300" dirty="0" smtClean="0"/>
              <a:t>OVERALL GAIN: What are we going to call it?</a:t>
            </a:r>
            <a:r>
              <a:rPr lang="en-GB" sz="2600" dirty="0" smtClean="0"/>
              <a:t/>
            </a:r>
            <a:br>
              <a:rPr lang="en-GB" sz="2600" dirty="0" smtClean="0"/>
            </a:br>
            <a:r>
              <a:rPr lang="en-GB" sz="2600" dirty="0" smtClean="0"/>
              <a:t/>
            </a:r>
            <a:br>
              <a:rPr lang="en-GB" sz="2600" dirty="0" smtClean="0"/>
            </a:br>
            <a:endParaRPr lang="en-GB" sz="2600" dirty="0" smtClean="0"/>
          </a:p>
        </p:txBody>
      </p:sp>
      <p:sp>
        <p:nvSpPr>
          <p:cNvPr id="8195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0AE39B-C190-4361-89DB-B6FFEB33FE1B}" type="slidenum">
              <a:rPr lang="en-GB"/>
              <a:pPr/>
              <a:t>7</a:t>
            </a:fld>
            <a:endParaRPr lang="en-GB"/>
          </a:p>
        </p:txBody>
      </p:sp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773911" y="2000257"/>
            <a:ext cx="8435579" cy="270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r>
              <a:rPr lang="en-GB" sz="1600" dirty="0"/>
              <a:t>NOTE WELL:</a:t>
            </a:r>
          </a:p>
          <a:p>
            <a:endParaRPr lang="en-GB" sz="1600" dirty="0"/>
          </a:p>
          <a:p>
            <a:r>
              <a:rPr lang="en-GB" sz="1600" dirty="0"/>
              <a:t>ALL of the following term may be seen to describe </a:t>
            </a:r>
            <a:r>
              <a:rPr lang="en-GB" sz="1600" dirty="0" err="1"/>
              <a:t>Vout</a:t>
            </a:r>
            <a:r>
              <a:rPr lang="en-GB" sz="1600" dirty="0"/>
              <a:t>/Vin</a:t>
            </a:r>
          </a:p>
          <a:p>
            <a:endParaRPr lang="en-GB" sz="1600" dirty="0"/>
          </a:p>
          <a:p>
            <a:r>
              <a:rPr lang="en-GB" sz="1600" dirty="0"/>
              <a:t>Closed Loop Gain  (A</a:t>
            </a:r>
            <a:r>
              <a:rPr lang="en-GB" sz="1600" baseline="-25000" dirty="0"/>
              <a:t>CL</a:t>
            </a:r>
            <a:r>
              <a:rPr lang="en-GB" sz="1600" dirty="0"/>
              <a:t>)</a:t>
            </a:r>
          </a:p>
          <a:p>
            <a:r>
              <a:rPr lang="en-GB" sz="1600" dirty="0"/>
              <a:t>Closed Loop Gain with feedback ( A</a:t>
            </a:r>
            <a:r>
              <a:rPr lang="en-GB" sz="1600" baseline="-25000" dirty="0"/>
              <a:t>CL(F)</a:t>
            </a:r>
            <a:r>
              <a:rPr lang="en-GB" sz="1600" dirty="0"/>
              <a:t>)</a:t>
            </a:r>
            <a:endParaRPr lang="en-GB" sz="1600" baseline="-25000" dirty="0"/>
          </a:p>
          <a:p>
            <a:r>
              <a:rPr lang="en-GB" sz="1600" dirty="0"/>
              <a:t>Closed Loop Signal Gain ( A</a:t>
            </a:r>
            <a:r>
              <a:rPr lang="en-GB" sz="1600" baseline="-25000" dirty="0"/>
              <a:t>CLS</a:t>
            </a:r>
            <a:r>
              <a:rPr lang="en-GB" sz="1600" dirty="0"/>
              <a:t>)</a:t>
            </a:r>
          </a:p>
          <a:p>
            <a:r>
              <a:rPr lang="en-GB" sz="1600" dirty="0"/>
              <a:t>Voltage gain with feedback ( A</a:t>
            </a:r>
            <a:r>
              <a:rPr lang="en-GB" sz="1600" baseline="-25000" dirty="0"/>
              <a:t>V(F)</a:t>
            </a:r>
            <a:r>
              <a:rPr lang="en-GB" sz="1600" dirty="0"/>
              <a:t>)</a:t>
            </a:r>
          </a:p>
          <a:p>
            <a:endParaRPr lang="en-GB" sz="1600" dirty="0"/>
          </a:p>
          <a:p>
            <a:r>
              <a:rPr lang="en-GB" sz="1600" dirty="0"/>
              <a:t>From now on just call the overall gain </a:t>
            </a:r>
            <a:r>
              <a:rPr lang="en-GB" sz="1600" dirty="0" err="1"/>
              <a:t>Aov</a:t>
            </a:r>
            <a:endParaRPr lang="en-GB" sz="1600" dirty="0"/>
          </a:p>
          <a:p>
            <a:endParaRPr lang="en-GB" sz="1600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921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27D6DD8-5040-431C-ADE2-A9862CD7F272}" type="slidenum">
              <a:rPr lang="en-GB"/>
              <a:pPr/>
              <a:t>8</a:t>
            </a:fld>
            <a:endParaRPr lang="en-GB"/>
          </a:p>
        </p:txBody>
      </p:sp>
      <p:pic>
        <p:nvPicPr>
          <p:cNvPr id="9220" name="Picture 2" descr="~AUT0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0535" y="1"/>
            <a:ext cx="8658961" cy="617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89166D-5E2A-45E2-A125-1252B2F8E12F}" type="slidenum">
              <a:rPr lang="en-GB"/>
              <a:pPr/>
              <a:t>9</a:t>
            </a:fld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70" y="2218372"/>
            <a:ext cx="8924925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05C870-2A6F-411E-B634-871DCD1F1C07}" type="slidenum">
              <a:rPr lang="en-GB"/>
              <a:pPr/>
              <a:t>10</a:t>
            </a:fld>
            <a:endParaRPr lang="en-GB"/>
          </a:p>
        </p:txBody>
      </p:sp>
      <p:pic>
        <p:nvPicPr>
          <p:cNvPr id="11268" name="Picture 5" descr="~AUT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1006" y="228603"/>
            <a:ext cx="6163734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2641605" y="5867401"/>
            <a:ext cx="1898651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393160" y="3789040"/>
            <a:ext cx="30963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Remember: no voltage drop across the input terminals, therefore V1 = Vx, hence  V1 – Vx = 0V.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4DBB9FD-EAD7-4BBE-9485-2BDD6C85F954}" type="slidenum">
              <a:rPr lang="en-GB"/>
              <a:pPr/>
              <a:t>11</a:t>
            </a:fld>
            <a:endParaRPr lang="en-GB"/>
          </a:p>
        </p:txBody>
      </p:sp>
      <p:pic>
        <p:nvPicPr>
          <p:cNvPr id="12292" name="Picture 2" descr="~AUT0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401" y="381003"/>
            <a:ext cx="8832851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1733551" y="838199"/>
            <a:ext cx="2228851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>
            <a:off x="4127507" y="952500"/>
            <a:ext cx="11557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2295" name="Line 5"/>
          <p:cNvSpPr>
            <a:spLocks noChangeShapeType="1"/>
          </p:cNvSpPr>
          <p:nvPr/>
        </p:nvSpPr>
        <p:spPr bwMode="auto">
          <a:xfrm>
            <a:off x="1485902" y="1930397"/>
            <a:ext cx="2889251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2296" name="Line 6"/>
          <p:cNvSpPr>
            <a:spLocks noChangeShapeType="1"/>
          </p:cNvSpPr>
          <p:nvPr/>
        </p:nvSpPr>
        <p:spPr bwMode="auto">
          <a:xfrm>
            <a:off x="1816103" y="5333999"/>
            <a:ext cx="28067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D9AD47-A305-4A1D-BE2F-77CC6C72FFDA}" type="slidenum">
              <a:rPr lang="en-GB"/>
              <a:pPr/>
              <a:t>12</a:t>
            </a:fld>
            <a:endParaRPr lang="en-GB"/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90602" y="457203"/>
            <a:ext cx="7677151" cy="3950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3581" tIns="36791" rIns="73581" bIns="36791">
            <a:spAutoFit/>
          </a:bodyPr>
          <a:lstStyle/>
          <a:p>
            <a:pPr algn="ctr">
              <a:defRPr/>
            </a:pPr>
            <a:r>
              <a:rPr lang="en-GB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The Summing Amplifier</a:t>
            </a:r>
          </a:p>
          <a:p>
            <a:pPr algn="ctr">
              <a:defRPr/>
            </a:pPr>
            <a:endParaRPr lang="en-GB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defRPr/>
            </a:pPr>
            <a:r>
              <a:rPr lang="en-GB">
                <a:latin typeface="Arial Rounded MT Bold" pitchFamily="34" charset="0"/>
              </a:rPr>
              <a:t>The inverting amplifier can be extended to give an </a:t>
            </a:r>
            <a:r>
              <a:rPr lang="en-GB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output proportional to the sum of the inputs</a:t>
            </a:r>
            <a:r>
              <a:rPr lang="en-GB">
                <a:latin typeface="Arial Rounded MT Bold" pitchFamily="34" charset="0"/>
              </a:rPr>
              <a:t>, and is an adding circuit. </a:t>
            </a:r>
          </a:p>
          <a:p>
            <a:pPr>
              <a:defRPr/>
            </a:pPr>
            <a:endParaRPr lang="en-GB">
              <a:latin typeface="Arial Rounded MT Bold" pitchFamily="34" charset="0"/>
            </a:endParaRPr>
          </a:p>
          <a:p>
            <a:pPr>
              <a:defRPr/>
            </a:pPr>
            <a:r>
              <a:rPr lang="en-GB">
                <a:latin typeface="Arial Rounded MT Bold" pitchFamily="34" charset="0"/>
              </a:rPr>
              <a:t>The non-inverting input is at earth potential, and therefore the inverting input is a </a:t>
            </a:r>
            <a:r>
              <a:rPr lang="en-GB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virtual earth</a:t>
            </a:r>
            <a:r>
              <a:rPr lang="en-GB">
                <a:latin typeface="Arial Rounded MT Bold" pitchFamily="34" charset="0"/>
              </a:rPr>
              <a:t>. </a:t>
            </a:r>
          </a:p>
          <a:p>
            <a:pPr>
              <a:defRPr/>
            </a:pPr>
            <a:endParaRPr lang="en-GB">
              <a:latin typeface="Arial Rounded MT Bold" pitchFamily="34" charset="0"/>
            </a:endParaRPr>
          </a:p>
          <a:p>
            <a:pPr>
              <a:defRPr/>
            </a:pPr>
            <a:r>
              <a:rPr lang="en-GB">
                <a:latin typeface="Arial Rounded MT Bold" pitchFamily="34" charset="0"/>
              </a:rPr>
              <a:t>Connecting the resistors to the virtual earth is equivalent to connecting them to actual earth, in particular the presence of V</a:t>
            </a:r>
            <a:r>
              <a:rPr lang="en-GB" baseline="-25000">
                <a:latin typeface="Arial Rounded MT Bold" pitchFamily="34" charset="0"/>
              </a:rPr>
              <a:t>1</a:t>
            </a:r>
            <a:r>
              <a:rPr lang="en-GB">
                <a:latin typeface="Arial Rounded MT Bold" pitchFamily="34" charset="0"/>
              </a:rPr>
              <a:t>,</a:t>
            </a:r>
          </a:p>
          <a:p>
            <a:pPr>
              <a:defRPr/>
            </a:pPr>
            <a:r>
              <a:rPr lang="en-GB">
                <a:latin typeface="Arial Rounded MT Bold" pitchFamily="34" charset="0"/>
              </a:rPr>
              <a:t>I</a:t>
            </a:r>
            <a:r>
              <a:rPr lang="en-GB" baseline="-25000">
                <a:latin typeface="Arial Rounded MT Bold" pitchFamily="34" charset="0"/>
              </a:rPr>
              <a:t>1</a:t>
            </a:r>
            <a:r>
              <a:rPr lang="en-GB">
                <a:latin typeface="Arial Rounded MT Bold" pitchFamily="34" charset="0"/>
              </a:rPr>
              <a:t> and R</a:t>
            </a:r>
            <a:r>
              <a:rPr lang="en-GB" baseline="-25000">
                <a:latin typeface="Arial Rounded MT Bold" pitchFamily="34" charset="0"/>
              </a:rPr>
              <a:t>1</a:t>
            </a:r>
            <a:r>
              <a:rPr lang="en-GB">
                <a:latin typeface="Arial Rounded MT Bold" pitchFamily="34" charset="0"/>
              </a:rPr>
              <a:t> has no effect on V</a:t>
            </a:r>
            <a:r>
              <a:rPr lang="en-GB" baseline="-25000">
                <a:latin typeface="Arial Rounded MT Bold" pitchFamily="34" charset="0"/>
              </a:rPr>
              <a:t>2</a:t>
            </a:r>
            <a:r>
              <a:rPr lang="en-GB">
                <a:latin typeface="Arial Rounded MT Bold" pitchFamily="34" charset="0"/>
              </a:rPr>
              <a:t>, 1</a:t>
            </a:r>
            <a:r>
              <a:rPr lang="en-GB" baseline="-25000">
                <a:latin typeface="Arial Rounded MT Bold" pitchFamily="34" charset="0"/>
              </a:rPr>
              <a:t>2</a:t>
            </a:r>
            <a:r>
              <a:rPr lang="en-GB">
                <a:latin typeface="Arial Rounded MT Bold" pitchFamily="34" charset="0"/>
              </a:rPr>
              <a:t>, and R</a:t>
            </a:r>
            <a:r>
              <a:rPr lang="en-GB" baseline="-25000">
                <a:latin typeface="Arial Rounded MT Bold" pitchFamily="34" charset="0"/>
              </a:rPr>
              <a:t>2</a:t>
            </a:r>
            <a:r>
              <a:rPr lang="en-GB">
                <a:latin typeface="Arial Rounded MT Bold" pitchFamily="34" charset="0"/>
              </a:rPr>
              <a:t> etc.</a:t>
            </a:r>
          </a:p>
          <a:p>
            <a:pPr>
              <a:defRPr/>
            </a:pPr>
            <a:endParaRPr lang="en-GB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433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558953-6CBC-4403-92F8-4DE29766BE9E}" type="slidenum">
              <a:rPr lang="en-GB"/>
              <a:pPr/>
              <a:t>13</a:t>
            </a:fld>
            <a:endParaRPr lang="en-GB"/>
          </a:p>
        </p:txBody>
      </p:sp>
      <p:pic>
        <p:nvPicPr>
          <p:cNvPr id="14340" name="Picture 2" descr="~AUT0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637" y="228601"/>
            <a:ext cx="9152731" cy="5973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Line 3"/>
          <p:cNvSpPr>
            <a:spLocks noChangeShapeType="1"/>
          </p:cNvSpPr>
          <p:nvPr/>
        </p:nvSpPr>
        <p:spPr bwMode="auto">
          <a:xfrm flipH="1">
            <a:off x="2846257" y="5207001"/>
            <a:ext cx="296492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4342" name="Line 4"/>
          <p:cNvSpPr>
            <a:spLocks noChangeShapeType="1"/>
          </p:cNvSpPr>
          <p:nvPr/>
        </p:nvSpPr>
        <p:spPr bwMode="auto">
          <a:xfrm>
            <a:off x="4292603" y="5676902"/>
            <a:ext cx="1518577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4343" name="Line 5"/>
          <p:cNvSpPr>
            <a:spLocks noChangeShapeType="1"/>
          </p:cNvSpPr>
          <p:nvPr/>
        </p:nvSpPr>
        <p:spPr bwMode="auto">
          <a:xfrm>
            <a:off x="1651006" y="3352800"/>
            <a:ext cx="4292600" cy="0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Dot"/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60B6CCA-676F-45D4-A12E-7F8AB099B014}" type="slidenum">
              <a:rPr lang="en-GB"/>
              <a:pPr/>
              <a:t>14</a:t>
            </a:fld>
            <a:endParaRPr lang="en-GB"/>
          </a:p>
        </p:txBody>
      </p:sp>
      <p:pic>
        <p:nvPicPr>
          <p:cNvPr id="15364" name="Picture 2" descr="~AUT0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6016" y="4"/>
            <a:ext cx="8322072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 descr="~AUT00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2520" y="3141666"/>
            <a:ext cx="7644475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Line 5"/>
          <p:cNvSpPr>
            <a:spLocks noChangeShapeType="1"/>
          </p:cNvSpPr>
          <p:nvPr/>
        </p:nvSpPr>
        <p:spPr bwMode="auto">
          <a:xfrm flipH="1">
            <a:off x="4292601" y="2971801"/>
            <a:ext cx="24765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2067192" y="6427787"/>
            <a:ext cx="124685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9C126D-85BA-4746-9791-8FF9B3117E0D}" type="slidenum">
              <a:rPr lang="en-GB"/>
              <a:pPr/>
              <a:t>15</a:t>
            </a:fld>
            <a:endParaRPr lang="en-GB"/>
          </a:p>
        </p:txBody>
      </p:sp>
      <p:pic>
        <p:nvPicPr>
          <p:cNvPr id="16388" name="Picture 2" descr="~AUT00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" y="685803"/>
            <a:ext cx="9740900" cy="5119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Line 3"/>
          <p:cNvSpPr>
            <a:spLocks noChangeShapeType="1"/>
          </p:cNvSpPr>
          <p:nvPr/>
        </p:nvSpPr>
        <p:spPr bwMode="auto">
          <a:xfrm>
            <a:off x="5264289" y="4221162"/>
            <a:ext cx="2185854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0DC1EF-1579-48B7-8793-F987AF99C846}" type="slidenum">
              <a:rPr lang="en-GB"/>
              <a:pPr/>
              <a:t>16</a:t>
            </a:fld>
            <a:endParaRPr lang="en-GB"/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25503" y="228603"/>
            <a:ext cx="8420100" cy="3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SIMPLER APPROACH TO ABOVE EXAMPLE.</a:t>
            </a:r>
          </a:p>
        </p:txBody>
      </p:sp>
      <p:sp>
        <p:nvSpPr>
          <p:cNvPr id="17413" name="Text Box 3"/>
          <p:cNvSpPr txBox="1">
            <a:spLocks noChangeArrowheads="1"/>
          </p:cNvSpPr>
          <p:nvPr/>
        </p:nvSpPr>
        <p:spPr bwMode="auto">
          <a:xfrm>
            <a:off x="742951" y="838204"/>
            <a:ext cx="8585200" cy="56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 dirty="0">
                <a:latin typeface="Arial Rounded MT Bold" pitchFamily="34" charset="0"/>
              </a:rPr>
              <a:t>Since we know the actual voltages at the inputs we can put in the current directions as they are actually going to flow i.e. from + to - , as shown below:</a:t>
            </a:r>
          </a:p>
        </p:txBody>
      </p:sp>
      <p:pic>
        <p:nvPicPr>
          <p:cNvPr id="17414" name="Picture 7" descr="~AUT00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0803" y="2163767"/>
            <a:ext cx="7512051" cy="28082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7415" name="Text Box 8"/>
          <p:cNvSpPr txBox="1">
            <a:spLocks noChangeArrowheads="1"/>
          </p:cNvSpPr>
          <p:nvPr/>
        </p:nvSpPr>
        <p:spPr bwMode="auto">
          <a:xfrm>
            <a:off x="3368824" y="2317072"/>
            <a:ext cx="330200" cy="3666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/>
              <a:t>&lt;</a:t>
            </a:r>
          </a:p>
        </p:txBody>
      </p:sp>
      <p:sp>
        <p:nvSpPr>
          <p:cNvPr id="17416" name="Line 9"/>
          <p:cNvSpPr>
            <a:spLocks noChangeShapeType="1"/>
          </p:cNvSpPr>
          <p:nvPr/>
        </p:nvSpPr>
        <p:spPr bwMode="auto">
          <a:xfrm>
            <a:off x="3136902" y="2498726"/>
            <a:ext cx="660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7417" name="Text Box 11"/>
          <p:cNvSpPr txBox="1">
            <a:spLocks noChangeArrowheads="1"/>
          </p:cNvSpPr>
          <p:nvPr/>
        </p:nvSpPr>
        <p:spPr bwMode="auto">
          <a:xfrm>
            <a:off x="3136904" y="3023491"/>
            <a:ext cx="577851" cy="3666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&lt;</a:t>
            </a:r>
          </a:p>
        </p:txBody>
      </p:sp>
      <p:sp>
        <p:nvSpPr>
          <p:cNvPr id="17418" name="Line 12"/>
          <p:cNvSpPr>
            <a:spLocks noChangeShapeType="1"/>
          </p:cNvSpPr>
          <p:nvPr/>
        </p:nvSpPr>
        <p:spPr bwMode="auto">
          <a:xfrm>
            <a:off x="3136904" y="3213100"/>
            <a:ext cx="57785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lIns="73581" tIns="36791" rIns="73581" bIns="36791"/>
          <a:lstStyle/>
          <a:p>
            <a:endParaRPr lang="en-US"/>
          </a:p>
        </p:txBody>
      </p:sp>
      <p:sp>
        <p:nvSpPr>
          <p:cNvPr id="17419" name="Rectangle 13"/>
          <p:cNvSpPr>
            <a:spLocks noChangeArrowheads="1"/>
          </p:cNvSpPr>
          <p:nvPr/>
        </p:nvSpPr>
        <p:spPr bwMode="auto">
          <a:xfrm>
            <a:off x="3302001" y="3352801"/>
            <a:ext cx="330200" cy="22860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73581" tIns="36791" rIns="73581" bIns="36791" anchor="ctr"/>
          <a:lstStyle/>
          <a:p>
            <a:endParaRPr lang="en-US"/>
          </a:p>
        </p:txBody>
      </p:sp>
      <p:sp>
        <p:nvSpPr>
          <p:cNvPr id="17420" name="Text Box 14"/>
          <p:cNvSpPr txBox="1">
            <a:spLocks noChangeArrowheads="1"/>
          </p:cNvSpPr>
          <p:nvPr/>
        </p:nvSpPr>
        <p:spPr bwMode="auto">
          <a:xfrm>
            <a:off x="3224809" y="2164664"/>
            <a:ext cx="792088" cy="27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300" b="1" dirty="0"/>
              <a:t>I</a:t>
            </a:r>
            <a:r>
              <a:rPr lang="en-GB" sz="1300" b="1" baseline="-25000" dirty="0"/>
              <a:t>3</a:t>
            </a:r>
          </a:p>
        </p:txBody>
      </p:sp>
      <p:sp>
        <p:nvSpPr>
          <p:cNvPr id="17421" name="Text Box 15"/>
          <p:cNvSpPr txBox="1">
            <a:spLocks noChangeArrowheads="1"/>
          </p:cNvSpPr>
          <p:nvPr/>
        </p:nvSpPr>
        <p:spPr bwMode="auto">
          <a:xfrm>
            <a:off x="3236650" y="3260732"/>
            <a:ext cx="825500" cy="27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300" b="1" dirty="0"/>
              <a:t>I</a:t>
            </a:r>
            <a:r>
              <a:rPr lang="en-GB" sz="1300" b="1" baseline="-25000" dirty="0"/>
              <a:t>1</a:t>
            </a:r>
          </a:p>
        </p:txBody>
      </p:sp>
      <p:sp>
        <p:nvSpPr>
          <p:cNvPr id="17422" name="Text Box 16"/>
          <p:cNvSpPr txBox="1">
            <a:spLocks noChangeArrowheads="1"/>
          </p:cNvSpPr>
          <p:nvPr/>
        </p:nvSpPr>
        <p:spPr bwMode="auto">
          <a:xfrm>
            <a:off x="3219456" y="2786942"/>
            <a:ext cx="742950" cy="27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300" b="1" dirty="0"/>
              <a:t>I</a:t>
            </a:r>
            <a:r>
              <a:rPr lang="en-GB" sz="1300" b="1" baseline="-25000" dirty="0"/>
              <a:t>2</a:t>
            </a:r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2889253" y="5029202"/>
            <a:ext cx="5943600" cy="566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this example the current directions are chosen to match the input voltage polarities</a:t>
            </a:r>
            <a:endParaRPr lang="en-GB" sz="16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424" name="Text Box 18"/>
          <p:cNvSpPr txBox="1">
            <a:spLocks noChangeArrowheads="1"/>
          </p:cNvSpPr>
          <p:nvPr/>
        </p:nvSpPr>
        <p:spPr bwMode="auto">
          <a:xfrm>
            <a:off x="2216696" y="2348880"/>
            <a:ext cx="742950" cy="169782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dirty="0"/>
              <a:t>    </a:t>
            </a:r>
            <a:r>
              <a:rPr lang="en-GB" sz="1400" dirty="0" smtClean="0"/>
              <a:t> </a:t>
            </a:r>
            <a:r>
              <a:rPr lang="en-GB" sz="1400" dirty="0"/>
              <a:t>-1</a:t>
            </a:r>
          </a:p>
          <a:p>
            <a:pPr>
              <a:spcBef>
                <a:spcPct val="50000"/>
              </a:spcBef>
            </a:pPr>
            <a:r>
              <a:rPr lang="en-GB" sz="1400" dirty="0"/>
              <a:t>    +2</a:t>
            </a:r>
          </a:p>
          <a:p>
            <a:pPr>
              <a:spcBef>
                <a:spcPct val="50000"/>
              </a:spcBef>
            </a:pPr>
            <a:r>
              <a:rPr lang="en-GB" sz="1400" dirty="0"/>
              <a:t>     -3</a:t>
            </a:r>
          </a:p>
          <a:p>
            <a:pPr>
              <a:spcBef>
                <a:spcPct val="50000"/>
              </a:spcBef>
            </a:pPr>
            <a:endParaRPr lang="en-GB" sz="1400" dirty="0"/>
          </a:p>
          <a:p>
            <a:pPr>
              <a:spcBef>
                <a:spcPct val="50000"/>
              </a:spcBef>
            </a:pPr>
            <a:endParaRPr lang="en-GB" dirty="0"/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5035552" y="3352801"/>
            <a:ext cx="660400" cy="3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/>
              <a:t> </a:t>
            </a:r>
            <a:r>
              <a:rPr lang="en-GB" sz="1600" dirty="0"/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0DDF77-7720-4573-BE19-25F3CCF2A3EC}" type="slidenum">
              <a:rPr lang="en-GB"/>
              <a:pPr/>
              <a:t>17</a:t>
            </a:fld>
            <a:endParaRPr lang="en-GB"/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08049" y="457202"/>
            <a:ext cx="8337551" cy="389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3581" tIns="36791" rIns="73581" bIns="36791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600" dirty="0">
                <a:latin typeface="Arial Rounded MT Bold" pitchFamily="34" charset="0"/>
              </a:rPr>
              <a:t>I</a:t>
            </a:r>
            <a:r>
              <a:rPr lang="en-GB" sz="1600" baseline="-25000" dirty="0">
                <a:latin typeface="Arial Rounded MT Bold" pitchFamily="34" charset="0"/>
              </a:rPr>
              <a:t>3 </a:t>
            </a:r>
            <a:r>
              <a:rPr lang="en-GB" sz="1600" dirty="0">
                <a:latin typeface="Arial Rounded MT Bold" pitchFamily="34" charset="0"/>
              </a:rPr>
              <a:t>= 0 – (-1) / R</a:t>
            </a:r>
            <a:r>
              <a:rPr lang="en-GB" sz="1600" baseline="-25000" dirty="0">
                <a:latin typeface="Arial Rounded MT Bold" pitchFamily="34" charset="0"/>
              </a:rPr>
              <a:t>3       </a:t>
            </a:r>
            <a:r>
              <a:rPr lang="en-GB" sz="1600" dirty="0">
                <a:latin typeface="Arial Rounded MT Bold" pitchFamily="34" charset="0"/>
              </a:rPr>
              <a:t> = 1/ 1k = </a:t>
            </a:r>
            <a:r>
              <a:rPr lang="en-GB" sz="16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1 </a:t>
            </a:r>
            <a:r>
              <a:rPr lang="en-GB" sz="1600" dirty="0" err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mA</a:t>
            </a:r>
            <a:r>
              <a:rPr lang="en-GB" sz="1600" baseline="-25000" dirty="0">
                <a:latin typeface="Arial Rounded MT Bold" pitchFamily="34" charset="0"/>
              </a:rPr>
              <a:t> </a:t>
            </a:r>
          </a:p>
          <a:p>
            <a:pPr>
              <a:spcBef>
                <a:spcPct val="50000"/>
              </a:spcBef>
              <a:defRPr/>
            </a:pPr>
            <a:r>
              <a:rPr lang="en-GB" sz="1600" dirty="0">
                <a:latin typeface="Arial Rounded MT Bold" pitchFamily="34" charset="0"/>
              </a:rPr>
              <a:t>I</a:t>
            </a:r>
            <a:r>
              <a:rPr lang="en-GB" sz="1600" baseline="-25000" dirty="0">
                <a:latin typeface="Arial Rounded MT Bold" pitchFamily="34" charset="0"/>
              </a:rPr>
              <a:t>2</a:t>
            </a:r>
            <a:r>
              <a:rPr lang="en-GB" sz="1600" dirty="0">
                <a:latin typeface="Arial Rounded MT Bold" pitchFamily="34" charset="0"/>
              </a:rPr>
              <a:t> = (2 - 0 ) / R</a:t>
            </a:r>
            <a:r>
              <a:rPr lang="en-GB" sz="1600" baseline="-25000" dirty="0">
                <a:latin typeface="Arial Rounded MT Bold" pitchFamily="34" charset="0"/>
              </a:rPr>
              <a:t>2 </a:t>
            </a:r>
            <a:r>
              <a:rPr lang="en-GB" sz="1600" dirty="0">
                <a:latin typeface="Arial Rounded MT Bold" pitchFamily="34" charset="0"/>
              </a:rPr>
              <a:t>      = 2/ 2k  = </a:t>
            </a:r>
            <a:r>
              <a:rPr lang="en-GB" sz="16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1 </a:t>
            </a:r>
            <a:r>
              <a:rPr lang="en-GB" sz="1600" dirty="0" err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mA</a:t>
            </a:r>
            <a:endParaRPr lang="en-GB" sz="16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GB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I</a:t>
            </a:r>
            <a:r>
              <a:rPr lang="en-GB" sz="1600" baseline="-25000" dirty="0">
                <a:latin typeface="Arial Rounded MT Bold" pitchFamily="34" charset="0"/>
              </a:rPr>
              <a:t>1 </a:t>
            </a:r>
            <a:r>
              <a:rPr lang="en-GB" sz="1600" dirty="0">
                <a:latin typeface="Arial Rounded MT Bold" pitchFamily="34" charset="0"/>
              </a:rPr>
              <a:t> = ( 0 – (-3)) / R1 = 3/ 5k  = </a:t>
            </a:r>
            <a:r>
              <a:rPr lang="en-GB" sz="16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0.4 </a:t>
            </a:r>
            <a:r>
              <a:rPr lang="en-GB" sz="1600" dirty="0" err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mA</a:t>
            </a:r>
            <a:endParaRPr lang="en-GB" sz="16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GB" sz="1600" dirty="0">
                <a:latin typeface="Arial Rounded MT Bold" pitchFamily="34" charset="0"/>
              </a:rPr>
              <a:t>I =  I</a:t>
            </a:r>
            <a:r>
              <a:rPr lang="en-GB" sz="1600" baseline="-25000" dirty="0">
                <a:latin typeface="Arial Rounded MT Bold" pitchFamily="34" charset="0"/>
              </a:rPr>
              <a:t>2</a:t>
            </a:r>
            <a:r>
              <a:rPr lang="en-GB" sz="1600" dirty="0">
                <a:latin typeface="Arial Rounded MT Bold" pitchFamily="34" charset="0"/>
              </a:rPr>
              <a:t> – I</a:t>
            </a:r>
            <a:r>
              <a:rPr lang="en-GB" sz="1600" baseline="-25000" dirty="0">
                <a:latin typeface="Arial Rounded MT Bold" pitchFamily="34" charset="0"/>
              </a:rPr>
              <a:t>1 </a:t>
            </a:r>
            <a:r>
              <a:rPr lang="en-GB" sz="1600" dirty="0">
                <a:latin typeface="Arial Rounded MT Bold" pitchFamily="34" charset="0"/>
              </a:rPr>
              <a:t>– I</a:t>
            </a:r>
            <a:r>
              <a:rPr lang="en-GB" sz="1600" baseline="-25000" dirty="0">
                <a:latin typeface="Arial Rounded MT Bold" pitchFamily="34" charset="0"/>
              </a:rPr>
              <a:t>3 </a:t>
            </a:r>
            <a:r>
              <a:rPr lang="en-GB" sz="1600" dirty="0">
                <a:latin typeface="Arial Rounded MT Bold" pitchFamily="34" charset="0"/>
              </a:rPr>
              <a:t>=  (1 – 0.4 – 1) </a:t>
            </a:r>
            <a:r>
              <a:rPr lang="en-GB" sz="1600" dirty="0" err="1">
                <a:latin typeface="Arial Rounded MT Bold" pitchFamily="34" charset="0"/>
              </a:rPr>
              <a:t>mA</a:t>
            </a:r>
            <a:r>
              <a:rPr lang="en-GB" sz="1600" dirty="0">
                <a:latin typeface="Arial Rounded MT Bold" pitchFamily="34" charset="0"/>
              </a:rPr>
              <a:t> = </a:t>
            </a:r>
            <a:r>
              <a:rPr lang="en-GB" sz="16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-0.4 </a:t>
            </a:r>
            <a:r>
              <a:rPr lang="en-GB" sz="1600" b="1" u="sng" dirty="0" err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mA</a:t>
            </a:r>
            <a:endParaRPr lang="en-GB" sz="1600" b="1" u="sng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GB" sz="16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This means that the assumed current direction for I was incorrect.</a:t>
            </a:r>
          </a:p>
          <a:p>
            <a:pPr>
              <a:spcBef>
                <a:spcPct val="50000"/>
              </a:spcBef>
              <a:defRPr/>
            </a:pPr>
            <a:r>
              <a:rPr lang="en-GB" sz="1600" b="1" u="sng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It </a:t>
            </a:r>
            <a:r>
              <a:rPr lang="en-GB" sz="16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will actually flow from </a:t>
            </a:r>
            <a:r>
              <a:rPr lang="en-GB" sz="1600" b="1" u="sng" dirty="0" err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Vout</a:t>
            </a:r>
            <a:r>
              <a:rPr lang="en-GB" sz="16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 to the virtual earth.</a:t>
            </a:r>
          </a:p>
          <a:p>
            <a:pPr>
              <a:spcBef>
                <a:spcPct val="50000"/>
              </a:spcBef>
              <a:defRPr/>
            </a:pPr>
            <a:endParaRPr lang="en-GB" sz="1600" b="1" u="sng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GB" sz="1600" b="1" dirty="0">
                <a:latin typeface="Arial Rounded MT Bold" pitchFamily="34" charset="0"/>
              </a:rPr>
              <a:t>Therefore, (</a:t>
            </a:r>
            <a:r>
              <a:rPr lang="en-GB" sz="1600" b="1" dirty="0" err="1">
                <a:latin typeface="Arial Rounded MT Bold" pitchFamily="34" charset="0"/>
              </a:rPr>
              <a:t>Vout</a:t>
            </a:r>
            <a:r>
              <a:rPr lang="en-GB" sz="1600" b="1" dirty="0">
                <a:latin typeface="Arial Rounded MT Bold" pitchFamily="34" charset="0"/>
              </a:rPr>
              <a:t> – 0)/ 10k = .4mA</a:t>
            </a:r>
          </a:p>
          <a:p>
            <a:pPr>
              <a:spcBef>
                <a:spcPct val="50000"/>
              </a:spcBef>
              <a:defRPr/>
            </a:pPr>
            <a:r>
              <a:rPr lang="en-GB" sz="1600" b="1" dirty="0">
                <a:latin typeface="Arial Rounded MT Bold" pitchFamily="34" charset="0"/>
              </a:rPr>
              <a:t>Hence </a:t>
            </a:r>
            <a:r>
              <a:rPr lang="en-GB" sz="1600" b="1" u="sng" dirty="0" err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Vout</a:t>
            </a:r>
            <a:r>
              <a:rPr lang="en-GB" sz="16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 = </a:t>
            </a:r>
            <a:r>
              <a:rPr lang="en-GB" sz="1600" b="1" u="sng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.</a:t>
            </a:r>
            <a:r>
              <a:rPr lang="en-GB" sz="1600" b="1" u="sng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4mA x </a:t>
            </a:r>
            <a:r>
              <a:rPr lang="en-GB" sz="16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10k = +4 V</a:t>
            </a:r>
            <a:endParaRPr lang="en-GB" sz="1600" u="sng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en-GB" sz="1600" u="sng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en-GB" sz="1600" baseline="-250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GB" smtClean="0"/>
              <a:t>Op-amps( Equation Derivations) 2015-16</a:t>
            </a:r>
            <a:endParaRPr lang="en-GB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47A9F7-3FC7-4303-A5B9-F0658A2B4EAE}" type="slidenum">
              <a:rPr lang="en-GB"/>
              <a:pPr/>
              <a:t>18</a:t>
            </a:fld>
            <a:endParaRPr lang="en-GB"/>
          </a:p>
        </p:txBody>
      </p:sp>
      <p:pic>
        <p:nvPicPr>
          <p:cNvPr id="19460" name="Picture 2" descr="~AUT00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2" y="285752"/>
            <a:ext cx="9761538" cy="564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l_fi" descr="http://www.scitec.uk.com/lockin_amplifier/notes/pl/wheat1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642" y="1420093"/>
            <a:ext cx="1817916" cy="10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Op-amps( Equation Derivations) 2015-16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C97971-AAF2-4F24-8CFA-E520BF7F95C5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92829" y="1124747"/>
            <a:ext cx="3600996" cy="202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 flipH="1">
            <a:off x="3158807" y="1874084"/>
            <a:ext cx="546061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158807" y="2132860"/>
            <a:ext cx="546061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2529" y="476674"/>
            <a:ext cx="7410824" cy="505188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Assuming Ra,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Rb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Rc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and Rd are not loaded by the differential amplifier, calculate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Vout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if Ra =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Rb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Rc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= 1</a:t>
            </a:r>
            <a:r>
              <a:rPr lang="el-GR" sz="1400" b="1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and Rd = 1.5 </a:t>
            </a:r>
            <a:r>
              <a:rPr lang="el-GR" sz="1400" b="1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when Vin = 20 mV </a:t>
            </a:r>
            <a:endParaRPr lang="en-GB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0537" y="3068962"/>
            <a:ext cx="6630737" cy="3182844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V1 = (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Rc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/ (Ra +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Rc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))* 20mV = 10 mV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V2 = ((Rd / ( Rd + </a:t>
            </a:r>
            <a:r>
              <a:rPr lang="en-GB" sz="1400" b="1" dirty="0" err="1" smtClean="0">
                <a:latin typeface="Arial" pitchFamily="34" charset="0"/>
                <a:cs typeface="Arial" pitchFamily="34" charset="0"/>
              </a:rPr>
              <a:t>Rb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))* 20 mV = 12 mV</a:t>
            </a: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Therefore V3  = ( 9k / 10k) x V1 = 9 mV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                 V4 = V3 = 9 mV</a:t>
            </a: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I1 =( V2 –V4) / 1k = (12mV – 9 mV) / 1k  = 3 mV / 1k = 3</a:t>
            </a:r>
            <a:r>
              <a:rPr lang="el-GR" sz="1400" b="1" dirty="0" smtClean="0">
                <a:latin typeface="Arial" pitchFamily="34" charset="0"/>
                <a:cs typeface="Arial" pitchFamily="34" charset="0"/>
              </a:rPr>
              <a:t>μ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A</a:t>
            </a: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Hence  V4 - Vout = I1 x 9k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Hence  Vout = V4 - (I1 x 9k) = 9mV -( 3</a:t>
            </a:r>
            <a:r>
              <a:rPr lang="el-GR" sz="1400" b="1" dirty="0" smtClean="0">
                <a:latin typeface="Arial" pitchFamily="34" charset="0"/>
                <a:cs typeface="Arial" pitchFamily="34" charset="0"/>
              </a:rPr>
              <a:t>μ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A x 9k)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Therefore </a:t>
            </a:r>
            <a:r>
              <a:rPr lang="en-GB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Vout = -18 mV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en-GB" sz="1000" dirty="0" smtClean="0"/>
          </a:p>
          <a:p>
            <a:endParaRPr lang="en-GB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3236809" y="1667664"/>
            <a:ext cx="390044" cy="197411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800" dirty="0" smtClean="0"/>
              <a:t>V2</a:t>
            </a:r>
            <a:endParaRPr lang="en-GB" sz="800" dirty="0"/>
          </a:p>
        </p:txBody>
      </p:sp>
      <p:sp>
        <p:nvSpPr>
          <p:cNvPr id="14" name="TextBox 13"/>
          <p:cNvSpPr txBox="1"/>
          <p:nvPr/>
        </p:nvSpPr>
        <p:spPr>
          <a:xfrm>
            <a:off x="3543400" y="2123260"/>
            <a:ext cx="546061" cy="182022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700" dirty="0" smtClean="0"/>
              <a:t>V1</a:t>
            </a:r>
            <a:endParaRPr lang="en-GB" sz="700" dirty="0"/>
          </a:p>
        </p:txBody>
      </p:sp>
      <p:sp>
        <p:nvSpPr>
          <p:cNvPr id="15" name="TextBox 14"/>
          <p:cNvSpPr txBox="1"/>
          <p:nvPr/>
        </p:nvSpPr>
        <p:spPr>
          <a:xfrm>
            <a:off x="6669194" y="1772822"/>
            <a:ext cx="1092121" cy="228189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1000" dirty="0" smtClean="0"/>
              <a:t>Vout</a:t>
            </a:r>
            <a:endParaRPr lang="en-GB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4874998" y="2132859"/>
            <a:ext cx="858095" cy="182022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700" dirty="0" smtClean="0"/>
              <a:t>V3</a:t>
            </a:r>
            <a:endParaRPr lang="en-GB" sz="700" dirty="0"/>
          </a:p>
        </p:txBody>
      </p:sp>
      <p:sp>
        <p:nvSpPr>
          <p:cNvPr id="17" name="TextBox 16"/>
          <p:cNvSpPr txBox="1"/>
          <p:nvPr/>
        </p:nvSpPr>
        <p:spPr>
          <a:xfrm>
            <a:off x="4437895" y="1463068"/>
            <a:ext cx="702078" cy="182022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700" dirty="0" smtClean="0"/>
              <a:t>        V4</a:t>
            </a:r>
            <a:endParaRPr lang="en-GB" sz="700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4796988" y="1628802"/>
            <a:ext cx="195022" cy="21660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832057" y="2501163"/>
            <a:ext cx="1248139" cy="182022"/>
          </a:xfrm>
          <a:prstGeom prst="rect">
            <a:avLst/>
          </a:prstGeom>
          <a:solidFill>
            <a:schemeClr val="bg1"/>
          </a:solidFill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700" dirty="0" smtClean="0"/>
              <a:t>9k</a:t>
            </a:r>
            <a:endParaRPr lang="en-GB" sz="700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4406939" y="1874084"/>
            <a:ext cx="390044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016902" y="1196754"/>
            <a:ext cx="624069" cy="182022"/>
          </a:xfrm>
          <a:prstGeom prst="rect">
            <a:avLst/>
          </a:prstGeom>
          <a:noFill/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700" dirty="0" smtClean="0"/>
              <a:t>I1</a:t>
            </a:r>
            <a:endParaRPr lang="en-GB" sz="700" dirty="0"/>
          </a:p>
        </p:txBody>
      </p:sp>
      <p:cxnSp>
        <p:nvCxnSpPr>
          <p:cNvPr id="25" name="Straight Arrow Connector 24"/>
          <p:cNvCxnSpPr>
            <a:stCxn id="23" idx="2"/>
          </p:cNvCxnSpPr>
          <p:nvPr/>
        </p:nvCxnSpPr>
        <p:spPr>
          <a:xfrm>
            <a:off x="4328937" y="1378776"/>
            <a:ext cx="234025" cy="46605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187032" y="1462838"/>
            <a:ext cx="468052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250924" y="1340772"/>
            <a:ext cx="1092121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3080798" y="1916839"/>
            <a:ext cx="234026" cy="288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581" tIns="36791" rIns="73581" bIns="36791"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236815" y="1988847"/>
            <a:ext cx="234026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581" tIns="36791" rIns="73581" bIns="36791"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5655083" y="1191933"/>
            <a:ext cx="858095" cy="182022"/>
          </a:xfrm>
          <a:prstGeom prst="rect">
            <a:avLst/>
          </a:prstGeom>
          <a:solidFill>
            <a:schemeClr val="bg1"/>
          </a:solidFill>
        </p:spPr>
        <p:txBody>
          <a:bodyPr wrap="square" lIns="73581" tIns="36791" rIns="73581" bIns="36791" rtlCol="0">
            <a:spAutoFit/>
          </a:bodyPr>
          <a:lstStyle/>
          <a:p>
            <a:r>
              <a:rPr lang="en-GB" sz="700" dirty="0" smtClean="0"/>
              <a:t>       9k</a:t>
            </a:r>
            <a:endParaRPr lang="en-GB" sz="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ytemplate">
  <a:themeElements>
    <a:clrScheme name="Mytemplat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y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y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y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y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y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y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y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y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Settings\Dad\Application Data\Microsoft\Templates\Mytemplate.pot</Template>
  <TotalTime>6186</TotalTime>
  <Words>710</Words>
  <Application>Microsoft Office PowerPoint</Application>
  <PresentationFormat>A4 Paper (210x297 mm)</PresentationFormat>
  <Paragraphs>143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Mytemplate</vt:lpstr>
      <vt:lpstr>OPERATIONAL AMPLIFIERS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OVERALL GAIN: What are we going to call it?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OPERATIONAL AMPLIFIERS</dc:title>
  <dc:creator>Vanstone, Mike</dc:creator>
  <cp:lastModifiedBy>Mike Vanstone</cp:lastModifiedBy>
  <cp:revision>45</cp:revision>
  <dcterms:created xsi:type="dcterms:W3CDTF">2006-01-25T11:27:39Z</dcterms:created>
  <dcterms:modified xsi:type="dcterms:W3CDTF">2017-02-16T08:47:57Z</dcterms:modified>
</cp:coreProperties>
</file>