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413" r:id="rId3"/>
    <p:sldId id="420" r:id="rId4"/>
    <p:sldId id="418" r:id="rId5"/>
    <p:sldId id="419" r:id="rId6"/>
    <p:sldId id="400" r:id="rId7"/>
    <p:sldId id="409" r:id="rId8"/>
    <p:sldId id="410" r:id="rId9"/>
    <p:sldId id="411" r:id="rId10"/>
    <p:sldId id="412" r:id="rId11"/>
    <p:sldId id="401" r:id="rId12"/>
    <p:sldId id="402" r:id="rId13"/>
    <p:sldId id="408" r:id="rId14"/>
    <p:sldId id="404" r:id="rId15"/>
    <p:sldId id="406" r:id="rId16"/>
    <p:sldId id="399" r:id="rId17"/>
    <p:sldId id="284" r:id="rId18"/>
    <p:sldId id="414" r:id="rId19"/>
    <p:sldId id="415" r:id="rId20"/>
    <p:sldId id="296" r:id="rId21"/>
    <p:sldId id="295" r:id="rId22"/>
    <p:sldId id="297" r:id="rId23"/>
    <p:sldId id="306" r:id="rId24"/>
    <p:sldId id="305" r:id="rId25"/>
    <p:sldId id="416" r:id="rId26"/>
    <p:sldId id="277" r:id="rId27"/>
    <p:sldId id="276" r:id="rId28"/>
    <p:sldId id="300" r:id="rId29"/>
    <p:sldId id="281" r:id="rId30"/>
    <p:sldId id="393" r:id="rId31"/>
    <p:sldId id="397" r:id="rId32"/>
    <p:sldId id="398" r:id="rId33"/>
    <p:sldId id="269" r:id="rId34"/>
    <p:sldId id="302" r:id="rId35"/>
    <p:sldId id="273" r:id="rId36"/>
    <p:sldId id="270" r:id="rId37"/>
    <p:sldId id="417" r:id="rId38"/>
    <p:sldId id="391"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41E7A4-F4BE-4C0E-B532-E004D2EC5A8C}" v="36" dt="2023-11-20T08:39:10.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9775" autoAdjust="0"/>
  </p:normalViewPr>
  <p:slideViewPr>
    <p:cSldViewPr>
      <p:cViewPr varScale="1">
        <p:scale>
          <a:sx n="72" d="100"/>
          <a:sy n="72" d="100"/>
        </p:scale>
        <p:origin x="948"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351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dirty="0"/>
          </a:p>
        </p:txBody>
      </p:sp>
    </p:spTree>
    <p:extLst>
      <p:ext uri="{BB962C8B-B14F-4D97-AF65-F5344CB8AC3E}">
        <p14:creationId xmlns:p14="http://schemas.microsoft.com/office/powerpoint/2010/main" val="3817408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22/03/2024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22/03/2024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22/03/2024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22/03/2024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22/03/2024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22/03/2024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22/03/2024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22/03/2024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22/03/2024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22/03/2024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22/03/2024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22/03/2024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file:///C:\Users\mohamed.asim\OneDrive%20-%20University%20of%20Wales%20Trinity%20Saint%20David\HCM%20Oct2023\Workforce%20Plannign%20resource%20-%20What%20the%20NHS%20Long%20Term%20Workforce%20Plan%20means%20for%20you%20-%20GOV.UK.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QgGdGYIsVhE" TargetMode="External"/><Relationship Id="rId2" Type="http://schemas.openxmlformats.org/officeDocument/2006/relationships/slideLayout" Target="../slideLayouts/slideLayout2.xml"/><Relationship Id="rId1" Type="http://schemas.openxmlformats.org/officeDocument/2006/relationships/video" Target="https://www.youtube.com/embed/QgGdGYIsVhE?feature=oembed" TargetMode="External"/><Relationship Id="rId4" Type="http://schemas.openxmlformats.org/officeDocument/2006/relationships/image" Target="../media/image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file:///C:\Users\mohamed.asim\OneDrive%20-%20University%20of%20Wales%20Trinity%20Saint%20David\HCM%20Oct2023\Workforce%20Plannign%20resource%20-%20What%20the%20NHS%20Long%20Term%20Workforce%20Plan%20means%20for%20you%20-%20GOV.UK.pdf"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www.forbes.com/advisor/business/job-analysis/" TargetMode="External"/><Relationship Id="rId4" Type="http://schemas.openxmlformats.org/officeDocument/2006/relationships/hyperlink" Target="file:///C:\Users\mohamed.asim\OneDrive%20-%20University%20of%20Wales%20Trinity%20Saint%20David\HCM%20Oct2023\workforce%20planning%20analytics%20and%20AI.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LCMB7023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7</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Assessment 1 Review</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Discussion and Activity</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Capital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0215-7C7B-C3B6-CD4C-FBAF82859E1E}"/>
              </a:ext>
            </a:extLst>
          </p:cNvPr>
          <p:cNvSpPr>
            <a:spLocks noGrp="1"/>
          </p:cNvSpPr>
          <p:nvPr>
            <p:ph type="title"/>
          </p:nvPr>
        </p:nvSpPr>
        <p:spPr/>
        <p:txBody>
          <a:bodyPr/>
          <a:lstStyle/>
          <a:p>
            <a:r>
              <a:rPr lang="en-GB" dirty="0"/>
              <a:t>Session topics</a:t>
            </a:r>
          </a:p>
        </p:txBody>
      </p:sp>
      <p:sp>
        <p:nvSpPr>
          <p:cNvPr id="3" name="Content Placeholder 2">
            <a:extLst>
              <a:ext uri="{FF2B5EF4-FFF2-40B4-BE49-F238E27FC236}">
                <a16:creationId xmlns:a16="http://schemas.microsoft.com/office/drawing/2014/main" id="{A8AEE1FB-1E08-6A65-BFB6-AEBDA6403B5E}"/>
              </a:ext>
            </a:extLst>
          </p:cNvPr>
          <p:cNvSpPr>
            <a:spLocks noGrp="1"/>
          </p:cNvSpPr>
          <p:nvPr>
            <p:ph idx="1"/>
          </p:nvPr>
        </p:nvSpPr>
        <p:spPr>
          <a:xfrm>
            <a:off x="1055440" y="1124744"/>
            <a:ext cx="10972800" cy="3917032"/>
          </a:xfrm>
        </p:spPr>
        <p:txBody>
          <a:bodyPr/>
          <a:lstStyle/>
          <a:p>
            <a:r>
              <a:rPr lang="en-GB" sz="2800" dirty="0"/>
              <a:t>Discussion of last week’s case study on overseas postings</a:t>
            </a:r>
          </a:p>
          <a:p>
            <a:r>
              <a:rPr lang="en-GB" sz="2800" dirty="0"/>
              <a:t>Outline some Current challenges of NHS</a:t>
            </a:r>
          </a:p>
          <a:p>
            <a:r>
              <a:rPr lang="en-GB" sz="2800" dirty="0"/>
              <a:t>Government policy on moving forward</a:t>
            </a:r>
          </a:p>
          <a:p>
            <a:r>
              <a:rPr lang="en-GB" sz="2800" dirty="0"/>
              <a:t>Estimating supply (internal and external)</a:t>
            </a:r>
          </a:p>
          <a:p>
            <a:r>
              <a:rPr lang="en-GB" sz="2800" dirty="0"/>
              <a:t>Focus internally on the organisation for improvements</a:t>
            </a:r>
          </a:p>
          <a:p>
            <a:pPr lvl="1"/>
            <a:r>
              <a:rPr lang="en-GB" dirty="0"/>
              <a:t>Case of NHS</a:t>
            </a:r>
          </a:p>
          <a:p>
            <a:pPr lvl="1"/>
            <a:r>
              <a:rPr lang="en-GB" dirty="0"/>
              <a:t>Case of BMW</a:t>
            </a:r>
          </a:p>
          <a:p>
            <a:r>
              <a:rPr lang="en-GB" sz="2800" dirty="0"/>
              <a:t>Aspects of job analysis</a:t>
            </a:r>
          </a:p>
          <a:p>
            <a:pPr marL="0" indent="0">
              <a:buNone/>
            </a:pPr>
            <a:r>
              <a:rPr lang="en-GB" sz="2800" dirty="0"/>
              <a:t>	- Activity on Job Analysis</a:t>
            </a:r>
          </a:p>
          <a:p>
            <a:endParaRPr lang="en-GB" dirty="0"/>
          </a:p>
          <a:p>
            <a:endParaRPr lang="en-GB" dirty="0"/>
          </a:p>
        </p:txBody>
      </p:sp>
    </p:spTree>
    <p:extLst>
      <p:ext uri="{BB962C8B-B14F-4D97-AF65-F5344CB8AC3E}">
        <p14:creationId xmlns:p14="http://schemas.microsoft.com/office/powerpoint/2010/main" val="951528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C012F-8BAE-5F7F-45E0-21D51E7541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DDE6A5-52E6-8965-2936-70F2711BCE08}"/>
              </a:ext>
            </a:extLst>
          </p:cNvPr>
          <p:cNvSpPr>
            <a:spLocks noGrp="1"/>
          </p:cNvSpPr>
          <p:nvPr>
            <p:ph type="title"/>
          </p:nvPr>
        </p:nvSpPr>
        <p:spPr/>
        <p:txBody>
          <a:bodyPr/>
          <a:lstStyle/>
          <a:p>
            <a:r>
              <a:rPr lang="en-GB" dirty="0"/>
              <a:t>The Expat Dilemma (Feb)</a:t>
            </a:r>
          </a:p>
        </p:txBody>
      </p:sp>
      <p:graphicFrame>
        <p:nvGraphicFramePr>
          <p:cNvPr id="4" name="Content Placeholder 3">
            <a:extLst>
              <a:ext uri="{FF2B5EF4-FFF2-40B4-BE49-F238E27FC236}">
                <a16:creationId xmlns:a16="http://schemas.microsoft.com/office/drawing/2014/main" id="{E4FD004A-9DCD-4E5C-693E-9B7184A82015}"/>
              </a:ext>
            </a:extLst>
          </p:cNvPr>
          <p:cNvGraphicFramePr>
            <a:graphicFrameLocks noGrp="1"/>
          </p:cNvGraphicFramePr>
          <p:nvPr>
            <p:ph idx="1"/>
            <p:extLst>
              <p:ext uri="{D42A27DB-BD31-4B8C-83A1-F6EECF244321}">
                <p14:modId xmlns:p14="http://schemas.microsoft.com/office/powerpoint/2010/main" val="3668728200"/>
              </p:ext>
            </p:extLst>
          </p:nvPr>
        </p:nvGraphicFramePr>
        <p:xfrm>
          <a:off x="407368" y="1164936"/>
          <a:ext cx="11521280" cy="4846320"/>
        </p:xfrm>
        <a:graphic>
          <a:graphicData uri="http://schemas.openxmlformats.org/drawingml/2006/table">
            <a:tbl>
              <a:tblPr firstRow="1" bandRow="1">
                <a:tableStyleId>{5C22544A-7EE6-4342-B048-85BDC9FD1C3A}</a:tableStyleId>
              </a:tblPr>
              <a:tblGrid>
                <a:gridCol w="3183364">
                  <a:extLst>
                    <a:ext uri="{9D8B030D-6E8A-4147-A177-3AD203B41FA5}">
                      <a16:colId xmlns:a16="http://schemas.microsoft.com/office/drawing/2014/main" val="2625042272"/>
                    </a:ext>
                  </a:extLst>
                </a:gridCol>
                <a:gridCol w="2739173">
                  <a:extLst>
                    <a:ext uri="{9D8B030D-6E8A-4147-A177-3AD203B41FA5}">
                      <a16:colId xmlns:a16="http://schemas.microsoft.com/office/drawing/2014/main" val="2417098919"/>
                    </a:ext>
                  </a:extLst>
                </a:gridCol>
                <a:gridCol w="1406603">
                  <a:extLst>
                    <a:ext uri="{9D8B030D-6E8A-4147-A177-3AD203B41FA5}">
                      <a16:colId xmlns:a16="http://schemas.microsoft.com/office/drawing/2014/main" val="967571315"/>
                    </a:ext>
                  </a:extLst>
                </a:gridCol>
                <a:gridCol w="1935904">
                  <a:extLst>
                    <a:ext uri="{9D8B030D-6E8A-4147-A177-3AD203B41FA5}">
                      <a16:colId xmlns:a16="http://schemas.microsoft.com/office/drawing/2014/main" val="4219432801"/>
                    </a:ext>
                  </a:extLst>
                </a:gridCol>
                <a:gridCol w="2256236">
                  <a:extLst>
                    <a:ext uri="{9D8B030D-6E8A-4147-A177-3AD203B41FA5}">
                      <a16:colId xmlns:a16="http://schemas.microsoft.com/office/drawing/2014/main" val="2441187212"/>
                    </a:ext>
                  </a:extLst>
                </a:gridCol>
              </a:tblGrid>
              <a:tr h="126864">
                <a:tc>
                  <a:txBody>
                    <a:bodyPr/>
                    <a:lstStyle/>
                    <a:p>
                      <a:r>
                        <a:rPr lang="en-GB" sz="2800" dirty="0"/>
                        <a:t>NO</a:t>
                      </a:r>
                    </a:p>
                  </a:txBody>
                  <a:tcPr/>
                </a:tc>
                <a:tc>
                  <a:txBody>
                    <a:bodyPr/>
                    <a:lstStyle/>
                    <a:p>
                      <a:r>
                        <a:rPr lang="en-GB" sz="2800" dirty="0"/>
                        <a:t>YES</a:t>
                      </a:r>
                    </a:p>
                  </a:txBody>
                  <a:tcPr/>
                </a:tc>
                <a:tc>
                  <a:txBody>
                    <a:bodyPr/>
                    <a:lstStyle/>
                    <a:p>
                      <a:r>
                        <a:rPr lang="en-GB" sz="2800" dirty="0"/>
                        <a:t>BOTH</a:t>
                      </a:r>
                    </a:p>
                  </a:txBody>
                  <a:tcPr/>
                </a:tc>
                <a:tc>
                  <a:txBody>
                    <a:bodyPr/>
                    <a:lstStyle/>
                    <a:p>
                      <a:r>
                        <a:rPr lang="en-GB" sz="2800" dirty="0"/>
                        <a:t>BALANCE</a:t>
                      </a:r>
                    </a:p>
                  </a:txBody>
                  <a:tcPr/>
                </a:tc>
                <a:tc>
                  <a:txBody>
                    <a:bodyPr/>
                    <a:lstStyle/>
                    <a:p>
                      <a:r>
                        <a:rPr lang="en-GB" sz="2800" dirty="0"/>
                        <a:t>NO CLEAR ANSWER</a:t>
                      </a:r>
                    </a:p>
                  </a:txBody>
                  <a:tcPr/>
                </a:tc>
                <a:extLst>
                  <a:ext uri="{0D108BD9-81ED-4DB2-BD59-A6C34878D82A}">
                    <a16:rowId xmlns:a16="http://schemas.microsoft.com/office/drawing/2014/main" val="2689057015"/>
                  </a:ext>
                </a:extLst>
              </a:tr>
              <a:tr h="383080">
                <a:tc>
                  <a:txBody>
                    <a:bodyPr/>
                    <a:lstStyle/>
                    <a:p>
                      <a:r>
                        <a:rPr lang="en-GB" sz="2800" b="1" dirty="0"/>
                        <a:t>7</a:t>
                      </a:r>
                    </a:p>
                  </a:txBody>
                  <a:tcPr/>
                </a:tc>
                <a:tc>
                  <a:txBody>
                    <a:bodyPr/>
                    <a:lstStyle/>
                    <a:p>
                      <a:r>
                        <a:rPr lang="en-GB" sz="2800" b="1" dirty="0"/>
                        <a:t>3</a:t>
                      </a:r>
                    </a:p>
                  </a:txBody>
                  <a:tcPr/>
                </a:tc>
                <a:tc>
                  <a:txBody>
                    <a:bodyPr/>
                    <a:lstStyle/>
                    <a:p>
                      <a:endParaRPr lang="en-GB" sz="2800" b="1" dirty="0"/>
                    </a:p>
                  </a:txBody>
                  <a:tcPr/>
                </a:tc>
                <a:tc>
                  <a:txBody>
                    <a:bodyPr/>
                    <a:lstStyle/>
                    <a:p>
                      <a:r>
                        <a:rPr lang="en-GB" sz="2800" b="1" dirty="0"/>
                        <a:t>1</a:t>
                      </a:r>
                    </a:p>
                  </a:txBody>
                  <a:tcPr/>
                </a:tc>
                <a:tc>
                  <a:txBody>
                    <a:bodyPr/>
                    <a:lstStyle/>
                    <a:p>
                      <a:r>
                        <a:rPr lang="en-GB" sz="2800" b="1" dirty="0"/>
                        <a:t>4</a:t>
                      </a:r>
                    </a:p>
                  </a:txBody>
                  <a:tcPr/>
                </a:tc>
                <a:extLst>
                  <a:ext uri="{0D108BD9-81ED-4DB2-BD59-A6C34878D82A}">
                    <a16:rowId xmlns:a16="http://schemas.microsoft.com/office/drawing/2014/main" val="3755226321"/>
                  </a:ext>
                </a:extLst>
              </a:tr>
              <a:tr h="800028">
                <a:tc>
                  <a:txBody>
                    <a:bodyPr/>
                    <a:lstStyle/>
                    <a:p>
                      <a:r>
                        <a:rPr lang="en-GB" sz="2400" dirty="0"/>
                        <a:t>- company policy</a:t>
                      </a:r>
                    </a:p>
                    <a:p>
                      <a:endParaRPr lang="en-GB" sz="2400" dirty="0"/>
                    </a:p>
                  </a:txBody>
                  <a:tcPr/>
                </a:tc>
                <a:tc>
                  <a:txBody>
                    <a:bodyPr/>
                    <a:lstStyle/>
                    <a:p>
                      <a:r>
                        <a:rPr lang="en-GB" sz="2400" dirty="0"/>
                        <a:t>-No explanation</a:t>
                      </a:r>
                    </a:p>
                    <a:p>
                      <a:r>
                        <a:rPr lang="en-GB" sz="2400" dirty="0"/>
                        <a:t>-Flexibility required</a:t>
                      </a:r>
                    </a:p>
                  </a:txBody>
                  <a:tcPr/>
                </a:tc>
                <a:tc>
                  <a:txBody>
                    <a:bodyPr/>
                    <a:lstStyle/>
                    <a:p>
                      <a:endParaRPr lang="en-GB" sz="2400" dirty="0"/>
                    </a:p>
                  </a:txBody>
                  <a:tcPr/>
                </a:tc>
                <a:tc>
                  <a:txBody>
                    <a:bodyPr/>
                    <a:lstStyle/>
                    <a:p>
                      <a:endParaRPr lang="en-GB" sz="2400" dirty="0"/>
                    </a:p>
                  </a:txBody>
                  <a:tcPr/>
                </a:tc>
                <a:tc>
                  <a:txBody>
                    <a:bodyPr/>
                    <a:lstStyle/>
                    <a:p>
                      <a:r>
                        <a:rPr lang="en-GB" sz="2400" dirty="0"/>
                        <a:t>-Support and preparation needed</a:t>
                      </a:r>
                    </a:p>
                    <a:p>
                      <a:r>
                        <a:rPr lang="en-GB" sz="2400" dirty="0"/>
                        <a:t>-Look at possible solutions</a:t>
                      </a:r>
                    </a:p>
                    <a:p>
                      <a:r>
                        <a:rPr lang="en-GB" sz="2400" dirty="0"/>
                        <a:t>- another case study was presented!</a:t>
                      </a:r>
                    </a:p>
                  </a:txBody>
                  <a:tcPr/>
                </a:tc>
                <a:extLst>
                  <a:ext uri="{0D108BD9-81ED-4DB2-BD59-A6C34878D82A}">
                    <a16:rowId xmlns:a16="http://schemas.microsoft.com/office/drawing/2014/main" val="3745074099"/>
                  </a:ext>
                </a:extLst>
              </a:tr>
            </a:tbl>
          </a:graphicData>
        </a:graphic>
      </p:graphicFrame>
    </p:spTree>
    <p:extLst>
      <p:ext uri="{BB962C8B-B14F-4D97-AF65-F5344CB8AC3E}">
        <p14:creationId xmlns:p14="http://schemas.microsoft.com/office/powerpoint/2010/main" val="3420940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2CFF7-0F3F-F097-E201-607AEF98CDBC}"/>
              </a:ext>
            </a:extLst>
          </p:cNvPr>
          <p:cNvSpPr>
            <a:spLocks noGrp="1"/>
          </p:cNvSpPr>
          <p:nvPr>
            <p:ph type="title"/>
          </p:nvPr>
        </p:nvSpPr>
        <p:spPr>
          <a:xfrm>
            <a:off x="605949" y="42326"/>
            <a:ext cx="10972800" cy="1143000"/>
          </a:xfrm>
        </p:spPr>
        <p:txBody>
          <a:bodyPr/>
          <a:lstStyle/>
          <a:p>
            <a:r>
              <a:rPr lang="en-GB" sz="3600" b="1" dirty="0"/>
              <a:t>The Expat Dilemma (October term students)</a:t>
            </a:r>
          </a:p>
        </p:txBody>
      </p:sp>
      <p:graphicFrame>
        <p:nvGraphicFramePr>
          <p:cNvPr id="4" name="Content Placeholder 3">
            <a:extLst>
              <a:ext uri="{FF2B5EF4-FFF2-40B4-BE49-F238E27FC236}">
                <a16:creationId xmlns:a16="http://schemas.microsoft.com/office/drawing/2014/main" id="{23961522-3A6B-3127-7EEA-7041EDA590EE}"/>
              </a:ext>
            </a:extLst>
          </p:cNvPr>
          <p:cNvGraphicFramePr>
            <a:graphicFrameLocks noGrp="1"/>
          </p:cNvGraphicFramePr>
          <p:nvPr>
            <p:ph idx="1"/>
            <p:extLst>
              <p:ext uri="{D42A27DB-BD31-4B8C-83A1-F6EECF244321}">
                <p14:modId xmlns:p14="http://schemas.microsoft.com/office/powerpoint/2010/main" val="382820393"/>
              </p:ext>
            </p:extLst>
          </p:nvPr>
        </p:nvGraphicFramePr>
        <p:xfrm>
          <a:off x="767408" y="836712"/>
          <a:ext cx="10972800" cy="5017368"/>
        </p:xfrm>
        <a:graphic>
          <a:graphicData uri="http://schemas.openxmlformats.org/drawingml/2006/table">
            <a:tbl>
              <a:tblPr firstRow="1" bandRow="1">
                <a:tableStyleId>{5C22544A-7EE6-4342-B048-85BDC9FD1C3A}</a:tableStyleId>
              </a:tblPr>
              <a:tblGrid>
                <a:gridCol w="2862807">
                  <a:extLst>
                    <a:ext uri="{9D8B030D-6E8A-4147-A177-3AD203B41FA5}">
                      <a16:colId xmlns:a16="http://schemas.microsoft.com/office/drawing/2014/main" val="2625042272"/>
                    </a:ext>
                  </a:extLst>
                </a:gridCol>
                <a:gridCol w="1526313">
                  <a:extLst>
                    <a:ext uri="{9D8B030D-6E8A-4147-A177-3AD203B41FA5}">
                      <a16:colId xmlns:a16="http://schemas.microsoft.com/office/drawing/2014/main" val="2417098919"/>
                    </a:ext>
                  </a:extLst>
                </a:gridCol>
                <a:gridCol w="2194560">
                  <a:extLst>
                    <a:ext uri="{9D8B030D-6E8A-4147-A177-3AD203B41FA5}">
                      <a16:colId xmlns:a16="http://schemas.microsoft.com/office/drawing/2014/main" val="967571315"/>
                    </a:ext>
                  </a:extLst>
                </a:gridCol>
                <a:gridCol w="2194560">
                  <a:extLst>
                    <a:ext uri="{9D8B030D-6E8A-4147-A177-3AD203B41FA5}">
                      <a16:colId xmlns:a16="http://schemas.microsoft.com/office/drawing/2014/main" val="4219432801"/>
                    </a:ext>
                  </a:extLst>
                </a:gridCol>
                <a:gridCol w="2194560">
                  <a:extLst>
                    <a:ext uri="{9D8B030D-6E8A-4147-A177-3AD203B41FA5}">
                      <a16:colId xmlns:a16="http://schemas.microsoft.com/office/drawing/2014/main" val="2441187212"/>
                    </a:ext>
                  </a:extLst>
                </a:gridCol>
              </a:tblGrid>
              <a:tr h="792088">
                <a:tc>
                  <a:txBody>
                    <a:bodyPr/>
                    <a:lstStyle/>
                    <a:p>
                      <a:r>
                        <a:rPr lang="en-GB" sz="2800" dirty="0"/>
                        <a:t>NO</a:t>
                      </a:r>
                    </a:p>
                  </a:txBody>
                  <a:tcPr/>
                </a:tc>
                <a:tc>
                  <a:txBody>
                    <a:bodyPr/>
                    <a:lstStyle/>
                    <a:p>
                      <a:r>
                        <a:rPr lang="en-GB" sz="2800" dirty="0"/>
                        <a:t>YES</a:t>
                      </a:r>
                    </a:p>
                  </a:txBody>
                  <a:tcPr/>
                </a:tc>
                <a:tc>
                  <a:txBody>
                    <a:bodyPr/>
                    <a:lstStyle/>
                    <a:p>
                      <a:r>
                        <a:rPr lang="en-GB" sz="2800" dirty="0"/>
                        <a:t>BOTH</a:t>
                      </a:r>
                    </a:p>
                  </a:txBody>
                  <a:tcPr/>
                </a:tc>
                <a:tc>
                  <a:txBody>
                    <a:bodyPr/>
                    <a:lstStyle/>
                    <a:p>
                      <a:r>
                        <a:rPr lang="en-GB" sz="2800" dirty="0"/>
                        <a:t>BALANCE</a:t>
                      </a:r>
                    </a:p>
                  </a:txBody>
                  <a:tcPr/>
                </a:tc>
                <a:tc>
                  <a:txBody>
                    <a:bodyPr/>
                    <a:lstStyle/>
                    <a:p>
                      <a:r>
                        <a:rPr lang="en-GB" sz="2800" dirty="0"/>
                        <a:t>NO CLEAR ANSWER</a:t>
                      </a:r>
                    </a:p>
                  </a:txBody>
                  <a:tcPr/>
                </a:tc>
                <a:extLst>
                  <a:ext uri="{0D108BD9-81ED-4DB2-BD59-A6C34878D82A}">
                    <a16:rowId xmlns:a16="http://schemas.microsoft.com/office/drawing/2014/main" val="2689057015"/>
                  </a:ext>
                </a:extLst>
              </a:tr>
              <a:tr h="567288">
                <a:tc>
                  <a:txBody>
                    <a:bodyPr/>
                    <a:lstStyle/>
                    <a:p>
                      <a:r>
                        <a:rPr lang="en-GB" sz="2800" dirty="0"/>
                        <a:t>7</a:t>
                      </a:r>
                    </a:p>
                  </a:txBody>
                  <a:tcPr/>
                </a:tc>
                <a:tc>
                  <a:txBody>
                    <a:bodyPr/>
                    <a:lstStyle/>
                    <a:p>
                      <a:r>
                        <a:rPr lang="en-GB" sz="2800" dirty="0"/>
                        <a:t>4</a:t>
                      </a:r>
                    </a:p>
                  </a:txBody>
                  <a:tcPr/>
                </a:tc>
                <a:tc>
                  <a:txBody>
                    <a:bodyPr/>
                    <a:lstStyle/>
                    <a:p>
                      <a:r>
                        <a:rPr lang="en-GB" sz="2800" dirty="0"/>
                        <a:t>1</a:t>
                      </a:r>
                    </a:p>
                  </a:txBody>
                  <a:tcPr/>
                </a:tc>
                <a:tc>
                  <a:txBody>
                    <a:bodyPr/>
                    <a:lstStyle/>
                    <a:p>
                      <a:r>
                        <a:rPr lang="en-GB" sz="2800" dirty="0"/>
                        <a:t>2</a:t>
                      </a:r>
                    </a:p>
                  </a:txBody>
                  <a:tcPr/>
                </a:tc>
                <a:tc>
                  <a:txBody>
                    <a:bodyPr/>
                    <a:lstStyle/>
                    <a:p>
                      <a:r>
                        <a:rPr lang="en-GB" sz="2800" dirty="0"/>
                        <a:t>2</a:t>
                      </a:r>
                    </a:p>
                  </a:txBody>
                  <a:tcPr/>
                </a:tc>
                <a:extLst>
                  <a:ext uri="{0D108BD9-81ED-4DB2-BD59-A6C34878D82A}">
                    <a16:rowId xmlns:a16="http://schemas.microsoft.com/office/drawing/2014/main" val="3755226321"/>
                  </a:ext>
                </a:extLst>
              </a:tr>
              <a:tr h="800028">
                <a:tc>
                  <a:txBody>
                    <a:bodyPr/>
                    <a:lstStyle/>
                    <a:p>
                      <a:r>
                        <a:rPr lang="en-GB" sz="2800" dirty="0"/>
                        <a:t>Fairness</a:t>
                      </a:r>
                    </a:p>
                    <a:p>
                      <a:r>
                        <a:rPr lang="en-GB" sz="2800" dirty="0"/>
                        <a:t>Consistency</a:t>
                      </a:r>
                    </a:p>
                    <a:p>
                      <a:r>
                        <a:rPr lang="en-GB" sz="2800" dirty="0"/>
                        <a:t>Implications</a:t>
                      </a:r>
                    </a:p>
                    <a:p>
                      <a:r>
                        <a:rPr lang="en-GB" sz="2800" dirty="0"/>
                        <a:t>Budget</a:t>
                      </a:r>
                    </a:p>
                    <a:p>
                      <a:r>
                        <a:rPr lang="en-GB" sz="2800" dirty="0"/>
                        <a:t>Overall posting program</a:t>
                      </a:r>
                    </a:p>
                    <a:p>
                      <a:r>
                        <a:rPr lang="en-GB" sz="2800" dirty="0"/>
                        <a:t>Not in </a:t>
                      </a:r>
                      <a:r>
                        <a:rPr lang="en-GB" sz="2800"/>
                        <a:t>despensable</a:t>
                      </a:r>
                      <a:endParaRPr lang="en-GB" sz="2800" dirty="0"/>
                    </a:p>
                  </a:txBody>
                  <a:tcPr/>
                </a:tc>
                <a:tc>
                  <a:txBody>
                    <a:bodyPr/>
                    <a:lstStyle/>
                    <a:p>
                      <a:r>
                        <a:rPr lang="en-GB" sz="2800" dirty="0"/>
                        <a:t>Setting clear expectations and life in a foreign country</a:t>
                      </a:r>
                    </a:p>
                  </a:txBody>
                  <a:tcPr/>
                </a:tc>
                <a:tc>
                  <a:txBody>
                    <a:bodyPr/>
                    <a:lstStyle/>
                    <a:p>
                      <a:endParaRPr lang="en-GB" sz="2800" dirty="0"/>
                    </a:p>
                  </a:txBody>
                  <a:tcPr/>
                </a:tc>
                <a:tc>
                  <a:txBody>
                    <a:bodyPr/>
                    <a:lstStyle/>
                    <a:p>
                      <a:endParaRPr lang="en-GB" sz="2800" dirty="0"/>
                    </a:p>
                  </a:txBody>
                  <a:tcPr/>
                </a:tc>
                <a:tc>
                  <a:txBody>
                    <a:bodyPr/>
                    <a:lstStyle/>
                    <a:p>
                      <a:r>
                        <a:rPr lang="en-GB" sz="2800" dirty="0"/>
                        <a:t>Depends on several factors</a:t>
                      </a:r>
                    </a:p>
                    <a:p>
                      <a:endParaRPr lang="en-GB" sz="2800" dirty="0"/>
                    </a:p>
                    <a:p>
                      <a:r>
                        <a:rPr lang="en-GB" sz="2800" dirty="0"/>
                        <a:t>Should help Ana through communication etc.</a:t>
                      </a:r>
                    </a:p>
                  </a:txBody>
                  <a:tcPr/>
                </a:tc>
                <a:extLst>
                  <a:ext uri="{0D108BD9-81ED-4DB2-BD59-A6C34878D82A}">
                    <a16:rowId xmlns:a16="http://schemas.microsoft.com/office/drawing/2014/main" val="3745074099"/>
                  </a:ext>
                </a:extLst>
              </a:tr>
            </a:tbl>
          </a:graphicData>
        </a:graphic>
      </p:graphicFrame>
    </p:spTree>
    <p:extLst>
      <p:ext uri="{BB962C8B-B14F-4D97-AF65-F5344CB8AC3E}">
        <p14:creationId xmlns:p14="http://schemas.microsoft.com/office/powerpoint/2010/main" val="2019047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D6D02-3489-B580-1B3D-C020A4DD3291}"/>
              </a:ext>
            </a:extLst>
          </p:cNvPr>
          <p:cNvSpPr>
            <a:spLocks noGrp="1"/>
          </p:cNvSpPr>
          <p:nvPr>
            <p:ph type="title"/>
          </p:nvPr>
        </p:nvSpPr>
        <p:spPr/>
        <p:txBody>
          <a:bodyPr/>
          <a:lstStyle/>
          <a:p>
            <a:r>
              <a:rPr lang="en-GB" dirty="0"/>
              <a:t>Broader issues</a:t>
            </a:r>
          </a:p>
        </p:txBody>
      </p:sp>
      <p:sp>
        <p:nvSpPr>
          <p:cNvPr id="3" name="Content Placeholder 2">
            <a:extLst>
              <a:ext uri="{FF2B5EF4-FFF2-40B4-BE49-F238E27FC236}">
                <a16:creationId xmlns:a16="http://schemas.microsoft.com/office/drawing/2014/main" id="{F0C8AA68-85BC-E225-3E2F-58FA9BFC54DF}"/>
              </a:ext>
            </a:extLst>
          </p:cNvPr>
          <p:cNvSpPr>
            <a:spLocks noGrp="1"/>
          </p:cNvSpPr>
          <p:nvPr>
            <p:ph idx="1"/>
          </p:nvPr>
        </p:nvSpPr>
        <p:spPr/>
        <p:txBody>
          <a:bodyPr/>
          <a:lstStyle/>
          <a:p>
            <a:r>
              <a:rPr lang="en-GB" dirty="0"/>
              <a:t>Staff retention – talent development</a:t>
            </a:r>
          </a:p>
          <a:p>
            <a:r>
              <a:rPr lang="en-GB" dirty="0"/>
              <a:t>Clarity in corporate policy and guidelines</a:t>
            </a:r>
          </a:p>
          <a:p>
            <a:r>
              <a:rPr lang="en-GB" dirty="0"/>
              <a:t>Awareness of overseas postings</a:t>
            </a:r>
          </a:p>
          <a:p>
            <a:pPr lvl="1"/>
            <a:r>
              <a:rPr lang="en-GB" dirty="0"/>
              <a:t>Implications for family and children</a:t>
            </a:r>
          </a:p>
          <a:p>
            <a:r>
              <a:rPr lang="en-GB" dirty="0"/>
              <a:t>Are some people indispensable</a:t>
            </a:r>
            <a:r>
              <a:rPr lang="en-GB"/>
              <a:t>? </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878035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07EB9-28B0-65AB-E58E-F551C7679FAA}"/>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89CE8EA2-9607-2B47-1366-75F0AB3D5895}"/>
              </a:ext>
            </a:extLst>
          </p:cNvPr>
          <p:cNvSpPr>
            <a:spLocks noGrp="1"/>
          </p:cNvSpPr>
          <p:nvPr>
            <p:ph idx="1"/>
          </p:nvPr>
        </p:nvSpPr>
        <p:spPr>
          <a:xfrm>
            <a:off x="609600" y="1268760"/>
            <a:ext cx="10972800" cy="4248473"/>
          </a:xfrm>
        </p:spPr>
        <p:txBody>
          <a:bodyPr/>
          <a:lstStyle/>
          <a:p>
            <a:r>
              <a:rPr lang="en-GB" sz="2800" dirty="0"/>
              <a:t>Human resource planning is crucial to an organisation’s survival. A critical HR planning activity is succession planning. </a:t>
            </a:r>
            <a:r>
              <a:rPr lang="en-GB" sz="2800" dirty="0">
                <a:highlight>
                  <a:srgbClr val="FFFF00"/>
                </a:highlight>
              </a:rPr>
              <a:t>Reflecting on the current challenges of the NHS</a:t>
            </a:r>
            <a:r>
              <a:rPr lang="en-GB" sz="2800" dirty="0"/>
              <a:t>, critically discuss the following: </a:t>
            </a:r>
          </a:p>
          <a:p>
            <a:pPr marL="514350" indent="-514350">
              <a:buAutoNum type="arabicPeriod"/>
            </a:pPr>
            <a:r>
              <a:rPr lang="en-GB" sz="2800" dirty="0"/>
              <a:t>What are important issues to consider in estimating the internal and external supply of human resources, focusing primarily on the shortage of nurses? 1500 words </a:t>
            </a:r>
          </a:p>
          <a:p>
            <a:pPr marL="514350" indent="-514350">
              <a:buAutoNum type="arabicPeriod"/>
            </a:pPr>
            <a:r>
              <a:rPr lang="en-GB" sz="2800" dirty="0"/>
              <a:t>Using available information from newspapers, the NHS website, and other government websites, conduct a position analysis for doctors working in the NHS. 1000 words </a:t>
            </a:r>
          </a:p>
        </p:txBody>
      </p:sp>
    </p:spTree>
    <p:extLst>
      <p:ext uri="{BB962C8B-B14F-4D97-AF65-F5344CB8AC3E}">
        <p14:creationId xmlns:p14="http://schemas.microsoft.com/office/powerpoint/2010/main" val="3484703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D824-8043-6DC9-A7AA-275B55B81519}"/>
              </a:ext>
            </a:extLst>
          </p:cNvPr>
          <p:cNvSpPr>
            <a:spLocks noGrp="1"/>
          </p:cNvSpPr>
          <p:nvPr>
            <p:ph type="title"/>
          </p:nvPr>
        </p:nvSpPr>
        <p:spPr>
          <a:xfrm>
            <a:off x="609600" y="-4395"/>
            <a:ext cx="10972800" cy="1143000"/>
          </a:xfrm>
        </p:spPr>
        <p:txBody>
          <a:bodyPr/>
          <a:lstStyle/>
          <a:p>
            <a:r>
              <a:rPr lang="en-GB" dirty="0"/>
              <a:t>Historical situation</a:t>
            </a:r>
          </a:p>
        </p:txBody>
      </p:sp>
      <p:sp>
        <p:nvSpPr>
          <p:cNvPr id="3" name="Content Placeholder 2">
            <a:extLst>
              <a:ext uri="{FF2B5EF4-FFF2-40B4-BE49-F238E27FC236}">
                <a16:creationId xmlns:a16="http://schemas.microsoft.com/office/drawing/2014/main" id="{E941B599-7F25-387B-E2AC-76346065CDCC}"/>
              </a:ext>
            </a:extLst>
          </p:cNvPr>
          <p:cNvSpPr>
            <a:spLocks noGrp="1"/>
          </p:cNvSpPr>
          <p:nvPr>
            <p:ph idx="1"/>
          </p:nvPr>
        </p:nvSpPr>
        <p:spPr>
          <a:xfrm>
            <a:off x="609600" y="1196752"/>
            <a:ext cx="10972800" cy="3917032"/>
          </a:xfrm>
        </p:spPr>
        <p:txBody>
          <a:bodyPr/>
          <a:lstStyle/>
          <a:p>
            <a:r>
              <a:rPr lang="en-GB" dirty="0"/>
              <a:t>In spite of the above, the NHS was accused of poor workforce planning in 2015 and David Cameron (UK Prime Minister) stated that the NHS could be better at this. </a:t>
            </a:r>
          </a:p>
          <a:p>
            <a:r>
              <a:rPr lang="en-GB" dirty="0"/>
              <a:t>This comment was in the context of insufficient UK nurses causing reliance on overseas nurses, which was extremely costly in recruitment terms. </a:t>
            </a:r>
          </a:p>
          <a:p>
            <a:r>
              <a:rPr lang="en-GB" dirty="0"/>
              <a:t>Earlier in the year the exorbitant cost of using agency nurses to cover for insufficient permanent staff was exposed, and a cap was put on this cost.</a:t>
            </a:r>
          </a:p>
        </p:txBody>
      </p:sp>
    </p:spTree>
    <p:extLst>
      <p:ext uri="{BB962C8B-B14F-4D97-AF65-F5344CB8AC3E}">
        <p14:creationId xmlns:p14="http://schemas.microsoft.com/office/powerpoint/2010/main" val="1851920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EC76-8514-BA2E-9DC0-A9653BA5EB99}"/>
              </a:ext>
            </a:extLst>
          </p:cNvPr>
          <p:cNvSpPr>
            <a:spLocks noGrp="1"/>
          </p:cNvSpPr>
          <p:nvPr>
            <p:ph type="title"/>
          </p:nvPr>
        </p:nvSpPr>
        <p:spPr/>
        <p:txBody>
          <a:bodyPr/>
          <a:lstStyle/>
          <a:p>
            <a:r>
              <a:rPr lang="en-GB" dirty="0"/>
              <a:t>Francis Report</a:t>
            </a:r>
          </a:p>
        </p:txBody>
      </p:sp>
      <p:sp>
        <p:nvSpPr>
          <p:cNvPr id="3" name="Content Placeholder 2">
            <a:extLst>
              <a:ext uri="{FF2B5EF4-FFF2-40B4-BE49-F238E27FC236}">
                <a16:creationId xmlns:a16="http://schemas.microsoft.com/office/drawing/2014/main" id="{24C127FC-CE99-1FD5-236C-37B8AD5CA004}"/>
              </a:ext>
            </a:extLst>
          </p:cNvPr>
          <p:cNvSpPr>
            <a:spLocks noGrp="1"/>
          </p:cNvSpPr>
          <p:nvPr>
            <p:ph idx="1"/>
          </p:nvPr>
        </p:nvSpPr>
        <p:spPr/>
        <p:txBody>
          <a:bodyPr/>
          <a:lstStyle/>
          <a:p>
            <a:r>
              <a:rPr lang="en-GB" dirty="0"/>
              <a:t>How did the NHS find itself in this situation of insufficient nurse supply? A major factor is the Francis Report (2013) which was an inquiry following serious nursing failures at North Staffordshire Hospital</a:t>
            </a:r>
          </a:p>
        </p:txBody>
      </p:sp>
    </p:spTree>
    <p:extLst>
      <p:ext uri="{BB962C8B-B14F-4D97-AF65-F5344CB8AC3E}">
        <p14:creationId xmlns:p14="http://schemas.microsoft.com/office/powerpoint/2010/main" val="2984617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FB4F2-F70B-F3D8-38EF-01E04D07A8CE}"/>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77ED95ED-3A4F-0683-C4D0-BF179A30DBEE}"/>
              </a:ext>
            </a:extLst>
          </p:cNvPr>
          <p:cNvSpPr>
            <a:spLocks noGrp="1"/>
          </p:cNvSpPr>
          <p:nvPr>
            <p:ph idx="1"/>
          </p:nvPr>
        </p:nvSpPr>
        <p:spPr>
          <a:xfrm>
            <a:off x="609600" y="548680"/>
            <a:ext cx="10972800" cy="4968553"/>
          </a:xfrm>
        </p:spPr>
        <p:txBody>
          <a:bodyPr/>
          <a:lstStyle/>
          <a:p>
            <a:pPr marL="0" indent="0">
              <a:buNone/>
            </a:pPr>
            <a:r>
              <a:rPr lang="en-GB" dirty="0"/>
              <a:t>A key recommendation of the report was a need for improved staffing levels of nurses on any shift. </a:t>
            </a:r>
          </a:p>
          <a:p>
            <a:pPr marL="0" indent="0">
              <a:buNone/>
            </a:pPr>
            <a:endParaRPr lang="en-GB" dirty="0"/>
          </a:p>
          <a:p>
            <a:pPr marL="0" indent="0">
              <a:buNone/>
            </a:pPr>
            <a:r>
              <a:rPr lang="en-GB" dirty="0"/>
              <a:t>A staffing level of one nurse to eight patients was recommended, but not made mandatory. </a:t>
            </a:r>
          </a:p>
          <a:p>
            <a:pPr marL="0" indent="0">
              <a:buNone/>
            </a:pPr>
            <a:r>
              <a:rPr lang="en-GB" dirty="0"/>
              <a:t>Hospitals responded by trying to recruit more nurses and from April 2014 NHS trusts had to publish employee numbers for every ward to assess whether the levels are sufficient and safe.</a:t>
            </a:r>
          </a:p>
          <a:p>
            <a:pPr marL="0" indent="0">
              <a:buNone/>
            </a:pPr>
            <a:endParaRPr lang="en-GB" dirty="0"/>
          </a:p>
        </p:txBody>
      </p:sp>
    </p:spTree>
    <p:extLst>
      <p:ext uri="{BB962C8B-B14F-4D97-AF65-F5344CB8AC3E}">
        <p14:creationId xmlns:p14="http://schemas.microsoft.com/office/powerpoint/2010/main" val="206431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61686-D2AC-894A-97D2-1BBAC49DADE1}"/>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2D37B141-F469-7E13-CFF8-36D1FD5748DC}"/>
              </a:ext>
            </a:extLst>
          </p:cNvPr>
          <p:cNvSpPr>
            <a:spLocks noGrp="1"/>
          </p:cNvSpPr>
          <p:nvPr>
            <p:ph idx="1"/>
          </p:nvPr>
        </p:nvSpPr>
        <p:spPr/>
        <p:txBody>
          <a:bodyPr/>
          <a:lstStyle/>
          <a:p>
            <a:r>
              <a:rPr lang="en-GB" dirty="0"/>
              <a:t>.</a:t>
            </a:r>
          </a:p>
        </p:txBody>
      </p:sp>
      <p:sp>
        <p:nvSpPr>
          <p:cNvPr id="5" name="TextBox 4">
            <a:extLst>
              <a:ext uri="{FF2B5EF4-FFF2-40B4-BE49-F238E27FC236}">
                <a16:creationId xmlns:a16="http://schemas.microsoft.com/office/drawing/2014/main" id="{1D41AC4F-F10E-1EC5-EC7D-E079B297FB37}"/>
              </a:ext>
            </a:extLst>
          </p:cNvPr>
          <p:cNvSpPr txBox="1"/>
          <p:nvPr/>
        </p:nvSpPr>
        <p:spPr>
          <a:xfrm>
            <a:off x="609600" y="274638"/>
            <a:ext cx="10814992" cy="5232202"/>
          </a:xfrm>
          <a:prstGeom prst="rect">
            <a:avLst/>
          </a:prstGeom>
          <a:noFill/>
        </p:spPr>
        <p:txBody>
          <a:bodyPr wrap="square">
            <a:spAutoFit/>
          </a:bodyPr>
          <a:lstStyle/>
          <a:p>
            <a:r>
              <a:rPr lang="en-GB" sz="2800" dirty="0"/>
              <a:t>None of this was anticipated so there were insufficient numbers of nurses in the training system (which takes four years). It was estimated that 21,000 more nurses were required than had been anticipated three years before (Cunningham 2015) and even covering this shortfall has been argued as insufficient as retirements were not adequately taken into account (Ham 2015). </a:t>
            </a:r>
          </a:p>
          <a:p>
            <a:endParaRPr lang="en-GB" sz="2800" dirty="0"/>
          </a:p>
          <a:p>
            <a:r>
              <a:rPr lang="en-GB" sz="2800" dirty="0"/>
              <a:t>Better rostering systems have been proposed as a way of improving ward staffing levels, and Birmingham Hospital has had some success with this. </a:t>
            </a:r>
            <a:endParaRPr lang="en-GB" dirty="0"/>
          </a:p>
          <a:p>
            <a:endParaRPr lang="en-GB" dirty="0"/>
          </a:p>
          <a:p>
            <a:r>
              <a:rPr lang="en-GB" dirty="0"/>
              <a:t>Source: Information taken from interviews on the BBC Today programme, Radio 4, on 31 May, 2 June, 28 July and 15 August 2015</a:t>
            </a:r>
          </a:p>
        </p:txBody>
      </p:sp>
    </p:spTree>
    <p:extLst>
      <p:ext uri="{BB962C8B-B14F-4D97-AF65-F5344CB8AC3E}">
        <p14:creationId xmlns:p14="http://schemas.microsoft.com/office/powerpoint/2010/main" val="2087432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12B5D-1256-0620-A976-EB064E0C9316}"/>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790C5DF7-467C-8E8B-1508-3FD4001C8C28}"/>
              </a:ext>
            </a:extLst>
          </p:cNvPr>
          <p:cNvSpPr>
            <a:spLocks noGrp="1"/>
          </p:cNvSpPr>
          <p:nvPr>
            <p:ph idx="1"/>
          </p:nvPr>
        </p:nvSpPr>
        <p:spPr>
          <a:xfrm>
            <a:off x="407368" y="620688"/>
            <a:ext cx="10972800" cy="3917032"/>
          </a:xfrm>
        </p:spPr>
        <p:txBody>
          <a:bodyPr/>
          <a:lstStyle/>
          <a:p>
            <a:r>
              <a:rPr lang="en-GB" dirty="0"/>
              <a:t>June 2023, Prime Minister (Rishi Sunak) introduced the new workforce plan for the NHS</a:t>
            </a:r>
          </a:p>
          <a:p>
            <a:r>
              <a:rPr lang="en-GB" dirty="0"/>
              <a:t>Issues (case for change)</a:t>
            </a:r>
          </a:p>
          <a:p>
            <a:pPr lvl="1"/>
            <a:r>
              <a:rPr lang="en-GB" dirty="0"/>
              <a:t>Staffing shortage and lack of long-term workforce planning</a:t>
            </a:r>
          </a:p>
          <a:p>
            <a:pPr lvl="1"/>
            <a:r>
              <a:rPr lang="en-GB" dirty="0"/>
              <a:t>NHS is particularly reliant on international recruitment (1/4 of the workforce)</a:t>
            </a:r>
          </a:p>
          <a:p>
            <a:pPr lvl="1"/>
            <a:r>
              <a:rPr lang="en-GB" dirty="0"/>
              <a:t>Significant levels of temporary staffing to cover a vacancy rate of 8%</a:t>
            </a:r>
          </a:p>
          <a:p>
            <a:pPr lvl="1"/>
            <a:r>
              <a:rPr lang="en-GB" dirty="0"/>
              <a:t>Temporary staffing supplied by agencies cost on average 20% more</a:t>
            </a:r>
          </a:p>
          <a:p>
            <a:pPr lvl="1"/>
            <a:endParaRPr lang="en-GB" dirty="0"/>
          </a:p>
          <a:p>
            <a:pPr lvl="1"/>
            <a:endParaRPr lang="en-GB" dirty="0"/>
          </a:p>
          <a:p>
            <a:pPr lvl="1" algn="r"/>
            <a:endParaRPr lang="en-GB" dirty="0"/>
          </a:p>
          <a:p>
            <a:endParaRPr lang="en-GB" dirty="0"/>
          </a:p>
          <a:p>
            <a:endParaRPr lang="en-GB" dirty="0"/>
          </a:p>
          <a:p>
            <a:endParaRPr lang="en-GB" dirty="0"/>
          </a:p>
        </p:txBody>
      </p:sp>
    </p:spTree>
    <p:extLst>
      <p:ext uri="{BB962C8B-B14F-4D97-AF65-F5344CB8AC3E}">
        <p14:creationId xmlns:p14="http://schemas.microsoft.com/office/powerpoint/2010/main" val="1047670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B169-835E-B8D7-834C-4696FC833EE4}"/>
              </a:ext>
            </a:extLst>
          </p:cNvPr>
          <p:cNvSpPr>
            <a:spLocks noGrp="1"/>
          </p:cNvSpPr>
          <p:nvPr>
            <p:ph type="title"/>
          </p:nvPr>
        </p:nvSpPr>
        <p:spPr>
          <a:xfrm>
            <a:off x="609600" y="274638"/>
            <a:ext cx="10972800" cy="1143000"/>
          </a:xfrm>
        </p:spPr>
        <p:txBody>
          <a:bodyPr wrap="square" anchor="ctr">
            <a:normAutofit/>
          </a:bodyPr>
          <a:lstStyle/>
          <a:p>
            <a:r>
              <a:rPr lang="en-GB" dirty="0"/>
              <a:t>Longer term strategic approach proposed</a:t>
            </a:r>
          </a:p>
        </p:txBody>
      </p:sp>
      <p:sp>
        <p:nvSpPr>
          <p:cNvPr id="8" name="Text Placeholder 2">
            <a:extLst>
              <a:ext uri="{FF2B5EF4-FFF2-40B4-BE49-F238E27FC236}">
                <a16:creationId xmlns:a16="http://schemas.microsoft.com/office/drawing/2014/main" id="{1F699768-85B0-F21E-9651-A5DECF0932A5}"/>
              </a:ext>
            </a:extLst>
          </p:cNvPr>
          <p:cNvSpPr>
            <a:spLocks noGrp="1"/>
          </p:cNvSpPr>
          <p:nvPr>
            <p:ph type="body" idx="1"/>
          </p:nvPr>
        </p:nvSpPr>
        <p:spPr>
          <a:xfrm>
            <a:off x="609600" y="1535113"/>
            <a:ext cx="5386917" cy="639762"/>
          </a:xfrm>
        </p:spPr>
        <p:txBody>
          <a:bodyPr/>
          <a:lstStyle/>
          <a:p>
            <a:r>
              <a:rPr lang="en-US" dirty="0"/>
              <a:t>Long-term strategy</a:t>
            </a:r>
          </a:p>
        </p:txBody>
      </p:sp>
      <p:sp>
        <p:nvSpPr>
          <p:cNvPr id="3" name="Content Placeholder 2">
            <a:extLst>
              <a:ext uri="{FF2B5EF4-FFF2-40B4-BE49-F238E27FC236}">
                <a16:creationId xmlns:a16="http://schemas.microsoft.com/office/drawing/2014/main" id="{093C385E-44BE-D391-A875-F5CC87042F4E}"/>
              </a:ext>
            </a:extLst>
          </p:cNvPr>
          <p:cNvSpPr>
            <a:spLocks noGrp="1"/>
          </p:cNvSpPr>
          <p:nvPr>
            <p:ph sz="half" idx="2"/>
          </p:nvPr>
        </p:nvSpPr>
        <p:spPr>
          <a:xfrm>
            <a:off x="609600" y="2174876"/>
            <a:ext cx="5386917" cy="3414365"/>
          </a:xfrm>
        </p:spPr>
        <p:txBody>
          <a:bodyPr wrap="square" anchor="t">
            <a:normAutofit/>
          </a:bodyPr>
          <a:lstStyle/>
          <a:p>
            <a:pPr marL="0" indent="0">
              <a:buNone/>
            </a:pPr>
            <a:r>
              <a:rPr lang="en-GB" dirty="0"/>
              <a:t>Fund the largest expansion</a:t>
            </a:r>
          </a:p>
          <a:p>
            <a:pPr marL="0" indent="0">
              <a:buNone/>
            </a:pPr>
            <a:r>
              <a:rPr lang="en-GB" dirty="0"/>
              <a:t>in domestic education </a:t>
            </a:r>
          </a:p>
          <a:p>
            <a:pPr marL="0" indent="0">
              <a:buNone/>
            </a:pPr>
            <a:r>
              <a:rPr lang="en-GB" dirty="0"/>
              <a:t>and training places</a:t>
            </a:r>
          </a:p>
          <a:p>
            <a:pPr lvl="1"/>
            <a:endParaRPr lang="en-GB" sz="2400" dirty="0"/>
          </a:p>
          <a:p>
            <a:pPr marL="0" indent="0">
              <a:buNone/>
            </a:pPr>
            <a:endParaRPr lang="en-GB" dirty="0"/>
          </a:p>
          <a:p>
            <a:endParaRPr lang="en-GB" dirty="0"/>
          </a:p>
          <a:p>
            <a:endParaRPr lang="en-GB" dirty="0"/>
          </a:p>
        </p:txBody>
      </p:sp>
      <p:sp>
        <p:nvSpPr>
          <p:cNvPr id="10" name="Text Placeholder 4">
            <a:extLst>
              <a:ext uri="{FF2B5EF4-FFF2-40B4-BE49-F238E27FC236}">
                <a16:creationId xmlns:a16="http://schemas.microsoft.com/office/drawing/2014/main" id="{B9FCB621-02EC-F166-B7BD-61D72D350572}"/>
              </a:ext>
            </a:extLst>
          </p:cNvPr>
          <p:cNvSpPr>
            <a:spLocks noGrp="1"/>
          </p:cNvSpPr>
          <p:nvPr>
            <p:ph type="body" sz="quarter" idx="3"/>
          </p:nvPr>
        </p:nvSpPr>
        <p:spPr>
          <a:xfrm>
            <a:off x="6193368" y="1535113"/>
            <a:ext cx="5389033" cy="639762"/>
          </a:xfrm>
        </p:spPr>
        <p:txBody>
          <a:bodyPr/>
          <a:lstStyle/>
          <a:p>
            <a:r>
              <a:rPr lang="en-US" dirty="0"/>
              <a:t>Strategic Approach</a:t>
            </a:r>
          </a:p>
        </p:txBody>
      </p:sp>
      <p:sp>
        <p:nvSpPr>
          <p:cNvPr id="12" name="Content Placeholder 5">
            <a:extLst>
              <a:ext uri="{FF2B5EF4-FFF2-40B4-BE49-F238E27FC236}">
                <a16:creationId xmlns:a16="http://schemas.microsoft.com/office/drawing/2014/main" id="{82BFE2B0-7D45-1EEC-43C6-F0E0E5339A86}"/>
              </a:ext>
            </a:extLst>
          </p:cNvPr>
          <p:cNvSpPr>
            <a:spLocks noGrp="1"/>
          </p:cNvSpPr>
          <p:nvPr>
            <p:ph sz="quarter" idx="4"/>
          </p:nvPr>
        </p:nvSpPr>
        <p:spPr>
          <a:xfrm>
            <a:off x="6193368" y="2174876"/>
            <a:ext cx="5389033" cy="3414365"/>
          </a:xfrm>
        </p:spPr>
        <p:txBody>
          <a:bodyPr/>
          <a:lstStyle/>
          <a:p>
            <a:pPr marL="457200" indent="-457200">
              <a:buAutoNum type="arabicPeriod"/>
            </a:pPr>
            <a:r>
              <a:rPr lang="en-US" sz="3200" dirty="0">
                <a:solidFill>
                  <a:schemeClr val="tx2"/>
                </a:solidFill>
              </a:rPr>
              <a:t>Train more staff</a:t>
            </a:r>
          </a:p>
          <a:p>
            <a:pPr marL="457200" indent="-457200">
              <a:buAutoNum type="arabicPeriod"/>
            </a:pPr>
            <a:r>
              <a:rPr lang="en-US" sz="3200" dirty="0">
                <a:solidFill>
                  <a:schemeClr val="tx2"/>
                </a:solidFill>
              </a:rPr>
              <a:t>Retain staff</a:t>
            </a:r>
          </a:p>
          <a:p>
            <a:pPr marL="457200" indent="-457200">
              <a:buAutoNum type="arabicPeriod"/>
            </a:pPr>
            <a:r>
              <a:rPr lang="en-US" sz="3200" dirty="0">
                <a:solidFill>
                  <a:schemeClr val="tx2"/>
                </a:solidFill>
              </a:rPr>
              <a:t>Reform the way staff work</a:t>
            </a:r>
          </a:p>
        </p:txBody>
      </p:sp>
    </p:spTree>
    <p:extLst>
      <p:ext uri="{BB962C8B-B14F-4D97-AF65-F5344CB8AC3E}">
        <p14:creationId xmlns:p14="http://schemas.microsoft.com/office/powerpoint/2010/main" val="3310816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A60D-D899-3965-441E-75E3930BB439}"/>
              </a:ext>
            </a:extLst>
          </p:cNvPr>
          <p:cNvSpPr>
            <a:spLocks noGrp="1"/>
          </p:cNvSpPr>
          <p:nvPr>
            <p:ph type="title"/>
          </p:nvPr>
        </p:nvSpPr>
        <p:spPr>
          <a:xfrm>
            <a:off x="609600" y="274638"/>
            <a:ext cx="10972800" cy="1143000"/>
          </a:xfrm>
        </p:spPr>
        <p:txBody>
          <a:bodyPr wrap="square" anchor="ctr">
            <a:normAutofit/>
          </a:bodyPr>
          <a:lstStyle/>
          <a:p>
            <a:r>
              <a:rPr lang="en-GB" dirty="0"/>
              <a:t>1. Train staff</a:t>
            </a:r>
          </a:p>
        </p:txBody>
      </p:sp>
      <p:pic>
        <p:nvPicPr>
          <p:cNvPr id="4" name="Content Placeholder 3">
            <a:extLst>
              <a:ext uri="{FF2B5EF4-FFF2-40B4-BE49-F238E27FC236}">
                <a16:creationId xmlns:a16="http://schemas.microsoft.com/office/drawing/2014/main" id="{63631334-84C8-2848-95DA-BE5CB41038EE}"/>
              </a:ext>
            </a:extLst>
          </p:cNvPr>
          <p:cNvPicPr>
            <a:picLocks noGrp="1" noChangeAspect="1"/>
          </p:cNvPicPr>
          <p:nvPr>
            <p:ph idx="1"/>
          </p:nvPr>
        </p:nvPicPr>
        <p:blipFill>
          <a:blip r:embed="rId2"/>
          <a:stretch>
            <a:fillRect/>
          </a:stretch>
        </p:blipFill>
        <p:spPr>
          <a:xfrm>
            <a:off x="609600" y="1988840"/>
            <a:ext cx="11642780" cy="2968909"/>
          </a:xfrm>
          <a:prstGeom prst="rect">
            <a:avLst/>
          </a:prstGeom>
          <a:noFill/>
        </p:spPr>
      </p:pic>
    </p:spTree>
    <p:extLst>
      <p:ext uri="{BB962C8B-B14F-4D97-AF65-F5344CB8AC3E}">
        <p14:creationId xmlns:p14="http://schemas.microsoft.com/office/powerpoint/2010/main" val="2233505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00D2-2CAF-9232-38EB-8FAB0D6B373E}"/>
              </a:ext>
            </a:extLst>
          </p:cNvPr>
          <p:cNvSpPr>
            <a:spLocks noGrp="1"/>
          </p:cNvSpPr>
          <p:nvPr>
            <p:ph type="title"/>
          </p:nvPr>
        </p:nvSpPr>
        <p:spPr>
          <a:xfrm>
            <a:off x="609600" y="274638"/>
            <a:ext cx="10972800" cy="1143000"/>
          </a:xfrm>
        </p:spPr>
        <p:txBody>
          <a:bodyPr wrap="square" anchor="ctr">
            <a:normAutofit/>
          </a:bodyPr>
          <a:lstStyle/>
          <a:p>
            <a:r>
              <a:rPr lang="en-GB" dirty="0"/>
              <a:t>2. Retain staff</a:t>
            </a:r>
          </a:p>
        </p:txBody>
      </p:sp>
      <p:sp>
        <p:nvSpPr>
          <p:cNvPr id="3" name="Content Placeholder 2">
            <a:extLst>
              <a:ext uri="{FF2B5EF4-FFF2-40B4-BE49-F238E27FC236}">
                <a16:creationId xmlns:a16="http://schemas.microsoft.com/office/drawing/2014/main" id="{9676269D-0A3F-5B0F-1AB2-1519497FECC0}"/>
              </a:ext>
            </a:extLst>
          </p:cNvPr>
          <p:cNvSpPr>
            <a:spLocks noGrp="1"/>
          </p:cNvSpPr>
          <p:nvPr>
            <p:ph sz="half" idx="1"/>
          </p:nvPr>
        </p:nvSpPr>
        <p:spPr>
          <a:xfrm>
            <a:off x="609600" y="1600201"/>
            <a:ext cx="5384800" cy="3989040"/>
          </a:xfrm>
        </p:spPr>
        <p:txBody>
          <a:bodyPr wrap="square" anchor="t">
            <a:normAutofit/>
          </a:bodyPr>
          <a:lstStyle/>
          <a:p>
            <a:r>
              <a:rPr lang="en-GB" dirty="0"/>
              <a:t>A renewed focus on retention means 130,000 will stay at NHS for longer</a:t>
            </a:r>
          </a:p>
          <a:p>
            <a:r>
              <a:rPr lang="en-GB" dirty="0"/>
              <a:t>Action to improve culture, leadership and well-being</a:t>
            </a:r>
          </a:p>
          <a:p>
            <a:endParaRPr lang="en-GB" dirty="0"/>
          </a:p>
        </p:txBody>
      </p:sp>
      <p:pic>
        <p:nvPicPr>
          <p:cNvPr id="5" name="Picture 4" descr="A close-up of a text&#10;&#10;Description automatically generated">
            <a:extLst>
              <a:ext uri="{FF2B5EF4-FFF2-40B4-BE49-F238E27FC236}">
                <a16:creationId xmlns:a16="http://schemas.microsoft.com/office/drawing/2014/main" id="{A19BB7CD-BD2F-CA8F-0338-48B484D98950}"/>
              </a:ext>
            </a:extLst>
          </p:cNvPr>
          <p:cNvPicPr>
            <a:picLocks noChangeAspect="1"/>
          </p:cNvPicPr>
          <p:nvPr/>
        </p:nvPicPr>
        <p:blipFill>
          <a:blip r:embed="rId2"/>
          <a:stretch>
            <a:fillRect/>
          </a:stretch>
        </p:blipFill>
        <p:spPr>
          <a:xfrm>
            <a:off x="5735960" y="1600201"/>
            <a:ext cx="6456040" cy="3412975"/>
          </a:xfrm>
          <a:prstGeom prst="rect">
            <a:avLst/>
          </a:prstGeom>
          <a:noFill/>
        </p:spPr>
      </p:pic>
    </p:spTree>
    <p:extLst>
      <p:ext uri="{BB962C8B-B14F-4D97-AF65-F5344CB8AC3E}">
        <p14:creationId xmlns:p14="http://schemas.microsoft.com/office/powerpoint/2010/main" val="2663121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9659F-124E-8AF9-E4E8-F6A3E0512FDC}"/>
              </a:ext>
            </a:extLst>
          </p:cNvPr>
          <p:cNvSpPr>
            <a:spLocks noGrp="1"/>
          </p:cNvSpPr>
          <p:nvPr>
            <p:ph type="title"/>
          </p:nvPr>
        </p:nvSpPr>
        <p:spPr>
          <a:xfrm>
            <a:off x="609600" y="274638"/>
            <a:ext cx="10972800" cy="1143000"/>
          </a:xfrm>
        </p:spPr>
        <p:txBody>
          <a:bodyPr wrap="square" anchor="ctr">
            <a:normAutofit/>
          </a:bodyPr>
          <a:lstStyle/>
          <a:p>
            <a:r>
              <a:rPr lang="en-GB" dirty="0"/>
              <a:t>3. Reform the way staff work</a:t>
            </a:r>
          </a:p>
        </p:txBody>
      </p:sp>
      <p:pic>
        <p:nvPicPr>
          <p:cNvPr id="5" name="Content Placeholder 4" descr="A white text on a white background&#10;&#10;Description automatically generated">
            <a:extLst>
              <a:ext uri="{FF2B5EF4-FFF2-40B4-BE49-F238E27FC236}">
                <a16:creationId xmlns:a16="http://schemas.microsoft.com/office/drawing/2014/main" id="{41CF9364-D711-AE25-6988-E1799BD1065E}"/>
              </a:ext>
            </a:extLst>
          </p:cNvPr>
          <p:cNvPicPr>
            <a:picLocks noGrp="1" noChangeAspect="1"/>
          </p:cNvPicPr>
          <p:nvPr>
            <p:ph idx="1"/>
          </p:nvPr>
        </p:nvPicPr>
        <p:blipFill>
          <a:blip r:embed="rId2"/>
          <a:stretch>
            <a:fillRect/>
          </a:stretch>
        </p:blipFill>
        <p:spPr>
          <a:xfrm>
            <a:off x="534571" y="1124744"/>
            <a:ext cx="11678931" cy="4862341"/>
          </a:xfrm>
          <a:noFill/>
        </p:spPr>
      </p:pic>
    </p:spTree>
    <p:extLst>
      <p:ext uri="{BB962C8B-B14F-4D97-AF65-F5344CB8AC3E}">
        <p14:creationId xmlns:p14="http://schemas.microsoft.com/office/powerpoint/2010/main" val="1777989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8DAB-294D-1CD5-E9FA-8E653649EE08}"/>
              </a:ext>
            </a:extLst>
          </p:cNvPr>
          <p:cNvSpPr>
            <a:spLocks noGrp="1"/>
          </p:cNvSpPr>
          <p:nvPr>
            <p:ph type="title"/>
          </p:nvPr>
        </p:nvSpPr>
        <p:spPr>
          <a:xfrm>
            <a:off x="609600" y="622145"/>
            <a:ext cx="10972800" cy="1143000"/>
          </a:xfrm>
        </p:spPr>
        <p:txBody>
          <a:bodyPr/>
          <a:lstStyle/>
          <a:p>
            <a:r>
              <a:rPr lang="en-GB" dirty="0"/>
              <a:t>Prime Minister Rishi Sunak explains the NHS Long Term Workforce Plan</a:t>
            </a:r>
          </a:p>
        </p:txBody>
      </p:sp>
      <p:sp>
        <p:nvSpPr>
          <p:cNvPr id="3" name="Content Placeholder 2">
            <a:extLst>
              <a:ext uri="{FF2B5EF4-FFF2-40B4-BE49-F238E27FC236}">
                <a16:creationId xmlns:a16="http://schemas.microsoft.com/office/drawing/2014/main" id="{F9DE5169-A04E-D085-A4B2-7882FF601DF2}"/>
              </a:ext>
            </a:extLst>
          </p:cNvPr>
          <p:cNvSpPr>
            <a:spLocks noGrp="1"/>
          </p:cNvSpPr>
          <p:nvPr>
            <p:ph idx="1"/>
          </p:nvPr>
        </p:nvSpPr>
        <p:spPr>
          <a:xfrm>
            <a:off x="609600" y="1988840"/>
            <a:ext cx="10972800" cy="3917032"/>
          </a:xfrm>
        </p:spPr>
        <p:txBody>
          <a:bodyPr/>
          <a:lstStyle/>
          <a:p>
            <a:r>
              <a:rPr lang="en-GB" dirty="0">
                <a:hlinkClick r:id="rId2"/>
              </a:rPr>
              <a:t>Workforce Planning resource - What the NHS Long Term Workforce Plan means for you - GOV.UK.pdf</a:t>
            </a:r>
            <a:endParaRPr lang="en-GB" dirty="0"/>
          </a:p>
          <a:p>
            <a:r>
              <a:rPr lang="en-GB" dirty="0"/>
              <a:t>This was an internal remedy</a:t>
            </a:r>
          </a:p>
          <a:p>
            <a:pPr lvl="1"/>
            <a:r>
              <a:rPr lang="en-US" dirty="0"/>
              <a:t>Internal supply (org structure – job design – designing motivational jobs)</a:t>
            </a:r>
            <a:endParaRPr lang="en-GB" dirty="0"/>
          </a:p>
          <a:p>
            <a:r>
              <a:rPr lang="en-GB" dirty="0"/>
              <a:t>What about an assessment in externalities and internationally</a:t>
            </a:r>
          </a:p>
          <a:p>
            <a:endParaRPr lang="en-GB" dirty="0"/>
          </a:p>
        </p:txBody>
      </p:sp>
    </p:spTree>
    <p:extLst>
      <p:ext uri="{BB962C8B-B14F-4D97-AF65-F5344CB8AC3E}">
        <p14:creationId xmlns:p14="http://schemas.microsoft.com/office/powerpoint/2010/main" val="3451528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Understanding supply of HR (internal and external)</a:t>
            </a:r>
          </a:p>
        </p:txBody>
      </p:sp>
      <p:sp>
        <p:nvSpPr>
          <p:cNvPr id="4" name="Content Placeholder 3"/>
          <p:cNvSpPr>
            <a:spLocks noGrp="1"/>
          </p:cNvSpPr>
          <p:nvPr>
            <p:ph idx="1"/>
          </p:nvPr>
        </p:nvSpPr>
        <p:spPr>
          <a:xfrm>
            <a:off x="609600" y="1628800"/>
            <a:ext cx="10972800" cy="3888433"/>
          </a:xfrm>
        </p:spPr>
        <p:txBody>
          <a:bodyPr/>
          <a:lstStyle/>
          <a:p>
            <a:r>
              <a:rPr lang="en-US" dirty="0"/>
              <a:t>Estimating or forecasting HR – identifying estimated supply and demand in the </a:t>
            </a:r>
            <a:r>
              <a:rPr lang="en-US" dirty="0" err="1"/>
              <a:t>labour</a:t>
            </a:r>
            <a:r>
              <a:rPr lang="en-US" dirty="0"/>
              <a:t> market</a:t>
            </a:r>
          </a:p>
          <a:p>
            <a:pPr marL="0" indent="0">
              <a:buNone/>
            </a:pPr>
            <a:r>
              <a:rPr lang="en-US" dirty="0"/>
              <a:t>	- Based on analysis of past and present demand</a:t>
            </a:r>
          </a:p>
          <a:p>
            <a:pPr marL="0" indent="0">
              <a:buNone/>
            </a:pPr>
            <a:r>
              <a:rPr lang="en-US" dirty="0"/>
              <a:t>	- Methods can be quantitative or qualitative  </a:t>
            </a:r>
          </a:p>
          <a:p>
            <a:pPr marL="0" indent="0">
              <a:buNone/>
            </a:pPr>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17</a:t>
            </a:fld>
            <a:endParaRPr lang="en-US" dirty="0"/>
          </a:p>
        </p:txBody>
      </p:sp>
      <p:sp>
        <p:nvSpPr>
          <p:cNvPr id="3" name="Footer Placeholder 2">
            <a:extLst>
              <a:ext uri="{FF2B5EF4-FFF2-40B4-BE49-F238E27FC236}">
                <a16:creationId xmlns:a16="http://schemas.microsoft.com/office/drawing/2014/main" id="{2DCA217A-117F-4B51-96EA-0632A123E12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938811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3577E-5BF3-E741-F70F-5B82FD694219}"/>
              </a:ext>
            </a:extLst>
          </p:cNvPr>
          <p:cNvSpPr>
            <a:spLocks noGrp="1"/>
          </p:cNvSpPr>
          <p:nvPr>
            <p:ph type="title"/>
          </p:nvPr>
        </p:nvSpPr>
        <p:spPr/>
        <p:txBody>
          <a:bodyPr/>
          <a:lstStyle/>
          <a:p>
            <a:br>
              <a:rPr lang="en-GB" dirty="0"/>
            </a:br>
            <a:br>
              <a:rPr lang="en-GB" dirty="0"/>
            </a:br>
            <a:r>
              <a:rPr lang="en-GB" dirty="0"/>
              <a:t>Forecasting</a:t>
            </a:r>
            <a:br>
              <a:rPr lang="en-GB" dirty="0"/>
            </a:br>
            <a:br>
              <a:rPr lang="en-GB" dirty="0"/>
            </a:br>
            <a:endParaRPr lang="en-GB" dirty="0"/>
          </a:p>
        </p:txBody>
      </p:sp>
      <p:sp>
        <p:nvSpPr>
          <p:cNvPr id="3" name="Content Placeholder 2">
            <a:extLst>
              <a:ext uri="{FF2B5EF4-FFF2-40B4-BE49-F238E27FC236}">
                <a16:creationId xmlns:a16="http://schemas.microsoft.com/office/drawing/2014/main" id="{D6548331-23C0-DC39-5A0B-4E09351B795F}"/>
              </a:ext>
            </a:extLst>
          </p:cNvPr>
          <p:cNvSpPr>
            <a:spLocks noGrp="1"/>
          </p:cNvSpPr>
          <p:nvPr>
            <p:ph idx="1"/>
          </p:nvPr>
        </p:nvSpPr>
        <p:spPr/>
        <p:txBody>
          <a:bodyPr/>
          <a:lstStyle/>
          <a:p>
            <a:r>
              <a:rPr lang="en-GB" b="0" i="0" dirty="0">
                <a:solidFill>
                  <a:srgbClr val="333333"/>
                </a:solidFill>
                <a:effectLst/>
                <a:latin typeface="Lucida Grande"/>
              </a:rPr>
              <a:t> </a:t>
            </a:r>
            <a:r>
              <a:rPr lang="en-GB" b="0" i="1" dirty="0">
                <a:solidFill>
                  <a:srgbClr val="333333"/>
                </a:solidFill>
                <a:effectLst/>
                <a:latin typeface="Lucida Grande"/>
              </a:rPr>
              <a:t>Forecasting</a:t>
            </a:r>
            <a:r>
              <a:rPr lang="en-GB" b="0" i="0" dirty="0">
                <a:solidFill>
                  <a:srgbClr val="333333"/>
                </a:solidFill>
                <a:effectLst/>
                <a:latin typeface="Lucida Grande"/>
              </a:rPr>
              <a:t> is the process of using both historical data and predicted scenarios to determine workforce needs during a stated planning period: t</a:t>
            </a:r>
            <a:r>
              <a:rPr lang="en-GB" dirty="0">
                <a:solidFill>
                  <a:srgbClr val="333333"/>
                </a:solidFill>
                <a:latin typeface="Lucida Grande"/>
              </a:rPr>
              <a:t>rend analysis : </a:t>
            </a:r>
            <a:r>
              <a:rPr lang="en-GB" b="0" i="0" dirty="0">
                <a:solidFill>
                  <a:srgbClr val="333333"/>
                </a:solidFill>
                <a:effectLst/>
                <a:latin typeface="Lucida Grande"/>
              </a:rPr>
              <a:t>Turnover</a:t>
            </a:r>
          </a:p>
          <a:p>
            <a:r>
              <a:rPr lang="en-GB" dirty="0">
                <a:solidFill>
                  <a:srgbClr val="333333"/>
                </a:solidFill>
                <a:latin typeface="Lucida Grande"/>
              </a:rPr>
              <a:t>External supply</a:t>
            </a:r>
          </a:p>
          <a:p>
            <a:r>
              <a:rPr lang="en-GB" dirty="0"/>
              <a:t>internal supply</a:t>
            </a:r>
          </a:p>
          <a:p>
            <a:pPr lvl="1"/>
            <a:r>
              <a:rPr lang="en-GB" dirty="0"/>
              <a:t>Replacement charts</a:t>
            </a:r>
          </a:p>
          <a:p>
            <a:pPr lvl="1"/>
            <a:r>
              <a:rPr lang="en-GB" dirty="0"/>
              <a:t>Succession planning</a:t>
            </a:r>
          </a:p>
          <a:p>
            <a:pPr lvl="1"/>
            <a:r>
              <a:rPr lang="en-GB" dirty="0"/>
              <a:t>HR information systems</a:t>
            </a:r>
          </a:p>
        </p:txBody>
      </p:sp>
    </p:spTree>
    <p:extLst>
      <p:ext uri="{BB962C8B-B14F-4D97-AF65-F5344CB8AC3E}">
        <p14:creationId xmlns:p14="http://schemas.microsoft.com/office/powerpoint/2010/main" val="216068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B132-2FDC-8873-E8A8-4719A248A397}"/>
              </a:ext>
            </a:extLst>
          </p:cNvPr>
          <p:cNvSpPr>
            <a:spLocks noGrp="1"/>
          </p:cNvSpPr>
          <p:nvPr>
            <p:ph type="title"/>
          </p:nvPr>
        </p:nvSpPr>
        <p:spPr/>
        <p:txBody>
          <a:bodyPr/>
          <a:lstStyle/>
          <a:p>
            <a:r>
              <a:rPr lang="en-GB" dirty="0"/>
              <a:t>External supply</a:t>
            </a:r>
          </a:p>
        </p:txBody>
      </p:sp>
      <p:sp>
        <p:nvSpPr>
          <p:cNvPr id="3" name="Content Placeholder 2">
            <a:extLst>
              <a:ext uri="{FF2B5EF4-FFF2-40B4-BE49-F238E27FC236}">
                <a16:creationId xmlns:a16="http://schemas.microsoft.com/office/drawing/2014/main" id="{107C78DE-B335-CC45-96E4-4D03FCD8D869}"/>
              </a:ext>
            </a:extLst>
          </p:cNvPr>
          <p:cNvSpPr>
            <a:spLocks noGrp="1"/>
          </p:cNvSpPr>
          <p:nvPr>
            <p:ph idx="1"/>
          </p:nvPr>
        </p:nvSpPr>
        <p:spPr>
          <a:xfrm>
            <a:off x="609600" y="1124744"/>
            <a:ext cx="10972800" cy="3917032"/>
          </a:xfrm>
        </p:spPr>
        <p:txBody>
          <a:bodyPr/>
          <a:lstStyle/>
          <a:p>
            <a:pPr algn="l">
              <a:buFont typeface="Arial" panose="020B0604020202020204" pitchFamily="34" charset="0"/>
              <a:buChar char="•"/>
            </a:pPr>
            <a:r>
              <a:rPr lang="en-GB" b="0" i="0" dirty="0">
                <a:solidFill>
                  <a:srgbClr val="333333"/>
                </a:solidFill>
                <a:effectLst/>
                <a:latin typeface="Lucida Grande"/>
              </a:rPr>
              <a:t>Economic conditions</a:t>
            </a:r>
          </a:p>
          <a:p>
            <a:pPr algn="l">
              <a:buFont typeface="Arial" panose="020B0604020202020204" pitchFamily="34" charset="0"/>
              <a:buChar char="•"/>
            </a:pPr>
            <a:r>
              <a:rPr lang="en-GB" b="0" i="0" dirty="0">
                <a:solidFill>
                  <a:srgbClr val="333333"/>
                </a:solidFill>
                <a:effectLst/>
                <a:latin typeface="Lucida Grande"/>
              </a:rPr>
              <a:t>Unemployment rates</a:t>
            </a:r>
          </a:p>
          <a:p>
            <a:pPr algn="l">
              <a:buFont typeface="Arial" panose="020B0604020202020204" pitchFamily="34" charset="0"/>
              <a:buChar char="•"/>
            </a:pPr>
            <a:r>
              <a:rPr lang="en-GB" b="0" i="0" dirty="0">
                <a:solidFill>
                  <a:srgbClr val="333333"/>
                </a:solidFill>
                <a:effectLst/>
                <a:latin typeface="Lucida Grande"/>
              </a:rPr>
              <a:t>College and high school graduation rates in the relevant labour market</a:t>
            </a:r>
          </a:p>
          <a:p>
            <a:pPr algn="l">
              <a:buFont typeface="Arial" panose="020B0604020202020204" pitchFamily="34" charset="0"/>
              <a:buChar char="•"/>
            </a:pPr>
            <a:r>
              <a:rPr lang="en-GB" b="0" i="0" dirty="0">
                <a:solidFill>
                  <a:srgbClr val="333333"/>
                </a:solidFill>
                <a:effectLst/>
                <a:latin typeface="Lucida Grande"/>
              </a:rPr>
              <a:t>Net migration in or out of the area</a:t>
            </a:r>
          </a:p>
          <a:p>
            <a:pPr algn="l">
              <a:buFont typeface="Arial" panose="020B0604020202020204" pitchFamily="34" charset="0"/>
              <a:buChar char="•"/>
            </a:pPr>
            <a:r>
              <a:rPr lang="en-GB" b="0" i="0" dirty="0">
                <a:solidFill>
                  <a:srgbClr val="333333"/>
                </a:solidFill>
                <a:effectLst/>
                <a:latin typeface="Lucida Grande"/>
              </a:rPr>
              <a:t>Relative skill levels of potential candidates in the </a:t>
            </a:r>
            <a:r>
              <a:rPr lang="en-GB" b="0" i="0" dirty="0" err="1">
                <a:solidFill>
                  <a:srgbClr val="333333"/>
                </a:solidFill>
                <a:effectLst/>
                <a:latin typeface="Lucida Grande"/>
              </a:rPr>
              <a:t>labor</a:t>
            </a:r>
            <a:r>
              <a:rPr lang="en-GB" b="0" i="0" dirty="0">
                <a:solidFill>
                  <a:srgbClr val="333333"/>
                </a:solidFill>
                <a:effectLst/>
                <a:latin typeface="Lucida Grande"/>
              </a:rPr>
              <a:t> market</a:t>
            </a:r>
          </a:p>
          <a:p>
            <a:pPr algn="l">
              <a:buFont typeface="Arial" panose="020B0604020202020204" pitchFamily="34" charset="0"/>
              <a:buChar char="•"/>
            </a:pPr>
            <a:r>
              <a:rPr lang="en-GB" b="0" i="0" dirty="0">
                <a:solidFill>
                  <a:srgbClr val="333333"/>
                </a:solidFill>
                <a:effectLst/>
                <a:latin typeface="Lucida Grande"/>
              </a:rPr>
              <a:t>Competition for labour in the labour market</a:t>
            </a:r>
          </a:p>
          <a:p>
            <a:pPr algn="l">
              <a:buFont typeface="Arial" panose="020B0604020202020204" pitchFamily="34" charset="0"/>
              <a:buChar char="•"/>
            </a:pPr>
            <a:r>
              <a:rPr lang="en-GB" b="0" i="0" dirty="0">
                <a:solidFill>
                  <a:srgbClr val="333333"/>
                </a:solidFill>
                <a:effectLst/>
                <a:latin typeface="Lucida Grande"/>
              </a:rPr>
              <a:t>Changes in the skill requirements of the organization’s potential job openings</a:t>
            </a:r>
          </a:p>
          <a:p>
            <a:endParaRPr lang="en-GB" dirty="0"/>
          </a:p>
        </p:txBody>
      </p:sp>
    </p:spTree>
    <p:extLst>
      <p:ext uri="{BB962C8B-B14F-4D97-AF65-F5344CB8AC3E}">
        <p14:creationId xmlns:p14="http://schemas.microsoft.com/office/powerpoint/2010/main" val="2016581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Quantitative Forecasting</a:t>
            </a:r>
            <a:r>
              <a:rPr lang="en-US" b="1" dirty="0"/>
              <a:t>	</a:t>
            </a:r>
          </a:p>
        </p:txBody>
      </p:sp>
      <p:sp>
        <p:nvSpPr>
          <p:cNvPr id="4" name="Content Placeholder 3"/>
          <p:cNvSpPr>
            <a:spLocks noGrp="1"/>
          </p:cNvSpPr>
          <p:nvPr>
            <p:ph idx="1"/>
          </p:nvPr>
        </p:nvSpPr>
        <p:spPr/>
        <p:txBody>
          <a:bodyPr>
            <a:normAutofit fontScale="92500" lnSpcReduction="10000"/>
          </a:bodyPr>
          <a:lstStyle/>
          <a:p>
            <a:pPr algn="just"/>
            <a:r>
              <a:rPr lang="en-US" dirty="0"/>
              <a:t>Trend Analysis: Reviewing historical items (such as revenues) and relating changes to business factors to form a predictive chart</a:t>
            </a:r>
          </a:p>
          <a:p>
            <a:pPr algn="just"/>
            <a:r>
              <a:rPr lang="en-US" dirty="0"/>
              <a:t>Ratio Analysis: Reviewing historical data and calculating proportions between a business factor (such as production) and the number of employees needed</a:t>
            </a:r>
          </a:p>
          <a:p>
            <a:pPr algn="just"/>
            <a:r>
              <a:rPr lang="en-US" dirty="0"/>
              <a:t>Regression Analysis: Identifies relationship between a series of variable data points to forecast future variables</a:t>
            </a:r>
          </a:p>
          <a:p>
            <a:pPr algn="just"/>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20</a:t>
            </a:fld>
            <a:endParaRPr lang="en-US" dirty="0"/>
          </a:p>
        </p:txBody>
      </p:sp>
      <p:sp>
        <p:nvSpPr>
          <p:cNvPr id="3" name="Footer Placeholder 2">
            <a:extLst>
              <a:ext uri="{FF2B5EF4-FFF2-40B4-BE49-F238E27FC236}">
                <a16:creationId xmlns:a16="http://schemas.microsoft.com/office/drawing/2014/main" id="{23DE2C04-840B-4688-850F-A288C70E5B9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958746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820" y="141207"/>
            <a:ext cx="11136560" cy="1143000"/>
          </a:xfrm>
        </p:spPr>
        <p:txBody>
          <a:bodyPr>
            <a:noAutofit/>
          </a:bodyPr>
          <a:lstStyle/>
          <a:p>
            <a:r>
              <a:rPr lang="en-US" sz="3600" b="1" dirty="0">
                <a:solidFill>
                  <a:srgbClr val="003399"/>
                </a:solidFill>
              </a:rPr>
              <a:t>Quantitative Forecasting Analysis: Trend Analysis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21</a:t>
            </a:fld>
            <a:endParaRPr lang="en-US" dirty="0"/>
          </a:p>
        </p:txBody>
      </p:sp>
      <p:sp>
        <p:nvSpPr>
          <p:cNvPr id="4" name="Footer Placeholder 3">
            <a:extLst>
              <a:ext uri="{FF2B5EF4-FFF2-40B4-BE49-F238E27FC236}">
                <a16:creationId xmlns:a16="http://schemas.microsoft.com/office/drawing/2014/main" id="{EF699E14-75D1-4CED-9542-DDE46E630A4D}"/>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322756004"/>
              </p:ext>
            </p:extLst>
          </p:nvPr>
        </p:nvGraphicFramePr>
        <p:xfrm>
          <a:off x="839417" y="1284207"/>
          <a:ext cx="10441159" cy="4233026"/>
        </p:xfrm>
        <a:graphic>
          <a:graphicData uri="http://schemas.openxmlformats.org/drawingml/2006/table">
            <a:tbl>
              <a:tblPr firstRow="1" firstCol="1" bandRow="1"/>
              <a:tblGrid>
                <a:gridCol w="2008924">
                  <a:extLst>
                    <a:ext uri="{9D8B030D-6E8A-4147-A177-3AD203B41FA5}">
                      <a16:colId xmlns:a16="http://schemas.microsoft.com/office/drawing/2014/main" val="2079287543"/>
                    </a:ext>
                  </a:extLst>
                </a:gridCol>
                <a:gridCol w="1685308">
                  <a:extLst>
                    <a:ext uri="{9D8B030D-6E8A-4147-A177-3AD203B41FA5}">
                      <a16:colId xmlns:a16="http://schemas.microsoft.com/office/drawing/2014/main" val="4029659410"/>
                    </a:ext>
                  </a:extLst>
                </a:gridCol>
                <a:gridCol w="1686447">
                  <a:extLst>
                    <a:ext uri="{9D8B030D-6E8A-4147-A177-3AD203B41FA5}">
                      <a16:colId xmlns:a16="http://schemas.microsoft.com/office/drawing/2014/main" val="1743955487"/>
                    </a:ext>
                  </a:extLst>
                </a:gridCol>
                <a:gridCol w="1686447">
                  <a:extLst>
                    <a:ext uri="{9D8B030D-6E8A-4147-A177-3AD203B41FA5}">
                      <a16:colId xmlns:a16="http://schemas.microsoft.com/office/drawing/2014/main" val="3671260509"/>
                    </a:ext>
                  </a:extLst>
                </a:gridCol>
                <a:gridCol w="1686447">
                  <a:extLst>
                    <a:ext uri="{9D8B030D-6E8A-4147-A177-3AD203B41FA5}">
                      <a16:colId xmlns:a16="http://schemas.microsoft.com/office/drawing/2014/main" val="3202239215"/>
                    </a:ext>
                  </a:extLst>
                </a:gridCol>
                <a:gridCol w="1687586">
                  <a:extLst>
                    <a:ext uri="{9D8B030D-6E8A-4147-A177-3AD203B41FA5}">
                      <a16:colId xmlns:a16="http://schemas.microsoft.com/office/drawing/2014/main" val="3084708201"/>
                    </a:ext>
                  </a:extLst>
                </a:gridCol>
              </a:tblGrid>
              <a:tr h="882591">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Historical Data</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2015</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2016</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2017</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2018</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2019</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2942839189"/>
                  </a:ext>
                </a:extLst>
              </a:tr>
              <a:tr h="1056920">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Revenues($MM)</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27.84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29.92</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25.48</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26.3</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30.12</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61492714"/>
                  </a:ext>
                </a:extLst>
              </a:tr>
              <a:tr h="1056920">
                <a:tc>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Total # of Employees</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225</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244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215</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214</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15000"/>
                        </a:lnSpc>
                        <a:spcBef>
                          <a:spcPts val="0"/>
                        </a:spcBef>
                        <a:spcAft>
                          <a:spcPts val="0"/>
                        </a:spcAft>
                      </a:pPr>
                      <a:r>
                        <a:rPr lang="en-IN" sz="1800" dirty="0">
                          <a:effectLst/>
                          <a:latin typeface="+mj-lt"/>
                          <a:ea typeface="Calibri" panose="020F0502020204030204" pitchFamily="34" charset="0"/>
                          <a:cs typeface="Times New Roman" panose="02020603050405020304" pitchFamily="18" charset="0"/>
                        </a:rPr>
                        <a:t>240</a:t>
                      </a: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886532251"/>
                  </a:ext>
                </a:extLst>
              </a:tr>
              <a:tr h="1236595">
                <a:tc gridSpan="6">
                  <a:txBody>
                    <a:bodyPr/>
                    <a:lstStyle/>
                    <a:p>
                      <a:pPr marL="0" marR="0">
                        <a:lnSpc>
                          <a:spcPct val="115000"/>
                        </a:lnSpc>
                        <a:spcBef>
                          <a:spcPts val="0"/>
                        </a:spcBef>
                        <a:spcAft>
                          <a:spcPts val="0"/>
                        </a:spcAft>
                      </a:pPr>
                      <a:r>
                        <a:rPr lang="en-IN" sz="1800" dirty="0">
                          <a:effectLst/>
                          <a:latin typeface="+mj-lt"/>
                          <a:ea typeface="Times New Roman" panose="02020603050405020304" pitchFamily="18" charset="0"/>
                          <a:cs typeface="Times New Roman" panose="02020603050405020304" pitchFamily="18" charset="0"/>
                        </a:rPr>
                        <a:t>We then estimate the number of employees needed based on the historical trend. In this case, how many total employees would you say we need if we expect 2014 revenues to be $31.8 million? Your likely said something around 250 people, because you looked at the historical trend.</a:t>
                      </a:r>
                      <a:endParaRPr lang="en-IN" sz="1800" dirty="0">
                        <a:effectLst/>
                        <a:latin typeface="+mj-lt"/>
                        <a:ea typeface="Calibri" panose="020F0502020204030204" pitchFamily="34" charset="0"/>
                        <a:cs typeface="Times New Roman" panose="02020603050405020304" pitchFamily="18" charset="0"/>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255279339"/>
                  </a:ext>
                </a:extLst>
              </a:tr>
            </a:tbl>
          </a:graphicData>
        </a:graphic>
      </p:graphicFrame>
    </p:spTree>
    <p:extLst>
      <p:ext uri="{BB962C8B-B14F-4D97-AF65-F5344CB8AC3E}">
        <p14:creationId xmlns:p14="http://schemas.microsoft.com/office/powerpoint/2010/main" val="4059124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9585"/>
            <a:ext cx="10972800" cy="1143000"/>
          </a:xfrm>
        </p:spPr>
        <p:txBody>
          <a:bodyPr/>
          <a:lstStyle/>
          <a:p>
            <a:r>
              <a:rPr lang="en-US" b="1" dirty="0">
                <a:solidFill>
                  <a:srgbClr val="003399"/>
                </a:solidFill>
              </a:rPr>
              <a:t>Qualitative Forecasting</a:t>
            </a:r>
          </a:p>
        </p:txBody>
      </p:sp>
      <p:sp>
        <p:nvSpPr>
          <p:cNvPr id="4" name="Content Placeholder 3"/>
          <p:cNvSpPr>
            <a:spLocks noGrp="1"/>
          </p:cNvSpPr>
          <p:nvPr>
            <p:ph idx="1"/>
          </p:nvPr>
        </p:nvSpPr>
        <p:spPr/>
        <p:txBody>
          <a:bodyPr/>
          <a:lstStyle/>
          <a:p>
            <a:r>
              <a:rPr lang="en-US" dirty="0"/>
              <a:t>Nonquantitative methods are usually based on knowledge of a pool of experts in a subject or an industry.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22</a:t>
            </a:fld>
            <a:endParaRPr lang="en-US" dirty="0"/>
          </a:p>
        </p:txBody>
      </p:sp>
      <p:sp>
        <p:nvSpPr>
          <p:cNvPr id="3" name="Footer Placeholder 2">
            <a:extLst>
              <a:ext uri="{FF2B5EF4-FFF2-40B4-BE49-F238E27FC236}">
                <a16:creationId xmlns:a16="http://schemas.microsoft.com/office/drawing/2014/main" id="{EB094622-F745-4D72-9472-426C83364E2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243995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2276" y="197767"/>
            <a:ext cx="9947448" cy="1143000"/>
          </a:xfrm>
        </p:spPr>
        <p:txBody>
          <a:bodyPr>
            <a:normAutofit fontScale="90000"/>
          </a:bodyPr>
          <a:lstStyle/>
          <a:p>
            <a:r>
              <a:rPr lang="en-US" b="1" dirty="0">
                <a:solidFill>
                  <a:srgbClr val="003399"/>
                </a:solidFill>
              </a:rPr>
              <a:t>Methods for Reconciling a Labor Surplus</a:t>
            </a:r>
          </a:p>
        </p:txBody>
      </p:sp>
      <p:sp>
        <p:nvSpPr>
          <p:cNvPr id="3" name="Content Placeholder 2"/>
          <p:cNvSpPr>
            <a:spLocks noGrp="1"/>
          </p:cNvSpPr>
          <p:nvPr>
            <p:ph idx="1"/>
          </p:nvPr>
        </p:nvSpPr>
        <p:spPr/>
        <p:txBody>
          <a:bodyPr/>
          <a:lstStyle/>
          <a:p>
            <a:r>
              <a:rPr lang="en-US" dirty="0"/>
              <a:t>Downsizing and layoffs</a:t>
            </a:r>
          </a:p>
          <a:p>
            <a:r>
              <a:rPr lang="en-US" dirty="0"/>
              <a:t>Pay reduction </a:t>
            </a:r>
          </a:p>
          <a:p>
            <a:r>
              <a:rPr lang="en-US" dirty="0"/>
              <a:t>Work sharing</a:t>
            </a:r>
          </a:p>
          <a:p>
            <a:r>
              <a:rPr lang="en-US" dirty="0"/>
              <a:t>Natural attrition</a:t>
            </a:r>
          </a:p>
          <a:p>
            <a:r>
              <a:rPr lang="en-US" dirty="0"/>
              <a:t>Hiring freeze</a:t>
            </a:r>
          </a:p>
          <a:p>
            <a:r>
              <a:rPr lang="en-US" dirty="0"/>
              <a:t>Retraining and transfers</a:t>
            </a:r>
          </a:p>
          <a:p>
            <a:r>
              <a:rPr lang="en-US" dirty="0"/>
              <a:t>Early retirement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23</a:t>
            </a:fld>
            <a:endParaRPr lang="en-US" dirty="0"/>
          </a:p>
        </p:txBody>
      </p:sp>
      <p:sp>
        <p:nvSpPr>
          <p:cNvPr id="4" name="Footer Placeholder 3">
            <a:extLst>
              <a:ext uri="{FF2B5EF4-FFF2-40B4-BE49-F238E27FC236}">
                <a16:creationId xmlns:a16="http://schemas.microsoft.com/office/drawing/2014/main" id="{CBC55844-28C3-4A2A-9E1A-BDB7DE3C49A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756714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977" y="226957"/>
            <a:ext cx="10972800" cy="1143000"/>
          </a:xfrm>
        </p:spPr>
        <p:txBody>
          <a:bodyPr>
            <a:normAutofit fontScale="90000"/>
          </a:bodyPr>
          <a:lstStyle/>
          <a:p>
            <a:r>
              <a:rPr lang="en-US" b="1" dirty="0">
                <a:solidFill>
                  <a:srgbClr val="003399"/>
                </a:solidFill>
              </a:rPr>
              <a:t>Methods for Reconciling a Labor Shortage</a:t>
            </a:r>
          </a:p>
        </p:txBody>
      </p:sp>
      <p:sp>
        <p:nvSpPr>
          <p:cNvPr id="4" name="Content Placeholder 3"/>
          <p:cNvSpPr>
            <a:spLocks noGrp="1"/>
          </p:cNvSpPr>
          <p:nvPr>
            <p:ph idx="1"/>
          </p:nvPr>
        </p:nvSpPr>
        <p:spPr/>
        <p:txBody>
          <a:bodyPr/>
          <a:lstStyle/>
          <a:p>
            <a:r>
              <a:rPr lang="en-US" dirty="0"/>
              <a:t>Overtime</a:t>
            </a:r>
          </a:p>
          <a:p>
            <a:r>
              <a:rPr lang="en-US" dirty="0"/>
              <a:t>Temporary/contract employees</a:t>
            </a:r>
          </a:p>
          <a:p>
            <a:r>
              <a:rPr lang="en-US" dirty="0"/>
              <a:t>Retrain employees</a:t>
            </a:r>
          </a:p>
          <a:p>
            <a:r>
              <a:rPr lang="en-US" dirty="0"/>
              <a:t>Outsourcing</a:t>
            </a:r>
          </a:p>
          <a:p>
            <a:r>
              <a:rPr lang="en-US" dirty="0"/>
              <a:t>Turnover reduction</a:t>
            </a:r>
          </a:p>
          <a:p>
            <a:r>
              <a:rPr lang="en-US" dirty="0"/>
              <a:t>Hire new employees</a:t>
            </a:r>
          </a:p>
          <a:p>
            <a:r>
              <a:rPr lang="en-US" dirty="0"/>
              <a:t>Technological innovation</a:t>
            </a:r>
          </a:p>
          <a:p>
            <a:endParaRPr lang="en-US" dirty="0"/>
          </a:p>
          <a:p>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24</a:t>
            </a:fld>
            <a:endParaRPr lang="en-US" dirty="0"/>
          </a:p>
        </p:txBody>
      </p:sp>
      <p:sp>
        <p:nvSpPr>
          <p:cNvPr id="3" name="Footer Placeholder 2">
            <a:extLst>
              <a:ext uri="{FF2B5EF4-FFF2-40B4-BE49-F238E27FC236}">
                <a16:creationId xmlns:a16="http://schemas.microsoft.com/office/drawing/2014/main" id="{A80D12E9-B499-4EE2-800A-87D2597BDAB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825419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71D45-B78E-4A56-E7AE-479236AA9667}"/>
              </a:ext>
            </a:extLst>
          </p:cNvPr>
          <p:cNvSpPr>
            <a:spLocks noGrp="1"/>
          </p:cNvSpPr>
          <p:nvPr>
            <p:ph type="title"/>
          </p:nvPr>
        </p:nvSpPr>
        <p:spPr/>
        <p:txBody>
          <a:bodyPr/>
          <a:lstStyle/>
          <a:p>
            <a:r>
              <a:rPr lang="en-GB" i="1" dirty="0"/>
              <a:t>Internal intervention</a:t>
            </a:r>
          </a:p>
        </p:txBody>
      </p:sp>
      <p:sp>
        <p:nvSpPr>
          <p:cNvPr id="3" name="Content Placeholder 2">
            <a:extLst>
              <a:ext uri="{FF2B5EF4-FFF2-40B4-BE49-F238E27FC236}">
                <a16:creationId xmlns:a16="http://schemas.microsoft.com/office/drawing/2014/main" id="{ACB9A5B1-44E3-B617-D109-756F9C4A035C}"/>
              </a:ext>
            </a:extLst>
          </p:cNvPr>
          <p:cNvSpPr>
            <a:spLocks noGrp="1"/>
          </p:cNvSpPr>
          <p:nvPr>
            <p:ph idx="1"/>
          </p:nvPr>
        </p:nvSpPr>
        <p:spPr/>
        <p:txBody>
          <a:bodyPr/>
          <a:lstStyle/>
          <a:p>
            <a:r>
              <a:rPr lang="en-GB" dirty="0"/>
              <a:t>Focus internally on the organisation for improvements</a:t>
            </a:r>
          </a:p>
          <a:p>
            <a:pPr lvl="1"/>
            <a:r>
              <a:rPr lang="en-GB" dirty="0"/>
              <a:t>Organisation structure</a:t>
            </a:r>
          </a:p>
          <a:p>
            <a:pPr lvl="1"/>
            <a:r>
              <a:rPr lang="en-GB" dirty="0"/>
              <a:t>Job design</a:t>
            </a:r>
          </a:p>
          <a:p>
            <a:pPr lvl="1"/>
            <a:r>
              <a:rPr lang="en-GB" dirty="0"/>
              <a:t>Job flexibility</a:t>
            </a:r>
          </a:p>
          <a:p>
            <a:pPr lvl="1"/>
            <a:r>
              <a:rPr lang="en-GB" dirty="0"/>
              <a:t>Designing motivational jobs</a:t>
            </a:r>
          </a:p>
          <a:p>
            <a:pPr lvl="1"/>
            <a:endParaRPr lang="en-GB" dirty="0"/>
          </a:p>
          <a:p>
            <a:pPr marL="0" indent="0">
              <a:buNone/>
            </a:pPr>
            <a:endParaRPr lang="en-GB" dirty="0"/>
          </a:p>
        </p:txBody>
      </p:sp>
    </p:spTree>
    <p:extLst>
      <p:ext uri="{BB962C8B-B14F-4D97-AF65-F5344CB8AC3E}">
        <p14:creationId xmlns:p14="http://schemas.microsoft.com/office/powerpoint/2010/main" val="3690765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288" y="189585"/>
            <a:ext cx="11255424" cy="1143000"/>
          </a:xfrm>
        </p:spPr>
        <p:txBody>
          <a:bodyPr>
            <a:normAutofit/>
          </a:bodyPr>
          <a:lstStyle/>
          <a:p>
            <a:r>
              <a:rPr lang="en-US" b="1" dirty="0">
                <a:solidFill>
                  <a:srgbClr val="003399"/>
                </a:solidFill>
              </a:rPr>
              <a:t>Organizational Structure and Job Design</a:t>
            </a:r>
          </a:p>
        </p:txBody>
      </p:sp>
      <p:sp>
        <p:nvSpPr>
          <p:cNvPr id="4" name="Content Placeholder 3"/>
          <p:cNvSpPr>
            <a:spLocks noGrp="1"/>
          </p:cNvSpPr>
          <p:nvPr>
            <p:ph idx="1"/>
          </p:nvPr>
        </p:nvSpPr>
        <p:spPr/>
        <p:txBody>
          <a:bodyPr/>
          <a:lstStyle/>
          <a:p>
            <a:pPr algn="just"/>
            <a:r>
              <a:rPr lang="en-US" dirty="0"/>
              <a:t>Rigid bureaucratic structures with strong centralized decision-making need jobs that are controlled by an authority. </a:t>
            </a:r>
          </a:p>
          <a:p>
            <a:pPr algn="just"/>
            <a:r>
              <a:rPr lang="en-US" dirty="0"/>
              <a:t>Relaxed, flatter structures with autonomy need jobs that take advantage of autonomy.</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26</a:t>
            </a:fld>
            <a:endParaRPr lang="en-US" dirty="0"/>
          </a:p>
        </p:txBody>
      </p:sp>
      <p:sp>
        <p:nvSpPr>
          <p:cNvPr id="3" name="Footer Placeholder 2">
            <a:extLst>
              <a:ext uri="{FF2B5EF4-FFF2-40B4-BE49-F238E27FC236}">
                <a16:creationId xmlns:a16="http://schemas.microsoft.com/office/drawing/2014/main" id="{531E5269-F51D-46E9-9BF4-62A83E6C07E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258221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0938"/>
            <a:ext cx="8229600" cy="1143000"/>
          </a:xfrm>
        </p:spPr>
        <p:txBody>
          <a:bodyPr>
            <a:normAutofit/>
          </a:bodyPr>
          <a:lstStyle/>
          <a:p>
            <a:r>
              <a:rPr lang="en-US" b="1" dirty="0">
                <a:solidFill>
                  <a:srgbClr val="003399"/>
                </a:solidFill>
              </a:rPr>
              <a:t>Job Design/Redesign</a:t>
            </a:r>
          </a:p>
        </p:txBody>
      </p:sp>
      <p:sp>
        <p:nvSpPr>
          <p:cNvPr id="4" name="Content Placeholder 3"/>
          <p:cNvSpPr>
            <a:spLocks noGrp="1"/>
          </p:cNvSpPr>
          <p:nvPr>
            <p:ph idx="1"/>
          </p:nvPr>
        </p:nvSpPr>
        <p:spPr/>
        <p:txBody>
          <a:bodyPr>
            <a:normAutofit/>
          </a:bodyPr>
          <a:lstStyle/>
          <a:p>
            <a:r>
              <a:rPr lang="en-US" sz="3600" dirty="0"/>
              <a:t> Job Design </a:t>
            </a:r>
          </a:p>
          <a:p>
            <a:pPr lvl="1"/>
            <a:r>
              <a:rPr lang="en-US" sz="3200" dirty="0"/>
              <a:t>Identifies tasks that employees are responsible for and how those tasks will be accomplished </a:t>
            </a:r>
          </a:p>
          <a:p>
            <a:r>
              <a:rPr lang="en-US" sz="3600" dirty="0"/>
              <a:t> Job Redesign </a:t>
            </a:r>
          </a:p>
          <a:p>
            <a:pPr lvl="1"/>
            <a:r>
              <a:rPr lang="en-US" sz="3200" dirty="0"/>
              <a:t>Changes tasks or how they are performed </a:t>
            </a:r>
          </a:p>
          <a:p>
            <a:pPr lvl="1"/>
            <a:r>
              <a:rPr lang="en-US" sz="3200" dirty="0"/>
              <a:t>Job redesign is about working smarter, not harder</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27</a:t>
            </a:fld>
            <a:endParaRPr lang="en-US" dirty="0"/>
          </a:p>
        </p:txBody>
      </p:sp>
      <p:sp>
        <p:nvSpPr>
          <p:cNvPr id="3" name="Footer Placeholder 2">
            <a:extLst>
              <a:ext uri="{FF2B5EF4-FFF2-40B4-BE49-F238E27FC236}">
                <a16:creationId xmlns:a16="http://schemas.microsoft.com/office/drawing/2014/main" id="{9A7A325A-93DF-4ABB-93C8-2EF4573E778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240090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lstStyle/>
          <a:p>
            <a:r>
              <a:rPr lang="en-US" b="1" dirty="0">
                <a:solidFill>
                  <a:srgbClr val="003399"/>
                </a:solidFill>
              </a:rPr>
              <a:t>Job Design for Flexibility</a:t>
            </a:r>
          </a:p>
        </p:txBody>
      </p:sp>
      <p:sp>
        <p:nvSpPr>
          <p:cNvPr id="3" name="Content Placeholder 2"/>
          <p:cNvSpPr>
            <a:spLocks noGrp="1"/>
          </p:cNvSpPr>
          <p:nvPr>
            <p:ph idx="1"/>
          </p:nvPr>
        </p:nvSpPr>
        <p:spPr/>
        <p:txBody>
          <a:bodyPr>
            <a:normAutofit/>
          </a:bodyPr>
          <a:lstStyle/>
          <a:p>
            <a:r>
              <a:rPr lang="en-US" b="1" dirty="0"/>
              <a:t>Flextime</a:t>
            </a:r>
            <a:r>
              <a:rPr lang="en-US" dirty="0"/>
              <a:t>: Provides workers with a flexible set of work hours </a:t>
            </a:r>
          </a:p>
          <a:p>
            <a:r>
              <a:rPr lang="en-US" b="1" dirty="0"/>
              <a:t>Job Sharing</a:t>
            </a:r>
            <a:r>
              <a:rPr lang="en-US" dirty="0"/>
              <a:t>: Two (or more) people share one whole job</a:t>
            </a:r>
          </a:p>
          <a:p>
            <a:r>
              <a:rPr lang="en-US" b="1" dirty="0"/>
              <a:t>Telecommuting</a:t>
            </a:r>
            <a:r>
              <a:rPr lang="en-US" dirty="0"/>
              <a:t>: Allows workers to work from a location other than the office</a:t>
            </a:r>
          </a:p>
          <a:p>
            <a:r>
              <a:rPr lang="en-US" b="1" dirty="0"/>
              <a:t>Compressed Workweek</a:t>
            </a:r>
            <a:r>
              <a:rPr lang="en-US" dirty="0"/>
              <a:t>: Takes the normal 5-day, 40-hr workweek and compresses it to fewer than 5 days </a:t>
            </a:r>
          </a:p>
          <a:p>
            <a:endParaRPr lang="en-US" dirty="0"/>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28</a:t>
            </a:fld>
            <a:endParaRPr lang="en-US" dirty="0"/>
          </a:p>
        </p:txBody>
      </p:sp>
      <p:sp>
        <p:nvSpPr>
          <p:cNvPr id="5" name="Footer Placeholder 4">
            <a:extLst>
              <a:ext uri="{FF2B5EF4-FFF2-40B4-BE49-F238E27FC236}">
                <a16:creationId xmlns:a16="http://schemas.microsoft.com/office/drawing/2014/main" id="{94F21FDB-F4C6-438E-AB1E-C9FDC0A0E5BE}"/>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5562274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3" y="136524"/>
            <a:ext cx="10972800" cy="1143000"/>
          </a:xfrm>
        </p:spPr>
        <p:txBody>
          <a:bodyPr>
            <a:normAutofit/>
          </a:bodyPr>
          <a:lstStyle/>
          <a:p>
            <a:r>
              <a:rPr lang="en-US" b="1" dirty="0">
                <a:solidFill>
                  <a:srgbClr val="003399"/>
                </a:solidFill>
              </a:rPr>
              <a:t>Designing Motivational Jobs</a:t>
            </a:r>
          </a:p>
        </p:txBody>
      </p:sp>
      <p:sp>
        <p:nvSpPr>
          <p:cNvPr id="4" name="Content Placeholder 3"/>
          <p:cNvSpPr>
            <a:spLocks noGrp="1"/>
          </p:cNvSpPr>
          <p:nvPr>
            <p:ph idx="1"/>
          </p:nvPr>
        </p:nvSpPr>
        <p:spPr/>
        <p:txBody>
          <a:bodyPr/>
          <a:lstStyle/>
          <a:p>
            <a:r>
              <a:rPr lang="en-US" sz="3600" dirty="0"/>
              <a:t>Job Simplification</a:t>
            </a:r>
          </a:p>
          <a:p>
            <a:r>
              <a:rPr lang="en-US" sz="3600" dirty="0"/>
              <a:t>Job Expansion</a:t>
            </a:r>
          </a:p>
          <a:p>
            <a:pPr lvl="1"/>
            <a:r>
              <a:rPr lang="en-US" sz="3200" dirty="0"/>
              <a:t>Rotation, enlargement, and enrichment</a:t>
            </a:r>
          </a:p>
          <a:p>
            <a:r>
              <a:rPr lang="en-US" sz="3600" dirty="0"/>
              <a:t>Flexible Work</a:t>
            </a:r>
          </a:p>
          <a:p>
            <a:pPr lvl="1"/>
            <a:r>
              <a:rPr lang="en-US" sz="3200" dirty="0"/>
              <a:t>Flextime, job sharing, telecommuting, and compressed work weeks</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29</a:t>
            </a:fld>
            <a:endParaRPr lang="en-US" dirty="0"/>
          </a:p>
        </p:txBody>
      </p:sp>
      <p:sp>
        <p:nvSpPr>
          <p:cNvPr id="3" name="Footer Placeholder 2">
            <a:extLst>
              <a:ext uri="{FF2B5EF4-FFF2-40B4-BE49-F238E27FC236}">
                <a16:creationId xmlns:a16="http://schemas.microsoft.com/office/drawing/2014/main" id="{881556F7-EEFC-4BA9-A556-D6024FA2635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817230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76" y="169494"/>
            <a:ext cx="11471448" cy="1143000"/>
          </a:xfrm>
        </p:spPr>
        <p:txBody>
          <a:bodyPr>
            <a:normAutofit/>
          </a:bodyPr>
          <a:lstStyle/>
          <a:p>
            <a:r>
              <a:rPr lang="en-US" b="1" dirty="0">
                <a:solidFill>
                  <a:srgbClr val="003399"/>
                </a:solidFill>
              </a:rPr>
              <a:t>Workforce Planning - BMW</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30</a:t>
            </a:fld>
            <a:endParaRPr lang="en-US" dirty="0"/>
          </a:p>
        </p:txBody>
      </p:sp>
      <p:sp>
        <p:nvSpPr>
          <p:cNvPr id="3" name="Footer Placeholder 2">
            <a:extLst>
              <a:ext uri="{FF2B5EF4-FFF2-40B4-BE49-F238E27FC236}">
                <a16:creationId xmlns:a16="http://schemas.microsoft.com/office/drawing/2014/main" id="{F031BB2B-5C0D-40FF-86DA-7D3A5710C811}"/>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10" name="TextBox 9">
            <a:extLst>
              <a:ext uri="{FF2B5EF4-FFF2-40B4-BE49-F238E27FC236}">
                <a16:creationId xmlns:a16="http://schemas.microsoft.com/office/drawing/2014/main" id="{30B55C74-F006-42A8-9C11-170714FB6524}"/>
              </a:ext>
            </a:extLst>
          </p:cNvPr>
          <p:cNvSpPr txBox="1"/>
          <p:nvPr/>
        </p:nvSpPr>
        <p:spPr>
          <a:xfrm>
            <a:off x="3047011" y="5402536"/>
            <a:ext cx="6097978" cy="523220"/>
          </a:xfrm>
          <a:prstGeom prst="rect">
            <a:avLst/>
          </a:prstGeom>
          <a:noFill/>
        </p:spPr>
        <p:txBody>
          <a:bodyPr wrap="square">
            <a:spAutoFit/>
          </a:bodyPr>
          <a:lstStyle/>
          <a:p>
            <a:pPr algn="ctr"/>
            <a:r>
              <a:rPr lang="en-GB" sz="1400" dirty="0">
                <a:hlinkClick r:id="rId3"/>
              </a:rPr>
              <a:t>https://www.youtube.com/watch?v=QgGdGYIsVhE</a:t>
            </a:r>
            <a:endParaRPr lang="en-GB" sz="1400" dirty="0"/>
          </a:p>
          <a:p>
            <a:pPr algn="ctr"/>
            <a:endParaRPr lang="en-GB" sz="1400" dirty="0"/>
          </a:p>
        </p:txBody>
      </p:sp>
      <p:pic>
        <p:nvPicPr>
          <p:cNvPr id="11" name="Online Media 10" title="Workforce Planning -  BMW">
            <a:hlinkClick r:id="" action="ppaction://media"/>
            <a:extLst>
              <a:ext uri="{FF2B5EF4-FFF2-40B4-BE49-F238E27FC236}">
                <a16:creationId xmlns:a16="http://schemas.microsoft.com/office/drawing/2014/main" id="{EABDFFD7-A200-4AAB-9AE1-955A24ECF75B}"/>
              </a:ext>
            </a:extLst>
          </p:cNvPr>
          <p:cNvPicPr>
            <a:picLocks noRot="1" noChangeAspect="1"/>
          </p:cNvPicPr>
          <p:nvPr>
            <a:videoFile r:link="rId1"/>
          </p:nvPr>
        </p:nvPicPr>
        <p:blipFill>
          <a:blip r:embed="rId4"/>
          <a:stretch>
            <a:fillRect/>
          </a:stretch>
        </p:blipFill>
        <p:spPr>
          <a:xfrm>
            <a:off x="1818060" y="1104748"/>
            <a:ext cx="8555880" cy="4297788"/>
          </a:xfrm>
          <a:prstGeom prst="rect">
            <a:avLst/>
          </a:prstGeom>
        </p:spPr>
      </p:pic>
    </p:spTree>
    <p:extLst>
      <p:ext uri="{BB962C8B-B14F-4D97-AF65-F5344CB8AC3E}">
        <p14:creationId xmlns:p14="http://schemas.microsoft.com/office/powerpoint/2010/main" val="15304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D84C-9603-49E5-EAF7-978A42D99538}"/>
              </a:ext>
            </a:extLst>
          </p:cNvPr>
          <p:cNvSpPr>
            <a:spLocks noGrp="1"/>
          </p:cNvSpPr>
          <p:nvPr>
            <p:ph type="title"/>
          </p:nvPr>
        </p:nvSpPr>
        <p:spPr/>
        <p:txBody>
          <a:bodyPr/>
          <a:lstStyle/>
          <a:p>
            <a:r>
              <a:rPr lang="en-GB" dirty="0"/>
              <a:t>Issue of Aging Workforce - BMW</a:t>
            </a:r>
          </a:p>
        </p:txBody>
      </p:sp>
      <p:sp>
        <p:nvSpPr>
          <p:cNvPr id="3" name="Content Placeholder 2">
            <a:extLst>
              <a:ext uri="{FF2B5EF4-FFF2-40B4-BE49-F238E27FC236}">
                <a16:creationId xmlns:a16="http://schemas.microsoft.com/office/drawing/2014/main" id="{A62535D5-D8C3-234A-A1E3-AD2885698B1D}"/>
              </a:ext>
            </a:extLst>
          </p:cNvPr>
          <p:cNvSpPr>
            <a:spLocks noGrp="1"/>
          </p:cNvSpPr>
          <p:nvPr>
            <p:ph idx="1"/>
          </p:nvPr>
        </p:nvSpPr>
        <p:spPr/>
        <p:txBody>
          <a:bodyPr/>
          <a:lstStyle/>
          <a:p>
            <a:r>
              <a:rPr lang="en-GB" dirty="0"/>
              <a:t>Aging population is a reality in most developed countries</a:t>
            </a:r>
          </a:p>
          <a:p>
            <a:pPr lvl="1"/>
            <a:r>
              <a:rPr lang="en-GB" dirty="0"/>
              <a:t>US 16 %</a:t>
            </a:r>
          </a:p>
          <a:p>
            <a:pPr lvl="1"/>
            <a:r>
              <a:rPr lang="en-GB" dirty="0"/>
              <a:t>Germany 22%</a:t>
            </a:r>
          </a:p>
          <a:p>
            <a:r>
              <a:rPr lang="en-GB" dirty="0"/>
              <a:t>Average age of at BMW (of the factory studied) – 45</a:t>
            </a:r>
          </a:p>
          <a:p>
            <a:r>
              <a:rPr lang="en-GB" dirty="0"/>
              <a:t>Asked employees on changes they wished</a:t>
            </a:r>
          </a:p>
          <a:p>
            <a:r>
              <a:rPr lang="en-GB" dirty="0"/>
              <a:t>Total of 70 changes made</a:t>
            </a:r>
          </a:p>
          <a:p>
            <a:r>
              <a:rPr lang="en-GB" dirty="0"/>
              <a:t>Project cost $70,000</a:t>
            </a:r>
          </a:p>
          <a:p>
            <a:endParaRPr lang="en-GB" dirty="0"/>
          </a:p>
          <a:p>
            <a:endParaRPr lang="en-GB" dirty="0"/>
          </a:p>
        </p:txBody>
      </p:sp>
    </p:spTree>
    <p:extLst>
      <p:ext uri="{BB962C8B-B14F-4D97-AF65-F5344CB8AC3E}">
        <p14:creationId xmlns:p14="http://schemas.microsoft.com/office/powerpoint/2010/main" val="13401024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DD5F7-EE41-14D3-CDF8-DF3C74C96B3E}"/>
              </a:ext>
            </a:extLst>
          </p:cNvPr>
          <p:cNvSpPr>
            <a:spLocks noGrp="1"/>
          </p:cNvSpPr>
          <p:nvPr>
            <p:ph type="title"/>
          </p:nvPr>
        </p:nvSpPr>
        <p:spPr/>
        <p:txBody>
          <a:bodyPr/>
          <a:lstStyle/>
          <a:p>
            <a:r>
              <a:rPr lang="en-GB" dirty="0"/>
              <a:t>Outcome!</a:t>
            </a:r>
          </a:p>
        </p:txBody>
      </p:sp>
      <p:sp>
        <p:nvSpPr>
          <p:cNvPr id="3" name="Content Placeholder 2">
            <a:extLst>
              <a:ext uri="{FF2B5EF4-FFF2-40B4-BE49-F238E27FC236}">
                <a16:creationId xmlns:a16="http://schemas.microsoft.com/office/drawing/2014/main" id="{4E90233D-985C-E771-C4D7-506015D88B70}"/>
              </a:ext>
            </a:extLst>
          </p:cNvPr>
          <p:cNvSpPr>
            <a:spLocks noGrp="1"/>
          </p:cNvSpPr>
          <p:nvPr>
            <p:ph idx="1"/>
          </p:nvPr>
        </p:nvSpPr>
        <p:spPr/>
        <p:txBody>
          <a:bodyPr/>
          <a:lstStyle/>
          <a:p>
            <a:r>
              <a:rPr lang="en-GB" dirty="0"/>
              <a:t>Productivity up by 7%</a:t>
            </a:r>
          </a:p>
          <a:p>
            <a:r>
              <a:rPr lang="en-GB" dirty="0"/>
              <a:t>Defect rate – down to ZERO!</a:t>
            </a:r>
          </a:p>
          <a:p>
            <a:r>
              <a:rPr lang="en-GB" dirty="0"/>
              <a:t>Sick leave – fell below company average</a:t>
            </a:r>
          </a:p>
          <a:p>
            <a:endParaRPr lang="en-GB" dirty="0"/>
          </a:p>
          <a:p>
            <a:pPr marL="0" indent="0">
              <a:buNone/>
            </a:pPr>
            <a:r>
              <a:rPr lang="en-GB" dirty="0">
                <a:solidFill>
                  <a:srgbClr val="FF0000"/>
                </a:solidFill>
              </a:rPr>
              <a:t>INCREASE IN PRODUCTIVITY – 175,000 EXTRA CARS/YEAR</a:t>
            </a:r>
          </a:p>
        </p:txBody>
      </p:sp>
    </p:spTree>
    <p:extLst>
      <p:ext uri="{BB962C8B-B14F-4D97-AF65-F5344CB8AC3E}">
        <p14:creationId xmlns:p14="http://schemas.microsoft.com/office/powerpoint/2010/main" val="18998025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t> </a:t>
            </a:r>
            <a:r>
              <a:rPr lang="en-US" b="1" dirty="0">
                <a:solidFill>
                  <a:srgbClr val="003399"/>
                </a:solidFill>
              </a:rPr>
              <a:t>Job Analysis</a:t>
            </a:r>
          </a:p>
        </p:txBody>
      </p:sp>
      <p:sp>
        <p:nvSpPr>
          <p:cNvPr id="4" name="Content Placeholder 3"/>
          <p:cNvSpPr>
            <a:spLocks noGrp="1"/>
          </p:cNvSpPr>
          <p:nvPr>
            <p:ph idx="1"/>
          </p:nvPr>
        </p:nvSpPr>
        <p:spPr/>
        <p:txBody>
          <a:bodyPr>
            <a:normAutofit/>
          </a:bodyPr>
          <a:lstStyle/>
          <a:p>
            <a:r>
              <a:rPr lang="en-US" dirty="0"/>
              <a:t>Identifies work performance and working conditions</a:t>
            </a:r>
          </a:p>
          <a:p>
            <a:r>
              <a:rPr lang="en-US" dirty="0"/>
              <a:t>Results include duties, responsibilities, skills, knowledge, outcomes (i.e., job description and job specification), and  conditions.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33</a:t>
            </a:fld>
            <a:endParaRPr lang="en-US" dirty="0"/>
          </a:p>
        </p:txBody>
      </p:sp>
      <p:sp>
        <p:nvSpPr>
          <p:cNvPr id="3" name="Footer Placeholder 2">
            <a:extLst>
              <a:ext uri="{FF2B5EF4-FFF2-40B4-BE49-F238E27FC236}">
                <a16:creationId xmlns:a16="http://schemas.microsoft.com/office/drawing/2014/main" id="{D39F2473-DC5E-44FD-8C16-46C2E3023F99}"/>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56303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140" y="197767"/>
            <a:ext cx="9309720" cy="1143000"/>
          </a:xfrm>
        </p:spPr>
        <p:txBody>
          <a:bodyPr>
            <a:normAutofit fontScale="90000"/>
          </a:bodyPr>
          <a:lstStyle/>
          <a:p>
            <a:r>
              <a:rPr lang="en-US" b="1" dirty="0"/>
              <a:t> </a:t>
            </a:r>
            <a:r>
              <a:rPr lang="en-US" b="1" dirty="0">
                <a:solidFill>
                  <a:srgbClr val="003399"/>
                </a:solidFill>
              </a:rPr>
              <a:t>Why Do We Need to Analyze Jobs?</a:t>
            </a:r>
          </a:p>
        </p:txBody>
      </p:sp>
      <p:sp>
        <p:nvSpPr>
          <p:cNvPr id="4" name="Content Placeholder 3"/>
          <p:cNvSpPr>
            <a:spLocks noGrp="1"/>
          </p:cNvSpPr>
          <p:nvPr>
            <p:ph idx="1"/>
          </p:nvPr>
        </p:nvSpPr>
        <p:spPr>
          <a:xfrm>
            <a:off x="609600" y="1470484"/>
            <a:ext cx="10972800" cy="3917032"/>
          </a:xfrm>
        </p:spPr>
        <p:txBody>
          <a:bodyPr>
            <a:normAutofit/>
          </a:bodyPr>
          <a:lstStyle/>
          <a:p>
            <a:r>
              <a:rPr lang="en-US" dirty="0"/>
              <a:t>Human resource planning and training</a:t>
            </a:r>
          </a:p>
          <a:p>
            <a:r>
              <a:rPr lang="en-US" dirty="0"/>
              <a:t>Job evaluation for compensation</a:t>
            </a:r>
          </a:p>
          <a:p>
            <a:r>
              <a:rPr lang="en-US" dirty="0">
                <a:highlight>
                  <a:srgbClr val="FFFF00"/>
                </a:highlight>
              </a:rPr>
              <a:t>Staffing (r</a:t>
            </a:r>
            <a:r>
              <a:rPr lang="en-US" dirty="0"/>
              <a:t>ecruiting and selection)</a:t>
            </a:r>
          </a:p>
          <a:p>
            <a:r>
              <a:rPr lang="en-US" dirty="0"/>
              <a:t>Training</a:t>
            </a:r>
          </a:p>
          <a:p>
            <a:r>
              <a:rPr lang="en-US" dirty="0"/>
              <a:t>Performance management</a:t>
            </a:r>
          </a:p>
          <a:p>
            <a:r>
              <a:rPr lang="en-US" dirty="0"/>
              <a:t>Maintaining a safe work environment</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34</a:t>
            </a:fld>
            <a:endParaRPr lang="en-US" dirty="0"/>
          </a:p>
        </p:txBody>
      </p:sp>
      <p:sp>
        <p:nvSpPr>
          <p:cNvPr id="3" name="Footer Placeholder 2">
            <a:extLst>
              <a:ext uri="{FF2B5EF4-FFF2-40B4-BE49-F238E27FC236}">
                <a16:creationId xmlns:a16="http://schemas.microsoft.com/office/drawing/2014/main" id="{8C9B41A1-DA1C-404B-AD21-7BF6AAB96B0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286597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5283"/>
            <a:ext cx="10972800" cy="1143000"/>
          </a:xfrm>
        </p:spPr>
        <p:txBody>
          <a:bodyPr/>
          <a:lstStyle/>
          <a:p>
            <a:r>
              <a:rPr lang="en-US" b="1" dirty="0">
                <a:solidFill>
                  <a:srgbClr val="003399"/>
                </a:solidFill>
              </a:rPr>
              <a:t>Job Analysis Methods</a:t>
            </a:r>
          </a:p>
        </p:txBody>
      </p:sp>
      <p:sp>
        <p:nvSpPr>
          <p:cNvPr id="4" name="Content Placeholder 3"/>
          <p:cNvSpPr>
            <a:spLocks noGrp="1"/>
          </p:cNvSpPr>
          <p:nvPr>
            <p:ph idx="1"/>
          </p:nvPr>
        </p:nvSpPr>
        <p:spPr/>
        <p:txBody>
          <a:bodyPr>
            <a:normAutofit/>
          </a:bodyPr>
          <a:lstStyle/>
          <a:p>
            <a:r>
              <a:rPr lang="en-US" dirty="0"/>
              <a:t>Questionnaires: Identify functions of a particular job </a:t>
            </a:r>
          </a:p>
          <a:p>
            <a:r>
              <a:rPr lang="en-US" dirty="0"/>
              <a:t>Verbal Interviews: Answers compiled into profile of job </a:t>
            </a:r>
          </a:p>
          <a:p>
            <a:r>
              <a:rPr lang="en-US" dirty="0"/>
              <a:t>Diaries: Employees’ documentation of tasks </a:t>
            </a:r>
          </a:p>
          <a:p>
            <a:r>
              <a:rPr lang="en-US" dirty="0"/>
              <a:t>Observation: Observers shadow employees and log tasks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35</a:t>
            </a:fld>
            <a:endParaRPr lang="en-US" dirty="0"/>
          </a:p>
        </p:txBody>
      </p:sp>
      <p:sp>
        <p:nvSpPr>
          <p:cNvPr id="3" name="Footer Placeholder 2">
            <a:extLst>
              <a:ext uri="{FF2B5EF4-FFF2-40B4-BE49-F238E27FC236}">
                <a16:creationId xmlns:a16="http://schemas.microsoft.com/office/drawing/2014/main" id="{813B85B0-6CB2-4E9E-8C0F-373EF292CFD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138150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4183"/>
            <a:ext cx="11125200" cy="1143000"/>
          </a:xfrm>
        </p:spPr>
        <p:txBody>
          <a:bodyPr>
            <a:normAutofit fontScale="90000"/>
          </a:bodyPr>
          <a:lstStyle/>
          <a:p>
            <a:r>
              <a:rPr lang="en-US" b="1" dirty="0">
                <a:solidFill>
                  <a:srgbClr val="003399"/>
                </a:solidFill>
              </a:rPr>
              <a:t>Outcomes: Descriptions and Specifications</a:t>
            </a:r>
          </a:p>
        </p:txBody>
      </p:sp>
      <p:sp>
        <p:nvSpPr>
          <p:cNvPr id="4" name="Content Placeholder 3"/>
          <p:cNvSpPr>
            <a:spLocks noGrp="1"/>
          </p:cNvSpPr>
          <p:nvPr>
            <p:ph idx="1"/>
          </p:nvPr>
        </p:nvSpPr>
        <p:spPr/>
        <p:txBody>
          <a:bodyPr>
            <a:normAutofit/>
          </a:bodyPr>
          <a:lstStyle/>
          <a:p>
            <a:pPr algn="just"/>
            <a:r>
              <a:rPr lang="en-US" dirty="0"/>
              <a:t>Job Description: Identifies major tasks, duties, and  responsibilities of a job</a:t>
            </a:r>
          </a:p>
          <a:p>
            <a:pPr algn="just"/>
            <a:r>
              <a:rPr lang="en-US" dirty="0"/>
              <a:t>Job Specification: Identifies qualifications in the job description </a:t>
            </a:r>
          </a:p>
          <a:p>
            <a:pPr algn="just"/>
            <a:r>
              <a:rPr lang="en-US" dirty="0"/>
              <a:t>Person Specification: Summarizes characteristics of those who perform the job well</a:t>
            </a:r>
          </a:p>
          <a:p>
            <a:pPr algn="just"/>
            <a:r>
              <a:rPr lang="en-US" dirty="0"/>
              <a:t>Industry standards such as pay and compensation</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36</a:t>
            </a:fld>
            <a:endParaRPr lang="en-US" dirty="0"/>
          </a:p>
        </p:txBody>
      </p:sp>
      <p:sp>
        <p:nvSpPr>
          <p:cNvPr id="3" name="Footer Placeholder 2">
            <a:extLst>
              <a:ext uri="{FF2B5EF4-FFF2-40B4-BE49-F238E27FC236}">
                <a16:creationId xmlns:a16="http://schemas.microsoft.com/office/drawing/2014/main" id="{0051D142-E76B-4907-AA9C-40664457ECCD}"/>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0B4D0-9F3E-1C5C-EAEC-18F7287E5F6A}"/>
              </a:ext>
            </a:extLst>
          </p:cNvPr>
          <p:cNvSpPr>
            <a:spLocks noGrp="1"/>
          </p:cNvSpPr>
          <p:nvPr>
            <p:ph type="title"/>
          </p:nvPr>
        </p:nvSpPr>
        <p:spPr/>
        <p:txBody>
          <a:bodyPr/>
          <a:lstStyle/>
          <a:p>
            <a:pPr algn="l"/>
            <a:r>
              <a:rPr lang="en-GB" dirty="0">
                <a:solidFill>
                  <a:schemeClr val="bg1"/>
                </a:solidFill>
                <a:highlight>
                  <a:srgbClr val="FF00FF"/>
                </a:highlight>
              </a:rPr>
              <a:t>Week 7 - Class Activity </a:t>
            </a:r>
          </a:p>
        </p:txBody>
      </p:sp>
      <p:sp>
        <p:nvSpPr>
          <p:cNvPr id="3" name="Content Placeholder 2">
            <a:extLst>
              <a:ext uri="{FF2B5EF4-FFF2-40B4-BE49-F238E27FC236}">
                <a16:creationId xmlns:a16="http://schemas.microsoft.com/office/drawing/2014/main" id="{E63B1877-2BC9-675A-0570-910C76D7F322}"/>
              </a:ext>
            </a:extLst>
          </p:cNvPr>
          <p:cNvSpPr>
            <a:spLocks noGrp="1"/>
          </p:cNvSpPr>
          <p:nvPr>
            <p:ph idx="1"/>
          </p:nvPr>
        </p:nvSpPr>
        <p:spPr>
          <a:xfrm>
            <a:off x="587896" y="1417638"/>
            <a:ext cx="10972800" cy="3917032"/>
          </a:xfrm>
        </p:spPr>
        <p:txBody>
          <a:bodyPr/>
          <a:lstStyle/>
          <a:p>
            <a:pPr marL="0" indent="0">
              <a:buNone/>
            </a:pPr>
            <a:r>
              <a:rPr lang="en-GB" dirty="0"/>
              <a:t>Have a discussion in pairs on how to do a Position Analysis for the post of Doctors at the National Health Service</a:t>
            </a:r>
          </a:p>
          <a:p>
            <a:pPr marL="0" indent="0">
              <a:buNone/>
            </a:pPr>
            <a:endParaRPr lang="en-GB" dirty="0"/>
          </a:p>
          <a:p>
            <a:pPr marL="0" indent="0">
              <a:buNone/>
            </a:pPr>
            <a:r>
              <a:rPr lang="en-GB" dirty="0"/>
              <a:t>I have uploaded a source (Forbes) on how to do job analysis. Search library data on additional sources (books and articles) and compare position analysis methods presented in those books/articles with that presented by  Forbes.</a:t>
            </a:r>
          </a:p>
          <a:p>
            <a:pPr marL="0" indent="0">
              <a:buNone/>
            </a:pPr>
            <a:endParaRPr lang="en-GB" dirty="0"/>
          </a:p>
        </p:txBody>
      </p:sp>
    </p:spTree>
    <p:extLst>
      <p:ext uri="{BB962C8B-B14F-4D97-AF65-F5344CB8AC3E}">
        <p14:creationId xmlns:p14="http://schemas.microsoft.com/office/powerpoint/2010/main" val="4186087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Armstrong, M., 2014. </a:t>
            </a:r>
            <a:r>
              <a:rPr lang="en-GB" sz="1800" i="1" dirty="0">
                <a:latin typeface="Arial" panose="020B0604020202020204" pitchFamily="34" charset="0"/>
                <a:ea typeface="Times New Roman" panose="02020603050405020304" pitchFamily="18" charset="0"/>
                <a:cs typeface="Times New Roman" panose="02020603050405020304" pitchFamily="18" charset="0"/>
              </a:rPr>
              <a:t>Armstrong’s handbook of human resource management practice</a:t>
            </a:r>
            <a:r>
              <a:rPr lang="en-GB" sz="1800" dirty="0">
                <a:latin typeface="Arial" panose="020B0604020202020204" pitchFamily="34" charset="0"/>
                <a:ea typeface="Times New Roman" panose="02020603050405020304" pitchFamily="18" charset="0"/>
                <a:cs typeface="Times New Roman" panose="02020603050405020304" pitchFamily="18" charset="0"/>
              </a:rPr>
              <a:t>. 13</a:t>
            </a:r>
            <a:r>
              <a:rPr lang="en-GB" sz="1800" baseline="30000" dirty="0">
                <a:latin typeface="Arial" panose="020B0604020202020204" pitchFamily="34" charset="0"/>
                <a:ea typeface="Times New Roman" panose="02020603050405020304" pitchFamily="18" charset="0"/>
                <a:cs typeface="Times New Roman" panose="02020603050405020304" pitchFamily="18" charset="0"/>
              </a:rPr>
              <a:t> </a:t>
            </a:r>
            <a:r>
              <a:rPr lang="en-GB" sz="1800" dirty="0">
                <a:latin typeface="Arial" panose="020B0604020202020204" pitchFamily="34" charset="0"/>
                <a:ea typeface="Times New Roman" panose="02020603050405020304" pitchFamily="18" charset="0"/>
                <a:cs typeface="Times New Roman" panose="02020603050405020304" pitchFamily="18" charset="0"/>
              </a:rPr>
              <a:t>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Lussier, R. N. &amp; Hendon, J. R., 2019.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 Functions, Applications, and Skill Development. 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ed. London: SAGE Publications, Inc.</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2020</a:t>
            </a:r>
            <a:r>
              <a:rPr lang="en-GB" sz="1800" dirty="0">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11 ed. Harlow:  Pearson Education.</a:t>
            </a:r>
          </a:p>
          <a:p>
            <a:pPr marL="342900" lvl="0" indent="-342900" algn="just">
              <a:lnSpc>
                <a:spcPct val="150000"/>
              </a:lnSpc>
              <a:spcAft>
                <a:spcPts val="600"/>
              </a:spcAft>
              <a:buFont typeface="Symbol" panose="05050102010706020507" pitchFamily="18" charset="2"/>
              <a:buChar char=""/>
            </a:pPr>
            <a:r>
              <a:rPr lang="en-GB" sz="1100" dirty="0">
                <a:hlinkClick r:id="rId3"/>
              </a:rPr>
              <a:t>Workforce </a:t>
            </a:r>
            <a:r>
              <a:rPr lang="en-GB" sz="1100" dirty="0" err="1">
                <a:hlinkClick r:id="rId3"/>
              </a:rPr>
              <a:t>Plannign</a:t>
            </a:r>
            <a:r>
              <a:rPr lang="en-GB" sz="1100" dirty="0">
                <a:hlinkClick r:id="rId3"/>
              </a:rPr>
              <a:t> resource - What the NHS Long Term Workforce Plan means for you - GOV.UK.pdf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1100" dirty="0">
                <a:hlinkClick r:id="rId4"/>
              </a:rPr>
              <a:t>workforce planning analytics and AI.pdf</a:t>
            </a:r>
            <a:endParaRPr lang="en-GB" sz="1100" dirty="0"/>
          </a:p>
          <a:p>
            <a:pPr marL="342900" lvl="0" indent="-342900" algn="just">
              <a:lnSpc>
                <a:spcPct val="150000"/>
              </a:lnSpc>
              <a:spcAft>
                <a:spcPts val="600"/>
              </a:spcAft>
              <a:buFont typeface="Symbol" panose="05050102010706020507" pitchFamily="18" charset="2"/>
              <a:buChar char=""/>
            </a:pPr>
            <a:r>
              <a:rPr lang="en-GB" sz="1100">
                <a:hlinkClick r:id="rId5"/>
              </a:rPr>
              <a:t>How To Perform A Job Analysis (2023 Guide) – Forbes Advisor</a:t>
            </a:r>
            <a:endParaRPr lang="en-GB" sz="1100"/>
          </a:p>
          <a:p>
            <a:pPr marL="0" lvl="0" indent="0" algn="just">
              <a:lnSpc>
                <a:spcPct val="150000"/>
              </a:lnSpc>
              <a:spcAft>
                <a:spcPts val="600"/>
              </a:spcAft>
              <a:buNone/>
            </a:pPr>
            <a:endParaRPr lang="en-GB" sz="1800" dirty="0">
              <a:latin typeface="Arial" panose="020B0604020202020204" pitchFamily="34" charset="0"/>
              <a:cs typeface="Times New Roman" panose="02020603050405020304" pitchFamily="18" charset="0"/>
            </a:endParaRPr>
          </a:p>
          <a:p>
            <a:pPr marL="0" lvl="0" indent="0" algn="just">
              <a:lnSpc>
                <a:spcPct val="150000"/>
              </a:lnSpc>
              <a:spcAft>
                <a:spcPts val="600"/>
              </a:spcAft>
              <a:buNone/>
            </a:pP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1987</Words>
  <Application>Microsoft Office PowerPoint</Application>
  <PresentationFormat>Widescreen</PresentationFormat>
  <Paragraphs>285</Paragraphs>
  <Slides>38</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Lucida Grande</vt:lpstr>
      <vt:lpstr>Myriad Pro</vt:lpstr>
      <vt:lpstr>Aharoni</vt:lpstr>
      <vt:lpstr>Arial</vt:lpstr>
      <vt:lpstr>Symbol</vt:lpstr>
      <vt:lpstr>Verdana</vt:lpstr>
      <vt:lpstr>20140311PresentationUWTSDTemplate</vt:lpstr>
      <vt:lpstr>LCMB7023</vt:lpstr>
      <vt:lpstr>Session topics</vt:lpstr>
      <vt:lpstr>The Expat Dilemma (Feb)</vt:lpstr>
      <vt:lpstr>The Expat Dilemma (October term students)</vt:lpstr>
      <vt:lpstr>Broader issues</vt:lpstr>
      <vt:lpstr>Assessment 1</vt:lpstr>
      <vt:lpstr>Historical situation</vt:lpstr>
      <vt:lpstr>Francis Report</vt:lpstr>
      <vt:lpstr>.</vt:lpstr>
      <vt:lpstr>.</vt:lpstr>
      <vt:lpstr>.</vt:lpstr>
      <vt:lpstr>Longer term strategic approach proposed</vt:lpstr>
      <vt:lpstr>1. Train staff</vt:lpstr>
      <vt:lpstr>2. Retain staff</vt:lpstr>
      <vt:lpstr>3. Reform the way staff work</vt:lpstr>
      <vt:lpstr>Prime Minister Rishi Sunak explains the NHS Long Term Workforce Plan</vt:lpstr>
      <vt:lpstr>Understanding supply of HR (internal and external)</vt:lpstr>
      <vt:lpstr>  Forecasting  </vt:lpstr>
      <vt:lpstr>External supply</vt:lpstr>
      <vt:lpstr>Quantitative Forecasting </vt:lpstr>
      <vt:lpstr>Quantitative Forecasting Analysis: Trend Analysis</vt:lpstr>
      <vt:lpstr>Qualitative Forecasting</vt:lpstr>
      <vt:lpstr>Methods for Reconciling a Labor Surplus</vt:lpstr>
      <vt:lpstr>Methods for Reconciling a Labor Shortage</vt:lpstr>
      <vt:lpstr>Internal intervention</vt:lpstr>
      <vt:lpstr>Organizational Structure and Job Design</vt:lpstr>
      <vt:lpstr>Job Design/Redesign</vt:lpstr>
      <vt:lpstr>Job Design for Flexibility</vt:lpstr>
      <vt:lpstr>Designing Motivational Jobs</vt:lpstr>
      <vt:lpstr>Workforce Planning - BMW</vt:lpstr>
      <vt:lpstr>Issue of Aging Workforce - BMW</vt:lpstr>
      <vt:lpstr>Outcome!</vt:lpstr>
      <vt:lpstr> Job Analysis</vt:lpstr>
      <vt:lpstr> Why Do We Need to Analyze Jobs?</vt:lpstr>
      <vt:lpstr>Job Analysis Methods</vt:lpstr>
      <vt:lpstr>Outcomes: Descriptions and Specifications</vt:lpstr>
      <vt:lpstr>Week 7 - Class Activity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Mohamed Asim</cp:lastModifiedBy>
  <cp:revision>67</cp:revision>
  <dcterms:created xsi:type="dcterms:W3CDTF">2020-09-30T03:06:41Z</dcterms:created>
  <dcterms:modified xsi:type="dcterms:W3CDTF">2024-03-22T16:29:36Z</dcterms:modified>
</cp:coreProperties>
</file>