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BFA112-7DBD-476E-80FE-6BC4021A5E8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6D981C-5032-4365-9EA8-2D71EC241123}">
      <dgm:prSet/>
      <dgm:spPr/>
      <dgm:t>
        <a:bodyPr/>
        <a:lstStyle/>
        <a:p>
          <a:r>
            <a:rPr lang="en-GB" b="1"/>
            <a:t>Regular Clinical Reviews</a:t>
          </a:r>
          <a:endParaRPr lang="en-US"/>
        </a:p>
      </dgm:t>
    </dgm:pt>
    <dgm:pt modelId="{DE940C19-6A56-4D3B-AA05-6434AC9643B7}" type="parTrans" cxnId="{F3C4228B-48B2-434F-94F5-EE01392C00F5}">
      <dgm:prSet/>
      <dgm:spPr/>
      <dgm:t>
        <a:bodyPr/>
        <a:lstStyle/>
        <a:p>
          <a:endParaRPr lang="en-US"/>
        </a:p>
      </dgm:t>
    </dgm:pt>
    <dgm:pt modelId="{547B4D27-8249-4730-9D59-69B14D53F73B}" type="sibTrans" cxnId="{F3C4228B-48B2-434F-94F5-EE01392C00F5}">
      <dgm:prSet/>
      <dgm:spPr/>
      <dgm:t>
        <a:bodyPr/>
        <a:lstStyle/>
        <a:p>
          <a:endParaRPr lang="en-US"/>
        </a:p>
      </dgm:t>
    </dgm:pt>
    <dgm:pt modelId="{912D494A-8B68-44F5-9C45-915C3C482740}">
      <dgm:prSet/>
      <dgm:spPr/>
      <dgm:t>
        <a:bodyPr/>
        <a:lstStyle/>
        <a:p>
          <a:r>
            <a:rPr lang="en-GB"/>
            <a:t>Monitor oxygen saturation to assess blood oxygen levels </a:t>
          </a:r>
          <a:endParaRPr lang="en-US"/>
        </a:p>
      </dgm:t>
    </dgm:pt>
    <dgm:pt modelId="{736F5512-47CD-4F1F-BA2F-50DAB658C74A}" type="parTrans" cxnId="{E6ED1539-BFFF-490F-AA1D-78424F242973}">
      <dgm:prSet/>
      <dgm:spPr/>
      <dgm:t>
        <a:bodyPr/>
        <a:lstStyle/>
        <a:p>
          <a:endParaRPr lang="en-US"/>
        </a:p>
      </dgm:t>
    </dgm:pt>
    <dgm:pt modelId="{56ECF688-88D7-4167-9600-DA66533F4211}" type="sibTrans" cxnId="{E6ED1539-BFFF-490F-AA1D-78424F242973}">
      <dgm:prSet/>
      <dgm:spPr/>
      <dgm:t>
        <a:bodyPr/>
        <a:lstStyle/>
        <a:p>
          <a:endParaRPr lang="en-US"/>
        </a:p>
      </dgm:t>
    </dgm:pt>
    <dgm:pt modelId="{7E047269-2BD1-47A1-9E18-E71A297E1BCA}">
      <dgm:prSet/>
      <dgm:spPr/>
      <dgm:t>
        <a:bodyPr/>
        <a:lstStyle/>
        <a:p>
          <a:r>
            <a:rPr lang="en-GB"/>
            <a:t>Measure respiratory rate to identify changes in breathing </a:t>
          </a:r>
          <a:endParaRPr lang="en-US"/>
        </a:p>
      </dgm:t>
    </dgm:pt>
    <dgm:pt modelId="{BE58CCED-5905-4A7F-B5F8-9943F4B8D652}" type="parTrans" cxnId="{8E2C12A4-24AB-4FC1-9C9A-7A6800A1C688}">
      <dgm:prSet/>
      <dgm:spPr/>
      <dgm:t>
        <a:bodyPr/>
        <a:lstStyle/>
        <a:p>
          <a:endParaRPr lang="en-US"/>
        </a:p>
      </dgm:t>
    </dgm:pt>
    <dgm:pt modelId="{673EEE5B-3C06-483E-B84A-7E27AD7C600B}" type="sibTrans" cxnId="{8E2C12A4-24AB-4FC1-9C9A-7A6800A1C688}">
      <dgm:prSet/>
      <dgm:spPr/>
      <dgm:t>
        <a:bodyPr/>
        <a:lstStyle/>
        <a:p>
          <a:endParaRPr lang="en-US"/>
        </a:p>
      </dgm:t>
    </dgm:pt>
    <dgm:pt modelId="{A02B6F08-3BF9-43CF-B2FF-D898DA46FE37}">
      <dgm:prSet/>
      <dgm:spPr/>
      <dgm:t>
        <a:bodyPr/>
        <a:lstStyle/>
        <a:p>
          <a:r>
            <a:rPr lang="en-GB"/>
            <a:t>Perform spirometry to monitor lung function and disease progression </a:t>
          </a:r>
          <a:endParaRPr lang="en-US"/>
        </a:p>
      </dgm:t>
    </dgm:pt>
    <dgm:pt modelId="{419875FC-D86A-492A-BF06-F225C1A1891C}" type="parTrans" cxnId="{C60EB131-E061-4B8C-9CBC-ADD73F7E4875}">
      <dgm:prSet/>
      <dgm:spPr/>
      <dgm:t>
        <a:bodyPr/>
        <a:lstStyle/>
        <a:p>
          <a:endParaRPr lang="en-US"/>
        </a:p>
      </dgm:t>
    </dgm:pt>
    <dgm:pt modelId="{2BBDE20C-9788-46EF-8A2C-2D4B00E483CE}" type="sibTrans" cxnId="{C60EB131-E061-4B8C-9CBC-ADD73F7E4875}">
      <dgm:prSet/>
      <dgm:spPr/>
      <dgm:t>
        <a:bodyPr/>
        <a:lstStyle/>
        <a:p>
          <a:endParaRPr lang="en-US"/>
        </a:p>
      </dgm:t>
    </dgm:pt>
    <dgm:pt modelId="{BFAB310E-3F80-4806-AF2C-A7176E7E0D72}">
      <dgm:prSet/>
      <dgm:spPr/>
      <dgm:t>
        <a:bodyPr/>
        <a:lstStyle/>
        <a:p>
          <a:r>
            <a:rPr lang="en-GB"/>
            <a:t>Check weight and nutritional status to detect weight loss or malnutrition </a:t>
          </a:r>
          <a:endParaRPr lang="en-US"/>
        </a:p>
      </dgm:t>
    </dgm:pt>
    <dgm:pt modelId="{B3A1A3C1-D061-48F2-B373-BA2DA5850644}" type="parTrans" cxnId="{75903E26-FB0E-4C97-BECD-4B598153E75B}">
      <dgm:prSet/>
      <dgm:spPr/>
      <dgm:t>
        <a:bodyPr/>
        <a:lstStyle/>
        <a:p>
          <a:endParaRPr lang="en-US"/>
        </a:p>
      </dgm:t>
    </dgm:pt>
    <dgm:pt modelId="{5582C71B-4624-4AC7-A17E-00843EB1DEB7}" type="sibTrans" cxnId="{75903E26-FB0E-4C97-BECD-4B598153E75B}">
      <dgm:prSet/>
      <dgm:spPr/>
      <dgm:t>
        <a:bodyPr/>
        <a:lstStyle/>
        <a:p>
          <a:endParaRPr lang="en-US"/>
        </a:p>
      </dgm:t>
    </dgm:pt>
    <dgm:pt modelId="{D1CFE001-0828-496D-9321-3C1267E35676}">
      <dgm:prSet/>
      <dgm:spPr/>
      <dgm:t>
        <a:bodyPr/>
        <a:lstStyle/>
        <a:p>
          <a:r>
            <a:rPr lang="en-GB"/>
            <a:t>Review symptoms including breathlessness, cough, sputum production, and exercise tolerance </a:t>
          </a:r>
          <a:endParaRPr lang="en-US"/>
        </a:p>
      </dgm:t>
    </dgm:pt>
    <dgm:pt modelId="{2C8C375F-44F0-469B-8B42-CBAA9032C9EC}" type="parTrans" cxnId="{B43C51D0-8A38-4112-B565-4FD0F9358529}">
      <dgm:prSet/>
      <dgm:spPr/>
      <dgm:t>
        <a:bodyPr/>
        <a:lstStyle/>
        <a:p>
          <a:endParaRPr lang="en-US"/>
        </a:p>
      </dgm:t>
    </dgm:pt>
    <dgm:pt modelId="{745F2362-6910-4F88-AC19-A0F28EB1FA0D}" type="sibTrans" cxnId="{B43C51D0-8A38-4112-B565-4FD0F9358529}">
      <dgm:prSet/>
      <dgm:spPr/>
      <dgm:t>
        <a:bodyPr/>
        <a:lstStyle/>
        <a:p>
          <a:endParaRPr lang="en-US"/>
        </a:p>
      </dgm:t>
    </dgm:pt>
    <dgm:pt modelId="{E36D87F8-1438-4007-9F0A-797F715DDD59}">
      <dgm:prSet/>
      <dgm:spPr/>
      <dgm:t>
        <a:bodyPr/>
        <a:lstStyle/>
        <a:p>
          <a:r>
            <a:rPr lang="en-GB" b="1"/>
            <a:t>Monitor for Complications</a:t>
          </a:r>
          <a:endParaRPr lang="en-US"/>
        </a:p>
      </dgm:t>
    </dgm:pt>
    <dgm:pt modelId="{B249D44A-59DF-4754-8A93-C3A9FA55280B}" type="parTrans" cxnId="{0326A020-E505-4E7B-A633-A156754A6816}">
      <dgm:prSet/>
      <dgm:spPr/>
      <dgm:t>
        <a:bodyPr/>
        <a:lstStyle/>
        <a:p>
          <a:endParaRPr lang="en-US"/>
        </a:p>
      </dgm:t>
    </dgm:pt>
    <dgm:pt modelId="{99E46666-208F-4C44-8248-1057DF0F9C20}" type="sibTrans" cxnId="{0326A020-E505-4E7B-A633-A156754A6816}">
      <dgm:prSet/>
      <dgm:spPr/>
      <dgm:t>
        <a:bodyPr/>
        <a:lstStyle/>
        <a:p>
          <a:endParaRPr lang="en-US"/>
        </a:p>
      </dgm:t>
    </dgm:pt>
    <dgm:pt modelId="{2625633C-3441-41D5-87F8-E484D97E9511}">
      <dgm:prSet/>
      <dgm:spPr/>
      <dgm:t>
        <a:bodyPr/>
        <a:lstStyle/>
        <a:p>
          <a:r>
            <a:rPr lang="en-GB"/>
            <a:t>COPD exacerbations requiring changes to treatment </a:t>
          </a:r>
          <a:endParaRPr lang="en-US"/>
        </a:p>
      </dgm:t>
    </dgm:pt>
    <dgm:pt modelId="{09F5E681-9AF5-4651-A5AB-6924E113EC54}" type="parTrans" cxnId="{E995B614-E20E-4F2C-A537-D547DA95C33E}">
      <dgm:prSet/>
      <dgm:spPr/>
      <dgm:t>
        <a:bodyPr/>
        <a:lstStyle/>
        <a:p>
          <a:endParaRPr lang="en-US"/>
        </a:p>
      </dgm:t>
    </dgm:pt>
    <dgm:pt modelId="{E63C476A-46AA-48C5-A5A0-D3324540AB80}" type="sibTrans" cxnId="{E995B614-E20E-4F2C-A537-D547DA95C33E}">
      <dgm:prSet/>
      <dgm:spPr/>
      <dgm:t>
        <a:bodyPr/>
        <a:lstStyle/>
        <a:p>
          <a:endParaRPr lang="en-US"/>
        </a:p>
      </dgm:t>
    </dgm:pt>
    <dgm:pt modelId="{AE9724D8-7107-4A85-B224-C0B1AA7B35D4}">
      <dgm:prSet/>
      <dgm:spPr/>
      <dgm:t>
        <a:bodyPr/>
        <a:lstStyle/>
        <a:p>
          <a:r>
            <a:rPr lang="en-GB"/>
            <a:t>Respiratory infections that may worsen symptoms </a:t>
          </a:r>
          <a:endParaRPr lang="en-US"/>
        </a:p>
      </dgm:t>
    </dgm:pt>
    <dgm:pt modelId="{F4F0BB01-45DA-4D39-B31D-0AF929141910}" type="parTrans" cxnId="{07825A4E-585C-49C7-B80F-161FD1BAB15F}">
      <dgm:prSet/>
      <dgm:spPr/>
      <dgm:t>
        <a:bodyPr/>
        <a:lstStyle/>
        <a:p>
          <a:endParaRPr lang="en-US"/>
        </a:p>
      </dgm:t>
    </dgm:pt>
    <dgm:pt modelId="{79D733AF-5784-43AB-9C58-F8B58394A4E3}" type="sibTrans" cxnId="{07825A4E-585C-49C7-B80F-161FD1BAB15F}">
      <dgm:prSet/>
      <dgm:spPr/>
      <dgm:t>
        <a:bodyPr/>
        <a:lstStyle/>
        <a:p>
          <a:endParaRPr lang="en-US"/>
        </a:p>
      </dgm:t>
    </dgm:pt>
    <dgm:pt modelId="{E50D74DD-6B1E-45B5-AF95-707D0EA7CEA1}">
      <dgm:prSet/>
      <dgm:spPr/>
      <dgm:t>
        <a:bodyPr/>
        <a:lstStyle/>
        <a:p>
          <a:r>
            <a:rPr lang="en-GB"/>
            <a:t>Hospital admissions to evaluate disease progression and prevent future episodes </a:t>
          </a:r>
          <a:endParaRPr lang="en-US"/>
        </a:p>
      </dgm:t>
    </dgm:pt>
    <dgm:pt modelId="{DBC4CF0A-CBC3-4024-B41A-633C3E507A9B}" type="parTrans" cxnId="{2F81A7E9-6B3B-4CC2-8D4A-5297262EB7CF}">
      <dgm:prSet/>
      <dgm:spPr/>
      <dgm:t>
        <a:bodyPr/>
        <a:lstStyle/>
        <a:p>
          <a:endParaRPr lang="en-US"/>
        </a:p>
      </dgm:t>
    </dgm:pt>
    <dgm:pt modelId="{01DBB813-5111-4283-9F64-CD1E34BAC555}" type="sibTrans" cxnId="{2F81A7E9-6B3B-4CC2-8D4A-5297262EB7CF}">
      <dgm:prSet/>
      <dgm:spPr/>
      <dgm:t>
        <a:bodyPr/>
        <a:lstStyle/>
        <a:p>
          <a:endParaRPr lang="en-US"/>
        </a:p>
      </dgm:t>
    </dgm:pt>
    <dgm:pt modelId="{92BE4D7E-193F-4906-8B16-787ADC52D2AF}">
      <dgm:prSet/>
      <dgm:spPr/>
      <dgm:t>
        <a:bodyPr/>
        <a:lstStyle/>
        <a:p>
          <a:r>
            <a:rPr lang="en-GB" b="1"/>
            <a:t>Key Aim</a:t>
          </a:r>
          <a:endParaRPr lang="en-US"/>
        </a:p>
      </dgm:t>
    </dgm:pt>
    <dgm:pt modelId="{E1E90438-42C6-4801-AC5F-7136ABAF06C4}" type="parTrans" cxnId="{9BABDA8A-147B-414B-B4B6-B217050FE643}">
      <dgm:prSet/>
      <dgm:spPr/>
      <dgm:t>
        <a:bodyPr/>
        <a:lstStyle/>
        <a:p>
          <a:endParaRPr lang="en-US"/>
        </a:p>
      </dgm:t>
    </dgm:pt>
    <dgm:pt modelId="{A36900AD-4EAB-433C-BB28-22FDF4C339B6}" type="sibTrans" cxnId="{9BABDA8A-147B-414B-B4B6-B217050FE643}">
      <dgm:prSet/>
      <dgm:spPr/>
      <dgm:t>
        <a:bodyPr/>
        <a:lstStyle/>
        <a:p>
          <a:endParaRPr lang="en-US"/>
        </a:p>
      </dgm:t>
    </dgm:pt>
    <dgm:pt modelId="{781A50EF-357F-4367-B8F8-3C52786D338D}">
      <dgm:prSet/>
      <dgm:spPr/>
      <dgm:t>
        <a:bodyPr/>
        <a:lstStyle/>
        <a:p>
          <a:r>
            <a:rPr lang="en-GB"/>
            <a:t>Regular monitoring enables early intervention, reduces complications, and supports long-term management of COPD.</a:t>
          </a:r>
          <a:endParaRPr lang="en-US"/>
        </a:p>
      </dgm:t>
    </dgm:pt>
    <dgm:pt modelId="{5996AE7D-6CDB-4C9B-9CCD-DAB3BF64C6DD}" type="parTrans" cxnId="{E9131BC4-8720-49D4-8F8D-0F8A2B428675}">
      <dgm:prSet/>
      <dgm:spPr/>
      <dgm:t>
        <a:bodyPr/>
        <a:lstStyle/>
        <a:p>
          <a:endParaRPr lang="en-US"/>
        </a:p>
      </dgm:t>
    </dgm:pt>
    <dgm:pt modelId="{2AE1BA1C-38C0-42B0-8714-2AD6D0264A55}" type="sibTrans" cxnId="{E9131BC4-8720-49D4-8F8D-0F8A2B428675}">
      <dgm:prSet/>
      <dgm:spPr/>
      <dgm:t>
        <a:bodyPr/>
        <a:lstStyle/>
        <a:p>
          <a:endParaRPr lang="en-US"/>
        </a:p>
      </dgm:t>
    </dgm:pt>
    <dgm:pt modelId="{79C089F8-D839-4B00-8CE5-563528D5F290}" type="pres">
      <dgm:prSet presAssocID="{A4BFA112-7DBD-476E-80FE-6BC4021A5E86}" presName="Name0" presStyleCnt="0">
        <dgm:presLayoutVars>
          <dgm:dir/>
          <dgm:resizeHandles val="exact"/>
        </dgm:presLayoutVars>
      </dgm:prSet>
      <dgm:spPr/>
    </dgm:pt>
    <dgm:pt modelId="{02E5A553-D85C-4E61-B669-B010F6B4A3C4}" type="pres">
      <dgm:prSet presAssocID="{AA6D981C-5032-4365-9EA8-2D71EC241123}" presName="node" presStyleLbl="node1" presStyleIdx="0" presStyleCnt="12">
        <dgm:presLayoutVars>
          <dgm:bulletEnabled val="1"/>
        </dgm:presLayoutVars>
      </dgm:prSet>
      <dgm:spPr/>
    </dgm:pt>
    <dgm:pt modelId="{836F2E97-9D1A-462C-A117-385154AD7571}" type="pres">
      <dgm:prSet presAssocID="{547B4D27-8249-4730-9D59-69B14D53F73B}" presName="sibTrans" presStyleLbl="sibTrans1D1" presStyleIdx="0" presStyleCnt="11"/>
      <dgm:spPr/>
    </dgm:pt>
    <dgm:pt modelId="{4EF011C1-9518-456A-92F9-B990071FB440}" type="pres">
      <dgm:prSet presAssocID="{547B4D27-8249-4730-9D59-69B14D53F73B}" presName="connectorText" presStyleLbl="sibTrans1D1" presStyleIdx="0" presStyleCnt="11"/>
      <dgm:spPr/>
    </dgm:pt>
    <dgm:pt modelId="{F83586DE-933C-444C-9E03-7DAA2B38963F}" type="pres">
      <dgm:prSet presAssocID="{912D494A-8B68-44F5-9C45-915C3C482740}" presName="node" presStyleLbl="node1" presStyleIdx="1" presStyleCnt="12">
        <dgm:presLayoutVars>
          <dgm:bulletEnabled val="1"/>
        </dgm:presLayoutVars>
      </dgm:prSet>
      <dgm:spPr/>
    </dgm:pt>
    <dgm:pt modelId="{AB437FF8-59B6-4C5B-B03C-F6C12F14F962}" type="pres">
      <dgm:prSet presAssocID="{56ECF688-88D7-4167-9600-DA66533F4211}" presName="sibTrans" presStyleLbl="sibTrans1D1" presStyleIdx="1" presStyleCnt="11"/>
      <dgm:spPr/>
    </dgm:pt>
    <dgm:pt modelId="{1A2A4B26-AD20-47FB-BC58-1D03EED1362E}" type="pres">
      <dgm:prSet presAssocID="{56ECF688-88D7-4167-9600-DA66533F4211}" presName="connectorText" presStyleLbl="sibTrans1D1" presStyleIdx="1" presStyleCnt="11"/>
      <dgm:spPr/>
    </dgm:pt>
    <dgm:pt modelId="{1164D585-2CF8-43F8-B485-CFD1A4C42001}" type="pres">
      <dgm:prSet presAssocID="{7E047269-2BD1-47A1-9E18-E71A297E1BCA}" presName="node" presStyleLbl="node1" presStyleIdx="2" presStyleCnt="12">
        <dgm:presLayoutVars>
          <dgm:bulletEnabled val="1"/>
        </dgm:presLayoutVars>
      </dgm:prSet>
      <dgm:spPr/>
    </dgm:pt>
    <dgm:pt modelId="{CAC91D95-6EC2-4FB4-AEF7-E41D12D9B489}" type="pres">
      <dgm:prSet presAssocID="{673EEE5B-3C06-483E-B84A-7E27AD7C600B}" presName="sibTrans" presStyleLbl="sibTrans1D1" presStyleIdx="2" presStyleCnt="11"/>
      <dgm:spPr/>
    </dgm:pt>
    <dgm:pt modelId="{37F42DF8-A99F-4E22-A6FC-0DB0C2CC6EEE}" type="pres">
      <dgm:prSet presAssocID="{673EEE5B-3C06-483E-B84A-7E27AD7C600B}" presName="connectorText" presStyleLbl="sibTrans1D1" presStyleIdx="2" presStyleCnt="11"/>
      <dgm:spPr/>
    </dgm:pt>
    <dgm:pt modelId="{C5244A52-43FF-429B-88E4-7F1BBFD8BF7B}" type="pres">
      <dgm:prSet presAssocID="{A02B6F08-3BF9-43CF-B2FF-D898DA46FE37}" presName="node" presStyleLbl="node1" presStyleIdx="3" presStyleCnt="12">
        <dgm:presLayoutVars>
          <dgm:bulletEnabled val="1"/>
        </dgm:presLayoutVars>
      </dgm:prSet>
      <dgm:spPr/>
    </dgm:pt>
    <dgm:pt modelId="{55809FF7-15C0-4227-9F50-AD470BBBA408}" type="pres">
      <dgm:prSet presAssocID="{2BBDE20C-9788-46EF-8A2C-2D4B00E483CE}" presName="sibTrans" presStyleLbl="sibTrans1D1" presStyleIdx="3" presStyleCnt="11"/>
      <dgm:spPr/>
    </dgm:pt>
    <dgm:pt modelId="{4387E8C0-C0D6-4ACD-9EA5-55A7F61EFCBC}" type="pres">
      <dgm:prSet presAssocID="{2BBDE20C-9788-46EF-8A2C-2D4B00E483CE}" presName="connectorText" presStyleLbl="sibTrans1D1" presStyleIdx="3" presStyleCnt="11"/>
      <dgm:spPr/>
    </dgm:pt>
    <dgm:pt modelId="{BF3E6AA6-B4DA-4F9C-9348-8889AB6C2155}" type="pres">
      <dgm:prSet presAssocID="{BFAB310E-3F80-4806-AF2C-A7176E7E0D72}" presName="node" presStyleLbl="node1" presStyleIdx="4" presStyleCnt="12">
        <dgm:presLayoutVars>
          <dgm:bulletEnabled val="1"/>
        </dgm:presLayoutVars>
      </dgm:prSet>
      <dgm:spPr/>
    </dgm:pt>
    <dgm:pt modelId="{787609F9-AB06-4D6B-969E-964AB7F6D8CD}" type="pres">
      <dgm:prSet presAssocID="{5582C71B-4624-4AC7-A17E-00843EB1DEB7}" presName="sibTrans" presStyleLbl="sibTrans1D1" presStyleIdx="4" presStyleCnt="11"/>
      <dgm:spPr/>
    </dgm:pt>
    <dgm:pt modelId="{64361B9D-2F6B-48DE-A037-E713316A4A72}" type="pres">
      <dgm:prSet presAssocID="{5582C71B-4624-4AC7-A17E-00843EB1DEB7}" presName="connectorText" presStyleLbl="sibTrans1D1" presStyleIdx="4" presStyleCnt="11"/>
      <dgm:spPr/>
    </dgm:pt>
    <dgm:pt modelId="{8FDEB3D8-B614-4260-B316-F45E9DBE3D92}" type="pres">
      <dgm:prSet presAssocID="{D1CFE001-0828-496D-9321-3C1267E35676}" presName="node" presStyleLbl="node1" presStyleIdx="5" presStyleCnt="12">
        <dgm:presLayoutVars>
          <dgm:bulletEnabled val="1"/>
        </dgm:presLayoutVars>
      </dgm:prSet>
      <dgm:spPr/>
    </dgm:pt>
    <dgm:pt modelId="{E0C8AF06-C2F9-402D-827A-1311E8C3B7B3}" type="pres">
      <dgm:prSet presAssocID="{745F2362-6910-4F88-AC19-A0F28EB1FA0D}" presName="sibTrans" presStyleLbl="sibTrans1D1" presStyleIdx="5" presStyleCnt="11"/>
      <dgm:spPr/>
    </dgm:pt>
    <dgm:pt modelId="{8A497832-631B-4F67-B30A-C4B1D00F2DC3}" type="pres">
      <dgm:prSet presAssocID="{745F2362-6910-4F88-AC19-A0F28EB1FA0D}" presName="connectorText" presStyleLbl="sibTrans1D1" presStyleIdx="5" presStyleCnt="11"/>
      <dgm:spPr/>
    </dgm:pt>
    <dgm:pt modelId="{7351DB63-8490-4B7A-A1DD-147FE05DBF25}" type="pres">
      <dgm:prSet presAssocID="{E36D87F8-1438-4007-9F0A-797F715DDD59}" presName="node" presStyleLbl="node1" presStyleIdx="6" presStyleCnt="12">
        <dgm:presLayoutVars>
          <dgm:bulletEnabled val="1"/>
        </dgm:presLayoutVars>
      </dgm:prSet>
      <dgm:spPr/>
    </dgm:pt>
    <dgm:pt modelId="{CE96CE1F-B3C6-40A1-AC73-DF320CEFCC86}" type="pres">
      <dgm:prSet presAssocID="{99E46666-208F-4C44-8248-1057DF0F9C20}" presName="sibTrans" presStyleLbl="sibTrans1D1" presStyleIdx="6" presStyleCnt="11"/>
      <dgm:spPr/>
    </dgm:pt>
    <dgm:pt modelId="{DF51D360-5DE8-4B96-B40E-13CDAC4BA50A}" type="pres">
      <dgm:prSet presAssocID="{99E46666-208F-4C44-8248-1057DF0F9C20}" presName="connectorText" presStyleLbl="sibTrans1D1" presStyleIdx="6" presStyleCnt="11"/>
      <dgm:spPr/>
    </dgm:pt>
    <dgm:pt modelId="{2C702D1E-70B6-4C46-BD36-BE617331B334}" type="pres">
      <dgm:prSet presAssocID="{2625633C-3441-41D5-87F8-E484D97E9511}" presName="node" presStyleLbl="node1" presStyleIdx="7" presStyleCnt="12">
        <dgm:presLayoutVars>
          <dgm:bulletEnabled val="1"/>
        </dgm:presLayoutVars>
      </dgm:prSet>
      <dgm:spPr/>
    </dgm:pt>
    <dgm:pt modelId="{3AC16DCE-07F7-4E8A-87E0-28985F40F123}" type="pres">
      <dgm:prSet presAssocID="{E63C476A-46AA-48C5-A5A0-D3324540AB80}" presName="sibTrans" presStyleLbl="sibTrans1D1" presStyleIdx="7" presStyleCnt="11"/>
      <dgm:spPr/>
    </dgm:pt>
    <dgm:pt modelId="{16D899DC-2EB4-41B7-A2E9-D7A4092A619D}" type="pres">
      <dgm:prSet presAssocID="{E63C476A-46AA-48C5-A5A0-D3324540AB80}" presName="connectorText" presStyleLbl="sibTrans1D1" presStyleIdx="7" presStyleCnt="11"/>
      <dgm:spPr/>
    </dgm:pt>
    <dgm:pt modelId="{4371C19F-6F07-4F73-9231-5B11E24AE98F}" type="pres">
      <dgm:prSet presAssocID="{AE9724D8-7107-4A85-B224-C0B1AA7B35D4}" presName="node" presStyleLbl="node1" presStyleIdx="8" presStyleCnt="12">
        <dgm:presLayoutVars>
          <dgm:bulletEnabled val="1"/>
        </dgm:presLayoutVars>
      </dgm:prSet>
      <dgm:spPr/>
    </dgm:pt>
    <dgm:pt modelId="{8B28D9C2-E676-4B07-9B2D-0FFFED8667F9}" type="pres">
      <dgm:prSet presAssocID="{79D733AF-5784-43AB-9C58-F8B58394A4E3}" presName="sibTrans" presStyleLbl="sibTrans1D1" presStyleIdx="8" presStyleCnt="11"/>
      <dgm:spPr/>
    </dgm:pt>
    <dgm:pt modelId="{2DBE89AD-2575-48C3-8A37-57AE5C5ABA15}" type="pres">
      <dgm:prSet presAssocID="{79D733AF-5784-43AB-9C58-F8B58394A4E3}" presName="connectorText" presStyleLbl="sibTrans1D1" presStyleIdx="8" presStyleCnt="11"/>
      <dgm:spPr/>
    </dgm:pt>
    <dgm:pt modelId="{5421957B-1EAE-4340-AE06-E14F490CAA51}" type="pres">
      <dgm:prSet presAssocID="{E50D74DD-6B1E-45B5-AF95-707D0EA7CEA1}" presName="node" presStyleLbl="node1" presStyleIdx="9" presStyleCnt="12">
        <dgm:presLayoutVars>
          <dgm:bulletEnabled val="1"/>
        </dgm:presLayoutVars>
      </dgm:prSet>
      <dgm:spPr/>
    </dgm:pt>
    <dgm:pt modelId="{F6145FE8-5129-43BD-9B03-FD40A58358A7}" type="pres">
      <dgm:prSet presAssocID="{01DBB813-5111-4283-9F64-CD1E34BAC555}" presName="sibTrans" presStyleLbl="sibTrans1D1" presStyleIdx="9" presStyleCnt="11"/>
      <dgm:spPr/>
    </dgm:pt>
    <dgm:pt modelId="{E40519E1-B929-4DBB-A5CB-2A588DB4D206}" type="pres">
      <dgm:prSet presAssocID="{01DBB813-5111-4283-9F64-CD1E34BAC555}" presName="connectorText" presStyleLbl="sibTrans1D1" presStyleIdx="9" presStyleCnt="11"/>
      <dgm:spPr/>
    </dgm:pt>
    <dgm:pt modelId="{0BB76F3F-B148-414A-A7F9-45CA7AEEFA23}" type="pres">
      <dgm:prSet presAssocID="{92BE4D7E-193F-4906-8B16-787ADC52D2AF}" presName="node" presStyleLbl="node1" presStyleIdx="10" presStyleCnt="12">
        <dgm:presLayoutVars>
          <dgm:bulletEnabled val="1"/>
        </dgm:presLayoutVars>
      </dgm:prSet>
      <dgm:spPr/>
    </dgm:pt>
    <dgm:pt modelId="{829857EC-7338-4D60-BF2F-F9DB46909DF8}" type="pres">
      <dgm:prSet presAssocID="{A36900AD-4EAB-433C-BB28-22FDF4C339B6}" presName="sibTrans" presStyleLbl="sibTrans1D1" presStyleIdx="10" presStyleCnt="11"/>
      <dgm:spPr/>
    </dgm:pt>
    <dgm:pt modelId="{672B1283-FA1C-4C96-A4CE-302705E2293A}" type="pres">
      <dgm:prSet presAssocID="{A36900AD-4EAB-433C-BB28-22FDF4C339B6}" presName="connectorText" presStyleLbl="sibTrans1D1" presStyleIdx="10" presStyleCnt="11"/>
      <dgm:spPr/>
    </dgm:pt>
    <dgm:pt modelId="{0C72A00B-FCBB-4160-9C16-9AB19AE70430}" type="pres">
      <dgm:prSet presAssocID="{781A50EF-357F-4367-B8F8-3C52786D338D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513FE00-F5D1-4DD3-B474-12352C8410E6}" type="presOf" srcId="{547B4D27-8249-4730-9D59-69B14D53F73B}" destId="{836F2E97-9D1A-462C-A117-385154AD7571}" srcOrd="0" destOrd="0" presId="urn:microsoft.com/office/officeart/2016/7/layout/RepeatingBendingProcessNew"/>
    <dgm:cxn modelId="{7AFE0D01-B583-4C12-9E09-19110DDF2F40}" type="presOf" srcId="{56ECF688-88D7-4167-9600-DA66533F4211}" destId="{1A2A4B26-AD20-47FB-BC58-1D03EED1362E}" srcOrd="1" destOrd="0" presId="urn:microsoft.com/office/officeart/2016/7/layout/RepeatingBendingProcessNew"/>
    <dgm:cxn modelId="{822D4A04-A97F-48DA-B4A3-52AC8888E004}" type="presOf" srcId="{56ECF688-88D7-4167-9600-DA66533F4211}" destId="{AB437FF8-59B6-4C5B-B03C-F6C12F14F962}" srcOrd="0" destOrd="0" presId="urn:microsoft.com/office/officeart/2016/7/layout/RepeatingBendingProcessNew"/>
    <dgm:cxn modelId="{1CC7C606-54DA-42D2-9C02-2CEB022AB0AE}" type="presOf" srcId="{BFAB310E-3F80-4806-AF2C-A7176E7E0D72}" destId="{BF3E6AA6-B4DA-4F9C-9348-8889AB6C2155}" srcOrd="0" destOrd="0" presId="urn:microsoft.com/office/officeart/2016/7/layout/RepeatingBendingProcessNew"/>
    <dgm:cxn modelId="{B8EF3509-FEBB-4306-946E-179CC3E40820}" type="presOf" srcId="{A36900AD-4EAB-433C-BB28-22FDF4C339B6}" destId="{672B1283-FA1C-4C96-A4CE-302705E2293A}" srcOrd="1" destOrd="0" presId="urn:microsoft.com/office/officeart/2016/7/layout/RepeatingBendingProcessNew"/>
    <dgm:cxn modelId="{3DEDBE0B-CBAE-4042-931F-CA9FCBE08BA8}" type="presOf" srcId="{A4BFA112-7DBD-476E-80FE-6BC4021A5E86}" destId="{79C089F8-D839-4B00-8CE5-563528D5F290}" srcOrd="0" destOrd="0" presId="urn:microsoft.com/office/officeart/2016/7/layout/RepeatingBendingProcessNew"/>
    <dgm:cxn modelId="{BBA99712-B6C5-4E5D-BC46-5E7334C31130}" type="presOf" srcId="{E50D74DD-6B1E-45B5-AF95-707D0EA7CEA1}" destId="{5421957B-1EAE-4340-AE06-E14F490CAA51}" srcOrd="0" destOrd="0" presId="urn:microsoft.com/office/officeart/2016/7/layout/RepeatingBendingProcessNew"/>
    <dgm:cxn modelId="{E995B614-E20E-4F2C-A537-D547DA95C33E}" srcId="{A4BFA112-7DBD-476E-80FE-6BC4021A5E86}" destId="{2625633C-3441-41D5-87F8-E484D97E9511}" srcOrd="7" destOrd="0" parTransId="{09F5E681-9AF5-4651-A5AB-6924E113EC54}" sibTransId="{E63C476A-46AA-48C5-A5A0-D3324540AB80}"/>
    <dgm:cxn modelId="{208D9E19-766C-430C-A446-4BD772294426}" type="presOf" srcId="{5582C71B-4624-4AC7-A17E-00843EB1DEB7}" destId="{787609F9-AB06-4D6B-969E-964AB7F6D8CD}" srcOrd="0" destOrd="0" presId="urn:microsoft.com/office/officeart/2016/7/layout/RepeatingBendingProcessNew"/>
    <dgm:cxn modelId="{056AF51C-AD37-46BC-8DE9-0962A4505D90}" type="presOf" srcId="{AE9724D8-7107-4A85-B224-C0B1AA7B35D4}" destId="{4371C19F-6F07-4F73-9231-5B11E24AE98F}" srcOrd="0" destOrd="0" presId="urn:microsoft.com/office/officeart/2016/7/layout/RepeatingBendingProcessNew"/>
    <dgm:cxn modelId="{0326A020-E505-4E7B-A633-A156754A6816}" srcId="{A4BFA112-7DBD-476E-80FE-6BC4021A5E86}" destId="{E36D87F8-1438-4007-9F0A-797F715DDD59}" srcOrd="6" destOrd="0" parTransId="{B249D44A-59DF-4754-8A93-C3A9FA55280B}" sibTransId="{99E46666-208F-4C44-8248-1057DF0F9C20}"/>
    <dgm:cxn modelId="{75903E26-FB0E-4C97-BECD-4B598153E75B}" srcId="{A4BFA112-7DBD-476E-80FE-6BC4021A5E86}" destId="{BFAB310E-3F80-4806-AF2C-A7176E7E0D72}" srcOrd="4" destOrd="0" parTransId="{B3A1A3C1-D061-48F2-B373-BA2DA5850644}" sibTransId="{5582C71B-4624-4AC7-A17E-00843EB1DEB7}"/>
    <dgm:cxn modelId="{2FDC5F2B-8D50-48C1-9B71-6EEEF6008012}" type="presOf" srcId="{99E46666-208F-4C44-8248-1057DF0F9C20}" destId="{DF51D360-5DE8-4B96-B40E-13CDAC4BA50A}" srcOrd="1" destOrd="0" presId="urn:microsoft.com/office/officeart/2016/7/layout/RepeatingBendingProcessNew"/>
    <dgm:cxn modelId="{C60EB131-E061-4B8C-9CBC-ADD73F7E4875}" srcId="{A4BFA112-7DBD-476E-80FE-6BC4021A5E86}" destId="{A02B6F08-3BF9-43CF-B2FF-D898DA46FE37}" srcOrd="3" destOrd="0" parTransId="{419875FC-D86A-492A-BF06-F225C1A1891C}" sibTransId="{2BBDE20C-9788-46EF-8A2C-2D4B00E483CE}"/>
    <dgm:cxn modelId="{3EC3B331-8DD8-4734-8E84-D184212CBFFA}" type="presOf" srcId="{745F2362-6910-4F88-AC19-A0F28EB1FA0D}" destId="{8A497832-631B-4F67-B30A-C4B1D00F2DC3}" srcOrd="1" destOrd="0" presId="urn:microsoft.com/office/officeart/2016/7/layout/RepeatingBendingProcessNew"/>
    <dgm:cxn modelId="{08249932-B29E-4773-B0A4-1FE6B5804D27}" type="presOf" srcId="{912D494A-8B68-44F5-9C45-915C3C482740}" destId="{F83586DE-933C-444C-9E03-7DAA2B38963F}" srcOrd="0" destOrd="0" presId="urn:microsoft.com/office/officeart/2016/7/layout/RepeatingBendingProcessNew"/>
    <dgm:cxn modelId="{E6ED1539-BFFF-490F-AA1D-78424F242973}" srcId="{A4BFA112-7DBD-476E-80FE-6BC4021A5E86}" destId="{912D494A-8B68-44F5-9C45-915C3C482740}" srcOrd="1" destOrd="0" parTransId="{736F5512-47CD-4F1F-BA2F-50DAB658C74A}" sibTransId="{56ECF688-88D7-4167-9600-DA66533F4211}"/>
    <dgm:cxn modelId="{5439E33A-5FE9-469B-BCE2-3E8095A2D4E7}" type="presOf" srcId="{2BBDE20C-9788-46EF-8A2C-2D4B00E483CE}" destId="{55809FF7-15C0-4227-9F50-AD470BBBA408}" srcOrd="0" destOrd="0" presId="urn:microsoft.com/office/officeart/2016/7/layout/RepeatingBendingProcessNew"/>
    <dgm:cxn modelId="{2A47FF5D-CF34-48EA-A526-AB28CA5970D2}" type="presOf" srcId="{5582C71B-4624-4AC7-A17E-00843EB1DEB7}" destId="{64361B9D-2F6B-48DE-A037-E713316A4A72}" srcOrd="1" destOrd="0" presId="urn:microsoft.com/office/officeart/2016/7/layout/RepeatingBendingProcessNew"/>
    <dgm:cxn modelId="{BB702B42-CC8C-4102-8BF9-86C591FF71F6}" type="presOf" srcId="{673EEE5B-3C06-483E-B84A-7E27AD7C600B}" destId="{37F42DF8-A99F-4E22-A6FC-0DB0C2CC6EEE}" srcOrd="1" destOrd="0" presId="urn:microsoft.com/office/officeart/2016/7/layout/RepeatingBendingProcessNew"/>
    <dgm:cxn modelId="{4CB3F244-008C-48CF-8AAB-49A754E6597A}" type="presOf" srcId="{673EEE5B-3C06-483E-B84A-7E27AD7C600B}" destId="{CAC91D95-6EC2-4FB4-AEF7-E41D12D9B489}" srcOrd="0" destOrd="0" presId="urn:microsoft.com/office/officeart/2016/7/layout/RepeatingBendingProcessNew"/>
    <dgm:cxn modelId="{973F7B66-1B10-49E3-BFF3-8DE4FB0E622D}" type="presOf" srcId="{79D733AF-5784-43AB-9C58-F8B58394A4E3}" destId="{2DBE89AD-2575-48C3-8A37-57AE5C5ABA15}" srcOrd="1" destOrd="0" presId="urn:microsoft.com/office/officeart/2016/7/layout/RepeatingBendingProcessNew"/>
    <dgm:cxn modelId="{CA89B34A-BBFF-4D86-996D-152C2D415349}" type="presOf" srcId="{745F2362-6910-4F88-AC19-A0F28EB1FA0D}" destId="{E0C8AF06-C2F9-402D-827A-1311E8C3B7B3}" srcOrd="0" destOrd="0" presId="urn:microsoft.com/office/officeart/2016/7/layout/RepeatingBendingProcessNew"/>
    <dgm:cxn modelId="{83856E4D-F89C-489F-8C49-4DF980286CCE}" type="presOf" srcId="{01DBB813-5111-4283-9F64-CD1E34BAC555}" destId="{E40519E1-B929-4DBB-A5CB-2A588DB4D206}" srcOrd="1" destOrd="0" presId="urn:microsoft.com/office/officeart/2016/7/layout/RepeatingBendingProcessNew"/>
    <dgm:cxn modelId="{07825A4E-585C-49C7-B80F-161FD1BAB15F}" srcId="{A4BFA112-7DBD-476E-80FE-6BC4021A5E86}" destId="{AE9724D8-7107-4A85-B224-C0B1AA7B35D4}" srcOrd="8" destOrd="0" parTransId="{F4F0BB01-45DA-4D39-B31D-0AF929141910}" sibTransId="{79D733AF-5784-43AB-9C58-F8B58394A4E3}"/>
    <dgm:cxn modelId="{705BBA6F-B3DA-4CBD-8FAF-091F072605FE}" type="presOf" srcId="{2BBDE20C-9788-46EF-8A2C-2D4B00E483CE}" destId="{4387E8C0-C0D6-4ACD-9EA5-55A7F61EFCBC}" srcOrd="1" destOrd="0" presId="urn:microsoft.com/office/officeart/2016/7/layout/RepeatingBendingProcessNew"/>
    <dgm:cxn modelId="{ABC3F151-F04D-4D4C-84F7-E4CD3D8A6FC4}" type="presOf" srcId="{E63C476A-46AA-48C5-A5A0-D3324540AB80}" destId="{16D899DC-2EB4-41B7-A2E9-D7A4092A619D}" srcOrd="1" destOrd="0" presId="urn:microsoft.com/office/officeart/2016/7/layout/RepeatingBendingProcessNew"/>
    <dgm:cxn modelId="{2805AD7E-1D54-4B5B-8029-B60A10C1EC90}" type="presOf" srcId="{A02B6F08-3BF9-43CF-B2FF-D898DA46FE37}" destId="{C5244A52-43FF-429B-88E4-7F1BBFD8BF7B}" srcOrd="0" destOrd="0" presId="urn:microsoft.com/office/officeart/2016/7/layout/RepeatingBendingProcessNew"/>
    <dgm:cxn modelId="{9BABDA8A-147B-414B-B4B6-B217050FE643}" srcId="{A4BFA112-7DBD-476E-80FE-6BC4021A5E86}" destId="{92BE4D7E-193F-4906-8B16-787ADC52D2AF}" srcOrd="10" destOrd="0" parTransId="{E1E90438-42C6-4801-AC5F-7136ABAF06C4}" sibTransId="{A36900AD-4EAB-433C-BB28-22FDF4C339B6}"/>
    <dgm:cxn modelId="{F3C4228B-48B2-434F-94F5-EE01392C00F5}" srcId="{A4BFA112-7DBD-476E-80FE-6BC4021A5E86}" destId="{AA6D981C-5032-4365-9EA8-2D71EC241123}" srcOrd="0" destOrd="0" parTransId="{DE940C19-6A56-4D3B-AA05-6434AC9643B7}" sibTransId="{547B4D27-8249-4730-9D59-69B14D53F73B}"/>
    <dgm:cxn modelId="{15AF6A98-6C6B-4CDC-A782-798307D4139C}" type="presOf" srcId="{781A50EF-357F-4367-B8F8-3C52786D338D}" destId="{0C72A00B-FCBB-4160-9C16-9AB19AE70430}" srcOrd="0" destOrd="0" presId="urn:microsoft.com/office/officeart/2016/7/layout/RepeatingBendingProcessNew"/>
    <dgm:cxn modelId="{E66F0E9A-33BE-44D9-81F6-222871734ABC}" type="presOf" srcId="{92BE4D7E-193F-4906-8B16-787ADC52D2AF}" destId="{0BB76F3F-B148-414A-A7F9-45CA7AEEFA23}" srcOrd="0" destOrd="0" presId="urn:microsoft.com/office/officeart/2016/7/layout/RepeatingBendingProcessNew"/>
    <dgm:cxn modelId="{8E2C12A4-24AB-4FC1-9C9A-7A6800A1C688}" srcId="{A4BFA112-7DBD-476E-80FE-6BC4021A5E86}" destId="{7E047269-2BD1-47A1-9E18-E71A297E1BCA}" srcOrd="2" destOrd="0" parTransId="{BE58CCED-5905-4A7F-B5F8-9943F4B8D652}" sibTransId="{673EEE5B-3C06-483E-B84A-7E27AD7C600B}"/>
    <dgm:cxn modelId="{41958AA7-F46F-4524-A8AB-3970A68B2229}" type="presOf" srcId="{AA6D981C-5032-4365-9EA8-2D71EC241123}" destId="{02E5A553-D85C-4E61-B669-B010F6B4A3C4}" srcOrd="0" destOrd="0" presId="urn:microsoft.com/office/officeart/2016/7/layout/RepeatingBendingProcessNew"/>
    <dgm:cxn modelId="{50B9A7A7-2E57-4F43-B29F-8584EE64529D}" type="presOf" srcId="{2625633C-3441-41D5-87F8-E484D97E9511}" destId="{2C702D1E-70B6-4C46-BD36-BE617331B334}" srcOrd="0" destOrd="0" presId="urn:microsoft.com/office/officeart/2016/7/layout/RepeatingBendingProcessNew"/>
    <dgm:cxn modelId="{4C7BE4B0-F2CB-4378-9A98-5DCE98F6C172}" type="presOf" srcId="{A36900AD-4EAB-433C-BB28-22FDF4C339B6}" destId="{829857EC-7338-4D60-BF2F-F9DB46909DF8}" srcOrd="0" destOrd="0" presId="urn:microsoft.com/office/officeart/2016/7/layout/RepeatingBendingProcessNew"/>
    <dgm:cxn modelId="{0BB60BB2-FBBF-4B35-B224-080856B398AA}" type="presOf" srcId="{D1CFE001-0828-496D-9321-3C1267E35676}" destId="{8FDEB3D8-B614-4260-B316-F45E9DBE3D92}" srcOrd="0" destOrd="0" presId="urn:microsoft.com/office/officeart/2016/7/layout/RepeatingBendingProcessNew"/>
    <dgm:cxn modelId="{644817B4-B3E1-43C4-858A-4B92CB37D2B2}" type="presOf" srcId="{01DBB813-5111-4283-9F64-CD1E34BAC555}" destId="{F6145FE8-5129-43BD-9B03-FD40A58358A7}" srcOrd="0" destOrd="0" presId="urn:microsoft.com/office/officeart/2016/7/layout/RepeatingBendingProcessNew"/>
    <dgm:cxn modelId="{E9131BC4-8720-49D4-8F8D-0F8A2B428675}" srcId="{A4BFA112-7DBD-476E-80FE-6BC4021A5E86}" destId="{781A50EF-357F-4367-B8F8-3C52786D338D}" srcOrd="11" destOrd="0" parTransId="{5996AE7D-6CDB-4C9B-9CCD-DAB3BF64C6DD}" sibTransId="{2AE1BA1C-38C0-42B0-8714-2AD6D0264A55}"/>
    <dgm:cxn modelId="{86947AC4-EE39-47EC-892C-243584F00020}" type="presOf" srcId="{79D733AF-5784-43AB-9C58-F8B58394A4E3}" destId="{8B28D9C2-E676-4B07-9B2D-0FFFED8667F9}" srcOrd="0" destOrd="0" presId="urn:microsoft.com/office/officeart/2016/7/layout/RepeatingBendingProcessNew"/>
    <dgm:cxn modelId="{767BCCC6-8D77-4C5A-93F6-9C2DB25760C4}" type="presOf" srcId="{99E46666-208F-4C44-8248-1057DF0F9C20}" destId="{CE96CE1F-B3C6-40A1-AC73-DF320CEFCC86}" srcOrd="0" destOrd="0" presId="urn:microsoft.com/office/officeart/2016/7/layout/RepeatingBendingProcessNew"/>
    <dgm:cxn modelId="{B43C51D0-8A38-4112-B565-4FD0F9358529}" srcId="{A4BFA112-7DBD-476E-80FE-6BC4021A5E86}" destId="{D1CFE001-0828-496D-9321-3C1267E35676}" srcOrd="5" destOrd="0" parTransId="{2C8C375F-44F0-469B-8B42-CBAA9032C9EC}" sibTransId="{745F2362-6910-4F88-AC19-A0F28EB1FA0D}"/>
    <dgm:cxn modelId="{6EF036E2-C833-4C2C-8CE2-DAA0738FE58D}" type="presOf" srcId="{7E047269-2BD1-47A1-9E18-E71A297E1BCA}" destId="{1164D585-2CF8-43F8-B485-CFD1A4C42001}" srcOrd="0" destOrd="0" presId="urn:microsoft.com/office/officeart/2016/7/layout/RepeatingBendingProcessNew"/>
    <dgm:cxn modelId="{4F2AE9E2-5410-4743-B236-01D518C54B2B}" type="presOf" srcId="{547B4D27-8249-4730-9D59-69B14D53F73B}" destId="{4EF011C1-9518-456A-92F9-B990071FB440}" srcOrd="1" destOrd="0" presId="urn:microsoft.com/office/officeart/2016/7/layout/RepeatingBendingProcessNew"/>
    <dgm:cxn modelId="{1D4155E5-4728-448A-BA58-C01308EDA74F}" type="presOf" srcId="{E36D87F8-1438-4007-9F0A-797F715DDD59}" destId="{7351DB63-8490-4B7A-A1DD-147FE05DBF25}" srcOrd="0" destOrd="0" presId="urn:microsoft.com/office/officeart/2016/7/layout/RepeatingBendingProcessNew"/>
    <dgm:cxn modelId="{2F81A7E9-6B3B-4CC2-8D4A-5297262EB7CF}" srcId="{A4BFA112-7DBD-476E-80FE-6BC4021A5E86}" destId="{E50D74DD-6B1E-45B5-AF95-707D0EA7CEA1}" srcOrd="9" destOrd="0" parTransId="{DBC4CF0A-CBC3-4024-B41A-633C3E507A9B}" sibTransId="{01DBB813-5111-4283-9F64-CD1E34BAC555}"/>
    <dgm:cxn modelId="{1BF613EC-5F21-4CD9-BB6D-C5823DA060EB}" type="presOf" srcId="{E63C476A-46AA-48C5-A5A0-D3324540AB80}" destId="{3AC16DCE-07F7-4E8A-87E0-28985F40F123}" srcOrd="0" destOrd="0" presId="urn:microsoft.com/office/officeart/2016/7/layout/RepeatingBendingProcessNew"/>
    <dgm:cxn modelId="{B33BB072-062A-4322-9D28-F79E05DCA775}" type="presParOf" srcId="{79C089F8-D839-4B00-8CE5-563528D5F290}" destId="{02E5A553-D85C-4E61-B669-B010F6B4A3C4}" srcOrd="0" destOrd="0" presId="urn:microsoft.com/office/officeart/2016/7/layout/RepeatingBendingProcessNew"/>
    <dgm:cxn modelId="{33D432C9-4275-4523-A074-41DAA143FAE9}" type="presParOf" srcId="{79C089F8-D839-4B00-8CE5-563528D5F290}" destId="{836F2E97-9D1A-462C-A117-385154AD7571}" srcOrd="1" destOrd="0" presId="urn:microsoft.com/office/officeart/2016/7/layout/RepeatingBendingProcessNew"/>
    <dgm:cxn modelId="{98DBA78F-5341-4921-9420-D922FA58E113}" type="presParOf" srcId="{836F2E97-9D1A-462C-A117-385154AD7571}" destId="{4EF011C1-9518-456A-92F9-B990071FB440}" srcOrd="0" destOrd="0" presId="urn:microsoft.com/office/officeart/2016/7/layout/RepeatingBendingProcessNew"/>
    <dgm:cxn modelId="{E49DFB07-64B1-412C-9066-286ADA16F1B9}" type="presParOf" srcId="{79C089F8-D839-4B00-8CE5-563528D5F290}" destId="{F83586DE-933C-444C-9E03-7DAA2B38963F}" srcOrd="2" destOrd="0" presId="urn:microsoft.com/office/officeart/2016/7/layout/RepeatingBendingProcessNew"/>
    <dgm:cxn modelId="{80769BE3-3E4D-4BA1-BA70-8B74D1350F12}" type="presParOf" srcId="{79C089F8-D839-4B00-8CE5-563528D5F290}" destId="{AB437FF8-59B6-4C5B-B03C-F6C12F14F962}" srcOrd="3" destOrd="0" presId="urn:microsoft.com/office/officeart/2016/7/layout/RepeatingBendingProcessNew"/>
    <dgm:cxn modelId="{2CA96FB1-D179-4026-B58D-8E2D44DB3D5B}" type="presParOf" srcId="{AB437FF8-59B6-4C5B-B03C-F6C12F14F962}" destId="{1A2A4B26-AD20-47FB-BC58-1D03EED1362E}" srcOrd="0" destOrd="0" presId="urn:microsoft.com/office/officeart/2016/7/layout/RepeatingBendingProcessNew"/>
    <dgm:cxn modelId="{072B7389-4D04-4809-BA0C-D01602C96304}" type="presParOf" srcId="{79C089F8-D839-4B00-8CE5-563528D5F290}" destId="{1164D585-2CF8-43F8-B485-CFD1A4C42001}" srcOrd="4" destOrd="0" presId="urn:microsoft.com/office/officeart/2016/7/layout/RepeatingBendingProcessNew"/>
    <dgm:cxn modelId="{6448672E-6FCB-4E5A-89BA-A2699F6933FB}" type="presParOf" srcId="{79C089F8-D839-4B00-8CE5-563528D5F290}" destId="{CAC91D95-6EC2-4FB4-AEF7-E41D12D9B489}" srcOrd="5" destOrd="0" presId="urn:microsoft.com/office/officeart/2016/7/layout/RepeatingBendingProcessNew"/>
    <dgm:cxn modelId="{D8BAA972-4962-43C8-A1A8-A66FE31C51FF}" type="presParOf" srcId="{CAC91D95-6EC2-4FB4-AEF7-E41D12D9B489}" destId="{37F42DF8-A99F-4E22-A6FC-0DB0C2CC6EEE}" srcOrd="0" destOrd="0" presId="urn:microsoft.com/office/officeart/2016/7/layout/RepeatingBendingProcessNew"/>
    <dgm:cxn modelId="{96C9922E-B38B-4714-905E-C1A061462289}" type="presParOf" srcId="{79C089F8-D839-4B00-8CE5-563528D5F290}" destId="{C5244A52-43FF-429B-88E4-7F1BBFD8BF7B}" srcOrd="6" destOrd="0" presId="urn:microsoft.com/office/officeart/2016/7/layout/RepeatingBendingProcessNew"/>
    <dgm:cxn modelId="{9107FA69-06D7-4D95-B5BA-082750A1A15F}" type="presParOf" srcId="{79C089F8-D839-4B00-8CE5-563528D5F290}" destId="{55809FF7-15C0-4227-9F50-AD470BBBA408}" srcOrd="7" destOrd="0" presId="urn:microsoft.com/office/officeart/2016/7/layout/RepeatingBendingProcessNew"/>
    <dgm:cxn modelId="{B3AFD06A-BE41-44CA-9B41-E3542183B3C1}" type="presParOf" srcId="{55809FF7-15C0-4227-9F50-AD470BBBA408}" destId="{4387E8C0-C0D6-4ACD-9EA5-55A7F61EFCBC}" srcOrd="0" destOrd="0" presId="urn:microsoft.com/office/officeart/2016/7/layout/RepeatingBendingProcessNew"/>
    <dgm:cxn modelId="{63CCF1DF-2E12-4B02-8695-92CAD7947F12}" type="presParOf" srcId="{79C089F8-D839-4B00-8CE5-563528D5F290}" destId="{BF3E6AA6-B4DA-4F9C-9348-8889AB6C2155}" srcOrd="8" destOrd="0" presId="urn:microsoft.com/office/officeart/2016/7/layout/RepeatingBendingProcessNew"/>
    <dgm:cxn modelId="{D4E7160D-F2FC-47A0-A7F2-B2F8635C4B6C}" type="presParOf" srcId="{79C089F8-D839-4B00-8CE5-563528D5F290}" destId="{787609F9-AB06-4D6B-969E-964AB7F6D8CD}" srcOrd="9" destOrd="0" presId="urn:microsoft.com/office/officeart/2016/7/layout/RepeatingBendingProcessNew"/>
    <dgm:cxn modelId="{ECFA3890-E2AC-4736-BEA7-A88DB992FDCF}" type="presParOf" srcId="{787609F9-AB06-4D6B-969E-964AB7F6D8CD}" destId="{64361B9D-2F6B-48DE-A037-E713316A4A72}" srcOrd="0" destOrd="0" presId="urn:microsoft.com/office/officeart/2016/7/layout/RepeatingBendingProcessNew"/>
    <dgm:cxn modelId="{4C51FB0F-89F6-45D3-9478-6DB7BFA3C2F6}" type="presParOf" srcId="{79C089F8-D839-4B00-8CE5-563528D5F290}" destId="{8FDEB3D8-B614-4260-B316-F45E9DBE3D92}" srcOrd="10" destOrd="0" presId="urn:microsoft.com/office/officeart/2016/7/layout/RepeatingBendingProcessNew"/>
    <dgm:cxn modelId="{CD27D449-9408-4CCC-81EE-5F921E94ACBC}" type="presParOf" srcId="{79C089F8-D839-4B00-8CE5-563528D5F290}" destId="{E0C8AF06-C2F9-402D-827A-1311E8C3B7B3}" srcOrd="11" destOrd="0" presId="urn:microsoft.com/office/officeart/2016/7/layout/RepeatingBendingProcessNew"/>
    <dgm:cxn modelId="{43D4DF10-2C31-4DB9-94E6-F1A9921314B8}" type="presParOf" srcId="{E0C8AF06-C2F9-402D-827A-1311E8C3B7B3}" destId="{8A497832-631B-4F67-B30A-C4B1D00F2DC3}" srcOrd="0" destOrd="0" presId="urn:microsoft.com/office/officeart/2016/7/layout/RepeatingBendingProcessNew"/>
    <dgm:cxn modelId="{78DB65CB-33E5-4EE8-B38F-4DC7751E6492}" type="presParOf" srcId="{79C089F8-D839-4B00-8CE5-563528D5F290}" destId="{7351DB63-8490-4B7A-A1DD-147FE05DBF25}" srcOrd="12" destOrd="0" presId="urn:microsoft.com/office/officeart/2016/7/layout/RepeatingBendingProcessNew"/>
    <dgm:cxn modelId="{C9E8B4FF-18D6-44BE-A6D8-BB0C17059349}" type="presParOf" srcId="{79C089F8-D839-4B00-8CE5-563528D5F290}" destId="{CE96CE1F-B3C6-40A1-AC73-DF320CEFCC86}" srcOrd="13" destOrd="0" presId="urn:microsoft.com/office/officeart/2016/7/layout/RepeatingBendingProcessNew"/>
    <dgm:cxn modelId="{096890A0-BBC2-4ADA-ADB5-8EFC63817536}" type="presParOf" srcId="{CE96CE1F-B3C6-40A1-AC73-DF320CEFCC86}" destId="{DF51D360-5DE8-4B96-B40E-13CDAC4BA50A}" srcOrd="0" destOrd="0" presId="urn:microsoft.com/office/officeart/2016/7/layout/RepeatingBendingProcessNew"/>
    <dgm:cxn modelId="{F2BEFE4D-1725-46D6-BC53-AE6E55BB972D}" type="presParOf" srcId="{79C089F8-D839-4B00-8CE5-563528D5F290}" destId="{2C702D1E-70B6-4C46-BD36-BE617331B334}" srcOrd="14" destOrd="0" presId="urn:microsoft.com/office/officeart/2016/7/layout/RepeatingBendingProcessNew"/>
    <dgm:cxn modelId="{5BA72DE4-16CF-42C3-B310-0157E5E17C61}" type="presParOf" srcId="{79C089F8-D839-4B00-8CE5-563528D5F290}" destId="{3AC16DCE-07F7-4E8A-87E0-28985F40F123}" srcOrd="15" destOrd="0" presId="urn:microsoft.com/office/officeart/2016/7/layout/RepeatingBendingProcessNew"/>
    <dgm:cxn modelId="{3EC67025-E353-49CD-BE70-95691E9C83F6}" type="presParOf" srcId="{3AC16DCE-07F7-4E8A-87E0-28985F40F123}" destId="{16D899DC-2EB4-41B7-A2E9-D7A4092A619D}" srcOrd="0" destOrd="0" presId="urn:microsoft.com/office/officeart/2016/7/layout/RepeatingBendingProcessNew"/>
    <dgm:cxn modelId="{EC8C07C1-AD14-4594-BEDE-879F6D882B39}" type="presParOf" srcId="{79C089F8-D839-4B00-8CE5-563528D5F290}" destId="{4371C19F-6F07-4F73-9231-5B11E24AE98F}" srcOrd="16" destOrd="0" presId="urn:microsoft.com/office/officeart/2016/7/layout/RepeatingBendingProcessNew"/>
    <dgm:cxn modelId="{65EF3736-6FC9-4AB3-A95E-5FF5D3DB1BD7}" type="presParOf" srcId="{79C089F8-D839-4B00-8CE5-563528D5F290}" destId="{8B28D9C2-E676-4B07-9B2D-0FFFED8667F9}" srcOrd="17" destOrd="0" presId="urn:microsoft.com/office/officeart/2016/7/layout/RepeatingBendingProcessNew"/>
    <dgm:cxn modelId="{EBA95141-211B-4659-AED8-87E31DF180BA}" type="presParOf" srcId="{8B28D9C2-E676-4B07-9B2D-0FFFED8667F9}" destId="{2DBE89AD-2575-48C3-8A37-57AE5C5ABA15}" srcOrd="0" destOrd="0" presId="urn:microsoft.com/office/officeart/2016/7/layout/RepeatingBendingProcessNew"/>
    <dgm:cxn modelId="{A19C77BC-8766-4042-A214-63B24EDDDA05}" type="presParOf" srcId="{79C089F8-D839-4B00-8CE5-563528D5F290}" destId="{5421957B-1EAE-4340-AE06-E14F490CAA51}" srcOrd="18" destOrd="0" presId="urn:microsoft.com/office/officeart/2016/7/layout/RepeatingBendingProcessNew"/>
    <dgm:cxn modelId="{AF529A59-6033-40D0-89DD-C279ED89DF12}" type="presParOf" srcId="{79C089F8-D839-4B00-8CE5-563528D5F290}" destId="{F6145FE8-5129-43BD-9B03-FD40A58358A7}" srcOrd="19" destOrd="0" presId="urn:microsoft.com/office/officeart/2016/7/layout/RepeatingBendingProcessNew"/>
    <dgm:cxn modelId="{A6B257B6-6364-4D15-B21C-E2630955E624}" type="presParOf" srcId="{F6145FE8-5129-43BD-9B03-FD40A58358A7}" destId="{E40519E1-B929-4DBB-A5CB-2A588DB4D206}" srcOrd="0" destOrd="0" presId="urn:microsoft.com/office/officeart/2016/7/layout/RepeatingBendingProcessNew"/>
    <dgm:cxn modelId="{7BEDB569-8E79-484C-BF10-A1DB03CD6C93}" type="presParOf" srcId="{79C089F8-D839-4B00-8CE5-563528D5F290}" destId="{0BB76F3F-B148-414A-A7F9-45CA7AEEFA23}" srcOrd="20" destOrd="0" presId="urn:microsoft.com/office/officeart/2016/7/layout/RepeatingBendingProcessNew"/>
    <dgm:cxn modelId="{120A2086-D421-42D6-B22C-8785C933FD76}" type="presParOf" srcId="{79C089F8-D839-4B00-8CE5-563528D5F290}" destId="{829857EC-7338-4D60-BF2F-F9DB46909DF8}" srcOrd="21" destOrd="0" presId="urn:microsoft.com/office/officeart/2016/7/layout/RepeatingBendingProcessNew"/>
    <dgm:cxn modelId="{4BA51A41-896A-4A75-BF74-BB79AE20536C}" type="presParOf" srcId="{829857EC-7338-4D60-BF2F-F9DB46909DF8}" destId="{672B1283-FA1C-4C96-A4CE-302705E2293A}" srcOrd="0" destOrd="0" presId="urn:microsoft.com/office/officeart/2016/7/layout/RepeatingBendingProcessNew"/>
    <dgm:cxn modelId="{A1F4CDBE-7576-42C0-A087-B9250E6B6642}" type="presParOf" srcId="{79C089F8-D839-4B00-8CE5-563528D5F290}" destId="{0C72A00B-FCBB-4160-9C16-9AB19AE70430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F2E97-9D1A-462C-A117-385154AD7571}">
      <dsp:nvSpPr>
        <dsp:cNvPr id="0" name=""/>
        <dsp:cNvSpPr/>
      </dsp:nvSpPr>
      <dsp:spPr>
        <a:xfrm>
          <a:off x="2417654" y="897174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6433" y="940114"/>
        <a:ext cx="27797" cy="5559"/>
      </dsp:txXfrm>
    </dsp:sp>
    <dsp:sp modelId="{02E5A553-D85C-4E61-B669-B010F6B4A3C4}">
      <dsp:nvSpPr>
        <dsp:cNvPr id="0" name=""/>
        <dsp:cNvSpPr/>
      </dsp:nvSpPr>
      <dsp:spPr>
        <a:xfrm>
          <a:off x="2256" y="21773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Regular Clinical Reviews</a:t>
          </a:r>
          <a:endParaRPr lang="en-US" sz="1500" kern="1200"/>
        </a:p>
      </dsp:txBody>
      <dsp:txXfrm>
        <a:off x="2256" y="217734"/>
        <a:ext cx="2417198" cy="1450318"/>
      </dsp:txXfrm>
    </dsp:sp>
    <dsp:sp modelId="{AB437FF8-59B6-4C5B-B03C-F6C12F14F962}">
      <dsp:nvSpPr>
        <dsp:cNvPr id="0" name=""/>
        <dsp:cNvSpPr/>
      </dsp:nvSpPr>
      <dsp:spPr>
        <a:xfrm>
          <a:off x="5390808" y="897174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39587" y="940114"/>
        <a:ext cx="27797" cy="5559"/>
      </dsp:txXfrm>
    </dsp:sp>
    <dsp:sp modelId="{F83586DE-933C-444C-9E03-7DAA2B38963F}">
      <dsp:nvSpPr>
        <dsp:cNvPr id="0" name=""/>
        <dsp:cNvSpPr/>
      </dsp:nvSpPr>
      <dsp:spPr>
        <a:xfrm>
          <a:off x="2975410" y="21773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Monitor oxygen saturation to assess blood oxygen levels </a:t>
          </a:r>
          <a:endParaRPr lang="en-US" sz="1500" kern="1200"/>
        </a:p>
      </dsp:txBody>
      <dsp:txXfrm>
        <a:off x="2975410" y="217734"/>
        <a:ext cx="2417198" cy="1450318"/>
      </dsp:txXfrm>
    </dsp:sp>
    <dsp:sp modelId="{CAC91D95-6EC2-4FB4-AEF7-E41D12D9B489}">
      <dsp:nvSpPr>
        <dsp:cNvPr id="0" name=""/>
        <dsp:cNvSpPr/>
      </dsp:nvSpPr>
      <dsp:spPr>
        <a:xfrm>
          <a:off x="8363962" y="897174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12741" y="940114"/>
        <a:ext cx="27797" cy="5559"/>
      </dsp:txXfrm>
    </dsp:sp>
    <dsp:sp modelId="{1164D585-2CF8-43F8-B485-CFD1A4C42001}">
      <dsp:nvSpPr>
        <dsp:cNvPr id="0" name=""/>
        <dsp:cNvSpPr/>
      </dsp:nvSpPr>
      <dsp:spPr>
        <a:xfrm>
          <a:off x="5948564" y="21773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Measure respiratory rate to identify changes in breathing </a:t>
          </a:r>
          <a:endParaRPr lang="en-US" sz="1500" kern="1200"/>
        </a:p>
      </dsp:txBody>
      <dsp:txXfrm>
        <a:off x="5948564" y="217734"/>
        <a:ext cx="2417198" cy="1450318"/>
      </dsp:txXfrm>
    </dsp:sp>
    <dsp:sp modelId="{55809FF7-15C0-4227-9F50-AD470BBBA408}">
      <dsp:nvSpPr>
        <dsp:cNvPr id="0" name=""/>
        <dsp:cNvSpPr/>
      </dsp:nvSpPr>
      <dsp:spPr>
        <a:xfrm>
          <a:off x="1210855" y="1666253"/>
          <a:ext cx="8919461" cy="525355"/>
        </a:xfrm>
        <a:custGeom>
          <a:avLst/>
          <a:gdLst/>
          <a:ahLst/>
          <a:cxnLst/>
          <a:rect l="0" t="0" r="0" b="0"/>
          <a:pathLst>
            <a:path>
              <a:moveTo>
                <a:pt x="8919461" y="0"/>
              </a:moveTo>
              <a:lnTo>
                <a:pt x="8919461" y="279777"/>
              </a:lnTo>
              <a:lnTo>
                <a:pt x="0" y="279777"/>
              </a:lnTo>
              <a:lnTo>
                <a:pt x="0" y="52535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47167" y="1926151"/>
        <a:ext cx="446838" cy="5559"/>
      </dsp:txXfrm>
    </dsp:sp>
    <dsp:sp modelId="{C5244A52-43FF-429B-88E4-7F1BBFD8BF7B}">
      <dsp:nvSpPr>
        <dsp:cNvPr id="0" name=""/>
        <dsp:cNvSpPr/>
      </dsp:nvSpPr>
      <dsp:spPr>
        <a:xfrm>
          <a:off x="8921718" y="21773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Perform spirometry to monitor lung function and disease progression </a:t>
          </a:r>
          <a:endParaRPr lang="en-US" sz="1500" kern="1200"/>
        </a:p>
      </dsp:txBody>
      <dsp:txXfrm>
        <a:off x="8921718" y="217734"/>
        <a:ext cx="2417198" cy="1450318"/>
      </dsp:txXfrm>
    </dsp:sp>
    <dsp:sp modelId="{787609F9-AB06-4D6B-969E-964AB7F6D8CD}">
      <dsp:nvSpPr>
        <dsp:cNvPr id="0" name=""/>
        <dsp:cNvSpPr/>
      </dsp:nvSpPr>
      <dsp:spPr>
        <a:xfrm>
          <a:off x="2417654" y="2903449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6433" y="2946389"/>
        <a:ext cx="27797" cy="5559"/>
      </dsp:txXfrm>
    </dsp:sp>
    <dsp:sp modelId="{BF3E6AA6-B4DA-4F9C-9348-8889AB6C2155}">
      <dsp:nvSpPr>
        <dsp:cNvPr id="0" name=""/>
        <dsp:cNvSpPr/>
      </dsp:nvSpPr>
      <dsp:spPr>
        <a:xfrm>
          <a:off x="2256" y="2224009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Check weight and nutritional status to detect weight loss or malnutrition </a:t>
          </a:r>
          <a:endParaRPr lang="en-US" sz="1500" kern="1200"/>
        </a:p>
      </dsp:txBody>
      <dsp:txXfrm>
        <a:off x="2256" y="2224009"/>
        <a:ext cx="2417198" cy="1450318"/>
      </dsp:txXfrm>
    </dsp:sp>
    <dsp:sp modelId="{E0C8AF06-C2F9-402D-827A-1311E8C3B7B3}">
      <dsp:nvSpPr>
        <dsp:cNvPr id="0" name=""/>
        <dsp:cNvSpPr/>
      </dsp:nvSpPr>
      <dsp:spPr>
        <a:xfrm>
          <a:off x="5390808" y="2903449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39587" y="2946389"/>
        <a:ext cx="27797" cy="5559"/>
      </dsp:txXfrm>
    </dsp:sp>
    <dsp:sp modelId="{8FDEB3D8-B614-4260-B316-F45E9DBE3D92}">
      <dsp:nvSpPr>
        <dsp:cNvPr id="0" name=""/>
        <dsp:cNvSpPr/>
      </dsp:nvSpPr>
      <dsp:spPr>
        <a:xfrm>
          <a:off x="2975410" y="2224009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Review symptoms including breathlessness, cough, sputum production, and exercise tolerance </a:t>
          </a:r>
          <a:endParaRPr lang="en-US" sz="1500" kern="1200"/>
        </a:p>
      </dsp:txBody>
      <dsp:txXfrm>
        <a:off x="2975410" y="2224009"/>
        <a:ext cx="2417198" cy="1450318"/>
      </dsp:txXfrm>
    </dsp:sp>
    <dsp:sp modelId="{CE96CE1F-B3C6-40A1-AC73-DF320CEFCC86}">
      <dsp:nvSpPr>
        <dsp:cNvPr id="0" name=""/>
        <dsp:cNvSpPr/>
      </dsp:nvSpPr>
      <dsp:spPr>
        <a:xfrm>
          <a:off x="8363962" y="2903449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12741" y="2946389"/>
        <a:ext cx="27797" cy="5559"/>
      </dsp:txXfrm>
    </dsp:sp>
    <dsp:sp modelId="{7351DB63-8490-4B7A-A1DD-147FE05DBF25}">
      <dsp:nvSpPr>
        <dsp:cNvPr id="0" name=""/>
        <dsp:cNvSpPr/>
      </dsp:nvSpPr>
      <dsp:spPr>
        <a:xfrm>
          <a:off x="5948564" y="2224009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Monitor for Complications</a:t>
          </a:r>
          <a:endParaRPr lang="en-US" sz="1500" kern="1200"/>
        </a:p>
      </dsp:txBody>
      <dsp:txXfrm>
        <a:off x="5948564" y="2224009"/>
        <a:ext cx="2417198" cy="1450318"/>
      </dsp:txXfrm>
    </dsp:sp>
    <dsp:sp modelId="{3AC16DCE-07F7-4E8A-87E0-28985F40F123}">
      <dsp:nvSpPr>
        <dsp:cNvPr id="0" name=""/>
        <dsp:cNvSpPr/>
      </dsp:nvSpPr>
      <dsp:spPr>
        <a:xfrm>
          <a:off x="1210855" y="3672528"/>
          <a:ext cx="8919461" cy="525355"/>
        </a:xfrm>
        <a:custGeom>
          <a:avLst/>
          <a:gdLst/>
          <a:ahLst/>
          <a:cxnLst/>
          <a:rect l="0" t="0" r="0" b="0"/>
          <a:pathLst>
            <a:path>
              <a:moveTo>
                <a:pt x="8919461" y="0"/>
              </a:moveTo>
              <a:lnTo>
                <a:pt x="8919461" y="279777"/>
              </a:lnTo>
              <a:lnTo>
                <a:pt x="0" y="279777"/>
              </a:lnTo>
              <a:lnTo>
                <a:pt x="0" y="52535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47167" y="3932426"/>
        <a:ext cx="446838" cy="5559"/>
      </dsp:txXfrm>
    </dsp:sp>
    <dsp:sp modelId="{2C702D1E-70B6-4C46-BD36-BE617331B334}">
      <dsp:nvSpPr>
        <dsp:cNvPr id="0" name=""/>
        <dsp:cNvSpPr/>
      </dsp:nvSpPr>
      <dsp:spPr>
        <a:xfrm>
          <a:off x="8921718" y="2224009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COPD exacerbations requiring changes to treatment </a:t>
          </a:r>
          <a:endParaRPr lang="en-US" sz="1500" kern="1200"/>
        </a:p>
      </dsp:txBody>
      <dsp:txXfrm>
        <a:off x="8921718" y="2224009"/>
        <a:ext cx="2417198" cy="1450318"/>
      </dsp:txXfrm>
    </dsp:sp>
    <dsp:sp modelId="{8B28D9C2-E676-4B07-9B2D-0FFFED8667F9}">
      <dsp:nvSpPr>
        <dsp:cNvPr id="0" name=""/>
        <dsp:cNvSpPr/>
      </dsp:nvSpPr>
      <dsp:spPr>
        <a:xfrm>
          <a:off x="2417654" y="4909723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6433" y="4952663"/>
        <a:ext cx="27797" cy="5559"/>
      </dsp:txXfrm>
    </dsp:sp>
    <dsp:sp modelId="{4371C19F-6F07-4F73-9231-5B11E24AE98F}">
      <dsp:nvSpPr>
        <dsp:cNvPr id="0" name=""/>
        <dsp:cNvSpPr/>
      </dsp:nvSpPr>
      <dsp:spPr>
        <a:xfrm>
          <a:off x="2256" y="423028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Respiratory infections that may worsen symptoms </a:t>
          </a:r>
          <a:endParaRPr lang="en-US" sz="1500" kern="1200"/>
        </a:p>
      </dsp:txBody>
      <dsp:txXfrm>
        <a:off x="2256" y="4230284"/>
        <a:ext cx="2417198" cy="1450318"/>
      </dsp:txXfrm>
    </dsp:sp>
    <dsp:sp modelId="{F6145FE8-5129-43BD-9B03-FD40A58358A7}">
      <dsp:nvSpPr>
        <dsp:cNvPr id="0" name=""/>
        <dsp:cNvSpPr/>
      </dsp:nvSpPr>
      <dsp:spPr>
        <a:xfrm>
          <a:off x="5390808" y="4909723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39587" y="4952663"/>
        <a:ext cx="27797" cy="5559"/>
      </dsp:txXfrm>
    </dsp:sp>
    <dsp:sp modelId="{5421957B-1EAE-4340-AE06-E14F490CAA51}">
      <dsp:nvSpPr>
        <dsp:cNvPr id="0" name=""/>
        <dsp:cNvSpPr/>
      </dsp:nvSpPr>
      <dsp:spPr>
        <a:xfrm>
          <a:off x="2975410" y="423028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Hospital admissions to evaluate disease progression and prevent future episodes </a:t>
          </a:r>
          <a:endParaRPr lang="en-US" sz="1500" kern="1200"/>
        </a:p>
      </dsp:txBody>
      <dsp:txXfrm>
        <a:off x="2975410" y="4230284"/>
        <a:ext cx="2417198" cy="1450318"/>
      </dsp:txXfrm>
    </dsp:sp>
    <dsp:sp modelId="{829857EC-7338-4D60-BF2F-F9DB46909DF8}">
      <dsp:nvSpPr>
        <dsp:cNvPr id="0" name=""/>
        <dsp:cNvSpPr/>
      </dsp:nvSpPr>
      <dsp:spPr>
        <a:xfrm>
          <a:off x="8363962" y="4909723"/>
          <a:ext cx="5253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535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12741" y="4952663"/>
        <a:ext cx="27797" cy="5559"/>
      </dsp:txXfrm>
    </dsp:sp>
    <dsp:sp modelId="{0BB76F3F-B148-414A-A7F9-45CA7AEEFA23}">
      <dsp:nvSpPr>
        <dsp:cNvPr id="0" name=""/>
        <dsp:cNvSpPr/>
      </dsp:nvSpPr>
      <dsp:spPr>
        <a:xfrm>
          <a:off x="5948564" y="423028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Key Aim</a:t>
          </a:r>
          <a:endParaRPr lang="en-US" sz="1500" kern="1200"/>
        </a:p>
      </dsp:txBody>
      <dsp:txXfrm>
        <a:off x="5948564" y="4230284"/>
        <a:ext cx="2417198" cy="1450318"/>
      </dsp:txXfrm>
    </dsp:sp>
    <dsp:sp modelId="{0C72A00B-FCBB-4160-9C16-9AB19AE70430}">
      <dsp:nvSpPr>
        <dsp:cNvPr id="0" name=""/>
        <dsp:cNvSpPr/>
      </dsp:nvSpPr>
      <dsp:spPr>
        <a:xfrm>
          <a:off x="8921718" y="4230284"/>
          <a:ext cx="2417198" cy="1450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445" tIns="124329" rIns="118445" bIns="12432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Regular monitoring enables early intervention, reduces complications, and supports long-term management of COPD.</a:t>
          </a:r>
          <a:endParaRPr lang="en-US" sz="1500" kern="1200"/>
        </a:p>
      </dsp:txBody>
      <dsp:txXfrm>
        <a:off x="8921718" y="4230284"/>
        <a:ext cx="2417198" cy="1450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215E8-DB1F-4F07-84E3-C72F93A2C22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EEDCD8-1741-4E79-8071-6564A2B6C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012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EDCD8-1741-4E79-8071-6564A2B6C19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37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10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0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623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1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775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704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32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07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09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21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730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BD2EF1-D2D5-45CB-B2C0-D87BB19DEFED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2B6268-CAEC-4E85-89B5-16F2E435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31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oldcopd.org/" TargetMode="External"/><Relationship Id="rId2" Type="http://schemas.openxmlformats.org/officeDocument/2006/relationships/hyperlink" Target="https://www.blf.org.uk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nice.org.uk/guidance/ng115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3A28D4-58B5-94BF-1B6B-F37F6BBFBD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6054" y="2768321"/>
            <a:ext cx="8959892" cy="2828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Student Name: Jawaheer Atta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Student Number: 2236701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Module Name: Introduction to Physiology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Module code: BMHP5023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Assessment: component 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Lecture: Gillian Weaver and Robert </a:t>
            </a:r>
            <a:r>
              <a:rPr lang="en-US" sz="16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Nartowski</a:t>
            </a: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Assignment Title: Component 2: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(PowerPoint with Voice-Over)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ECAAB204-CA70-8AEC-4B48-53B43EE088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0522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52"/>
    </mc:Choice>
    <mc:Fallback>
      <p:transition spd="slow" advTm="66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01CABC-2761-98F9-D7FA-F77444CFE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COPD- Chronic Obstructive Pulmonary Disease</a:t>
            </a:r>
            <a:b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DDF00E-AAC4-6FE7-021B-99A723E37D75}"/>
              </a:ext>
            </a:extLst>
          </p:cNvPr>
          <p:cNvSpPr txBox="1"/>
          <p:nvPr/>
        </p:nvSpPr>
        <p:spPr>
          <a:xfrm>
            <a:off x="6464410" y="841247"/>
            <a:ext cx="4484536" cy="53400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Chronic Obstructive Pulmonary Disease (COPD) is a long-term respiratory condition that causes persistent airflow limitation, making it increasingly difficult for people to breathe.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The condition mainly includes chronic bronchitis and emphysema, which damage the airways and air sacs in the lungs over time.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Smoking is the leading cause of COPD in the UK, although long-term exposure to air pollution, occupational dust, and chemicals can also contribute.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Common symptoms include breathlessness, a persistent cough, excess mucus production, wheezing, and fatigue, all of which can significantly affect a person's daily life and independence.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2"/>
                </a:solidFill>
              </a:rPr>
              <a:t>Although there is currently no cure for COPD, early diagnosis, appropriate treatment, and lifestyle changes can help manage symptoms, slow disease progression, and improve quality of life (NICE, 2019; NHS England, 2024).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50C08B34-E236-45B6-DB1D-FC8D091A1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0175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305"/>
    </mc:Choice>
    <mc:Fallback>
      <p:transition spd="slow" advTm="59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3B8CA23-6802-1479-6D5B-DCA594AB9729}"/>
              </a:ext>
            </a:extLst>
          </p:cNvPr>
          <p:cNvSpPr/>
          <p:nvPr/>
        </p:nvSpPr>
        <p:spPr>
          <a:xfrm>
            <a:off x="144379" y="1171075"/>
            <a:ext cx="5807242" cy="2550694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🧑 Patient</a:t>
            </a:r>
          </a:p>
          <a:p>
            <a:pPr algn="ctr"/>
            <a:r>
              <a:rPr lang="en-GB" sz="2400" dirty="0"/>
              <a:t>Sarah Johnson  </a:t>
            </a:r>
          </a:p>
          <a:p>
            <a:pPr algn="ctr"/>
            <a:r>
              <a:rPr lang="en-GB" sz="2400" dirty="0"/>
              <a:t>67 years </a:t>
            </a:r>
          </a:p>
          <a:p>
            <a:pPr algn="ctr"/>
            <a:r>
              <a:rPr lang="en-GB" sz="2400" dirty="0"/>
              <a:t>Female</a:t>
            </a:r>
          </a:p>
          <a:p>
            <a:pPr algn="ctr"/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BB45385-C685-7FB1-153A-E8D29438C394}"/>
              </a:ext>
            </a:extLst>
          </p:cNvPr>
          <p:cNvSpPr/>
          <p:nvPr/>
        </p:nvSpPr>
        <p:spPr>
          <a:xfrm>
            <a:off x="6096000" y="1171075"/>
            <a:ext cx="5807242" cy="2550694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🏠 Social</a:t>
            </a:r>
          </a:p>
          <a:p>
            <a:pPr algn="ctr"/>
            <a:r>
              <a:rPr lang="en-GB" sz="2400" dirty="0"/>
              <a:t>Lives alone </a:t>
            </a:r>
          </a:p>
          <a:p>
            <a:pPr algn="ctr"/>
            <a:r>
              <a:rPr lang="en-GB" sz="2400" dirty="0"/>
              <a:t>Retired </a:t>
            </a:r>
          </a:p>
          <a:p>
            <a:pPr algn="ctr"/>
            <a:r>
              <a:rPr lang="en-GB" sz="2400" dirty="0"/>
              <a:t>Independent but limited mobility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5AE34AB-A961-A953-F2E2-0C832BEB2862}"/>
              </a:ext>
            </a:extLst>
          </p:cNvPr>
          <p:cNvSpPr/>
          <p:nvPr/>
        </p:nvSpPr>
        <p:spPr>
          <a:xfrm>
            <a:off x="144379" y="3946357"/>
            <a:ext cx="5807242" cy="2550694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🫁 Medical</a:t>
            </a:r>
          </a:p>
          <a:p>
            <a:pPr algn="ctr"/>
            <a:r>
              <a:rPr lang="en-GB" sz="2400" dirty="0"/>
              <a:t>COPD (moderate) </a:t>
            </a:r>
          </a:p>
          <a:p>
            <a:pPr algn="ctr"/>
            <a:r>
              <a:rPr lang="en-GB" sz="2400" dirty="0"/>
              <a:t>Hypertension </a:t>
            </a:r>
          </a:p>
          <a:p>
            <a:pPr algn="ctr"/>
            <a:r>
              <a:rPr lang="en-GB" sz="2400" dirty="0"/>
              <a:t>Ex-smoker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7CA64B7-7B5A-2336-C78C-D5BC87541A7A}"/>
              </a:ext>
            </a:extLst>
          </p:cNvPr>
          <p:cNvSpPr/>
          <p:nvPr/>
        </p:nvSpPr>
        <p:spPr>
          <a:xfrm>
            <a:off x="6096000" y="3946357"/>
            <a:ext cx="5807242" cy="2550694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⚠️ Risk Factors</a:t>
            </a:r>
          </a:p>
          <a:p>
            <a:pPr algn="ctr"/>
            <a:r>
              <a:rPr lang="en-GB" sz="2400" dirty="0"/>
              <a:t>Smoking history </a:t>
            </a:r>
          </a:p>
          <a:p>
            <a:pPr algn="ctr"/>
            <a:r>
              <a:rPr lang="en-GB" sz="2400" dirty="0"/>
              <a:t>Obesity (BMI 31) </a:t>
            </a:r>
          </a:p>
          <a:p>
            <a:pPr algn="ctr"/>
            <a:r>
              <a:rPr lang="en-GB" sz="2400" dirty="0"/>
              <a:t>Sedentary lifestyle</a:t>
            </a:r>
          </a:p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BFE849-D9E6-7326-2F47-9F9042A05F03}"/>
              </a:ext>
            </a:extLst>
          </p:cNvPr>
          <p:cNvSpPr txBox="1"/>
          <p:nvPr/>
        </p:nvSpPr>
        <p:spPr>
          <a:xfrm>
            <a:off x="1219200" y="360949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Introducing the patient- Sarah Johnson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8A47D62-9C91-0A6A-46C3-94CB83765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9398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46"/>
    </mc:Choice>
    <mc:Fallback>
      <p:transition spd="slow" advTm="61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58039-A702-EA57-A434-D279C14E8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862" y="4465674"/>
            <a:ext cx="4786138" cy="16639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3200" kern="120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2BC344-4DD1-FF6E-706F-0306FE1213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958196"/>
            <a:ext cx="7187607" cy="535551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5AA145-9A4E-0680-110D-8DFE0ABC8822}"/>
              </a:ext>
            </a:extLst>
          </p:cNvPr>
          <p:cNvSpPr txBox="1"/>
          <p:nvPr/>
        </p:nvSpPr>
        <p:spPr>
          <a:xfrm>
            <a:off x="8266814" y="818707"/>
            <a:ext cx="3131288" cy="53109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595959"/>
                </a:solidFill>
              </a:rPr>
              <a:t>-The respiratory system is responsible for gas exchange, allowing oxygen to enter the blood and carbon dioxide to be removed.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595959"/>
                </a:solidFill>
              </a:rPr>
              <a:t>-.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olidFill>
                  <a:srgbClr val="595959"/>
                </a:solidFill>
              </a:rPr>
              <a:t>(NICE, 2019; Tortora &amp; Derrickson, 2021)</a:t>
            </a:r>
            <a:endParaRPr lang="en-US" sz="2000">
              <a:solidFill>
                <a:srgbClr val="59595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63BC65-8E9C-6FD6-B8D7-193BEBC71237}"/>
              </a:ext>
            </a:extLst>
          </p:cNvPr>
          <p:cNvSpPr txBox="1"/>
          <p:nvPr/>
        </p:nvSpPr>
        <p:spPr>
          <a:xfrm>
            <a:off x="535666" y="448715"/>
            <a:ext cx="8972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u="sng"/>
              <a:t>Structure and Function of the Respiratory System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2E659D7-4674-05B0-E3B9-B993A4C653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2675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67"/>
    </mc:Choice>
    <mc:Fallback>
      <p:transition spd="slow" advTm="58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7B876-1EBB-8523-FB5D-F47A5BFA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EC6406-AB85-F272-51C8-FA3E76EE5C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90816"/>
            <a:ext cx="12099659" cy="5263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ABD688-E922-09A2-5CC9-937E25E3C804}"/>
              </a:ext>
            </a:extLst>
          </p:cNvPr>
          <p:cNvSpPr txBox="1"/>
          <p:nvPr/>
        </p:nvSpPr>
        <p:spPr>
          <a:xfrm>
            <a:off x="2063656" y="503280"/>
            <a:ext cx="6128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Healthy lungs Vs. COPD lungs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04CFE63-A62A-AC75-52D3-E4314DA968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8350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336"/>
    </mc:Choice>
    <mc:Fallback>
      <p:transition spd="slow" advTm="55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FEAC6-3ED9-2860-3421-D88892BA5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u="sng" dirty="0"/>
              <a:t>Diagnosis of COPD</a:t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8D678E0-45FD-C846-F799-C5FA51BEF27C}"/>
              </a:ext>
            </a:extLst>
          </p:cNvPr>
          <p:cNvSpPr/>
          <p:nvPr/>
        </p:nvSpPr>
        <p:spPr>
          <a:xfrm>
            <a:off x="176463" y="1106907"/>
            <a:ext cx="5807242" cy="3705726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Assessment</a:t>
            </a:r>
          </a:p>
          <a:p>
            <a:r>
              <a:rPr lang="en-GB" sz="2200" dirty="0"/>
              <a:t>-Detailed medical history including symptoms, duration, and impact on daily life </a:t>
            </a:r>
          </a:p>
          <a:p>
            <a:r>
              <a:rPr lang="en-GB" sz="2200" dirty="0"/>
              <a:t>-Smoking history as the main risk factor for COPD </a:t>
            </a:r>
          </a:p>
          <a:p>
            <a:r>
              <a:rPr lang="en-GB" sz="2200" dirty="0"/>
              <a:t>-Respiratory examination assessing breathlessness, wheeze, and sputum production</a:t>
            </a:r>
          </a:p>
          <a:p>
            <a:pPr algn="ctr"/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E635437-215B-B816-B6F9-166CA971A842}"/>
              </a:ext>
            </a:extLst>
          </p:cNvPr>
          <p:cNvSpPr/>
          <p:nvPr/>
        </p:nvSpPr>
        <p:spPr>
          <a:xfrm>
            <a:off x="6096000" y="1106907"/>
            <a:ext cx="5919537" cy="3705726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Investigations</a:t>
            </a:r>
          </a:p>
          <a:p>
            <a:r>
              <a:rPr lang="en-GB" sz="2200" dirty="0"/>
              <a:t>-Spirometry which is the gold standard and recommended by NICE guidelines </a:t>
            </a:r>
          </a:p>
          <a:p>
            <a:r>
              <a:rPr lang="en-GB" sz="2200" dirty="0"/>
              <a:t>-Chest X-ray to rule out other lung conditions </a:t>
            </a:r>
          </a:p>
          <a:p>
            <a:r>
              <a:rPr lang="en-GB" sz="2200" dirty="0"/>
              <a:t>-Oxygen saturation to assess levels of oxygen in the blood </a:t>
            </a:r>
          </a:p>
          <a:p>
            <a:r>
              <a:rPr lang="en-GB" sz="2200" dirty="0"/>
              <a:t>-Blood tests to check for infection or other underlying causes </a:t>
            </a:r>
          </a:p>
          <a:p>
            <a:r>
              <a:rPr lang="en-GB" sz="2200" dirty="0"/>
              <a:t>-CAT score which assesses the impact of COPD symptoms on daily activities</a:t>
            </a:r>
          </a:p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276BC64-BB25-535F-5218-758955CC84EE}"/>
              </a:ext>
            </a:extLst>
          </p:cNvPr>
          <p:cNvSpPr/>
          <p:nvPr/>
        </p:nvSpPr>
        <p:spPr>
          <a:xfrm>
            <a:off x="657726" y="5069305"/>
            <a:ext cx="10876548" cy="1325563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b="1" dirty="0"/>
              <a:t>NICE Guidance</a:t>
            </a:r>
          </a:p>
          <a:p>
            <a:r>
              <a:rPr lang="en-GB" sz="2400" dirty="0"/>
              <a:t>Diagnosis of COPD must be confirmed using spirometry </a:t>
            </a:r>
          </a:p>
          <a:p>
            <a:r>
              <a:rPr lang="en-GB" sz="2400" dirty="0"/>
              <a:t>Results should be supported by clinical history, symptoms, and risk factors</a:t>
            </a:r>
          </a:p>
          <a:p>
            <a:pPr algn="ctr"/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19E010F-F6BB-4580-E2DB-2D684CC48F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36771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77"/>
    </mc:Choice>
    <mc:Fallback>
      <p:transition spd="slow" advTm="57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FC15C-A3CE-F1A3-EE41-7B2BE9A18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u="sng" dirty="0"/>
              <a:t>Impact of COPD on daily living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0DF9F7E-1F57-2077-9B75-4951E8F9182A}"/>
              </a:ext>
            </a:extLst>
          </p:cNvPr>
          <p:cNvSpPr/>
          <p:nvPr/>
        </p:nvSpPr>
        <p:spPr>
          <a:xfrm>
            <a:off x="320842" y="935598"/>
            <a:ext cx="3625516" cy="554639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Physical Impact</a:t>
            </a:r>
          </a:p>
          <a:p>
            <a:r>
              <a:rPr lang="en-GB" sz="2200" dirty="0"/>
              <a:t>-Persistent breathlessness that limits physical activity </a:t>
            </a:r>
          </a:p>
          <a:p>
            <a:r>
              <a:rPr lang="en-GB" sz="2200" dirty="0"/>
              <a:t>-Reduced mobility and exercise tolerance due to airflow obstruction </a:t>
            </a:r>
          </a:p>
          <a:p>
            <a:r>
              <a:rPr lang="en-GB" sz="2200" dirty="0"/>
              <a:t>-Fatigue caused by reduced oxygen delivery to the body's tissues</a:t>
            </a:r>
          </a:p>
          <a:p>
            <a:pPr algn="ctr"/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CF80EB-F087-260F-EBDA-B86AB6322C04}"/>
              </a:ext>
            </a:extLst>
          </p:cNvPr>
          <p:cNvSpPr/>
          <p:nvPr/>
        </p:nvSpPr>
        <p:spPr>
          <a:xfrm>
            <a:off x="4219074" y="1027906"/>
            <a:ext cx="3625516" cy="554639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Psychological Impact</a:t>
            </a:r>
          </a:p>
          <a:p>
            <a:r>
              <a:rPr lang="en-GB" sz="2200" dirty="0"/>
              <a:t>-Anxiety caused by breathlessness and fear of symptom flare-ups </a:t>
            </a:r>
          </a:p>
          <a:p>
            <a:r>
              <a:rPr lang="en-GB" sz="2200" dirty="0"/>
              <a:t>-Depression resulting from reduced independence and lifestyle changes </a:t>
            </a:r>
          </a:p>
          <a:p>
            <a:r>
              <a:rPr lang="en-GB" sz="2200" dirty="0"/>
              <a:t>-Reduced confidence in carrying out everyday activities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1D0B1F3-73AA-7F1C-E663-594C9C0DCF14}"/>
              </a:ext>
            </a:extLst>
          </p:cNvPr>
          <p:cNvSpPr/>
          <p:nvPr/>
        </p:nvSpPr>
        <p:spPr>
          <a:xfrm>
            <a:off x="8117307" y="946483"/>
            <a:ext cx="3625516" cy="5546391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b="1" u="sng" dirty="0"/>
              <a:t>Social Impact</a:t>
            </a:r>
          </a:p>
          <a:p>
            <a:r>
              <a:rPr lang="en-GB" sz="2200" dirty="0"/>
              <a:t>-Social isolation due to reduced participation in family and community activities </a:t>
            </a:r>
          </a:p>
          <a:p>
            <a:r>
              <a:rPr lang="en-GB" sz="2200" dirty="0"/>
              <a:t>-Loss of independence and increased reliance on family or carers </a:t>
            </a:r>
          </a:p>
          <a:p>
            <a:r>
              <a:rPr lang="en-GB" sz="2200" dirty="0"/>
              <a:t>-Reduced quality of life because of physical and emotional limitations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77AE2C4-3B57-D91F-5F79-7B1CD30331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4853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920"/>
    </mc:Choice>
    <mc:Fallback>
      <p:transition spd="slow" advTm="55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F0E20-2908-1712-BC36-6DBE903B7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716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/>
              <a:t>Person-centred care 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4D8C10-5D36-8C89-7C05-986396763B03}"/>
              </a:ext>
            </a:extLst>
          </p:cNvPr>
          <p:cNvSpPr txBox="1"/>
          <p:nvPr/>
        </p:nvSpPr>
        <p:spPr>
          <a:xfrm>
            <a:off x="657726" y="5839326"/>
            <a:ext cx="10892590" cy="1325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6CB59BE-3A5A-A35D-CD80-AB152DE71F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515283"/>
              </p:ext>
            </p:extLst>
          </p:nvPr>
        </p:nvGraphicFramePr>
        <p:xfrm>
          <a:off x="168441" y="914400"/>
          <a:ext cx="11855118" cy="581385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967789">
                  <a:extLst>
                    <a:ext uri="{9D8B030D-6E8A-4147-A177-3AD203B41FA5}">
                      <a16:colId xmlns:a16="http://schemas.microsoft.com/office/drawing/2014/main" val="3004693807"/>
                    </a:ext>
                  </a:extLst>
                </a:gridCol>
                <a:gridCol w="4935623">
                  <a:extLst>
                    <a:ext uri="{9D8B030D-6E8A-4147-A177-3AD203B41FA5}">
                      <a16:colId xmlns:a16="http://schemas.microsoft.com/office/drawing/2014/main" val="224554348"/>
                    </a:ext>
                  </a:extLst>
                </a:gridCol>
                <a:gridCol w="3951706">
                  <a:extLst>
                    <a:ext uri="{9D8B030D-6E8A-4147-A177-3AD203B41FA5}">
                      <a16:colId xmlns:a16="http://schemas.microsoft.com/office/drawing/2014/main" val="238686480"/>
                    </a:ext>
                  </a:extLst>
                </a:gridCol>
              </a:tblGrid>
              <a:tr h="443271">
                <a:tc>
                  <a:txBody>
                    <a:bodyPr/>
                    <a:lstStyle/>
                    <a:p>
                      <a:r>
                        <a:rPr lang="en-GB" dirty="0"/>
                        <a:t>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intervention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Expected 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059675"/>
                  </a:ext>
                </a:extLst>
              </a:tr>
              <a:tr h="1018556">
                <a:tc>
                  <a:txBody>
                    <a:bodyPr/>
                    <a:lstStyle/>
                    <a:p>
                      <a:r>
                        <a:rPr lang="en-GB" dirty="0"/>
                        <a:t>Breathlessness and reduced mobility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Teach breathing techniques, refer to pulmonary rehabilitation, encourage graded exercise and correct inhaler use.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breathing, increased mobility and greater independence.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392145"/>
                  </a:ext>
                </a:extLst>
              </a:tr>
              <a:tr h="827577">
                <a:tc>
                  <a:txBody>
                    <a:bodyPr/>
                    <a:lstStyle/>
                    <a:p>
                      <a:r>
                        <a:rPr lang="en-GB" dirty="0"/>
                        <a:t>Difficulty managing medication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Educate on inhaler technique, provide a written medication plan and review inhaler use regularly.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adherence to treatment and better symptom control.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483581"/>
                  </a:ext>
                </a:extLst>
              </a:tr>
              <a:tr h="1400515">
                <a:tc>
                  <a:txBody>
                    <a:bodyPr/>
                    <a:lstStyle/>
                    <a:p>
                      <a:r>
                        <a:rPr lang="en-GB" dirty="0"/>
                        <a:t>Risk of COPD exacerbations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 a personalised self-management plan, provide smoking cessation support if required, encourage vaccinations and educate on recognising early signs of deterioration.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exacerbations and fewer hospital admissions.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227181"/>
                  </a:ext>
                </a:extLst>
              </a:tr>
              <a:tr h="1018556">
                <a:tc>
                  <a:txBody>
                    <a:bodyPr/>
                    <a:lstStyle/>
                    <a:p>
                      <a:r>
                        <a:rPr lang="en-GB" dirty="0"/>
                        <a:t>Anxiety and low mood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Offer emotional support, refer to counselling or support groups if appropriate, encourage participation in pulmonary rehabilitation.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emotional wellbeing and increased confidence in managing COPD.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3469696"/>
                  </a:ext>
                </a:extLst>
              </a:tr>
              <a:tr h="1018556">
                <a:tc>
                  <a:txBody>
                    <a:bodyPr/>
                    <a:lstStyle/>
                    <a:p>
                      <a:r>
                        <a:rPr lang="en-GB" dirty="0"/>
                        <a:t>Difficulty completing daily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 to occupational therapy, advise on energy conservation techniques and assess the need for mobility aids or home adaptations.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independence and improved ability to complete everyday tasks safely.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708209"/>
                  </a:ext>
                </a:extLst>
              </a:tr>
            </a:tbl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CCA3EAA-D755-7D2E-8EBC-CC8B65AC09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013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890"/>
    </mc:Choice>
    <mc:Fallback>
      <p:transition spd="slow" advTm="55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A28C9D61-3AB8-D1DE-D9EB-8B95DA81287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 t="13883" b="1848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0E5E32-4590-86F5-6461-A1DBD0421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-1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u="sng" dirty="0">
                <a:solidFill>
                  <a:srgbClr val="FFFFFF"/>
                </a:solidFill>
              </a:rPr>
              <a:t>Treatment</a:t>
            </a:r>
            <a:br>
              <a:rPr lang="en-US" sz="6000" b="1" u="sng" dirty="0">
                <a:solidFill>
                  <a:srgbClr val="FFFFFF"/>
                </a:solidFill>
              </a:rPr>
            </a:br>
            <a:br>
              <a:rPr lang="en-US" sz="6000" dirty="0">
                <a:solidFill>
                  <a:srgbClr val="FFFFFF"/>
                </a:solidFill>
              </a:rPr>
            </a:br>
            <a:endParaRPr lang="en-US" sz="60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11C48A-3648-6685-BFF0-1D1D24BA3AE2}"/>
              </a:ext>
            </a:extLst>
          </p:cNvPr>
          <p:cNvSpPr txBox="1"/>
          <p:nvPr/>
        </p:nvSpPr>
        <p:spPr>
          <a:xfrm>
            <a:off x="561474" y="1450258"/>
            <a:ext cx="1082842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Medication</a:t>
            </a:r>
          </a:p>
          <a:p>
            <a:r>
              <a:rPr lang="en-GB" b="1" dirty="0"/>
              <a:t>Bronchodilators</a:t>
            </a:r>
            <a:r>
              <a:rPr lang="en-GB" dirty="0"/>
              <a:t> relax the airway muscles to improve airflow and reduce breathlessness. </a:t>
            </a:r>
          </a:p>
          <a:p>
            <a:r>
              <a:rPr lang="en-GB" b="1" dirty="0"/>
              <a:t>Corticosteroids</a:t>
            </a:r>
            <a:r>
              <a:rPr lang="en-GB" dirty="0"/>
              <a:t> reduce airway inflammation and help prevent exacerbations. </a:t>
            </a:r>
          </a:p>
          <a:p>
            <a:r>
              <a:rPr lang="en-GB" b="1" dirty="0"/>
              <a:t>Oxygen therapy</a:t>
            </a:r>
            <a:r>
              <a:rPr lang="en-GB" dirty="0"/>
              <a:t> is prescribed for people with persistently low blood oxygen levels to improve oxygenation. </a:t>
            </a:r>
          </a:p>
          <a:p>
            <a:endParaRPr lang="en-GB" b="1" dirty="0"/>
          </a:p>
          <a:p>
            <a:r>
              <a:rPr lang="en-GB" b="1" dirty="0"/>
              <a:t>Lifestyle Management</a:t>
            </a:r>
          </a:p>
          <a:p>
            <a:r>
              <a:rPr lang="en-GB" b="1" dirty="0"/>
              <a:t>Smoking cessation</a:t>
            </a:r>
            <a:r>
              <a:rPr lang="en-GB" dirty="0"/>
              <a:t> slows disease progression and improves lung function. </a:t>
            </a:r>
          </a:p>
          <a:p>
            <a:r>
              <a:rPr lang="en-GB" b="1" dirty="0"/>
              <a:t>Healthy, balanced diet</a:t>
            </a:r>
            <a:r>
              <a:rPr lang="en-GB" dirty="0"/>
              <a:t> supports energy levels and overall health. </a:t>
            </a:r>
          </a:p>
          <a:p>
            <a:r>
              <a:rPr lang="en-GB" b="1" dirty="0"/>
              <a:t>Regular exercise and pulmonary rehabilitation</a:t>
            </a:r>
            <a:r>
              <a:rPr lang="en-GB" dirty="0"/>
              <a:t> improve fitness, mobility, and quality of life. </a:t>
            </a:r>
          </a:p>
          <a:p>
            <a:r>
              <a:rPr lang="en-GB" b="1" dirty="0"/>
              <a:t>Adequate hydration</a:t>
            </a:r>
            <a:r>
              <a:rPr lang="en-GB" dirty="0"/>
              <a:t> helps thin mucus, making it easier to clear from the airways. </a:t>
            </a:r>
          </a:p>
          <a:p>
            <a:endParaRPr lang="en-GB" b="1" dirty="0"/>
          </a:p>
          <a:p>
            <a:r>
              <a:rPr lang="en-GB" b="1" dirty="0"/>
              <a:t>Multidisciplinary Team</a:t>
            </a:r>
          </a:p>
          <a:p>
            <a:r>
              <a:rPr lang="en-GB" b="1" dirty="0"/>
              <a:t>General Practitioner (GP)</a:t>
            </a:r>
            <a:r>
              <a:rPr lang="en-GB" dirty="0"/>
              <a:t> coordinates ongoing care and monitors the condition. </a:t>
            </a:r>
          </a:p>
          <a:p>
            <a:r>
              <a:rPr lang="en-GB" b="1" dirty="0"/>
              <a:t>Respiratory Nurse</a:t>
            </a:r>
            <a:r>
              <a:rPr lang="en-GB" dirty="0"/>
              <a:t> provides education, reviews symptoms, and supports self-management. </a:t>
            </a:r>
          </a:p>
          <a:p>
            <a:r>
              <a:rPr lang="en-GB" b="1" dirty="0"/>
              <a:t>Physiotherapist</a:t>
            </a:r>
            <a:r>
              <a:rPr lang="en-GB" dirty="0"/>
              <a:t> teaches breathing techniques and delivers pulmonary rehabilitation. </a:t>
            </a:r>
          </a:p>
          <a:p>
            <a:r>
              <a:rPr lang="en-GB" b="1" dirty="0"/>
              <a:t>Pharmacist</a:t>
            </a:r>
            <a:r>
              <a:rPr lang="en-GB" dirty="0"/>
              <a:t> ensures medicines are used safely and inhaler technique is correct. </a:t>
            </a:r>
          </a:p>
          <a:p>
            <a:r>
              <a:rPr lang="en-GB" b="1" dirty="0"/>
              <a:t>Dietitian</a:t>
            </a:r>
            <a:r>
              <a:rPr lang="en-GB" dirty="0"/>
              <a:t> provides nutritional advice to maintain a healthy weight and prevent malnutrition.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FF3447B-9E1D-1A8E-E39C-F879AE31BD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994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6223"/>
    </mc:Choice>
    <mc:Fallback>
      <p:transition spd="slow" advTm="56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2C599-1AF7-8B92-5007-8977B34B0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6343" y="181574"/>
            <a:ext cx="7540750" cy="7437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Monitoring and ongoing review</a:t>
            </a: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D3574DB-574A-CDB1-40F5-3B51307A89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154837"/>
              </p:ext>
            </p:extLst>
          </p:nvPr>
        </p:nvGraphicFramePr>
        <p:xfrm>
          <a:off x="326571" y="598715"/>
          <a:ext cx="11341173" cy="5898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E1C221E-34E5-F913-F68F-41E498614C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363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64"/>
    </mc:Choice>
    <mc:Fallback>
      <p:transition spd="slow" advTm="52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412C7-C167-7809-C4FE-5487D8DEC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Graphic 8" descr="Chat">
            <a:extLst>
              <a:ext uri="{FF2B5EF4-FFF2-40B4-BE49-F238E27FC236}">
                <a16:creationId xmlns:a16="http://schemas.microsoft.com/office/drawing/2014/main" id="{7AA194C1-9531-3315-92DA-E0C0FE7F6F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431BC4-8704-93BF-5529-05892EEC702D}"/>
              </a:ext>
            </a:extLst>
          </p:cNvPr>
          <p:cNvSpPr txBox="1"/>
          <p:nvPr/>
        </p:nvSpPr>
        <p:spPr>
          <a:xfrm>
            <a:off x="120316" y="365125"/>
            <a:ext cx="10904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 u="sng" dirty="0"/>
              <a:t>Communication</a:t>
            </a:r>
            <a:endParaRPr lang="en-GB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66759CF9-282B-3257-DE04-547B38ED1DAB}"/>
              </a:ext>
            </a:extLst>
          </p:cNvPr>
          <p:cNvSpPr/>
          <p:nvPr/>
        </p:nvSpPr>
        <p:spPr>
          <a:xfrm>
            <a:off x="5421086" y="1275070"/>
            <a:ext cx="6411685" cy="3856997"/>
          </a:xfrm>
          <a:prstGeom prst="wedgeRoundRect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Person-</a:t>
            </a:r>
            <a:r>
              <a:rPr lang="en-US" b="1" dirty="0" err="1"/>
              <a:t>Centred</a:t>
            </a:r>
            <a:r>
              <a:rPr lang="en-US" b="1" dirty="0"/>
              <a:t> Communication Approach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Active listening to understand concerns, symptoms, and patient priorities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Use of simple, clear language to support understanding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Shared decision-making to involve the patient in care choices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Written information to reinforce verbal explanations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Family involvement with patient consent to support ongoing care</a:t>
            </a:r>
          </a:p>
          <a:p>
            <a:pPr algn="ctr"/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D8A80DC-D438-4ED2-1BD8-38BAD7C465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861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385"/>
    </mc:Choice>
    <mc:Fallback>
      <p:transition spd="slow" advTm="75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98B1B-CA0B-BA0D-C472-D2C30CC57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9924" y="583580"/>
            <a:ext cx="8756657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considerations in COPD care</a:t>
            </a:r>
            <a:b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14AD2709-9FC4-BCC3-C1B0-E49AB483CD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8184" y="1243529"/>
            <a:ext cx="3146562" cy="31465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AE746E-F809-7A66-C275-0DC3D2F2EC76}"/>
              </a:ext>
            </a:extLst>
          </p:cNvPr>
          <p:cNvSpPr txBox="1"/>
          <p:nvPr/>
        </p:nvSpPr>
        <p:spPr>
          <a:xfrm>
            <a:off x="3429000" y="1600200"/>
            <a:ext cx="8281417" cy="47723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Core Ethical Principles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Respect for autonomy, supporting the patient’s right to make informed choices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Informed consent before any treatment, ensuring understanding of risks and benefits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Confidentiality, keeping personal and medical information secure and private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Equality, ensuring fair access to care regardless of background or circumstances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Dignity, always treating the individual with respect and compassion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Legal and Professional Guidance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Mental Capacity Act applied when patients may lack decision-making capacity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Individualised</a:t>
            </a:r>
            <a:r>
              <a:rPr lang="en-US" dirty="0"/>
              <a:t> care planning based on the person’s needs, preferences, and abilities</a:t>
            </a: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8D112F24-EDD2-4521-11AA-8B1473DCE1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387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859"/>
    </mc:Choice>
    <mc:Fallback>
      <p:transition spd="slow" advTm="126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DAAE3-A8EC-565B-D98D-2883D47CE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825" y="678168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Evidence-based treatment recommendations </a:t>
            </a: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D69C23-2BEC-A17E-8B62-5D1541E3B4FF}"/>
              </a:ext>
            </a:extLst>
          </p:cNvPr>
          <p:cNvSpPr txBox="1"/>
          <p:nvPr/>
        </p:nvSpPr>
        <p:spPr>
          <a:xfrm>
            <a:off x="901323" y="2183120"/>
            <a:ext cx="10645504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Pulmonary rehabilitation to improve exercise capacity, breathing control, and quality of life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Smoking cessation as the most effective way to slow disease progression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Vaccinations including annual flu and pneumococcal vaccines to reduce infection risk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Correct inhaler technique to ensure medications are effective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Regular moderate physical activity to maintain mobility, strength, and lung function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Self-management plan to </a:t>
            </a:r>
            <a:r>
              <a:rPr lang="en-US" sz="2000" dirty="0" err="1"/>
              <a:t>recognise</a:t>
            </a:r>
            <a:r>
              <a:rPr lang="en-US" sz="2000" dirty="0"/>
              <a:t> and respond to exacerbations early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Regular clinical review to monitor disease progression and adjust treatment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Healthy, balanced diet to maintain energy levels and prevent weight loss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4075266-A58F-B240-A877-13E76CB0B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7614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8"/>
    </mc:Choice>
    <mc:Fallback>
      <p:transition spd="slow" advTm="50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0E993-25BC-8B67-54AD-2214B5A50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064" y="176520"/>
            <a:ext cx="983354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21C7D893-7C8E-A3C0-6EC4-7E38EECDB586}"/>
              </a:ext>
            </a:extLst>
          </p:cNvPr>
          <p:cNvSpPr txBox="1"/>
          <p:nvPr/>
        </p:nvSpPr>
        <p:spPr>
          <a:xfrm>
            <a:off x="1449705" y="1377086"/>
            <a:ext cx="10134599" cy="26939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2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6E38E98-4C77-0FEF-F5B2-05AA4814D68C}"/>
              </a:ext>
            </a:extLst>
          </p:cNvPr>
          <p:cNvSpPr/>
          <p:nvPr/>
        </p:nvSpPr>
        <p:spPr>
          <a:xfrm>
            <a:off x="689064" y="1152555"/>
            <a:ext cx="10676905" cy="524403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Key Impact of COPD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 chronic condition that progressively affects the lungs and breathing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Significantly reduces quality of life and daily functioning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Key Principles of Management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Early diagnosis using spirometry and clinical assessment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Evidence-based treatment following NICE and NHS guidelines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Person-</a:t>
            </a:r>
            <a:r>
              <a:rPr lang="en-US" dirty="0" err="1">
                <a:solidFill>
                  <a:schemeClr val="tx2"/>
                </a:solidFill>
              </a:rPr>
              <a:t>centred</a:t>
            </a:r>
            <a:r>
              <a:rPr lang="en-US" dirty="0">
                <a:solidFill>
                  <a:schemeClr val="tx2"/>
                </a:solidFill>
              </a:rPr>
              <a:t> care tailored to individual needs and preferences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Lifestyle modifications including smoking cessation, exercise, and diet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Regular monitoring to detect deterioration early and adjust treatment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Overall Outcome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Improves independence and daily functioning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Reduces exacerbations and hospital admissions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Enhances quality of life and long-term wellbeing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3AD3C4E-B5A6-767B-D639-3BFEC29C12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3322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48"/>
    </mc:Choice>
    <mc:Fallback>
      <p:transition spd="slow" advTm="48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8078E-7BA4-C50C-D4AE-B7F1F915A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2174977"/>
            <a:ext cx="9144000" cy="258866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/>
              <a:t>British Lung Foundation (2023) </a:t>
            </a:r>
            <a:r>
              <a:rPr lang="en-GB" sz="1800" i="1" dirty="0"/>
              <a:t>Chronic obstructive pulmonary disease (COPD).</a:t>
            </a:r>
            <a:r>
              <a:rPr lang="en-GB" sz="1800" dirty="0"/>
              <a:t> Available at: </a:t>
            </a:r>
            <a:r>
              <a:rPr lang="en-GB" sz="1800" dirty="0">
                <a:hlinkClick r:id="rId2"/>
              </a:rPr>
              <a:t>https://www.blf.org.uk/</a:t>
            </a:r>
            <a:r>
              <a:rPr lang="en-GB" sz="1800" dirty="0"/>
              <a:t> (Accessed: 4July 2026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Feather, A., Randall, D. and Waterhouse, M. (2021) </a:t>
            </a:r>
            <a:r>
              <a:rPr lang="en-GB" sz="1800" i="1" dirty="0"/>
              <a:t>Kumar and Clark’s Clinical Medicine.</a:t>
            </a:r>
            <a:r>
              <a:rPr lang="en-GB" sz="1800" dirty="0"/>
              <a:t> 11th </a:t>
            </a:r>
            <a:r>
              <a:rPr lang="en-GB" sz="1800" dirty="0" err="1"/>
              <a:t>edn</a:t>
            </a:r>
            <a:r>
              <a:rPr lang="en-GB" sz="1800" dirty="0"/>
              <a:t>. London: Elsevier.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Global Initiative for Chronic Obstructive Lung Disease (2024) </a:t>
            </a:r>
            <a:r>
              <a:rPr lang="en-GB" sz="1800" i="1" dirty="0"/>
              <a:t>Global Strategy for the Diagnosis, Management, and Prevention of Chronic Obstructive Pulmonary Disease (2024 Report).</a:t>
            </a:r>
            <a:r>
              <a:rPr lang="en-GB" sz="1800" dirty="0"/>
              <a:t> Available at: </a:t>
            </a:r>
            <a:r>
              <a:rPr lang="en-GB" sz="1800" dirty="0">
                <a:hlinkClick r:id="rId3"/>
              </a:rPr>
              <a:t>https://goldcopd.org/</a:t>
            </a:r>
            <a:r>
              <a:rPr lang="en-GB" sz="1800" dirty="0"/>
              <a:t> (Accessed: 5 July 2026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NHS England (2024) </a:t>
            </a:r>
            <a:r>
              <a:rPr lang="en-GB" sz="1800" i="1" dirty="0"/>
              <a:t>Chronic Obstructive Pulmonary Disease.</a:t>
            </a:r>
            <a:r>
              <a:rPr lang="en-GB" sz="1800" dirty="0"/>
              <a:t> Available at: </a:t>
            </a:r>
            <a:r>
              <a:rPr lang="en-GB" sz="1800" dirty="0">
                <a:hlinkClick r:id="rId4"/>
              </a:rPr>
              <a:t>https://www.england.nhs.uk/</a:t>
            </a:r>
            <a:r>
              <a:rPr lang="en-GB" sz="1800" dirty="0"/>
              <a:t> (Accessed: 1 July 2026).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National Institute for Health and Care Excellence (2019) </a:t>
            </a:r>
            <a:r>
              <a:rPr lang="en-GB" sz="1800" i="1" dirty="0"/>
              <a:t>Chronic obstructive pulmonary disease in over 16s: diagnosis and management (NG115).</a:t>
            </a:r>
            <a:r>
              <a:rPr lang="en-GB" sz="1800" dirty="0"/>
              <a:t> London: National Institute for Health and Care Excellence. Available at: </a:t>
            </a:r>
            <a:r>
              <a:rPr lang="en-GB" sz="1800" dirty="0">
                <a:hlinkClick r:id="rId5"/>
              </a:rPr>
              <a:t>https://www.nice.org.uk/guidance/ng115</a:t>
            </a:r>
            <a:r>
              <a:rPr lang="en-GB" sz="1800" dirty="0"/>
              <a:t> (Accessed: 7 July 2026).</a:t>
            </a:r>
            <a:br>
              <a:rPr lang="en-GB" sz="1800" dirty="0"/>
            </a:b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/>
              <a:t>Tortora, G.J. and Derrickson, B. (2021) </a:t>
            </a:r>
            <a:r>
              <a:rPr lang="en-GB" sz="1800" i="1" dirty="0"/>
              <a:t>Principles of Anatomy and Physiology.</a:t>
            </a:r>
            <a:r>
              <a:rPr lang="en-GB" sz="1800" dirty="0"/>
              <a:t> 16th </a:t>
            </a:r>
            <a:r>
              <a:rPr lang="en-GB" sz="1800" dirty="0" err="1"/>
              <a:t>edn</a:t>
            </a:r>
            <a:r>
              <a:rPr lang="en-GB" sz="1800" dirty="0"/>
              <a:t>. Hoboken, NJ: Wiley. Available at: [e-book link] (Accessed: 3 July 2026).</a:t>
            </a:r>
            <a:br>
              <a:rPr lang="en-GB" sz="1800" dirty="0"/>
            </a:b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800" dirty="0"/>
              <a:t>Waugh, A. and Grant, A. (2022) </a:t>
            </a:r>
            <a:r>
              <a:rPr lang="en-GB" sz="1800" i="1" dirty="0"/>
              <a:t>Ross &amp; Wilson Anatomy and Physiology in Health and Illness.</a:t>
            </a:r>
            <a:r>
              <a:rPr lang="en-GB" sz="1800" dirty="0"/>
              <a:t> 14th </a:t>
            </a:r>
            <a:r>
              <a:rPr lang="en-GB" sz="1800" dirty="0" err="1"/>
              <a:t>edn</a:t>
            </a:r>
            <a:r>
              <a:rPr lang="en-GB" sz="1800" dirty="0"/>
              <a:t>. Edinburgh: Elsevier.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World Health Organization (2024) </a:t>
            </a:r>
            <a:r>
              <a:rPr lang="en-GB" sz="1800" i="1" dirty="0"/>
              <a:t>Chronic obstructive pulmonary disease (COPD).</a:t>
            </a:r>
            <a:r>
              <a:rPr lang="en-GB" sz="1800" dirty="0"/>
              <a:t> Available at: https://www.who.int/news-room/fact-sheets/detail/chronic-obstructive-pulmonary-disease-(copd) (Accessed: 8 July 2026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3559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9705</TotalTime>
  <Words>1579</Words>
  <Application>Microsoft Office PowerPoint</Application>
  <PresentationFormat>Widescreen</PresentationFormat>
  <Paragraphs>160</Paragraphs>
  <Slides>15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COPD- Chronic Obstructive Pulmonary Disease </vt:lpstr>
      <vt:lpstr>PowerPoint Presentation</vt:lpstr>
      <vt:lpstr> </vt:lpstr>
      <vt:lpstr> </vt:lpstr>
      <vt:lpstr>Diagnosis of COPD </vt:lpstr>
      <vt:lpstr>Impact of COPD on daily living </vt:lpstr>
      <vt:lpstr>Person-centred care plan</vt:lpstr>
      <vt:lpstr>Treatment  </vt:lpstr>
      <vt:lpstr>Monitoring and ongoing review </vt:lpstr>
      <vt:lpstr> </vt:lpstr>
      <vt:lpstr>Ethical considerations in COPD care </vt:lpstr>
      <vt:lpstr>Evidence-based treatment recommendations  </vt:lpstr>
      <vt:lpstr>Conclusion </vt:lpstr>
      <vt:lpstr>References   British Lung Foundation (2023) Chronic obstructive pulmonary disease (COPD). Available at: https://www.blf.org.uk/ (Accessed: 4July 2026  Feather, A., Randall, D. and Waterhouse, M. (2021) Kumar and Clark’s Clinical Medicine. 11th edn. London: Elsevier.  Global Initiative for Chronic Obstructive Lung Disease (2024) Global Strategy for the Diagnosis, Management, and Prevention of Chronic Obstructive Pulmonary Disease (2024 Report). Available at: https://goldcopd.org/ (Accessed: 5 July 2026  NHS England (2024) Chronic Obstructive Pulmonary Disease. Available at: https://www.england.nhs.uk/ (Accessed: 1 July 2026).  National Institute for Health and Care Excellence (2019) Chronic obstructive pulmonary disease in over 16s: diagnosis and management (NG115). London: National Institute for Health and Care Excellence. Available at: https://www.nice.org.uk/guidance/ng115 (Accessed: 7 July 2026).  Tortora, G.J. and Derrickson, B. (2021) Principles of Anatomy and Physiology. 16th edn. Hoboken, NJ: Wiley. Available at: [e-book link] (Accessed: 3 July 2026).  Waugh, A. and Grant, A. (2022) Ross &amp; Wilson Anatomy and Physiology in Health and Illness. 14th edn. Edinburgh: Elsevier.  World Health Organization (2024) Chronic obstructive pulmonary disease (COPD). Available at: https://www.who.int/news-room/fact-sheets/detail/chronic-obstructive-pulmonary-disease-(copd) (Accessed: 8 July 2026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Jawaheer Atta (2236701)</dc:creator>
  <cp:lastModifiedBy>Jawaheer Atta (2236701)</cp:lastModifiedBy>
  <cp:revision>1</cp:revision>
  <dcterms:created xsi:type="dcterms:W3CDTF">2026-07-03T09:31:24Z</dcterms:created>
  <dcterms:modified xsi:type="dcterms:W3CDTF">2026-07-12T19:56:42Z</dcterms:modified>
</cp:coreProperties>
</file>