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4" r:id="rId4"/>
  </p:sldMasterIdLst>
  <p:sldIdLst>
    <p:sldId id="256" r:id="rId5"/>
    <p:sldId id="258" r:id="rId6"/>
    <p:sldId id="268" r:id="rId7"/>
    <p:sldId id="259" r:id="rId8"/>
    <p:sldId id="260" r:id="rId9"/>
    <p:sldId id="262" r:id="rId10"/>
    <p:sldId id="261" r:id="rId11"/>
    <p:sldId id="263" r:id="rId12"/>
    <p:sldId id="264" r:id="rId13"/>
    <p:sldId id="266" r:id="rId14"/>
    <p:sldId id="267" r:id="rId15"/>
    <p:sldId id="257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FCB4DB5-B4D8-4A06-94E8-1D40D1AC3FC0}" v="2" dt="2026-03-23T05:27:47.6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286" autoAdjust="0"/>
    <p:restoredTop sz="94660"/>
  </p:normalViewPr>
  <p:slideViewPr>
    <p:cSldViewPr snapToGrid="0">
      <p:cViewPr varScale="1">
        <p:scale>
          <a:sx n="63" d="100"/>
          <a:sy n="63" d="100"/>
        </p:scale>
        <p:origin x="67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N ADEWOLE" userId="cf980db71a676a75" providerId="LiveId" clId="{BBB5FACE-CE94-4D3E-8C4B-10B16B02C3DD}"/>
    <pc:docChg chg="undo custSel modSld">
      <pc:chgData name="BEN ADEWOLE" userId="cf980db71a676a75" providerId="LiveId" clId="{BBB5FACE-CE94-4D3E-8C4B-10B16B02C3DD}" dt="2026-03-23T05:28:28.544" v="303" actId="2711"/>
      <pc:docMkLst>
        <pc:docMk/>
      </pc:docMkLst>
      <pc:sldChg chg="modSp mod">
        <pc:chgData name="BEN ADEWOLE" userId="cf980db71a676a75" providerId="LiveId" clId="{BBB5FACE-CE94-4D3E-8C4B-10B16B02C3DD}" dt="2026-03-23T05:25:03.339" v="292" actId="255"/>
        <pc:sldMkLst>
          <pc:docMk/>
          <pc:sldMk cId="513899041" sldId="257"/>
        </pc:sldMkLst>
        <pc:spChg chg="mod">
          <ac:chgData name="BEN ADEWOLE" userId="cf980db71a676a75" providerId="LiveId" clId="{BBB5FACE-CE94-4D3E-8C4B-10B16B02C3DD}" dt="2026-03-23T05:25:03.339" v="292" actId="255"/>
          <ac:spMkLst>
            <pc:docMk/>
            <pc:sldMk cId="513899041" sldId="257"/>
            <ac:spMk id="3" creationId="{039F8E65-C7C6-ADF0-F8FD-A805831F505D}"/>
          </ac:spMkLst>
        </pc:spChg>
      </pc:sldChg>
      <pc:sldChg chg="modSp mod">
        <pc:chgData name="BEN ADEWOLE" userId="cf980db71a676a75" providerId="LiveId" clId="{BBB5FACE-CE94-4D3E-8C4B-10B16B02C3DD}" dt="2026-03-23T05:28:28.544" v="303" actId="2711"/>
        <pc:sldMkLst>
          <pc:docMk/>
          <pc:sldMk cId="3171705842" sldId="258"/>
        </pc:sldMkLst>
        <pc:spChg chg="mod">
          <ac:chgData name="BEN ADEWOLE" userId="cf980db71a676a75" providerId="LiveId" clId="{BBB5FACE-CE94-4D3E-8C4B-10B16B02C3DD}" dt="2026-03-23T05:28:28.544" v="303" actId="2711"/>
          <ac:spMkLst>
            <pc:docMk/>
            <pc:sldMk cId="3171705842" sldId="258"/>
            <ac:spMk id="3" creationId="{05030E79-53CC-AA52-5B70-21F6930EFAF7}"/>
          </ac:spMkLst>
        </pc:spChg>
      </pc:sldChg>
      <pc:sldChg chg="modSp mod">
        <pc:chgData name="BEN ADEWOLE" userId="cf980db71a676a75" providerId="LiveId" clId="{BBB5FACE-CE94-4D3E-8C4B-10B16B02C3DD}" dt="2026-03-23T05:26:39.736" v="297" actId="255"/>
        <pc:sldMkLst>
          <pc:docMk/>
          <pc:sldMk cId="4056502965" sldId="259"/>
        </pc:sldMkLst>
        <pc:spChg chg="mod">
          <ac:chgData name="BEN ADEWOLE" userId="cf980db71a676a75" providerId="LiveId" clId="{BBB5FACE-CE94-4D3E-8C4B-10B16B02C3DD}" dt="2026-03-23T05:26:39.736" v="297" actId="255"/>
          <ac:spMkLst>
            <pc:docMk/>
            <pc:sldMk cId="4056502965" sldId="259"/>
            <ac:spMk id="3" creationId="{3386EB65-07B1-C378-700D-AC753053C6AB}"/>
          </ac:spMkLst>
        </pc:spChg>
      </pc:sldChg>
      <pc:sldChg chg="modSp mod">
        <pc:chgData name="BEN ADEWOLE" userId="cf980db71a676a75" providerId="LiveId" clId="{BBB5FACE-CE94-4D3E-8C4B-10B16B02C3DD}" dt="2026-03-23T05:26:15.811" v="295" actId="1076"/>
        <pc:sldMkLst>
          <pc:docMk/>
          <pc:sldMk cId="2703188246" sldId="260"/>
        </pc:sldMkLst>
        <pc:spChg chg="mod">
          <ac:chgData name="BEN ADEWOLE" userId="cf980db71a676a75" providerId="LiveId" clId="{BBB5FACE-CE94-4D3E-8C4B-10B16B02C3DD}" dt="2026-03-23T05:26:07.803" v="294" actId="2711"/>
          <ac:spMkLst>
            <pc:docMk/>
            <pc:sldMk cId="2703188246" sldId="260"/>
            <ac:spMk id="3" creationId="{93606F3E-2C1A-BCC9-8DF0-6A44B53FAF3A}"/>
          </ac:spMkLst>
        </pc:spChg>
        <pc:picChg chg="mod">
          <ac:chgData name="BEN ADEWOLE" userId="cf980db71a676a75" providerId="LiveId" clId="{BBB5FACE-CE94-4D3E-8C4B-10B16B02C3DD}" dt="2026-03-23T05:26:15.811" v="295" actId="1076"/>
          <ac:picMkLst>
            <pc:docMk/>
            <pc:sldMk cId="2703188246" sldId="260"/>
            <ac:picMk id="4" creationId="{7A8F98D9-BE77-E8C8-EF35-25572198E0FB}"/>
          </ac:picMkLst>
        </pc:picChg>
      </pc:sldChg>
      <pc:sldChg chg="modSp mod">
        <pc:chgData name="BEN ADEWOLE" userId="cf980db71a676a75" providerId="LiveId" clId="{BBB5FACE-CE94-4D3E-8C4B-10B16B02C3DD}" dt="2026-03-23T05:25:42.009" v="293" actId="2711"/>
        <pc:sldMkLst>
          <pc:docMk/>
          <pc:sldMk cId="2646054078" sldId="262"/>
        </pc:sldMkLst>
        <pc:spChg chg="mod">
          <ac:chgData name="BEN ADEWOLE" userId="cf980db71a676a75" providerId="LiveId" clId="{BBB5FACE-CE94-4D3E-8C4B-10B16B02C3DD}" dt="2026-03-23T05:25:42.009" v="293" actId="2711"/>
          <ac:spMkLst>
            <pc:docMk/>
            <pc:sldMk cId="2646054078" sldId="262"/>
            <ac:spMk id="3" creationId="{4C763B66-BD51-8528-BD4B-BE0374AACB52}"/>
          </ac:spMkLst>
        </pc:spChg>
      </pc:sldChg>
      <pc:sldChg chg="modSp mod">
        <pc:chgData name="BEN ADEWOLE" userId="cf980db71a676a75" providerId="LiveId" clId="{BBB5FACE-CE94-4D3E-8C4B-10B16B02C3DD}" dt="2026-03-23T05:20:45.453" v="170" actId="20577"/>
        <pc:sldMkLst>
          <pc:docMk/>
          <pc:sldMk cId="301570027" sldId="263"/>
        </pc:sldMkLst>
        <pc:spChg chg="mod">
          <ac:chgData name="BEN ADEWOLE" userId="cf980db71a676a75" providerId="LiveId" clId="{BBB5FACE-CE94-4D3E-8C4B-10B16B02C3DD}" dt="2026-03-23T05:20:45.453" v="170" actId="20577"/>
          <ac:spMkLst>
            <pc:docMk/>
            <pc:sldMk cId="301570027" sldId="263"/>
            <ac:spMk id="3" creationId="{D18895CD-ED85-3B13-CEAD-751C88009B6D}"/>
          </ac:spMkLst>
        </pc:spChg>
      </pc:sldChg>
      <pc:sldChg chg="modSp mod">
        <pc:chgData name="BEN ADEWOLE" userId="cf980db71a676a75" providerId="LiveId" clId="{BBB5FACE-CE94-4D3E-8C4B-10B16B02C3DD}" dt="2026-03-23T05:22:59.369" v="285" actId="20577"/>
        <pc:sldMkLst>
          <pc:docMk/>
          <pc:sldMk cId="1401113754" sldId="264"/>
        </pc:sldMkLst>
        <pc:spChg chg="mod">
          <ac:chgData name="BEN ADEWOLE" userId="cf980db71a676a75" providerId="LiveId" clId="{BBB5FACE-CE94-4D3E-8C4B-10B16B02C3DD}" dt="2026-03-23T05:22:59.369" v="285" actId="20577"/>
          <ac:spMkLst>
            <pc:docMk/>
            <pc:sldMk cId="1401113754" sldId="264"/>
            <ac:spMk id="3" creationId="{61A6C742-331A-5B30-C8D6-F201E5D9E80A}"/>
          </ac:spMkLst>
        </pc:spChg>
      </pc:sldChg>
      <pc:sldChg chg="modSp mod">
        <pc:chgData name="BEN ADEWOLE" userId="cf980db71a676a75" providerId="LiveId" clId="{BBB5FACE-CE94-4D3E-8C4B-10B16B02C3DD}" dt="2026-03-23T05:23:44.485" v="287" actId="255"/>
        <pc:sldMkLst>
          <pc:docMk/>
          <pc:sldMk cId="2790888970" sldId="266"/>
        </pc:sldMkLst>
        <pc:spChg chg="mod">
          <ac:chgData name="BEN ADEWOLE" userId="cf980db71a676a75" providerId="LiveId" clId="{BBB5FACE-CE94-4D3E-8C4B-10B16B02C3DD}" dt="2026-03-23T05:23:44.485" v="287" actId="255"/>
          <ac:spMkLst>
            <pc:docMk/>
            <pc:sldMk cId="2790888970" sldId="266"/>
            <ac:spMk id="3" creationId="{08DED9DE-6F0E-E21D-1F9D-612D618E4900}"/>
          </ac:spMkLst>
        </pc:spChg>
      </pc:sldChg>
      <pc:sldChg chg="modSp mod">
        <pc:chgData name="BEN ADEWOLE" userId="cf980db71a676a75" providerId="LiveId" clId="{BBB5FACE-CE94-4D3E-8C4B-10B16B02C3DD}" dt="2026-03-23T05:24:34.805" v="290" actId="20577"/>
        <pc:sldMkLst>
          <pc:docMk/>
          <pc:sldMk cId="2529643987" sldId="267"/>
        </pc:sldMkLst>
        <pc:spChg chg="mod">
          <ac:chgData name="BEN ADEWOLE" userId="cf980db71a676a75" providerId="LiveId" clId="{BBB5FACE-CE94-4D3E-8C4B-10B16B02C3DD}" dt="2026-03-23T05:24:34.805" v="290" actId="20577"/>
          <ac:spMkLst>
            <pc:docMk/>
            <pc:sldMk cId="2529643987" sldId="267"/>
            <ac:spMk id="3" creationId="{C3ECE27C-FF1B-F3DF-A65E-B53D95B25C0F}"/>
          </ac:spMkLst>
        </pc:spChg>
      </pc:sldChg>
      <pc:sldChg chg="modSp mod">
        <pc:chgData name="BEN ADEWOLE" userId="cf980db71a676a75" providerId="LiveId" clId="{BBB5FACE-CE94-4D3E-8C4B-10B16B02C3DD}" dt="2026-03-23T05:28:03.007" v="302" actId="2711"/>
        <pc:sldMkLst>
          <pc:docMk/>
          <pc:sldMk cId="1529905091" sldId="268"/>
        </pc:sldMkLst>
        <pc:spChg chg="mod">
          <ac:chgData name="BEN ADEWOLE" userId="cf980db71a676a75" providerId="LiveId" clId="{BBB5FACE-CE94-4D3E-8C4B-10B16B02C3DD}" dt="2026-03-23T05:28:03.007" v="302" actId="2711"/>
          <ac:spMkLst>
            <pc:docMk/>
            <pc:sldMk cId="1529905091" sldId="268"/>
            <ac:spMk id="3" creationId="{BA598E7F-C6C7-FCCB-9943-6EF976AD835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3A854-CB1A-4604-95C9-E4832F9ECBF3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B541-C469-4B48-99E0-26F5C01FD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1469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3A854-CB1A-4604-95C9-E4832F9ECBF3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B541-C469-4B48-99E0-26F5C01FD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06253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3A854-CB1A-4604-95C9-E4832F9ECBF3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B541-C469-4B48-99E0-26F5C01FD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0794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3A854-CB1A-4604-95C9-E4832F9ECBF3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B541-C469-4B48-99E0-26F5C01FD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1449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3A854-CB1A-4604-95C9-E4832F9ECBF3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B541-C469-4B48-99E0-26F5C01FD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020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3A854-CB1A-4604-95C9-E4832F9ECBF3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B541-C469-4B48-99E0-26F5C01FD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263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3A854-CB1A-4604-95C9-E4832F9ECBF3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B541-C469-4B48-99E0-26F5C01FD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8649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3A854-CB1A-4604-95C9-E4832F9ECBF3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B541-C469-4B48-99E0-26F5C01FD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1615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B541-C469-4B48-99E0-26F5C01FDE52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3A854-CB1A-4604-95C9-E4832F9ECBF3}" type="datetimeFigureOut">
              <a:rPr lang="en-GB" smtClean="0"/>
              <a:t>22/03/2026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8605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3A854-CB1A-4604-95C9-E4832F9ECBF3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B541-C469-4B48-99E0-26F5C01FD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7817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3A854-CB1A-4604-95C9-E4832F9ECBF3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B541-C469-4B48-99E0-26F5C01FDE5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957012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3A854-CB1A-4604-95C9-E4832F9ECBF3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B541-C469-4B48-99E0-26F5C01FD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4287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3A854-CB1A-4604-95C9-E4832F9ECBF3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B541-C469-4B48-99E0-26F5C01FDE5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715512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3A854-CB1A-4604-95C9-E4832F9ECBF3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B541-C469-4B48-99E0-26F5C01FD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7181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3A854-CB1A-4604-95C9-E4832F9ECBF3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B541-C469-4B48-99E0-26F5C01FD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6147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3A854-CB1A-4604-95C9-E4832F9ECBF3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B541-C469-4B48-99E0-26F5C01FD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8651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83A854-CB1A-4604-95C9-E4832F9ECBF3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24EB541-C469-4B48-99E0-26F5C01FD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8849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5" r:id="rId1"/>
    <p:sldLayoutId id="2147483836" r:id="rId2"/>
    <p:sldLayoutId id="2147483837" r:id="rId3"/>
    <p:sldLayoutId id="2147483838" r:id="rId4"/>
    <p:sldLayoutId id="2147483839" r:id="rId5"/>
    <p:sldLayoutId id="2147483840" r:id="rId6"/>
    <p:sldLayoutId id="2147483841" r:id="rId7"/>
    <p:sldLayoutId id="2147483842" r:id="rId8"/>
    <p:sldLayoutId id="2147483843" r:id="rId9"/>
    <p:sldLayoutId id="2147483844" r:id="rId10"/>
    <p:sldLayoutId id="2147483845" r:id="rId11"/>
    <p:sldLayoutId id="2147483846" r:id="rId12"/>
    <p:sldLayoutId id="2147483847" r:id="rId13"/>
    <p:sldLayoutId id="2147483848" r:id="rId14"/>
    <p:sldLayoutId id="2147483849" r:id="rId15"/>
    <p:sldLayoutId id="214748385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assignmentpoint.com/effective-communication-skills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hospi.info/importance-of-communication-in-hospitals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eologic.com/blog/elements-of-effective-communication-in-the-workplace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barrierstocommunication.net/barriers-to-communication-in-healthcare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rdie.care/blog/communication-health-social-care" TargetMode="External"/><Relationship Id="rId2" Type="http://schemas.openxmlformats.org/officeDocument/2006/relationships/hyperlink" Target="https://online-learning-college.com/knowledge-hub/care/effective-communication-skills-health-social-care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theaccessgroup.com/en-gb/blog/hsc-effective-communication-health-and-social-care/" TargetMode="External"/><Relationship Id="rId4" Type="http://schemas.openxmlformats.org/officeDocument/2006/relationships/hyperlink" Target="https://www.usa.edu/blog/communication-in-nursi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DEA491A-9E5B-9BE1-2142-C5EE4354F9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95943"/>
            <a:ext cx="9144000" cy="5061857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D566D1D-4214-BBAD-9972-B4C9D03C03B9}"/>
              </a:ext>
            </a:extLst>
          </p:cNvPr>
          <p:cNvSpPr txBox="1"/>
          <p:nvPr/>
        </p:nvSpPr>
        <p:spPr>
          <a:xfrm>
            <a:off x="1713054" y="1273215"/>
            <a:ext cx="8576840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sz="3200" dirty="0">
                <a:latin typeface="+mj-lt"/>
              </a:rPr>
              <a:t>Module Title: </a:t>
            </a:r>
            <a:r>
              <a:rPr lang="en-GB" altLang="en-US" sz="3200" b="1" i="1" dirty="0">
                <a:latin typeface="+mj-lt"/>
              </a:rPr>
              <a:t>Professional Career Development within Health and Social Care</a:t>
            </a:r>
          </a:p>
          <a:p>
            <a:r>
              <a:rPr lang="en-GB" altLang="en-US" sz="3200" u="sng" dirty="0">
                <a:latin typeface="+mj-lt"/>
              </a:rPr>
              <a:t>Module Number</a:t>
            </a:r>
            <a:r>
              <a:rPr lang="en-GB" altLang="en-US" sz="3200" dirty="0">
                <a:latin typeface="+mj-lt"/>
              </a:rPr>
              <a:t>: </a:t>
            </a:r>
            <a:r>
              <a:rPr lang="en-GB" altLang="en-US" sz="3200" b="1" i="1" dirty="0">
                <a:latin typeface="+mj-lt"/>
              </a:rPr>
              <a:t>LCHS 4009 (LON)</a:t>
            </a:r>
          </a:p>
          <a:p>
            <a:r>
              <a:rPr lang="en-GB" altLang="en-US" sz="3200" u="sng" dirty="0">
                <a:latin typeface="+mj-lt"/>
              </a:rPr>
              <a:t>Assignment No</a:t>
            </a:r>
            <a:r>
              <a:rPr lang="en-GB" altLang="en-US" sz="3200" b="1" i="1" dirty="0">
                <a:latin typeface="+mj-lt"/>
              </a:rPr>
              <a:t>:     ASSIGNMENT 1</a:t>
            </a:r>
          </a:p>
          <a:p>
            <a:r>
              <a:rPr lang="en-GB" altLang="en-US" sz="3200" u="sng" dirty="0">
                <a:latin typeface="+mj-lt"/>
              </a:rPr>
              <a:t>Student Name</a:t>
            </a:r>
            <a:r>
              <a:rPr lang="en-GB" altLang="en-US" sz="3200" b="1" i="1" dirty="0">
                <a:latin typeface="+mj-lt"/>
              </a:rPr>
              <a:t>: Ebenezer Akinyemi Moses</a:t>
            </a:r>
          </a:p>
          <a:p>
            <a:r>
              <a:rPr lang="en-GB" altLang="en-US" sz="3200" u="sng" dirty="0">
                <a:latin typeface="+mj-lt"/>
              </a:rPr>
              <a:t>Student ID:      2436083</a:t>
            </a:r>
            <a:endParaRPr lang="en-GB" altLang="en-US" sz="3200" b="1" i="1" dirty="0">
              <a:latin typeface="+mj-lt"/>
            </a:endParaRPr>
          </a:p>
          <a:p>
            <a:r>
              <a:rPr lang="en-GB" altLang="en-US" sz="3200" u="sng" dirty="0">
                <a:latin typeface="+mj-lt"/>
              </a:rPr>
              <a:t>Lecturer’s Name</a:t>
            </a:r>
            <a:r>
              <a:rPr lang="en-GB" altLang="en-US" sz="3200" b="1" i="1" dirty="0">
                <a:latin typeface="+mj-lt"/>
              </a:rPr>
              <a:t>: Dr Christopher </a:t>
            </a:r>
            <a:r>
              <a:rPr lang="en-GB" altLang="en-US" sz="3200" b="1" i="1" dirty="0" err="1">
                <a:latin typeface="+mj-lt"/>
              </a:rPr>
              <a:t>Mafuva</a:t>
            </a:r>
            <a:endParaRPr lang="en-GB" sz="32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659934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5030E79-53CC-AA52-5B70-21F6930EFAF7}"/>
              </a:ext>
            </a:extLst>
          </p:cNvPr>
          <p:cNvSpPr txBox="1"/>
          <p:nvPr/>
        </p:nvSpPr>
        <p:spPr>
          <a:xfrm>
            <a:off x="2627453" y="943865"/>
            <a:ext cx="7051875" cy="28931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>
                <a:latin typeface="Aptos Black" panose="020B0004020202020204" pitchFamily="34" charset="0"/>
              </a:rPr>
              <a:t>ACKNOWLEDGE THE USE OF AI</a:t>
            </a:r>
          </a:p>
          <a:p>
            <a:endParaRPr lang="en-GB" sz="2800" dirty="0"/>
          </a:p>
          <a:p>
            <a:r>
              <a:rPr lang="en-GB" sz="2800" dirty="0"/>
              <a:t> I HAVE NOT USED AI.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1705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A598E7F-C6C7-FCCB-9943-6EF976AD8353}"/>
              </a:ext>
            </a:extLst>
          </p:cNvPr>
          <p:cNvSpPr txBox="1"/>
          <p:nvPr/>
        </p:nvSpPr>
        <p:spPr>
          <a:xfrm>
            <a:off x="1006997" y="335666"/>
            <a:ext cx="8762036" cy="38472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4000" dirty="0"/>
              <a:t>                    </a:t>
            </a:r>
            <a:r>
              <a:rPr lang="en-GB" sz="4000" dirty="0">
                <a:latin typeface="Aptos Black" panose="020B0004020202020204" pitchFamily="34" charset="0"/>
              </a:rPr>
              <a:t>Introduction</a:t>
            </a:r>
          </a:p>
          <a:p>
            <a:pPr>
              <a:defRPr/>
            </a:pPr>
            <a:endParaRPr lang="en-GB" sz="1800" dirty="0"/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sz="1800" dirty="0"/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sz="1800" dirty="0"/>
          </a:p>
          <a:p>
            <a:pPr>
              <a:defRPr/>
            </a:pPr>
            <a:r>
              <a:rPr lang="en-GB" sz="2400" dirty="0"/>
              <a:t>My name is Ebenezer Akinyemi Moses, and my chosen skill is</a:t>
            </a:r>
            <a:r>
              <a:rPr lang="en-GB" sz="2400" b="1" dirty="0"/>
              <a:t> Communication</a:t>
            </a:r>
            <a:r>
              <a:rPr lang="en-GB" sz="2400" dirty="0"/>
              <a:t> — this was selected because it underpins every interaction in health and social care, from patient safety to safeguarding and person-centred care.</a:t>
            </a:r>
          </a:p>
          <a:p>
            <a:pPr>
              <a:defRPr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5299050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386EB65-07B1-C378-700D-AC753053C6AB}"/>
              </a:ext>
            </a:extLst>
          </p:cNvPr>
          <p:cNvSpPr txBox="1"/>
          <p:nvPr/>
        </p:nvSpPr>
        <p:spPr>
          <a:xfrm>
            <a:off x="821803" y="613458"/>
            <a:ext cx="8336664" cy="42165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3200" b="1" dirty="0">
                <a:effectLst/>
              </a:rPr>
              <a:t>                </a:t>
            </a:r>
            <a:r>
              <a:rPr lang="en-GB" sz="3600" b="1" dirty="0">
                <a:effectLst/>
                <a:latin typeface="Aptos Black" panose="020B0004020202020204" pitchFamily="34" charset="0"/>
              </a:rPr>
              <a:t>Defining the Skill</a:t>
            </a:r>
          </a:p>
          <a:p>
            <a:pPr algn="l">
              <a:buNone/>
            </a:pPr>
            <a:endParaRPr lang="en-GB" sz="3200" dirty="0">
              <a:effectLst/>
            </a:endParaRPr>
          </a:p>
          <a:p>
            <a:pPr algn="l">
              <a:buNone/>
            </a:pPr>
            <a:r>
              <a:rPr lang="en-GB" sz="2000" b="1" dirty="0">
                <a:effectLst/>
              </a:rPr>
              <a:t>Communication</a:t>
            </a:r>
            <a:r>
              <a:rPr lang="en-GB" sz="2000" dirty="0">
                <a:effectLst/>
              </a:rPr>
              <a:t> is the exchange of information, thoughts, and feelings between people. In health and social care, it takes many forms: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</a:rPr>
              <a:t>Verbal</a:t>
            </a:r>
            <a:r>
              <a:rPr lang="en-GB" sz="2000" dirty="0">
                <a:effectLst/>
              </a:rPr>
              <a:t> – spoken conversations with patients, families, and colleagues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</a:rPr>
              <a:t>Non-verbal</a:t>
            </a:r>
            <a:r>
              <a:rPr lang="en-GB" sz="2000" dirty="0">
                <a:effectLst/>
              </a:rPr>
              <a:t> – body language, facial expressions, eye contact, gestures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</a:rPr>
              <a:t>Written</a:t>
            </a:r>
            <a:r>
              <a:rPr lang="en-GB" sz="2000" dirty="0">
                <a:effectLst/>
              </a:rPr>
              <a:t> – care plans, incident reports, medical records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</a:rPr>
              <a:t>Formal &amp; Informal</a:t>
            </a:r>
            <a:r>
              <a:rPr lang="en-GB" sz="2000" dirty="0">
                <a:effectLst/>
              </a:rPr>
              <a:t> – professional handovers vs. day-to-day interactions</a:t>
            </a:r>
          </a:p>
          <a:p>
            <a:pPr algn="l">
              <a:buNone/>
            </a:pPr>
            <a:r>
              <a:rPr lang="en-GB" sz="2000" i="1" dirty="0">
                <a:effectLst/>
              </a:rPr>
              <a:t>“Communication is central to successful caring relationships and to effective teamwork. Listening is as important as what we say.”</a:t>
            </a:r>
            <a:br>
              <a:rPr lang="en-GB" sz="2000" dirty="0">
                <a:effectLst/>
              </a:rPr>
            </a:br>
            <a:r>
              <a:rPr lang="en-GB" sz="2000" dirty="0">
                <a:effectLst/>
              </a:rPr>
              <a:t>— NHS 6Cs of Care (cited in Online Learning College, 2025)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EF750B-14E1-50AA-C369-48ADE68D99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1803" y="4671923"/>
            <a:ext cx="4667139" cy="217931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E2505CF-D0B2-D1B3-7BDC-043A5B235C54}"/>
              </a:ext>
            </a:extLst>
          </p:cNvPr>
          <p:cNvSpPr txBox="1"/>
          <p:nvPr/>
        </p:nvSpPr>
        <p:spPr>
          <a:xfrm>
            <a:off x="6024880" y="5232400"/>
            <a:ext cx="29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picture was adopted from </a:t>
            </a:r>
            <a:r>
              <a:rPr lang="en-GB" dirty="0">
                <a:hlinkClick r:id="rId3"/>
              </a:rPr>
              <a:t>Effective Communication Skills - Assignment Point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65029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3606F3E-2C1A-BCC9-8DF0-6A44B53FAF3A}"/>
              </a:ext>
            </a:extLst>
          </p:cNvPr>
          <p:cNvSpPr txBox="1"/>
          <p:nvPr/>
        </p:nvSpPr>
        <p:spPr>
          <a:xfrm>
            <a:off x="451547" y="-82009"/>
            <a:ext cx="10521387" cy="66171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3600" b="1" dirty="0">
                <a:effectLst/>
              </a:rPr>
              <a:t>          </a:t>
            </a:r>
            <a:r>
              <a:rPr lang="en-GB" sz="3600" b="1" dirty="0">
                <a:effectLst/>
                <a:latin typeface="Aptos Black" panose="020B0004020202020204" pitchFamily="34" charset="0"/>
              </a:rPr>
              <a:t>Why Is Communication Important in        Health and Social care?</a:t>
            </a:r>
          </a:p>
          <a:p>
            <a:pPr algn="l">
              <a:buNone/>
            </a:pPr>
            <a:endParaRPr lang="en-GB" sz="3600" b="1" dirty="0">
              <a:effectLst/>
            </a:endParaRPr>
          </a:p>
          <a:p>
            <a:pPr algn="l">
              <a:buNone/>
            </a:pPr>
            <a:r>
              <a:rPr lang="en-GB" sz="2400" b="1" dirty="0">
                <a:effectLst/>
              </a:rPr>
              <a:t>The Case for Effective Communication</a:t>
            </a:r>
          </a:p>
          <a:p>
            <a:pPr algn="l">
              <a:buNone/>
            </a:pPr>
            <a:r>
              <a:rPr lang="en-GB" sz="2000" dirty="0">
                <a:effectLst/>
              </a:rPr>
              <a:t>Communication is not just a soft skill — it is essential to safe, high-quality care</a:t>
            </a:r>
            <a:r>
              <a:rPr lang="en-GB" dirty="0">
                <a:effectLst/>
              </a:rPr>
              <a:t>.</a:t>
            </a:r>
          </a:p>
          <a:p>
            <a:pPr algn="l">
              <a:buNone/>
            </a:pPr>
            <a:endParaRPr lang="en-GB" sz="2400" b="1" dirty="0">
              <a:effectLst/>
            </a:endParaRPr>
          </a:p>
          <a:p>
            <a:pPr algn="l">
              <a:buNone/>
            </a:pPr>
            <a:r>
              <a:rPr lang="en-GB" sz="2400" b="1" dirty="0">
                <a:effectLst/>
              </a:rPr>
              <a:t>When communication works well:</a:t>
            </a:r>
            <a:endParaRPr lang="en-GB" sz="2400" dirty="0"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</a:rPr>
              <a:t>Care recipients experience better health outcomes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</a:rPr>
              <a:t>Patients feel more empowered in their own care decisions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</a:rPr>
              <a:t>Teams operate with clarity and confidence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</a:rPr>
              <a:t>Trust is built between professionals, patients, and families</a:t>
            </a:r>
            <a:br>
              <a:rPr lang="en-GB" sz="2000" dirty="0">
                <a:effectLst/>
              </a:rPr>
            </a:br>
            <a:r>
              <a:rPr lang="en-GB" sz="2000" i="1" dirty="0">
                <a:effectLst/>
              </a:rPr>
              <a:t>(Birdie Care, 2026)</a:t>
            </a:r>
            <a:endParaRPr lang="en-GB" sz="2000" dirty="0">
              <a:effectLst/>
            </a:endParaRPr>
          </a:p>
          <a:p>
            <a:pPr algn="l">
              <a:buNone/>
            </a:pPr>
            <a:r>
              <a:rPr lang="en-GB" sz="2400" b="1" dirty="0">
                <a:effectLst/>
              </a:rPr>
              <a:t>When communication breaks down</a:t>
            </a:r>
            <a:r>
              <a:rPr lang="en-GB" b="1" dirty="0">
                <a:effectLst/>
              </a:rPr>
              <a:t>:       </a:t>
            </a:r>
            <a:endParaRPr lang="en-GB" dirty="0"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</a:rPr>
              <a:t>Misunderstandings and medical errors occur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</a:rPr>
              <a:t>Patients may feel unheard and disengaged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</a:rPr>
              <a:t>A report by the Joint Commission found that poor </a:t>
            </a:r>
          </a:p>
          <a:p>
            <a:pPr algn="l"/>
            <a:r>
              <a:rPr lang="en-GB" sz="2000" dirty="0">
                <a:effectLst/>
              </a:rPr>
              <a:t> Communication during patient transfers contributed to </a:t>
            </a:r>
            <a:r>
              <a:rPr lang="en-GB" sz="2000" b="1" dirty="0">
                <a:effectLst/>
              </a:rPr>
              <a:t>80% of serious medical errors</a:t>
            </a:r>
            <a:br>
              <a:rPr lang="en-GB" sz="2000" dirty="0">
                <a:effectLst/>
              </a:rPr>
            </a:br>
            <a:r>
              <a:rPr lang="en-GB" sz="2000" i="1" dirty="0">
                <a:effectLst/>
              </a:rPr>
              <a:t>(University of St. Augustine for Health Sciences, 2024)</a:t>
            </a:r>
            <a:r>
              <a:rPr lang="en-GB" sz="2000" i="1" dirty="0" err="1">
                <a:effectLst/>
              </a:rPr>
              <a:t>gn</a:t>
            </a:r>
            <a:endParaRPr lang="en-GB" sz="2000" dirty="0">
              <a:effectLst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8F98D9-BE77-E8C8-EF35-25572198E0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1109" y="2295484"/>
            <a:ext cx="3109229" cy="174970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EA671B4-D7B8-AE2F-B63D-4F227ED14C4B}"/>
              </a:ext>
            </a:extLst>
          </p:cNvPr>
          <p:cNvSpPr txBox="1"/>
          <p:nvPr/>
        </p:nvSpPr>
        <p:spPr>
          <a:xfrm>
            <a:off x="7345680" y="4045188"/>
            <a:ext cx="37795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Why Effective Communication in Hospitals is the Backbone of Patient Care and Operational Excellence - HOSPITAL &amp; LAB MANAGEMENT SOFTWARE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31882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C763B66-BD51-8528-BD4B-BE0374AACB52}"/>
              </a:ext>
            </a:extLst>
          </p:cNvPr>
          <p:cNvSpPr txBox="1"/>
          <p:nvPr/>
        </p:nvSpPr>
        <p:spPr>
          <a:xfrm>
            <a:off x="729205" y="266218"/>
            <a:ext cx="8429262" cy="6186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3600" b="1" dirty="0">
                <a:effectLst/>
                <a:latin typeface="Aptos Black" panose="020B0004020202020204" pitchFamily="34" charset="0"/>
              </a:rPr>
              <a:t>Relevance to Professional Practice</a:t>
            </a:r>
          </a:p>
          <a:p>
            <a:pPr algn="l">
              <a:buNone/>
            </a:pPr>
            <a:endParaRPr lang="en-GB" sz="3600" b="1" dirty="0">
              <a:effectLst/>
            </a:endParaRPr>
          </a:p>
          <a:p>
            <a:pPr algn="l">
              <a:buNone/>
            </a:pPr>
            <a:r>
              <a:rPr lang="en-GB" sz="2000" b="1" dirty="0">
                <a:effectLst/>
              </a:rPr>
              <a:t>Why This Skill Matters in Health and Social Care</a:t>
            </a:r>
            <a:endParaRPr lang="en-GB" sz="2000" dirty="0">
              <a:effectLst/>
            </a:endParaRPr>
          </a:p>
          <a:p>
            <a:pPr algn="l">
              <a:buNone/>
            </a:pPr>
            <a:r>
              <a:rPr lang="en-GB" b="1" dirty="0">
                <a:effectLst/>
                <a:latin typeface="Aptos Black" panose="020B0004020202020204" pitchFamily="34" charset="0"/>
              </a:rPr>
              <a:t>Person-Centred Care</a:t>
            </a:r>
            <a:br>
              <a:rPr lang="en-GB" dirty="0">
                <a:effectLst/>
              </a:rPr>
            </a:br>
            <a:r>
              <a:rPr lang="en-GB" dirty="0">
                <a:effectLst/>
              </a:rPr>
              <a:t>Effective communication is crucial to understanding patient needs and preferences, enabling truly person-centred care and support.</a:t>
            </a:r>
            <a:br>
              <a:rPr lang="en-GB" dirty="0">
                <a:effectLst/>
              </a:rPr>
            </a:br>
            <a:r>
              <a:rPr lang="en-GB" i="1" dirty="0">
                <a:effectLst/>
              </a:rPr>
              <a:t>(Online Learning College, 2025)</a:t>
            </a:r>
            <a:endParaRPr lang="en-GB" dirty="0">
              <a:effectLst/>
            </a:endParaRPr>
          </a:p>
          <a:p>
            <a:pPr algn="l">
              <a:buNone/>
            </a:pPr>
            <a:r>
              <a:rPr lang="en-GB" b="1" dirty="0">
                <a:effectLst/>
                <a:latin typeface="Aptos Black" panose="020B0004020202020204" pitchFamily="34" charset="0"/>
              </a:rPr>
              <a:t>The 6Cs of Nursing</a:t>
            </a:r>
            <a:br>
              <a:rPr lang="en-GB" dirty="0">
                <a:effectLst/>
              </a:rPr>
            </a:br>
            <a:r>
              <a:rPr lang="en-GB" dirty="0">
                <a:effectLst/>
              </a:rPr>
              <a:t>Communication is one of the six core values underpinning all health and social care work in the UK — alongside Care, Compassion, Competence, Courage, and Commitment.</a:t>
            </a:r>
          </a:p>
          <a:p>
            <a:pPr algn="l">
              <a:buNone/>
            </a:pPr>
            <a:r>
              <a:rPr lang="en-GB" b="1" dirty="0">
                <a:effectLst/>
                <a:latin typeface="Aptos Black" panose="020B0004020202020204" pitchFamily="34" charset="0"/>
              </a:rPr>
              <a:t>Regulatory Expectations</a:t>
            </a:r>
            <a:br>
              <a:rPr lang="en-GB" dirty="0">
                <a:effectLst/>
              </a:rPr>
            </a:br>
            <a:r>
              <a:rPr lang="en-GB" dirty="0">
                <a:effectLst/>
              </a:rPr>
              <a:t>The Care Quality Commission (CQC) expects care providers to demonstrate consistent, documented communication with service users — clear records and shared notes are essential evidence of good practice.</a:t>
            </a:r>
          </a:p>
          <a:p>
            <a:pPr algn="l">
              <a:buNone/>
            </a:pPr>
            <a:r>
              <a:rPr lang="en-GB" b="1" dirty="0">
                <a:effectLst/>
                <a:latin typeface="Aptos Black" panose="020B0004020202020204" pitchFamily="34" charset="0"/>
              </a:rPr>
              <a:t>Safeguarding</a:t>
            </a:r>
            <a:br>
              <a:rPr lang="en-GB" dirty="0">
                <a:effectLst/>
              </a:rPr>
            </a:br>
            <a:r>
              <a:rPr lang="en-GB" dirty="0">
                <a:effectLst/>
              </a:rPr>
              <a:t>With 1 in 7 NHS staff reporting incidents of physical violence in 2024, strong communication skills have become a frontline tool for defusing challenging situations and protecting both staff and service users.</a:t>
            </a:r>
            <a:br>
              <a:rPr lang="en-GB" dirty="0">
                <a:effectLst/>
              </a:rPr>
            </a:br>
            <a:r>
              <a:rPr lang="en-GB" i="1" dirty="0">
                <a:effectLst/>
              </a:rPr>
              <a:t>(The Access Group, 2026)</a:t>
            </a:r>
            <a:endParaRPr lang="en-GB" dirty="0">
              <a:effectLst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B0249D-52C6-9BF5-0F2F-72AE6741E6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5388" y="0"/>
            <a:ext cx="3708221" cy="2677886"/>
          </a:xfrm>
          <a:prstGeom prst="rect">
            <a:avLst/>
          </a:prstGeom>
        </p:spPr>
      </p:pic>
      <p:sp>
        <p:nvSpPr>
          <p:cNvPr id="6" name="Right Bracket 5">
            <a:extLst>
              <a:ext uri="{FF2B5EF4-FFF2-40B4-BE49-F238E27FC236}">
                <a16:creationId xmlns:a16="http://schemas.microsoft.com/office/drawing/2014/main" id="{C7C2898D-0839-8542-4AEF-5DE65D5F67DA}"/>
              </a:ext>
            </a:extLst>
          </p:cNvPr>
          <p:cNvSpPr/>
          <p:nvPr/>
        </p:nvSpPr>
        <p:spPr>
          <a:xfrm>
            <a:off x="9274629" y="2775857"/>
            <a:ext cx="2838980" cy="1687287"/>
          </a:xfrm>
          <a:prstGeom prst="rightBracket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AFD5283-35AF-A967-1231-ABB6FCB974EB}"/>
              </a:ext>
            </a:extLst>
          </p:cNvPr>
          <p:cNvSpPr txBox="1"/>
          <p:nvPr/>
        </p:nvSpPr>
        <p:spPr>
          <a:xfrm>
            <a:off x="9612087" y="2939143"/>
            <a:ext cx="250152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picture was adopted from </a:t>
            </a:r>
            <a:r>
              <a:rPr lang="en-GB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What Are the Key Elements of Effective Communication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60540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4421AAD-762D-61A1-37FD-D699F2745C0D}"/>
              </a:ext>
            </a:extLst>
          </p:cNvPr>
          <p:cNvSpPr txBox="1"/>
          <p:nvPr/>
        </p:nvSpPr>
        <p:spPr>
          <a:xfrm>
            <a:off x="706056" y="324092"/>
            <a:ext cx="11331615" cy="54784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latin typeface="Aptos Black" panose="020B0004020202020204" pitchFamily="34" charset="0"/>
              </a:rPr>
              <a:t>      The Fishbone Diagram &amp; Communication</a:t>
            </a:r>
          </a:p>
          <a:p>
            <a:endParaRPr lang="en-GB" sz="3600" dirty="0">
              <a:latin typeface="Aptos Black" panose="020B0004020202020204" pitchFamily="34" charset="0"/>
            </a:endParaRPr>
          </a:p>
          <a:p>
            <a:pPr>
              <a:buNone/>
            </a:pPr>
            <a:r>
              <a:rPr lang="en-GB" sz="2000" b="1" dirty="0">
                <a:latin typeface="Aptos Black" panose="020B0004020202020204" pitchFamily="34" charset="0"/>
              </a:rPr>
              <a:t>What the model </a:t>
            </a:r>
            <a:r>
              <a:rPr lang="en-GB" sz="2000" b="1" dirty="0"/>
              <a:t>is</a:t>
            </a:r>
            <a:r>
              <a:rPr lang="en-GB" sz="2000" dirty="0"/>
              <a:t>: A visual root cause analysis tool used in healthcare to investigate why problems— such as communication failures—occur, rather than just treating the symptoms.</a:t>
            </a:r>
          </a:p>
          <a:p>
            <a:pPr>
              <a:buNone/>
            </a:pPr>
            <a:endParaRPr lang="en-GB" sz="2000" b="1" dirty="0">
              <a:latin typeface="Aptos Black" panose="020B0004020202020204" pitchFamily="34" charset="0"/>
            </a:endParaRPr>
          </a:p>
          <a:p>
            <a:pPr>
              <a:buNone/>
            </a:pPr>
            <a:r>
              <a:rPr lang="en-GB" sz="2000" b="1" dirty="0">
                <a:latin typeface="Aptos Black" panose="020B0004020202020204" pitchFamily="34" charset="0"/>
              </a:rPr>
              <a:t>Key components:</a:t>
            </a:r>
            <a:r>
              <a:rPr lang="en-GB" sz="2000" dirty="0">
                <a:latin typeface="Aptos Black" panose="020B0004020202020204" pitchFamily="34" charset="0"/>
              </a:rPr>
              <a:t> </a:t>
            </a:r>
            <a:r>
              <a:rPr lang="en-GB" sz="2000" dirty="0"/>
              <a:t>The fish head holds the problem (e.g. poor handover communication), the spine connects it to the bones (main cause categories: People, Methods, Environment, Equipment, Communication), and sub-branches drill down into specific causes.</a:t>
            </a:r>
          </a:p>
          <a:p>
            <a:pPr>
              <a:buNone/>
            </a:pPr>
            <a:endParaRPr lang="en-GB" sz="2000" b="1" dirty="0">
              <a:latin typeface="Aptos Black" panose="020B0004020202020204" pitchFamily="34" charset="0"/>
            </a:endParaRPr>
          </a:p>
          <a:p>
            <a:pPr>
              <a:buNone/>
            </a:pPr>
            <a:r>
              <a:rPr lang="en-GB" sz="2000" b="1" dirty="0">
                <a:latin typeface="Aptos Black" panose="020B0004020202020204" pitchFamily="34" charset="0"/>
              </a:rPr>
              <a:t>How it supports practice.</a:t>
            </a:r>
            <a:r>
              <a:rPr lang="en-GB" sz="2000" dirty="0">
                <a:latin typeface="Aptos Black" panose="020B0004020202020204" pitchFamily="34" charset="0"/>
              </a:rPr>
              <a:t> </a:t>
            </a:r>
            <a:r>
              <a:rPr lang="en-GB" sz="2000" dirty="0"/>
              <a:t>It helps professionals identify exactly where and why communication breaks down, encourages open team discussion, leads to targeted improvements like structured handover tools or training, and builds a culture of ongoing reflection — all of which directly strengthen communication in health and social care settings.</a:t>
            </a:r>
          </a:p>
          <a:p>
            <a:pPr>
              <a:buNone/>
            </a:pPr>
            <a:endParaRPr lang="en-GB" sz="2000" dirty="0"/>
          </a:p>
          <a:p>
            <a:r>
              <a:rPr lang="en-GB" sz="2000" b="1" dirty="0"/>
              <a:t>(Kumah, Global Journal of Quality and Safety in Healthcare, 2024)</a:t>
            </a:r>
          </a:p>
          <a:p>
            <a:pPr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5511709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18895CD-ED85-3B13-CEAD-751C88009B6D}"/>
              </a:ext>
            </a:extLst>
          </p:cNvPr>
          <p:cNvSpPr txBox="1"/>
          <p:nvPr/>
        </p:nvSpPr>
        <p:spPr>
          <a:xfrm>
            <a:off x="1018572" y="694481"/>
            <a:ext cx="10683433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                     </a:t>
            </a:r>
            <a:r>
              <a:rPr lang="en-GB" sz="3600" b="1" dirty="0">
                <a:latin typeface="Aptos Black" panose="020B0004020202020204" pitchFamily="34" charset="0"/>
              </a:rPr>
              <a:t>How does communication skill support my future career?</a:t>
            </a:r>
          </a:p>
          <a:p>
            <a:br>
              <a:rPr lang="en-GB" sz="2400" dirty="0"/>
            </a:br>
            <a:r>
              <a:rPr lang="en-GB" sz="2400" dirty="0"/>
              <a:t>Why is this skill important for:</a:t>
            </a:r>
          </a:p>
          <a:p>
            <a:pPr lvl="1"/>
            <a:r>
              <a:rPr lang="en-GB" sz="2400" dirty="0"/>
              <a:t>Your employability. Employers look for someone with the ability to listen, speak clearly, write accurate records, and build rapport. It frames communication as evidence of professional readiness.</a:t>
            </a:r>
          </a:p>
          <a:p>
            <a:pPr lvl="1"/>
            <a:r>
              <a:rPr lang="en-GB" sz="2400" dirty="0"/>
              <a:t>Your future role in health and social care</a:t>
            </a:r>
          </a:p>
          <a:p>
            <a:r>
              <a:rPr lang="en-GB" sz="2400" dirty="0"/>
              <a:t>Reflect briefly on:</a:t>
            </a:r>
          </a:p>
          <a:p>
            <a:pPr lvl="1"/>
            <a:r>
              <a:rPr lang="en-GB" sz="2400" dirty="0"/>
              <a:t>Is this a strength for you? yes</a:t>
            </a:r>
          </a:p>
          <a:p>
            <a:pPr lvl="1"/>
            <a:r>
              <a:rPr lang="en-GB" sz="2400" dirty="0"/>
              <a:t>Is this an area you want to develop further? I want to develop the skill to be more effective at work.</a:t>
            </a:r>
          </a:p>
          <a:p>
            <a:pPr marL="0" indent="0">
              <a:buNone/>
            </a:pPr>
            <a:endParaRPr lang="en-GB" sz="2400" i="1" dirty="0"/>
          </a:p>
        </p:txBody>
      </p:sp>
    </p:spTree>
    <p:extLst>
      <p:ext uri="{BB962C8B-B14F-4D97-AF65-F5344CB8AC3E}">
        <p14:creationId xmlns:p14="http://schemas.microsoft.com/office/powerpoint/2010/main" val="3015700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1A6C742-331A-5B30-C8D6-F201E5D9E80A}"/>
              </a:ext>
            </a:extLst>
          </p:cNvPr>
          <p:cNvSpPr txBox="1"/>
          <p:nvPr/>
        </p:nvSpPr>
        <p:spPr>
          <a:xfrm>
            <a:off x="671332" y="-1"/>
            <a:ext cx="10486663" cy="64633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endParaRPr lang="en-GB" b="1" dirty="0">
              <a:effectLst/>
            </a:endParaRPr>
          </a:p>
          <a:p>
            <a:pPr algn="l">
              <a:buNone/>
            </a:pPr>
            <a:r>
              <a:rPr lang="en-GB" sz="3200" b="1" dirty="0">
                <a:effectLst/>
              </a:rPr>
              <a:t>                 </a:t>
            </a:r>
            <a:r>
              <a:rPr lang="en-GB" sz="3600" b="1" dirty="0">
                <a:effectLst/>
                <a:latin typeface="Aptos Black" panose="020B0004020202020204" pitchFamily="34" charset="0"/>
              </a:rPr>
              <a:t>Practical Example of Communication </a:t>
            </a:r>
          </a:p>
          <a:p>
            <a:pPr algn="l">
              <a:buNone/>
            </a:pPr>
            <a:r>
              <a:rPr lang="en-GB" sz="3600" b="1" dirty="0">
                <a:latin typeface="Aptos Black" panose="020B0004020202020204" pitchFamily="34" charset="0"/>
              </a:rPr>
              <a:t>                                                Skill</a:t>
            </a:r>
            <a:r>
              <a:rPr lang="en-GB" sz="3600" b="1" dirty="0">
                <a:effectLst/>
                <a:latin typeface="Aptos Black" panose="020B0004020202020204" pitchFamily="34" charset="0"/>
              </a:rPr>
              <a:t>        </a:t>
            </a:r>
          </a:p>
          <a:p>
            <a:pPr algn="l">
              <a:buNone/>
            </a:pPr>
            <a:endParaRPr lang="en-GB" sz="3200" b="1" dirty="0"/>
          </a:p>
          <a:p>
            <a:pPr algn="l">
              <a:buNone/>
            </a:pPr>
            <a:r>
              <a:rPr lang="en-GB" sz="2000" b="1" dirty="0">
                <a:effectLst/>
                <a:latin typeface="Aptos Black" panose="020B0004020202020204" pitchFamily="34" charset="0"/>
              </a:rPr>
              <a:t>Communication in Action</a:t>
            </a:r>
            <a:r>
              <a:rPr lang="en-GB" b="1" dirty="0">
                <a:effectLst/>
              </a:rPr>
              <a:t>: A Real Health and Social Care Scenario</a:t>
            </a:r>
            <a:endParaRPr lang="en-GB" dirty="0">
              <a:effectLst/>
            </a:endParaRPr>
          </a:p>
          <a:p>
            <a:pPr algn="l">
              <a:buNone/>
            </a:pPr>
            <a:r>
              <a:rPr lang="en-GB" b="1" dirty="0">
                <a:effectLst/>
              </a:rPr>
              <a:t>Scenario: Supporting a Patient with Dementia in a Care Home</a:t>
            </a:r>
            <a:endParaRPr lang="en-GB" dirty="0">
              <a:effectLst/>
            </a:endParaRPr>
          </a:p>
          <a:p>
            <a:pPr algn="l">
              <a:buNone/>
            </a:pPr>
            <a:r>
              <a:rPr lang="en-GB" dirty="0">
                <a:effectLst/>
              </a:rPr>
              <a:t>A care worker is supporting an elderly resident, Margaret, who has dementia and becomes distressed during personal care.</a:t>
            </a:r>
          </a:p>
          <a:p>
            <a:pPr algn="l">
              <a:buNone/>
            </a:pPr>
            <a:r>
              <a:rPr lang="en-GB" b="1" dirty="0">
                <a:effectLst/>
              </a:rPr>
              <a:t>How effective is communication applied:</a:t>
            </a:r>
            <a:endParaRPr lang="en-GB" dirty="0">
              <a:effectLst/>
            </a:endParaRPr>
          </a:p>
          <a:p>
            <a:pPr algn="l">
              <a:buFont typeface="+mj-lt"/>
              <a:buAutoNum type="arabicPeriod"/>
            </a:pPr>
            <a:r>
              <a:rPr lang="en-GB" sz="2000" b="1" dirty="0">
                <a:effectLst/>
                <a:latin typeface="Aptos Black" panose="020B0004020202020204" pitchFamily="34" charset="0"/>
              </a:rPr>
              <a:t>Active Listening</a:t>
            </a:r>
            <a:r>
              <a:rPr lang="en-GB" sz="2000" dirty="0">
                <a:effectLst/>
                <a:latin typeface="Aptos Black" panose="020B0004020202020204" pitchFamily="34" charset="0"/>
              </a:rPr>
              <a:t> </a:t>
            </a:r>
            <a:r>
              <a:rPr lang="en-GB" dirty="0">
                <a:effectLst/>
              </a:rPr>
              <a:t>— The care worker stops, makes gentle eye contact, and listens without interrupting, allowing Margaret to express her distress.</a:t>
            </a:r>
          </a:p>
          <a:p>
            <a:pPr algn="l">
              <a:buFont typeface="+mj-lt"/>
              <a:buAutoNum type="arabicPeriod"/>
            </a:pPr>
            <a:r>
              <a:rPr lang="en-GB" b="1" dirty="0">
                <a:effectLst/>
                <a:latin typeface="Aptos Black" panose="020B0004020202020204" pitchFamily="34" charset="0"/>
              </a:rPr>
              <a:t>Non-Verbal Communication</a:t>
            </a:r>
            <a:r>
              <a:rPr lang="en-GB" dirty="0">
                <a:effectLst/>
                <a:latin typeface="Aptos Black" panose="020B0004020202020204" pitchFamily="34" charset="0"/>
              </a:rPr>
              <a:t> </a:t>
            </a:r>
            <a:r>
              <a:rPr lang="en-GB" dirty="0">
                <a:effectLst/>
              </a:rPr>
              <a:t>— The worker uses a calm tone, open body language, and a reassuring touch to reduce anxiety without relying solely on words.</a:t>
            </a:r>
          </a:p>
          <a:p>
            <a:pPr algn="l">
              <a:buFont typeface="+mj-lt"/>
              <a:buAutoNum type="arabicPeriod"/>
            </a:pPr>
            <a:r>
              <a:rPr lang="en-GB" b="1" dirty="0">
                <a:effectLst/>
                <a:latin typeface="Aptos Black" panose="020B0004020202020204" pitchFamily="34" charset="0"/>
              </a:rPr>
              <a:t>Adapting Communication Style</a:t>
            </a:r>
            <a:r>
              <a:rPr lang="en-GB" dirty="0">
                <a:effectLst/>
                <a:latin typeface="Aptos Black" panose="020B0004020202020204" pitchFamily="34" charset="0"/>
              </a:rPr>
              <a:t> </a:t>
            </a:r>
            <a:r>
              <a:rPr lang="en-GB" dirty="0">
                <a:effectLst/>
              </a:rPr>
              <a:t>— Recognising that Margaret’s verbal ability is limited, the worker uses simple, short sentences and visual cues to explain what is happening.</a:t>
            </a:r>
          </a:p>
          <a:p>
            <a:pPr algn="l">
              <a:buFont typeface="+mj-lt"/>
              <a:buAutoNum type="arabicPeriod"/>
            </a:pPr>
            <a:r>
              <a:rPr lang="en-GB" b="1" dirty="0">
                <a:effectLst/>
                <a:latin typeface="Amasis MT Pro Black" panose="02040A04050005020304" pitchFamily="18" charset="0"/>
              </a:rPr>
              <a:t>Written</a:t>
            </a:r>
            <a:r>
              <a:rPr lang="en-GB" b="1" dirty="0">
                <a:effectLst/>
              </a:rPr>
              <a:t> </a:t>
            </a:r>
            <a:r>
              <a:rPr lang="en-GB" b="1" dirty="0">
                <a:effectLst/>
                <a:latin typeface="Aptos Black" panose="020B0004020202020204" pitchFamily="34" charset="0"/>
              </a:rPr>
              <a:t>Communication</a:t>
            </a:r>
            <a:r>
              <a:rPr lang="en-GB" dirty="0">
                <a:effectLst/>
              </a:rPr>
              <a:t> — After the interaction, the care worker accurately documents the episode in Margaret’s care plan, ensuring the wider team is informed and can adapt their approach.</a:t>
            </a:r>
          </a:p>
          <a:p>
            <a:pPr algn="l">
              <a:buFont typeface="+mj-lt"/>
              <a:buAutoNum type="arabicPeriod"/>
            </a:pPr>
            <a:r>
              <a:rPr lang="en-GB" b="1" dirty="0">
                <a:effectLst/>
                <a:latin typeface="Amasis MT Pro Black" panose="02040A04050005020304" pitchFamily="18" charset="0"/>
              </a:rPr>
              <a:t>Handover</a:t>
            </a:r>
            <a:r>
              <a:rPr lang="en-GB" dirty="0">
                <a:effectLst/>
                <a:latin typeface="Amasis MT Pro Black" panose="02040A04050005020304" pitchFamily="18" charset="0"/>
              </a:rPr>
              <a:t> </a:t>
            </a:r>
            <a:r>
              <a:rPr lang="en-GB" dirty="0">
                <a:effectLst/>
              </a:rPr>
              <a:t>— At the end of the shift, the care worker verbally communicates Margaret’s distress to the incoming team, ensuring continuity of person-centred care.</a:t>
            </a:r>
          </a:p>
          <a:p>
            <a:pPr algn="l">
              <a:buNone/>
            </a:pPr>
            <a:r>
              <a:rPr lang="en-GB" b="1" dirty="0">
                <a:effectLst/>
              </a:rPr>
              <a:t>Outcome:</a:t>
            </a:r>
            <a:r>
              <a:rPr lang="en-GB" dirty="0">
                <a:effectLst/>
              </a:rPr>
              <a:t> Margaret feels heard and safe. The team is aligned. Care is consistent and dignified.</a:t>
            </a:r>
          </a:p>
        </p:txBody>
      </p:sp>
    </p:spTree>
    <p:extLst>
      <p:ext uri="{BB962C8B-B14F-4D97-AF65-F5344CB8AC3E}">
        <p14:creationId xmlns:p14="http://schemas.microsoft.com/office/powerpoint/2010/main" val="14011137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8DED9DE-6F0E-E21D-1F9D-612D618E4900}"/>
              </a:ext>
            </a:extLst>
          </p:cNvPr>
          <p:cNvSpPr txBox="1"/>
          <p:nvPr/>
        </p:nvSpPr>
        <p:spPr>
          <a:xfrm>
            <a:off x="1064870" y="1308235"/>
            <a:ext cx="9433367" cy="36625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2800" b="1" dirty="0">
                <a:effectLst/>
              </a:rPr>
              <a:t>            </a:t>
            </a:r>
            <a:r>
              <a:rPr lang="en-GB" sz="3600" b="1" dirty="0">
                <a:effectLst/>
                <a:latin typeface="Aptos Black" panose="020B0004020202020204" pitchFamily="34" charset="0"/>
              </a:rPr>
              <a:t>Barriers to Communication</a:t>
            </a:r>
          </a:p>
          <a:p>
            <a:pPr algn="l">
              <a:buNone/>
            </a:pPr>
            <a:endParaRPr lang="en-GB" sz="2800" b="1" dirty="0">
              <a:effectLst/>
            </a:endParaRPr>
          </a:p>
          <a:p>
            <a:pPr algn="l">
              <a:buNone/>
            </a:pPr>
            <a:r>
              <a:rPr lang="en-GB" sz="2400" b="1" dirty="0">
                <a:effectLst/>
              </a:rPr>
              <a:t>Recognising and Overcoming Challenges</a:t>
            </a:r>
            <a:endParaRPr lang="en-GB" sz="2400" dirty="0">
              <a:effectLst/>
            </a:endParaRPr>
          </a:p>
          <a:p>
            <a:r>
              <a:rPr lang="en-GB" dirty="0">
                <a:effectLst/>
              </a:rPr>
              <a:t>Barriers in health and social care include: Barrier Example: How to </a:t>
            </a:r>
            <a:r>
              <a:rPr lang="en-GB" dirty="0"/>
              <a:t>Overcome Language differences Non-English-speaking</a:t>
            </a:r>
            <a:r>
              <a:rPr lang="en-GB" dirty="0">
                <a:effectLst/>
              </a:rPr>
              <a:t> service user Use interpreters; assign bilingual staff where possible Cognitive conditions Dementia, learning disabilities Adapt communication style; use visual aids Emotional state Anxious or distressed patient Use empathy, active listening, calm tone Jargon &amp; complexity Medical terminology Use plain language; avoid acronyms Time &amp; resource pressures Busy ward environment Prioritise key communications; use written records</a:t>
            </a:r>
          </a:p>
          <a:p>
            <a:pPr algn="l">
              <a:buNone/>
            </a:pPr>
            <a:r>
              <a:rPr lang="en-GB" i="1" dirty="0">
                <a:effectLst/>
              </a:rPr>
              <a:t>(The Access Group, 2026; Online Learning College, 2025)</a:t>
            </a:r>
            <a:endParaRPr lang="en-GB" dirty="0">
              <a:effectLst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AD259A-240F-53F4-BB44-DA0D938A37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9200" y="4960520"/>
            <a:ext cx="2580640" cy="172126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943300E-C302-9E9D-E620-FB9574D1DA31}"/>
              </a:ext>
            </a:extLst>
          </p:cNvPr>
          <p:cNvSpPr txBox="1"/>
          <p:nvPr/>
        </p:nvSpPr>
        <p:spPr>
          <a:xfrm>
            <a:off x="4013200" y="4960520"/>
            <a:ext cx="2783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picture was adopted from </a:t>
            </a:r>
            <a:r>
              <a:rPr lang="en-GB" dirty="0">
                <a:hlinkClick r:id="rId3" tooltip="Barriers to Communication in Healthcare"/>
              </a:rPr>
              <a:t>Barriers to Communication in Healthcare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08889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3ECE27C-FF1B-F3DF-A65E-B53D95B25C0F}"/>
              </a:ext>
            </a:extLst>
          </p:cNvPr>
          <p:cNvSpPr txBox="1"/>
          <p:nvPr/>
        </p:nvSpPr>
        <p:spPr>
          <a:xfrm>
            <a:off x="3052823" y="1862233"/>
            <a:ext cx="6105644" cy="42780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2800" b="1" dirty="0">
                <a:effectLst/>
              </a:rPr>
              <a:t>            </a:t>
            </a:r>
            <a:r>
              <a:rPr lang="en-GB" sz="3600" b="1" dirty="0">
                <a:effectLst/>
                <a:latin typeface="Aptos Black" panose="020B0004020202020204" pitchFamily="34" charset="0"/>
              </a:rPr>
              <a:t>Conclusion </a:t>
            </a:r>
          </a:p>
          <a:p>
            <a:pPr algn="l">
              <a:buNone/>
            </a:pPr>
            <a:endParaRPr lang="en-GB" sz="3600" b="1" dirty="0">
              <a:effectLst/>
              <a:latin typeface="Aptos Black" panose="020B0004020202020204" pitchFamily="34" charset="0"/>
            </a:endParaRPr>
          </a:p>
          <a:p>
            <a:pPr algn="l">
              <a:buNone/>
            </a:pPr>
            <a:r>
              <a:rPr lang="en-GB" sz="2000" b="1" dirty="0">
                <a:effectLst/>
              </a:rPr>
              <a:t>Key Takeaways</a:t>
            </a:r>
            <a:endParaRPr lang="en-GB" sz="2000" dirty="0">
              <a:effectLst/>
            </a:endParaRPr>
          </a:p>
          <a:p>
            <a:pPr algn="l">
              <a:buNone/>
            </a:pPr>
            <a:r>
              <a:rPr lang="en-GB" sz="2000" dirty="0">
                <a:effectLst/>
              </a:rPr>
              <a:t>✅ Communication is a </a:t>
            </a:r>
            <a:r>
              <a:rPr lang="en-GB" sz="2000" b="1" dirty="0">
                <a:effectLst/>
              </a:rPr>
              <a:t>core professional skill</a:t>
            </a:r>
            <a:r>
              <a:rPr lang="en-GB" sz="2000" dirty="0">
                <a:effectLst/>
              </a:rPr>
              <a:t> in health and social care</a:t>
            </a:r>
            <a:br>
              <a:rPr lang="en-GB" sz="2000" dirty="0">
                <a:effectLst/>
              </a:rPr>
            </a:br>
            <a:r>
              <a:rPr lang="en-GB" sz="2000" dirty="0">
                <a:effectLst/>
              </a:rPr>
              <a:t>✅ It directly impacts </a:t>
            </a:r>
            <a:r>
              <a:rPr lang="en-GB" sz="2000" b="1" dirty="0">
                <a:effectLst/>
              </a:rPr>
              <a:t>patient safety, outcomes, and dignity</a:t>
            </a:r>
            <a:br>
              <a:rPr lang="en-GB" sz="2000" dirty="0">
                <a:effectLst/>
              </a:rPr>
            </a:br>
            <a:r>
              <a:rPr lang="en-GB" sz="2000" dirty="0">
                <a:effectLst/>
              </a:rPr>
              <a:t>✅ It must be </a:t>
            </a:r>
            <a:r>
              <a:rPr lang="en-GB" sz="2000" b="1" dirty="0">
                <a:effectLst/>
              </a:rPr>
              <a:t>adapted</a:t>
            </a:r>
            <a:r>
              <a:rPr lang="en-GB" sz="2000" dirty="0">
                <a:effectLst/>
              </a:rPr>
              <a:t> to the individual needs of each service user</a:t>
            </a:r>
            <a:br>
              <a:rPr lang="en-GB" sz="2000" dirty="0">
                <a:effectLst/>
              </a:rPr>
            </a:br>
            <a:r>
              <a:rPr lang="en-GB" sz="2000" dirty="0">
                <a:effectLst/>
              </a:rPr>
              <a:t>✅ It includes </a:t>
            </a:r>
            <a:r>
              <a:rPr lang="en-GB" sz="2000" b="1" dirty="0">
                <a:effectLst/>
              </a:rPr>
              <a:t>listening</a:t>
            </a:r>
            <a:r>
              <a:rPr lang="en-GB" sz="2000" dirty="0">
                <a:effectLst/>
              </a:rPr>
              <a:t> just as much as speaking</a:t>
            </a:r>
            <a:br>
              <a:rPr lang="en-GB" sz="2000" dirty="0">
                <a:effectLst/>
              </a:rPr>
            </a:br>
            <a:r>
              <a:rPr lang="en-GB" sz="2000" dirty="0">
                <a:effectLst/>
              </a:rPr>
              <a:t>✅ Both </a:t>
            </a:r>
            <a:r>
              <a:rPr lang="en-GB" sz="2000" b="1" dirty="0">
                <a:effectLst/>
              </a:rPr>
              <a:t>verbal and written</a:t>
            </a:r>
            <a:r>
              <a:rPr lang="en-GB" sz="2000" dirty="0">
                <a:effectLst/>
              </a:rPr>
              <a:t> communication are critical in professional practice</a:t>
            </a:r>
          </a:p>
        </p:txBody>
      </p:sp>
    </p:spTree>
    <p:extLst>
      <p:ext uri="{BB962C8B-B14F-4D97-AF65-F5344CB8AC3E}">
        <p14:creationId xmlns:p14="http://schemas.microsoft.com/office/powerpoint/2010/main" val="25296439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39F8E65-C7C6-ADF0-F8FD-A805831F505D}"/>
              </a:ext>
            </a:extLst>
          </p:cNvPr>
          <p:cNvSpPr txBox="1"/>
          <p:nvPr/>
        </p:nvSpPr>
        <p:spPr>
          <a:xfrm>
            <a:off x="1134319" y="474561"/>
            <a:ext cx="9178724" cy="55707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3600" b="1" dirty="0">
                <a:effectLst/>
                <a:latin typeface="Aptos Black" panose="020B0004020202020204" pitchFamily="34" charset="0"/>
              </a:rPr>
              <a:t>                          References lists</a:t>
            </a:r>
            <a:endParaRPr lang="en-GB" sz="3600" dirty="0">
              <a:effectLst/>
              <a:latin typeface="Aptos Black" panose="020B0004020202020204" pitchFamily="34" charset="0"/>
            </a:endParaRPr>
          </a:p>
          <a:p>
            <a:pPr algn="l">
              <a:buFont typeface="+mj-lt"/>
              <a:buAutoNum type="arabicPeriod"/>
            </a:pPr>
            <a:r>
              <a:rPr lang="en-GB" sz="2000" dirty="0">
                <a:effectLst/>
              </a:rPr>
              <a:t>Online Learning College (2025). </a:t>
            </a:r>
            <a:r>
              <a:rPr lang="en-GB" sz="2000" i="1" dirty="0">
                <a:effectLst/>
              </a:rPr>
              <a:t>Effective Communication Skills in Health and Social Care</a:t>
            </a:r>
            <a:r>
              <a:rPr lang="en-GB" sz="2000" dirty="0">
                <a:effectLst/>
              </a:rPr>
              <a:t>. Available at: </a:t>
            </a:r>
            <a:r>
              <a:rPr lang="en-GB" sz="2000" dirty="0">
                <a:effectLst/>
                <a:hlinkClick r:id="rId2"/>
              </a:rPr>
              <a:t>https://online-learning-college.com/knowledge-hub/care/effective-communication-skills-health-social-care/</a:t>
            </a:r>
            <a:r>
              <a:rPr lang="en-GB" sz="2000" dirty="0">
                <a:effectLst/>
              </a:rPr>
              <a:t> [Accessed: March 2026]</a:t>
            </a:r>
          </a:p>
          <a:p>
            <a:pPr algn="l">
              <a:buFont typeface="+mj-lt"/>
              <a:buAutoNum type="arabicPeriod"/>
            </a:pPr>
            <a:r>
              <a:rPr lang="en-GB" sz="2000" dirty="0">
                <a:effectLst/>
              </a:rPr>
              <a:t>Birdie Care (2026) </a:t>
            </a:r>
            <a:r>
              <a:rPr lang="en-GB" sz="2000" i="1" dirty="0">
                <a:effectLst/>
              </a:rPr>
              <a:t>Why Communication in Health and Social Care is Non-Negotiable</a:t>
            </a:r>
            <a:r>
              <a:rPr lang="en-GB" sz="2000" dirty="0">
                <a:effectLst/>
              </a:rPr>
              <a:t>. Available at: </a:t>
            </a:r>
            <a:r>
              <a:rPr lang="en-GB" sz="2000" dirty="0">
                <a:effectLst/>
                <a:hlinkClick r:id="rId3"/>
              </a:rPr>
              <a:t>https://www.birdie.care/blog/communication-health-social-care</a:t>
            </a:r>
            <a:r>
              <a:rPr lang="en-GB" sz="2000" dirty="0">
                <a:effectLst/>
              </a:rPr>
              <a:t> [Accessed: March 2026]</a:t>
            </a:r>
          </a:p>
          <a:p>
            <a:pPr algn="l">
              <a:buFont typeface="+mj-lt"/>
              <a:buAutoNum type="arabicPeriod"/>
            </a:pPr>
            <a:r>
              <a:rPr lang="en-GB" sz="2000" dirty="0">
                <a:effectLst/>
              </a:rPr>
              <a:t>University of St. Augustine for Health Sciences (2024) </a:t>
            </a:r>
            <a:r>
              <a:rPr lang="en-GB" sz="2000" i="1" dirty="0">
                <a:effectLst/>
              </a:rPr>
              <a:t>The Importance of Effective Communication in Nursing</a:t>
            </a:r>
            <a:r>
              <a:rPr lang="en-GB" sz="2000" dirty="0">
                <a:effectLst/>
              </a:rPr>
              <a:t>. Available at: </a:t>
            </a:r>
            <a:r>
              <a:rPr lang="en-GB" sz="2000" dirty="0">
                <a:effectLst/>
                <a:hlinkClick r:id="rId4"/>
              </a:rPr>
              <a:t>https://www.usa.edu/blog/communication-in-nursing/</a:t>
            </a:r>
            <a:r>
              <a:rPr lang="en-GB" sz="2000" dirty="0">
                <a:effectLst/>
              </a:rPr>
              <a:t> [Accessed: March 2026]</a:t>
            </a:r>
          </a:p>
          <a:p>
            <a:pPr>
              <a:buFont typeface="+mj-lt"/>
              <a:buAutoNum type="arabicPeriod"/>
            </a:pPr>
            <a:r>
              <a:rPr lang="en-GB" sz="2000" dirty="0">
                <a:effectLst/>
              </a:rPr>
              <a:t>The Access Group (2026) </a:t>
            </a:r>
            <a:r>
              <a:rPr lang="en-GB" sz="2000" i="1" dirty="0">
                <a:effectLst/>
              </a:rPr>
              <a:t>Effective Communication in Health &amp; Social Care – Overcoming Barriers</a:t>
            </a:r>
            <a:r>
              <a:rPr lang="en-GB" sz="2000" dirty="0">
                <a:effectLst/>
              </a:rPr>
              <a:t>. Available at: </a:t>
            </a:r>
            <a:r>
              <a:rPr lang="en-GB" sz="2000" dirty="0">
                <a:effectLst/>
                <a:hlinkClick r:id="rId5"/>
              </a:rPr>
              <a:t>https://www.theaccessgroup.com/en-gb/blog/hsc-effective-communication-health-and-social-care/</a:t>
            </a:r>
            <a:r>
              <a:rPr lang="en-GB" sz="2000" dirty="0">
                <a:effectLst/>
              </a:rPr>
              <a:t> [Accessed: March 2026]</a:t>
            </a:r>
          </a:p>
          <a:p>
            <a:pPr>
              <a:buFont typeface="+mj-lt"/>
              <a:buAutoNum type="arabicPeriod"/>
            </a:pPr>
            <a:r>
              <a:rPr lang="en-GB" sz="2000" dirty="0"/>
              <a:t> Kumah, 2024 and IHI, 2023</a:t>
            </a:r>
            <a:endParaRPr lang="en-GB" sz="20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51389904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5" ma:contentTypeDescription="Create a new document." ma:contentTypeScope="" ma:versionID="7e811b2c4f210dacc87f5d3a51f96c02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689b6d3aefe2734fde188077bad99653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4d956d8-1ffd-4dba-87ce-03f615e16f58" xsi:nil="true"/>
  </documentManagement>
</p:properties>
</file>

<file path=customXml/itemProps1.xml><?xml version="1.0" encoding="utf-8"?>
<ds:datastoreItem xmlns:ds="http://schemas.openxmlformats.org/officeDocument/2006/customXml" ds:itemID="{B0EC6B86-DBE0-4AD9-AB90-2FE859410E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ED7D043-686B-4C59-97BF-2AEF35B2559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d956d8-1ffd-4dba-87ce-03f615e16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4257F0C-23F1-424E-A380-95D065A542D2}">
  <ds:schemaRefs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schemas.microsoft.com/office/2006/metadata/properties"/>
    <ds:schemaRef ds:uri="http://schemas.microsoft.com/office/2006/documentManagement/types"/>
    <ds:schemaRef ds:uri="04d956d8-1ffd-4dba-87ce-03f615e16f58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2693</TotalTime>
  <Words>1327</Words>
  <Application>Microsoft Office PowerPoint</Application>
  <PresentationFormat>Widescreen</PresentationFormat>
  <Paragraphs>98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Amasis MT Pro Black</vt:lpstr>
      <vt:lpstr>Aptos Black</vt:lpstr>
      <vt:lpstr>Arial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BEN ADEWOLE</dc:creator>
  <cp:lastModifiedBy>BEN ADEWOLE</cp:lastModifiedBy>
  <cp:revision>3</cp:revision>
  <dcterms:created xsi:type="dcterms:W3CDTF">2026-03-17T21:42:36Z</dcterms:created>
  <dcterms:modified xsi:type="dcterms:W3CDTF">2026-03-23T05:28:37Z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