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58" r:id="rId5"/>
    <p:sldId id="263" r:id="rId6"/>
    <p:sldId id="259" r:id="rId7"/>
    <p:sldId id="260" r:id="rId8"/>
    <p:sldId id="261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 snapToGrid="0">
      <p:cViewPr varScale="1">
        <p:scale>
          <a:sx n="82" d="100"/>
          <a:sy n="82" d="100"/>
        </p:scale>
        <p:origin x="581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1B6B0-3391-4AD0-BCED-2D91D1C650FE}" type="datetimeFigureOut">
              <a:rPr lang="en-US" smtClean="0"/>
              <a:t>6/19/2026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1EC39-8DA0-4436-9BDD-33EF889BF0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69174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1B6B0-3391-4AD0-BCED-2D91D1C650FE}" type="datetimeFigureOut">
              <a:rPr lang="en-US" smtClean="0"/>
              <a:t>6/19/2026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1EC39-8DA0-4436-9BDD-33EF889BF0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88720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1B6B0-3391-4AD0-BCED-2D91D1C650FE}" type="datetimeFigureOut">
              <a:rPr lang="en-US" smtClean="0"/>
              <a:t>6/19/2026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1EC39-8DA0-4436-9BDD-33EF889BF0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35935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1B6B0-3391-4AD0-BCED-2D91D1C650FE}" type="datetimeFigureOut">
              <a:rPr lang="en-US" smtClean="0"/>
              <a:t>6/19/2026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1EC39-8DA0-4436-9BDD-33EF889BF0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58922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1B6B0-3391-4AD0-BCED-2D91D1C650FE}" type="datetimeFigureOut">
              <a:rPr lang="en-US" smtClean="0"/>
              <a:t>6/19/2026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1EC39-8DA0-4436-9BDD-33EF889BF0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75034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1B6B0-3391-4AD0-BCED-2D91D1C650FE}" type="datetimeFigureOut">
              <a:rPr lang="en-US" smtClean="0"/>
              <a:t>6/19/2026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1EC39-8DA0-4436-9BDD-33EF889BF0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07951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1B6B0-3391-4AD0-BCED-2D91D1C650FE}" type="datetimeFigureOut">
              <a:rPr lang="en-US" smtClean="0"/>
              <a:t>6/19/2026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1EC39-8DA0-4436-9BDD-33EF889BF0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17886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1B6B0-3391-4AD0-BCED-2D91D1C650FE}" type="datetimeFigureOut">
              <a:rPr lang="en-US" smtClean="0"/>
              <a:t>6/19/2026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1EC39-8DA0-4436-9BDD-33EF889BF0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96741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1B6B0-3391-4AD0-BCED-2D91D1C650FE}" type="datetimeFigureOut">
              <a:rPr lang="en-US" smtClean="0"/>
              <a:t>6/19/2026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1EC39-8DA0-4436-9BDD-33EF889BF0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30185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1B6B0-3391-4AD0-BCED-2D91D1C650FE}" type="datetimeFigureOut">
              <a:rPr lang="en-US" smtClean="0"/>
              <a:t>6/19/2026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1EC39-8DA0-4436-9BDD-33EF889BF0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95700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1B6B0-3391-4AD0-BCED-2D91D1C650FE}" type="datetimeFigureOut">
              <a:rPr lang="en-US" smtClean="0"/>
              <a:t>6/19/2026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1EC39-8DA0-4436-9BDD-33EF889BF0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0342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91B6B0-3391-4AD0-BCED-2D91D1C650FE}" type="datetimeFigureOut">
              <a:rPr lang="en-US" smtClean="0"/>
              <a:t>6/19/2026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21EC39-8DA0-4436-9BDD-33EF889BF0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86364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5556531" cy="1556101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Reflection: Enhancing Professional Practice in Health and Social Care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2888857"/>
            <a:ext cx="5556531" cy="2368943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85000" lnSpcReduction="20000"/>
          </a:bodyPr>
          <a:lstStyle/>
          <a:p>
            <a:r>
              <a:rPr lang="en-US" sz="2900" b="1" dirty="0">
                <a:latin typeface="Arial" panose="020B0604020202020204" pitchFamily="34" charset="0"/>
                <a:cs typeface="Arial" panose="020B0604020202020204" pitchFamily="34" charset="0"/>
              </a:rPr>
              <a:t>Module:</a:t>
            </a:r>
          </a:p>
          <a:p>
            <a:r>
              <a:rPr lang="en-US" sz="2900" b="1" dirty="0"/>
              <a:t>Professional Development within Health and Social Care</a:t>
            </a:r>
            <a:endParaRPr lang="en-US" sz="29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900" b="1" dirty="0">
                <a:latin typeface="Arial" panose="020B0604020202020204" pitchFamily="34" charset="0"/>
                <a:cs typeface="Arial" panose="020B0604020202020204" pitchFamily="34" charset="0"/>
              </a:rPr>
              <a:t> (LCHS4009)</a:t>
            </a:r>
          </a:p>
          <a:p>
            <a:r>
              <a:rPr lang="en-US" sz="2900" b="1" dirty="0">
                <a:latin typeface="Arial" panose="020B0604020202020204" pitchFamily="34" charset="0"/>
                <a:cs typeface="Arial" panose="020B0604020202020204" pitchFamily="34" charset="0"/>
              </a:rPr>
              <a:t> Student name: Ashfaq Mohammad</a:t>
            </a:r>
          </a:p>
          <a:p>
            <a:r>
              <a:rPr lang="en-US" sz="2900" b="1">
                <a:latin typeface="Arial" panose="020B0604020202020204" pitchFamily="34" charset="0"/>
                <a:cs typeface="Arial" panose="020B0604020202020204" pitchFamily="34" charset="0"/>
              </a:rPr>
              <a:t>ID: 2504711</a:t>
            </a:r>
            <a:endParaRPr lang="en-US" sz="29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90924" y="1122363"/>
            <a:ext cx="4547724" cy="4865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33822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828" y="365127"/>
            <a:ext cx="12119172" cy="589296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Introduction to Reflection</a:t>
            </a:r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198929" y="1430090"/>
            <a:ext cx="7836462" cy="2585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Reflection involves thinking critically about experiences to improve future practice. </a:t>
            </a:r>
          </a:p>
          <a:p>
            <a:pPr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It helps professionals identify strengths, areas for improvement, and learning opportunities. </a:t>
            </a:r>
          </a:p>
          <a:p>
            <a:pPr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Reflective practice is recognised as an important component of professional development in health and social care. </a:t>
            </a:r>
          </a:p>
          <a:p>
            <a:pPr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Reflection supports lifelong learning, self-awareness, and high-quality care (Lane and Roberts, 2022).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39865" y="4491080"/>
            <a:ext cx="584245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Presentation Aim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Explain what reflection is.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Explore why reflection is important in health and social care practice.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Demonstrate how I apply reflection in a real health and social care setting.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36027" y="898216"/>
            <a:ext cx="3257044" cy="497660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8796041" y="6020474"/>
            <a:ext cx="33015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(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Cambridge University Press and Assessment,  2026</a:t>
            </a:r>
            <a:r>
              <a:rPr lang="en-US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0946793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65125"/>
            <a:ext cx="12192000" cy="711115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Understanding Reflection Using Gibbs' Reflective Cycle</a:t>
            </a:r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360770" y="1497310"/>
            <a:ext cx="6315159" cy="4247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Reflection is the process of learning from experiences to improve future practice. </a:t>
            </a:r>
          </a:p>
          <a:p>
            <a:pPr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Gibbs' Reflective Cycle provides a structured framework for reflection. </a:t>
            </a:r>
          </a:p>
          <a:p>
            <a:pPr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The cycle encourages professionals to: </a:t>
            </a:r>
          </a:p>
          <a:p>
            <a:pPr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18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Describe the experience. </a:t>
            </a:r>
          </a:p>
          <a:p>
            <a:pPr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18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Consider their feelings. </a:t>
            </a:r>
          </a:p>
          <a:p>
            <a:pPr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18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Evaluate what went well and what could be improved. </a:t>
            </a:r>
          </a:p>
          <a:p>
            <a:pPr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18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Analyse the situation. </a:t>
            </a:r>
          </a:p>
          <a:p>
            <a:pPr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18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Draw a conclusion. </a:t>
            </a:r>
          </a:p>
          <a:p>
            <a:pPr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18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Create an action plan for future practice. </a:t>
            </a:r>
          </a:p>
          <a:p>
            <a:pPr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18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Structured reflection supports professional learning, self-awareness, and improved healthcare performance (Janssen et al., 2024; Lane and Roberts, 2022).</a:t>
            </a:r>
            <a:r>
              <a:rPr kumimoji="0" lang="en-US" altLang="en-US" sz="18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95526" y="1177475"/>
            <a:ext cx="4135030" cy="411471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779858" y="5744627"/>
            <a:ext cx="22172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(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Hughes, 2024</a:t>
            </a:r>
            <a:r>
              <a:rPr lang="en-US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8343051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196" y="365126"/>
            <a:ext cx="12086804" cy="596267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Why Reflection is Important in Health and Social Care Practice</a:t>
            </a:r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287942" y="2144777"/>
            <a:ext cx="6663116" cy="313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Supports </a:t>
            </a:r>
            <a:r>
              <a:rPr kumimoji="0" lang="en-US" altLang="en-US" sz="18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continuous professional development by helping professionals learn from experience. </a:t>
            </a:r>
          </a:p>
          <a:p>
            <a:pPr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18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Improves patient safety by identifying areas for improvement in practice. </a:t>
            </a:r>
          </a:p>
          <a:p>
            <a:pPr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18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Enhances self-awareness and professional judgement. </a:t>
            </a:r>
          </a:p>
          <a:p>
            <a:pPr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18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Encourages person-</a:t>
            </a:r>
            <a:r>
              <a:rPr kumimoji="0" lang="en-US" altLang="en-US" sz="180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centred</a:t>
            </a:r>
            <a:r>
              <a:rPr kumimoji="0" lang="en-US" altLang="en-US" sz="18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care 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through greater understanding of individual needs. </a:t>
            </a:r>
          </a:p>
          <a:p>
            <a:pPr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Promotes accountability, lifelong learning, and improved quality of care (Lane and Roberts, 2022; Janssen et al., 2024; Yu, Huang and Liu, 2022).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62563" y="1382178"/>
            <a:ext cx="4029833" cy="428224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281564" y="6085210"/>
            <a:ext cx="1950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(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Sermo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2025</a:t>
            </a:r>
            <a:r>
              <a:rPr lang="en-US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5040271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65125"/>
            <a:ext cx="12192000" cy="630195"/>
          </a:xfrm>
        </p:spPr>
        <p:txBody>
          <a:bodyPr>
            <a:normAutofit/>
          </a:bodyPr>
          <a:lstStyle/>
          <a:p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Applying Gibbs' Reflective Cycle as a Support Worker in a Residential Care Home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80143050"/>
              </p:ext>
            </p:extLst>
          </p:nvPr>
        </p:nvGraphicFramePr>
        <p:xfrm>
          <a:off x="1950181" y="1140975"/>
          <a:ext cx="8278152" cy="5232164"/>
        </p:xfrm>
        <a:graphic>
          <a:graphicData uri="http://schemas.openxmlformats.org/drawingml/2006/table">
            <a:tbl>
              <a:tblPr/>
              <a:tblGrid>
                <a:gridCol w="41390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390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87771">
                <a:tc>
                  <a:txBody>
                    <a:bodyPr/>
                    <a:lstStyle/>
                    <a:p>
                      <a:pPr algn="just"/>
                      <a:r>
                        <a:rPr lang="en-US" sz="1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Stage of Gibbs' Reflective Cycle</a:t>
                      </a:r>
                    </a:p>
                  </a:txBody>
                  <a:tcPr marL="62162" marR="62162" marT="31081" marB="3108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Application in Practice</a:t>
                      </a:r>
                    </a:p>
                  </a:txBody>
                  <a:tcPr marL="62162" marR="62162" marT="31081" marB="3108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19427">
                <a:tc>
                  <a:txBody>
                    <a:bodyPr/>
                    <a:lstStyle/>
                    <a:p>
                      <a:pPr algn="just"/>
                      <a:r>
                        <a:rPr lang="en-US" sz="1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Description</a:t>
                      </a:r>
                    </a:p>
                  </a:txBody>
                  <a:tcPr marL="62162" marR="62162" marT="31081" marB="3108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While working as a support worker, I notice that the medication administration record does not match the medication prepared for a resident.</a:t>
                      </a:r>
                    </a:p>
                  </a:txBody>
                  <a:tcPr marL="62162" marR="62162" marT="31081" marB="3108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3599">
                <a:tc>
                  <a:txBody>
                    <a:bodyPr/>
                    <a:lstStyle/>
                    <a:p>
                      <a:pPr algn="just"/>
                      <a:r>
                        <a:rPr lang="en-US" sz="1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Feelings</a:t>
                      </a:r>
                    </a:p>
                  </a:txBody>
                  <a:tcPr marL="62162" marR="62162" marT="31081" marB="3108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feel concerned because administering the wrong medication could place the resident at risk.</a:t>
                      </a:r>
                    </a:p>
                  </a:txBody>
                  <a:tcPr marL="62162" marR="62162" marT="31081" marB="3108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35255">
                <a:tc>
                  <a:txBody>
                    <a:bodyPr/>
                    <a:lstStyle/>
                    <a:p>
                      <a:pPr algn="just"/>
                      <a:r>
                        <a:rPr lang="en-US" sz="1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Evaluation</a:t>
                      </a:r>
                    </a:p>
                  </a:txBody>
                  <a:tcPr marL="62162" marR="62162" marT="31081" marB="3108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4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immediately report the issue to the senior staff member and ensure the medication is not administered. This prevents potential harm to the resident (Janssen et al., 2024).</a:t>
                      </a:r>
                    </a:p>
                  </a:txBody>
                  <a:tcPr marL="62162" marR="62162" marT="31081" marB="3108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35255">
                <a:tc>
                  <a:txBody>
                    <a:bodyPr/>
                    <a:lstStyle/>
                    <a:p>
                      <a:pPr algn="just"/>
                      <a:r>
                        <a:rPr lang="en-US" sz="1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Analysis</a:t>
                      </a:r>
                    </a:p>
                  </a:txBody>
                  <a:tcPr marL="62162" marR="62162" marT="31081" marB="3108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4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reflect on possible causes of the error, such as incorrect documentation or communication issues, and consider how procedures were followed (Magwenya, Ross and Ngatiane, 2023).</a:t>
                      </a:r>
                    </a:p>
                  </a:txBody>
                  <a:tcPr marL="62162" marR="62162" marT="31081" marB="3108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19427">
                <a:tc>
                  <a:txBody>
                    <a:bodyPr/>
                    <a:lstStyle/>
                    <a:p>
                      <a:pPr algn="just"/>
                      <a:r>
                        <a:rPr lang="en-US" sz="1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Conclusion</a:t>
                      </a:r>
                    </a:p>
                  </a:txBody>
                  <a:tcPr marL="62162" marR="62162" marT="31081" marB="3108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4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recognise the importance of careful checking, clear communication, and following medication policies to maintain patient safety (Lane and Roberts, 2022).</a:t>
                      </a:r>
                    </a:p>
                  </a:txBody>
                  <a:tcPr marL="62162" marR="62162" marT="31081" marB="3108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935255">
                <a:tc>
                  <a:txBody>
                    <a:bodyPr/>
                    <a:lstStyle/>
                    <a:p>
                      <a:pPr algn="just"/>
                      <a:r>
                        <a:rPr lang="en-US" sz="1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Action Plan</a:t>
                      </a:r>
                    </a:p>
                  </a:txBody>
                  <a:tcPr marL="62162" marR="62162" marT="31081" marB="3108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4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 future, I apply this learning by checking medication records more carefully, communicating concerns promptly, and following procedures consistently (Yu, Huang and Liu, 2022).</a:t>
                      </a:r>
                    </a:p>
                  </a:txBody>
                  <a:tcPr marL="62162" marR="62162" marT="31081" marB="3108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0" name="Action Button: Sound 9">
            <a:hlinkClick r:id="" action="ppaction://noaction" highlightClick="1">
              <a:snd r:embed="rId2" name="applause.wav"/>
            </a:hlinkClick>
          </p:cNvPr>
          <p:cNvSpPr/>
          <p:nvPr/>
        </p:nvSpPr>
        <p:spPr>
          <a:xfrm>
            <a:off x="477430" y="1140975"/>
            <a:ext cx="906308" cy="542169"/>
          </a:xfrm>
          <a:prstGeom prst="actionButtonSound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07264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3804" y="365125"/>
            <a:ext cx="10978195" cy="452171"/>
          </a:xfrm>
        </p:spPr>
        <p:txBody>
          <a:bodyPr>
            <a:normAutofit/>
          </a:bodyPr>
          <a:lstStyle/>
          <a:p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Benefits and Challenges of Reflection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04902499"/>
              </p:ext>
            </p:extLst>
          </p:nvPr>
        </p:nvGraphicFramePr>
        <p:xfrm>
          <a:off x="1149068" y="1140977"/>
          <a:ext cx="8828412" cy="4596276"/>
        </p:xfrm>
        <a:graphic>
          <a:graphicData uri="http://schemas.openxmlformats.org/drawingml/2006/table">
            <a:tbl>
              <a:tblPr/>
              <a:tblGrid>
                <a:gridCol w="441420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142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90864">
                <a:tc>
                  <a:txBody>
                    <a:bodyPr/>
                    <a:lstStyle/>
                    <a:p>
                      <a:pPr algn="just"/>
                      <a:r>
                        <a:rPr lang="en-US" sz="16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Benefits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6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Challenges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04849">
                <a:tc>
                  <a:txBody>
                    <a:bodyPr/>
                    <a:lstStyle/>
                    <a:p>
                      <a:pPr algn="just"/>
                      <a:r>
                        <a:rPr lang="en-US" sz="16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Improves self-awareness and helps professionals recognise strengths and areas for development (Lane and Roberts, 2022).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6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Reflection requires dedicated time, which can be difficult in busy health and social care environments (Janssen et al., 2024).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47857">
                <a:tc>
                  <a:txBody>
                    <a:bodyPr/>
                    <a:lstStyle/>
                    <a:p>
                      <a:pPr algn="just"/>
                      <a:r>
                        <a:rPr lang="en-US" sz="16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Supports continuous professional development and lifelong learning (Magwenya, Ross and Ngatiane, 2023).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6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Some professionals may find it uncomfortable to critically evaluate their own practice (Lane and Roberts, 2022).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47857">
                <a:tc>
                  <a:txBody>
                    <a:bodyPr/>
                    <a:lstStyle/>
                    <a:p>
                      <a:pPr algn="just"/>
                      <a:r>
                        <a:rPr lang="en-US" sz="1600" b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Enhances patient safety by identifying opportunities to improve practice and reduce errors (Janssen et al., 2024).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6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Reflection may be ineffective if individuals are not honest or open about their experiences (Janssen et al., 2024).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204849">
                <a:tc>
                  <a:txBody>
                    <a:bodyPr/>
                    <a:lstStyle/>
                    <a:p>
                      <a:pPr algn="just"/>
                      <a:r>
                        <a:rPr lang="en-US" sz="1600" b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Improves professional judgement and decision-making in future situations (Yu, Huang and Liu, 2022).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6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Heavy workloads and workplace pressures may limit opportunities for meaningful reflection (Magwenya, Ross and Ngatiane, 2023).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0" name="Right Arrow 9"/>
          <p:cNvSpPr/>
          <p:nvPr/>
        </p:nvSpPr>
        <p:spPr>
          <a:xfrm>
            <a:off x="169932" y="1076242"/>
            <a:ext cx="817295" cy="582626"/>
          </a:xfrm>
          <a:prstGeom prst="rightArrow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4944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65125"/>
            <a:ext cx="12192000" cy="622103"/>
          </a:xfrm>
          <a:solidFill>
            <a:schemeClr val="accent4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Conclusion</a:t>
            </a:r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207020" y="1172797"/>
            <a:ext cx="11623535" cy="20313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Reflection is a fundamental professional skill in health and social care. </a:t>
            </a:r>
          </a:p>
          <a:p>
            <a:pPr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It supports self-awareness, continuous learning, and professional development. </a:t>
            </a:r>
          </a:p>
          <a:p>
            <a:pPr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The medication near-miss example demonstrates how reflection can improve patient safety and future practice. </a:t>
            </a:r>
          </a:p>
          <a:p>
            <a:pPr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Developing reflective practice helps professionals provide safe, effective, and person-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centred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care </a:t>
            </a:r>
            <a:r>
              <a:rPr kumimoji="0" lang="en-US" altLang="en-US" sz="18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(Lane and Roberts, 2022; Janssen et al., 2024).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77041" y="3616128"/>
            <a:ext cx="4353514" cy="2776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14970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644" y="365125"/>
            <a:ext cx="12135356" cy="597827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Lane, R. and Roberts, L. (2022) ‘Reflective practice and lifelong learning in healthcare education’, </a:t>
            </a:r>
            <a:r>
              <a:rPr lang="en-US" sz="1800" i="1" dirty="0">
                <a:latin typeface="Arial" panose="020B0604020202020204" pitchFamily="34" charset="0"/>
                <a:cs typeface="Arial" panose="020B0604020202020204" pitchFamily="34" charset="0"/>
              </a:rPr>
              <a:t>BMC Medical Education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, 22(1), pp. 1–9.</a:t>
            </a:r>
          </a:p>
          <a:p>
            <a:pPr algn="just"/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Janssen, A., Shaw, T., Goodyear, P. and colleagues (2024) ‘Reflective practice and professional development in healthcare: opportunities and challenges’, </a:t>
            </a:r>
            <a:r>
              <a:rPr lang="en-US" sz="1800" i="1" dirty="0">
                <a:latin typeface="Arial" panose="020B0604020202020204" pitchFamily="34" charset="0"/>
                <a:cs typeface="Arial" panose="020B0604020202020204" pitchFamily="34" charset="0"/>
              </a:rPr>
              <a:t>BMC Medical Informatics and Decision Making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, 24(1), pp. 1–12.</a:t>
            </a:r>
          </a:p>
          <a:p>
            <a:pPr algn="just"/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Magwenya, R.H., Ross, A.J. and Ngatiane, J. (2023) ‘Continuing professional development and reflective learning among healthcare professionals’, </a:t>
            </a:r>
            <a:r>
              <a:rPr lang="en-US" sz="1800" i="1" dirty="0">
                <a:latin typeface="Arial" panose="020B0604020202020204" pitchFamily="34" charset="0"/>
                <a:cs typeface="Arial" panose="020B0604020202020204" pitchFamily="34" charset="0"/>
              </a:rPr>
              <a:t>Journal of Health Services Research &amp; Policy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, 28(2), pp. 95–103.</a:t>
            </a:r>
          </a:p>
          <a:p>
            <a:pPr algn="just"/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Yu, M., Huang, C. and Liu, J. (2022) ‘The impact of continuing professional development on healthcare professionals’ competence and motivation’, </a:t>
            </a:r>
            <a:r>
              <a:rPr lang="en-US" sz="1800" i="1" dirty="0">
                <a:latin typeface="Arial" panose="020B0604020202020204" pitchFamily="34" charset="0"/>
                <a:cs typeface="Arial" panose="020B0604020202020204" pitchFamily="34" charset="0"/>
              </a:rPr>
              <a:t>BMC Nursing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, 21(1), pp. 1–11.</a:t>
            </a:r>
          </a:p>
        </p:txBody>
      </p:sp>
    </p:spTree>
    <p:extLst>
      <p:ext uri="{BB962C8B-B14F-4D97-AF65-F5344CB8AC3E}">
        <p14:creationId xmlns:p14="http://schemas.microsoft.com/office/powerpoint/2010/main" val="19297868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898</Words>
  <Application>Microsoft Office PowerPoint</Application>
  <PresentationFormat>Widescreen</PresentationFormat>
  <Paragraphs>75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Reflection: Enhancing Professional Practice in Health and Social Care</vt:lpstr>
      <vt:lpstr>Introduction to Reflection</vt:lpstr>
      <vt:lpstr>Understanding Reflection Using Gibbs' Reflective Cycle</vt:lpstr>
      <vt:lpstr>Why Reflection is Important in Health and Social Care Practice</vt:lpstr>
      <vt:lpstr>Applying Gibbs' Reflective Cycle as a Support Worker in a Residential Care Home</vt:lpstr>
      <vt:lpstr>Benefits and Challenges of Reflection</vt:lpstr>
      <vt:lpstr>Conclusion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Reflection: Enhancing Professional Practice in Health and Social Care</dc:title>
  <dc:creator>Ashfaq Mohammad</dc:creator>
  <cp:lastModifiedBy>Ashfaq Mohammad</cp:lastModifiedBy>
  <cp:revision>7</cp:revision>
  <dcterms:created xsi:type="dcterms:W3CDTF">2026-06-13T15:21:57Z</dcterms:created>
  <dcterms:modified xsi:type="dcterms:W3CDTF">2026-06-19T21:29:44Z</dcterms:modified>
</cp:coreProperties>
</file>