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1" r:id="rId3"/>
    <p:sldId id="259" r:id="rId4"/>
    <p:sldId id="260" r:id="rId5"/>
    <p:sldId id="261" r:id="rId6"/>
    <p:sldId id="262" r:id="rId7"/>
    <p:sldId id="264" r:id="rId8"/>
    <p:sldId id="263" r:id="rId9"/>
    <p:sldId id="266" r:id="rId10"/>
    <p:sldId id="293" r:id="rId11"/>
    <p:sldId id="258" r:id="rId12"/>
    <p:sldId id="267" r:id="rId13"/>
    <p:sldId id="268" r:id="rId14"/>
    <p:sldId id="277" r:id="rId15"/>
    <p:sldId id="269" r:id="rId16"/>
    <p:sldId id="270" r:id="rId17"/>
    <p:sldId id="282" r:id="rId18"/>
    <p:sldId id="278" r:id="rId19"/>
    <p:sldId id="279" r:id="rId20"/>
    <p:sldId id="283" r:id="rId21"/>
    <p:sldId id="284" r:id="rId22"/>
    <p:sldId id="285" r:id="rId23"/>
    <p:sldId id="287" r:id="rId24"/>
    <p:sldId id="288" r:id="rId25"/>
    <p:sldId id="289" r:id="rId26"/>
    <p:sldId id="290" r:id="rId27"/>
    <p:sldId id="280" r:id="rId28"/>
    <p:sldId id="286" r:id="rId29"/>
    <p:sldId id="271" r:id="rId30"/>
    <p:sldId id="272" r:id="rId31"/>
    <p:sldId id="273" r:id="rId32"/>
    <p:sldId id="274" r:id="rId33"/>
    <p:sldId id="275" r:id="rId34"/>
    <p:sldId id="276" r:id="rId35"/>
    <p:sldId id="265"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9" d="100"/>
          <a:sy n="69" d="100"/>
        </p:scale>
        <p:origin x="57" y="7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D1D84A2C-D273-4ED9-92FA-69A05D78C98A}"/>
    <pc:docChg chg="custSel addSld modSld">
      <pc:chgData name="Maria Heffernan" userId="4d9eba02-b8e8-4648-a199-ce89b84b8b1e" providerId="ADAL" clId="{D1D84A2C-D273-4ED9-92FA-69A05D78C98A}" dt="2024-06-09T11:49:44.743" v="489" actId="6549"/>
      <pc:docMkLst>
        <pc:docMk/>
      </pc:docMkLst>
      <pc:sldChg chg="modSp mod">
        <pc:chgData name="Maria Heffernan" userId="4d9eba02-b8e8-4648-a199-ce89b84b8b1e" providerId="ADAL" clId="{D1D84A2C-D273-4ED9-92FA-69A05D78C98A}" dt="2024-06-09T11:37:15.519" v="162" actId="20577"/>
        <pc:sldMkLst>
          <pc:docMk/>
          <pc:sldMk cId="1952538423" sldId="257"/>
        </pc:sldMkLst>
        <pc:spChg chg="mod">
          <ac:chgData name="Maria Heffernan" userId="4d9eba02-b8e8-4648-a199-ce89b84b8b1e" providerId="ADAL" clId="{D1D84A2C-D273-4ED9-92FA-69A05D78C98A}" dt="2024-06-09T11:37:15.519" v="162" actId="20577"/>
          <ac:spMkLst>
            <pc:docMk/>
            <pc:sldMk cId="1952538423" sldId="257"/>
            <ac:spMk id="2" creationId="{824DC6C3-4612-5AAD-784E-074E5526A27F}"/>
          </ac:spMkLst>
        </pc:spChg>
      </pc:sldChg>
      <pc:sldChg chg="modSp mod">
        <pc:chgData name="Maria Heffernan" userId="4d9eba02-b8e8-4648-a199-ce89b84b8b1e" providerId="ADAL" clId="{D1D84A2C-D273-4ED9-92FA-69A05D78C98A}" dt="2024-06-09T11:17:57.886" v="19" actId="20577"/>
        <pc:sldMkLst>
          <pc:docMk/>
          <pc:sldMk cId="4172423807" sldId="258"/>
        </pc:sldMkLst>
        <pc:spChg chg="mod">
          <ac:chgData name="Maria Heffernan" userId="4d9eba02-b8e8-4648-a199-ce89b84b8b1e" providerId="ADAL" clId="{D1D84A2C-D273-4ED9-92FA-69A05D78C98A}" dt="2024-06-09T11:17:57.886" v="19" actId="20577"/>
          <ac:spMkLst>
            <pc:docMk/>
            <pc:sldMk cId="4172423807" sldId="258"/>
            <ac:spMk id="3" creationId="{3DF49C93-47E4-6D83-D6E7-04DD69929C69}"/>
          </ac:spMkLst>
        </pc:spChg>
      </pc:sldChg>
      <pc:sldChg chg="modSp mod">
        <pc:chgData name="Maria Heffernan" userId="4d9eba02-b8e8-4648-a199-ce89b84b8b1e" providerId="ADAL" clId="{D1D84A2C-D273-4ED9-92FA-69A05D78C98A}" dt="2024-06-09T11:17:11.716" v="9" actId="20577"/>
        <pc:sldMkLst>
          <pc:docMk/>
          <pc:sldMk cId="3418791066" sldId="266"/>
        </pc:sldMkLst>
        <pc:spChg chg="mod">
          <ac:chgData name="Maria Heffernan" userId="4d9eba02-b8e8-4648-a199-ce89b84b8b1e" providerId="ADAL" clId="{D1D84A2C-D273-4ED9-92FA-69A05D78C98A}" dt="2024-06-09T11:17:11.716" v="9" actId="20577"/>
          <ac:spMkLst>
            <pc:docMk/>
            <pc:sldMk cId="3418791066" sldId="266"/>
            <ac:spMk id="2" creationId="{B24EA3EB-BF4E-8403-92E2-95D8D29061BA}"/>
          </ac:spMkLst>
        </pc:spChg>
      </pc:sldChg>
      <pc:sldChg chg="modSp mod">
        <pc:chgData name="Maria Heffernan" userId="4d9eba02-b8e8-4648-a199-ce89b84b8b1e" providerId="ADAL" clId="{D1D84A2C-D273-4ED9-92FA-69A05D78C98A}" dt="2024-06-09T11:19:05.610" v="25" actId="6549"/>
        <pc:sldMkLst>
          <pc:docMk/>
          <pc:sldMk cId="2001137441" sldId="267"/>
        </pc:sldMkLst>
        <pc:spChg chg="mod">
          <ac:chgData name="Maria Heffernan" userId="4d9eba02-b8e8-4648-a199-ce89b84b8b1e" providerId="ADAL" clId="{D1D84A2C-D273-4ED9-92FA-69A05D78C98A}" dt="2024-06-09T11:19:05.610" v="25" actId="6549"/>
          <ac:spMkLst>
            <pc:docMk/>
            <pc:sldMk cId="2001137441" sldId="267"/>
            <ac:spMk id="3" creationId="{07AAB5C3-3E6F-054D-42E1-B6F7EE26F1AA}"/>
          </ac:spMkLst>
        </pc:spChg>
      </pc:sldChg>
      <pc:sldChg chg="modSp mod">
        <pc:chgData name="Maria Heffernan" userId="4d9eba02-b8e8-4648-a199-ce89b84b8b1e" providerId="ADAL" clId="{D1D84A2C-D273-4ED9-92FA-69A05D78C98A}" dt="2024-06-09T11:19:58.430" v="34" actId="6549"/>
        <pc:sldMkLst>
          <pc:docMk/>
          <pc:sldMk cId="753828450" sldId="270"/>
        </pc:sldMkLst>
        <pc:spChg chg="mod">
          <ac:chgData name="Maria Heffernan" userId="4d9eba02-b8e8-4648-a199-ce89b84b8b1e" providerId="ADAL" clId="{D1D84A2C-D273-4ED9-92FA-69A05D78C98A}" dt="2024-06-09T11:19:58.430" v="34" actId="6549"/>
          <ac:spMkLst>
            <pc:docMk/>
            <pc:sldMk cId="753828450" sldId="270"/>
            <ac:spMk id="3" creationId="{D4F1FB2D-3EFD-1507-5300-6D2883150F3E}"/>
          </ac:spMkLst>
        </pc:spChg>
      </pc:sldChg>
      <pc:sldChg chg="modSp mod">
        <pc:chgData name="Maria Heffernan" userId="4d9eba02-b8e8-4648-a199-ce89b84b8b1e" providerId="ADAL" clId="{D1D84A2C-D273-4ED9-92FA-69A05D78C98A}" dt="2024-06-09T11:29:40.545" v="70" actId="20577"/>
        <pc:sldMkLst>
          <pc:docMk/>
          <pc:sldMk cId="2588958367" sldId="272"/>
        </pc:sldMkLst>
        <pc:spChg chg="mod">
          <ac:chgData name="Maria Heffernan" userId="4d9eba02-b8e8-4648-a199-ce89b84b8b1e" providerId="ADAL" clId="{D1D84A2C-D273-4ED9-92FA-69A05D78C98A}" dt="2024-06-09T11:29:40.545" v="70" actId="20577"/>
          <ac:spMkLst>
            <pc:docMk/>
            <pc:sldMk cId="2588958367" sldId="272"/>
            <ac:spMk id="3" creationId="{D7987C8C-7A9B-BEC9-4A92-60A0D0584893}"/>
          </ac:spMkLst>
        </pc:spChg>
      </pc:sldChg>
      <pc:sldChg chg="modSp mod">
        <pc:chgData name="Maria Heffernan" userId="4d9eba02-b8e8-4648-a199-ce89b84b8b1e" providerId="ADAL" clId="{D1D84A2C-D273-4ED9-92FA-69A05D78C98A}" dt="2024-06-09T11:31:43.623" v="93" actId="113"/>
        <pc:sldMkLst>
          <pc:docMk/>
          <pc:sldMk cId="899523585" sldId="274"/>
        </pc:sldMkLst>
        <pc:spChg chg="mod">
          <ac:chgData name="Maria Heffernan" userId="4d9eba02-b8e8-4648-a199-ce89b84b8b1e" providerId="ADAL" clId="{D1D84A2C-D273-4ED9-92FA-69A05D78C98A}" dt="2024-06-09T11:31:43.623" v="93" actId="113"/>
          <ac:spMkLst>
            <pc:docMk/>
            <pc:sldMk cId="899523585" sldId="274"/>
            <ac:spMk id="3" creationId="{CDEDA484-F099-DA5F-F9BC-49BCFC9446AB}"/>
          </ac:spMkLst>
        </pc:spChg>
      </pc:sldChg>
      <pc:sldChg chg="modSp mod">
        <pc:chgData name="Maria Heffernan" userId="4d9eba02-b8e8-4648-a199-ce89b84b8b1e" providerId="ADAL" clId="{D1D84A2C-D273-4ED9-92FA-69A05D78C98A}" dt="2024-06-09T11:32:40.349" v="94" actId="6549"/>
        <pc:sldMkLst>
          <pc:docMk/>
          <pc:sldMk cId="2263989396" sldId="275"/>
        </pc:sldMkLst>
        <pc:spChg chg="mod">
          <ac:chgData name="Maria Heffernan" userId="4d9eba02-b8e8-4648-a199-ce89b84b8b1e" providerId="ADAL" clId="{D1D84A2C-D273-4ED9-92FA-69A05D78C98A}" dt="2024-06-09T11:32:40.349" v="94" actId="6549"/>
          <ac:spMkLst>
            <pc:docMk/>
            <pc:sldMk cId="2263989396" sldId="275"/>
            <ac:spMk id="3" creationId="{D92846D3-72E6-F29C-9190-CC0F230BF561}"/>
          </ac:spMkLst>
        </pc:spChg>
      </pc:sldChg>
      <pc:sldChg chg="modSp mod">
        <pc:chgData name="Maria Heffernan" userId="4d9eba02-b8e8-4648-a199-ce89b84b8b1e" providerId="ADAL" clId="{D1D84A2C-D273-4ED9-92FA-69A05D78C98A}" dt="2024-06-09T11:33:52.961" v="117" actId="6549"/>
        <pc:sldMkLst>
          <pc:docMk/>
          <pc:sldMk cId="457573993" sldId="276"/>
        </pc:sldMkLst>
        <pc:spChg chg="mod">
          <ac:chgData name="Maria Heffernan" userId="4d9eba02-b8e8-4648-a199-ce89b84b8b1e" providerId="ADAL" clId="{D1D84A2C-D273-4ED9-92FA-69A05D78C98A}" dt="2024-06-09T11:33:52.961" v="117" actId="6549"/>
          <ac:spMkLst>
            <pc:docMk/>
            <pc:sldMk cId="457573993" sldId="276"/>
            <ac:spMk id="3" creationId="{C2D40DC5-EECE-A1A6-FF8E-AA93413DE707}"/>
          </ac:spMkLst>
        </pc:spChg>
      </pc:sldChg>
      <pc:sldChg chg="modSp mod">
        <pc:chgData name="Maria Heffernan" userId="4d9eba02-b8e8-4648-a199-ce89b84b8b1e" providerId="ADAL" clId="{D1D84A2C-D273-4ED9-92FA-69A05D78C98A}" dt="2024-06-09T11:21:01.676" v="38" actId="313"/>
        <pc:sldMkLst>
          <pc:docMk/>
          <pc:sldMk cId="943577817" sldId="278"/>
        </pc:sldMkLst>
        <pc:spChg chg="mod">
          <ac:chgData name="Maria Heffernan" userId="4d9eba02-b8e8-4648-a199-ce89b84b8b1e" providerId="ADAL" clId="{D1D84A2C-D273-4ED9-92FA-69A05D78C98A}" dt="2024-06-09T11:21:01.676" v="38" actId="313"/>
          <ac:spMkLst>
            <pc:docMk/>
            <pc:sldMk cId="943577817" sldId="278"/>
            <ac:spMk id="3" creationId="{5E4D28FF-D093-C679-3B1E-5405B687E850}"/>
          </ac:spMkLst>
        </pc:spChg>
      </pc:sldChg>
      <pc:sldChg chg="modSp mod">
        <pc:chgData name="Maria Heffernan" userId="4d9eba02-b8e8-4648-a199-ce89b84b8b1e" providerId="ADAL" clId="{D1D84A2C-D273-4ED9-92FA-69A05D78C98A}" dt="2024-06-09T11:22:00.062" v="40" actId="6549"/>
        <pc:sldMkLst>
          <pc:docMk/>
          <pc:sldMk cId="571673947" sldId="283"/>
        </pc:sldMkLst>
        <pc:spChg chg="mod">
          <ac:chgData name="Maria Heffernan" userId="4d9eba02-b8e8-4648-a199-ce89b84b8b1e" providerId="ADAL" clId="{D1D84A2C-D273-4ED9-92FA-69A05D78C98A}" dt="2024-06-09T11:22:00.062" v="40" actId="6549"/>
          <ac:spMkLst>
            <pc:docMk/>
            <pc:sldMk cId="571673947" sldId="283"/>
            <ac:spMk id="3" creationId="{8E968703-EEC0-0082-E88F-191F78CFF706}"/>
          </ac:spMkLst>
        </pc:spChg>
      </pc:sldChg>
      <pc:sldChg chg="modSp mod">
        <pc:chgData name="Maria Heffernan" userId="4d9eba02-b8e8-4648-a199-ce89b84b8b1e" providerId="ADAL" clId="{D1D84A2C-D273-4ED9-92FA-69A05D78C98A}" dt="2024-06-09T11:49:44.743" v="489" actId="6549"/>
        <pc:sldMkLst>
          <pc:docMk/>
          <pc:sldMk cId="3527959794" sldId="287"/>
        </pc:sldMkLst>
        <pc:spChg chg="mod">
          <ac:chgData name="Maria Heffernan" userId="4d9eba02-b8e8-4648-a199-ce89b84b8b1e" providerId="ADAL" clId="{D1D84A2C-D273-4ED9-92FA-69A05D78C98A}" dt="2024-06-09T11:49:44.743" v="489" actId="6549"/>
          <ac:spMkLst>
            <pc:docMk/>
            <pc:sldMk cId="3527959794" sldId="287"/>
            <ac:spMk id="3" creationId="{3FEC8942-79FC-8539-C4E5-A181F0819B07}"/>
          </ac:spMkLst>
        </pc:spChg>
      </pc:sldChg>
      <pc:sldChg chg="modSp mod">
        <pc:chgData name="Maria Heffernan" userId="4d9eba02-b8e8-4648-a199-ce89b84b8b1e" providerId="ADAL" clId="{D1D84A2C-D273-4ED9-92FA-69A05D78C98A}" dt="2024-06-09T11:35:21.425" v="148" actId="6549"/>
        <pc:sldMkLst>
          <pc:docMk/>
          <pc:sldMk cId="566482428" sldId="291"/>
        </pc:sldMkLst>
        <pc:spChg chg="mod">
          <ac:chgData name="Maria Heffernan" userId="4d9eba02-b8e8-4648-a199-ce89b84b8b1e" providerId="ADAL" clId="{D1D84A2C-D273-4ED9-92FA-69A05D78C98A}" dt="2024-06-09T11:35:21.425" v="148" actId="6549"/>
          <ac:spMkLst>
            <pc:docMk/>
            <pc:sldMk cId="566482428" sldId="291"/>
            <ac:spMk id="3" creationId="{EF2972CC-6AEA-94DE-6539-FC7BA37A6916}"/>
          </ac:spMkLst>
        </pc:spChg>
      </pc:sldChg>
      <pc:sldChg chg="modSp new mod">
        <pc:chgData name="Maria Heffernan" userId="4d9eba02-b8e8-4648-a199-ce89b84b8b1e" providerId="ADAL" clId="{D1D84A2C-D273-4ED9-92FA-69A05D78C98A}" dt="2024-06-09T11:48:23.633" v="483" actId="20577"/>
        <pc:sldMkLst>
          <pc:docMk/>
          <pc:sldMk cId="1746283472" sldId="293"/>
        </pc:sldMkLst>
        <pc:spChg chg="mod">
          <ac:chgData name="Maria Heffernan" userId="4d9eba02-b8e8-4648-a199-ce89b84b8b1e" providerId="ADAL" clId="{D1D84A2C-D273-4ED9-92FA-69A05D78C98A}" dt="2024-06-09T11:46:57.626" v="345" actId="20577"/>
          <ac:spMkLst>
            <pc:docMk/>
            <pc:sldMk cId="1746283472" sldId="293"/>
            <ac:spMk id="2" creationId="{6DA8289C-4B0E-9EDD-2E00-FA22CAFABAB4}"/>
          </ac:spMkLst>
        </pc:spChg>
        <pc:spChg chg="mod">
          <ac:chgData name="Maria Heffernan" userId="4d9eba02-b8e8-4648-a199-ce89b84b8b1e" providerId="ADAL" clId="{D1D84A2C-D273-4ED9-92FA-69A05D78C98A}" dt="2024-06-09T11:48:23.633" v="483" actId="20577"/>
          <ac:spMkLst>
            <pc:docMk/>
            <pc:sldMk cId="1746283472" sldId="293"/>
            <ac:spMk id="3" creationId="{625938D6-760A-D32B-B26B-3E3B6EDB51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5DD0-2705-2D67-3C83-7B06DCCE9C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313BE8-A4DF-0619-26CD-0D64BCC64E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726D49-C125-0B9E-7E0E-DF8919A27A6B}"/>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5" name="Footer Placeholder 4">
            <a:extLst>
              <a:ext uri="{FF2B5EF4-FFF2-40B4-BE49-F238E27FC236}">
                <a16:creationId xmlns:a16="http://schemas.microsoft.com/office/drawing/2014/main" id="{048ABCC5-9F1C-0B90-FC3D-3EC9B46D6A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2D34B-03B4-56AB-897D-221605B11462}"/>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938233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09AE2-9A6B-89EE-B9C1-7B4AE9B79D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86E1CB-4F06-631C-3671-A9A6E307FE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F04B68-3258-0374-7FE6-E26D88CB270B}"/>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5" name="Footer Placeholder 4">
            <a:extLst>
              <a:ext uri="{FF2B5EF4-FFF2-40B4-BE49-F238E27FC236}">
                <a16:creationId xmlns:a16="http://schemas.microsoft.com/office/drawing/2014/main" id="{62AC0FA7-2FC6-BCA7-B064-FD14227AC9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F9115F-FDDE-059D-380F-807832A887DD}"/>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2656734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693FA-BF61-FD85-42EF-054EA0627D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2A19F8-2FB7-D657-E81E-5F2BFB80BF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177D12-C9E8-ACD4-43C3-5FF988FD2A1F}"/>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5" name="Footer Placeholder 4">
            <a:extLst>
              <a:ext uri="{FF2B5EF4-FFF2-40B4-BE49-F238E27FC236}">
                <a16:creationId xmlns:a16="http://schemas.microsoft.com/office/drawing/2014/main" id="{ADE0740C-7123-F11C-3419-B4CE50FCE1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213733-609A-E1DD-E23D-68DEE427F139}"/>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322450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F3CB-173E-F439-63D7-68DC5E1EF0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6B561F-4BED-0266-2027-0295A433C5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1B9631-BAFC-6E58-67EE-7DD9BB3B54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A6AEBC-BCC3-21D5-9340-317C2202D20D}"/>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6" name="Footer Placeholder 5">
            <a:extLst>
              <a:ext uri="{FF2B5EF4-FFF2-40B4-BE49-F238E27FC236}">
                <a16:creationId xmlns:a16="http://schemas.microsoft.com/office/drawing/2014/main" id="{DF3226C8-612C-C2F6-C92E-452A840DA4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D5A8F-CA43-E05C-1E99-F6C294E2AE4F}"/>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729344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1A410-3132-9C7E-6CE6-3DCEB27AF6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2B762B-B76D-3372-6E75-ACBFADAD22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1D4EF1-FC6C-893E-3155-E65EC5093A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F00819-A3B1-42CC-7122-185F4E600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E8FC78-5546-1531-4774-A8CBFEF0C8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CA1704-8102-9DB2-7674-763D7EC10ECD}"/>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8" name="Footer Placeholder 7">
            <a:extLst>
              <a:ext uri="{FF2B5EF4-FFF2-40B4-BE49-F238E27FC236}">
                <a16:creationId xmlns:a16="http://schemas.microsoft.com/office/drawing/2014/main" id="{D5F4537C-C798-FBDB-A09D-A3079F6DD9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AEBF86-1CCD-E1FF-EC4C-74FE58DA6125}"/>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591034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1E1C3-8062-4DDD-969E-443E936380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CE78A9-24E4-4470-8A20-7002C5DAAAC8}"/>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4" name="Footer Placeholder 3">
            <a:extLst>
              <a:ext uri="{FF2B5EF4-FFF2-40B4-BE49-F238E27FC236}">
                <a16:creationId xmlns:a16="http://schemas.microsoft.com/office/drawing/2014/main" id="{73028C65-D6E3-09B2-3D69-7916A159A9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FED810-09BF-61B1-6822-46A2D997EBD3}"/>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2801611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EC3113-2786-FC03-36C9-A3F4174C3C64}"/>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3" name="Footer Placeholder 2">
            <a:extLst>
              <a:ext uri="{FF2B5EF4-FFF2-40B4-BE49-F238E27FC236}">
                <a16:creationId xmlns:a16="http://schemas.microsoft.com/office/drawing/2014/main" id="{0A80ECCC-66B2-A510-4A26-0832AAA463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392980-FCFE-0B8A-F291-17CF6A3B8D14}"/>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144708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B326F-8FB1-ED6C-70EC-D171F5DB5A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F2F423-6391-3A44-2125-A8220CEAC0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CD0211-36B7-6363-35A3-3CBA03AFCD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7B726-57F9-C05C-8817-A9FE85831E2D}"/>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6" name="Footer Placeholder 5">
            <a:extLst>
              <a:ext uri="{FF2B5EF4-FFF2-40B4-BE49-F238E27FC236}">
                <a16:creationId xmlns:a16="http://schemas.microsoft.com/office/drawing/2014/main" id="{47CBFBA0-72BB-CA3B-4ECA-7CA087E5B8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567AC-FFE7-0543-6D5E-09272E78A505}"/>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4223492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3DDF-65D1-972A-EEB9-9E6745C5F7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839230-5C4D-9ADF-6C76-4C3FED2453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881448-AC89-0B01-6F27-7E37396918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2104EE-32FD-8AB4-ADF8-22DD66E1A59B}"/>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6" name="Footer Placeholder 5">
            <a:extLst>
              <a:ext uri="{FF2B5EF4-FFF2-40B4-BE49-F238E27FC236}">
                <a16:creationId xmlns:a16="http://schemas.microsoft.com/office/drawing/2014/main" id="{12C5066D-5C3B-2337-AE56-FFC9A4079C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352EE3-8833-1880-7606-143B1A023B6A}"/>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102789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B25D9-AB8B-38A8-6F94-FA6F3471B7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9C9E5B-A769-FC99-18C7-F473BC50EC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E017E0-A1AA-5244-43A9-2523DCB17DF5}"/>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5" name="Footer Placeholder 4">
            <a:extLst>
              <a:ext uri="{FF2B5EF4-FFF2-40B4-BE49-F238E27FC236}">
                <a16:creationId xmlns:a16="http://schemas.microsoft.com/office/drawing/2014/main" id="{7DE74512-1130-4DCC-21C7-CDE3B15AB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5612F0-C69F-46AB-9D4F-4ED16BE36148}"/>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3226248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9F246E-AD92-86E9-2A09-083A08F7E4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1B3863-7488-1DB2-1EE2-27C2587447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1DCF60-11AD-2D1F-80DB-E970AC614BE0}"/>
              </a:ext>
            </a:extLst>
          </p:cNvPr>
          <p:cNvSpPr>
            <a:spLocks noGrp="1"/>
          </p:cNvSpPr>
          <p:nvPr>
            <p:ph type="dt" sz="half" idx="10"/>
          </p:nvPr>
        </p:nvSpPr>
        <p:spPr/>
        <p:txBody>
          <a:bodyPr/>
          <a:lstStyle/>
          <a:p>
            <a:fld id="{EA14E4BF-9A93-4E41-A48B-6F80A6C7EAD3}" type="datetimeFigureOut">
              <a:rPr lang="en-GB" smtClean="0"/>
              <a:t>09/06/2024</a:t>
            </a:fld>
            <a:endParaRPr lang="en-GB"/>
          </a:p>
        </p:txBody>
      </p:sp>
      <p:sp>
        <p:nvSpPr>
          <p:cNvPr id="5" name="Footer Placeholder 4">
            <a:extLst>
              <a:ext uri="{FF2B5EF4-FFF2-40B4-BE49-F238E27FC236}">
                <a16:creationId xmlns:a16="http://schemas.microsoft.com/office/drawing/2014/main" id="{B374E1B8-D8F9-E4EF-99DA-1CB85F128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5ED7A-4B5E-C1AD-0E17-5CC2BE802558}"/>
              </a:ext>
            </a:extLst>
          </p:cNvPr>
          <p:cNvSpPr>
            <a:spLocks noGrp="1"/>
          </p:cNvSpPr>
          <p:nvPr>
            <p:ph type="sldNum" sz="quarter" idx="12"/>
          </p:nvPr>
        </p:nvSpPr>
        <p:spPr/>
        <p:txBody>
          <a:bodyPr/>
          <a:lstStyle/>
          <a:p>
            <a:fld id="{38409785-3E68-43E7-BC9D-64920C2B6EF9}" type="slidenum">
              <a:rPr lang="en-GB" smtClean="0"/>
              <a:t>‹#›</a:t>
            </a:fld>
            <a:endParaRPr lang="en-GB"/>
          </a:p>
        </p:txBody>
      </p:sp>
    </p:spTree>
    <p:extLst>
      <p:ext uri="{BB962C8B-B14F-4D97-AF65-F5344CB8AC3E}">
        <p14:creationId xmlns:p14="http://schemas.microsoft.com/office/powerpoint/2010/main" val="101461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06EA87-4FD2-7378-A38C-6ED103C48F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16EB24-F85F-2C4A-6EA0-C1A79597D8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A54D2B-856D-0144-EF4A-973247CBCC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14E4BF-9A93-4E41-A48B-6F80A6C7EAD3}" type="datetimeFigureOut">
              <a:rPr lang="en-GB" smtClean="0"/>
              <a:t>09/06/2024</a:t>
            </a:fld>
            <a:endParaRPr lang="en-GB"/>
          </a:p>
        </p:txBody>
      </p:sp>
      <p:sp>
        <p:nvSpPr>
          <p:cNvPr id="5" name="Footer Placeholder 4">
            <a:extLst>
              <a:ext uri="{FF2B5EF4-FFF2-40B4-BE49-F238E27FC236}">
                <a16:creationId xmlns:a16="http://schemas.microsoft.com/office/drawing/2014/main" id="{E198CFF1-70E2-9EEC-60EE-ABA48B6519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CEAE0E2-32B1-C694-775A-32ECFE59C7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409785-3E68-43E7-BC9D-64920C2B6EF9}" type="slidenum">
              <a:rPr lang="en-GB" smtClean="0"/>
              <a:t>‹#›</a:t>
            </a:fld>
            <a:endParaRPr lang="en-GB"/>
          </a:p>
        </p:txBody>
      </p:sp>
    </p:spTree>
    <p:extLst>
      <p:ext uri="{BB962C8B-B14F-4D97-AF65-F5344CB8AC3E}">
        <p14:creationId xmlns:p14="http://schemas.microsoft.com/office/powerpoint/2010/main" val="500880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4DC6C3-4612-5AAD-784E-074E5526A27F}"/>
              </a:ext>
            </a:extLst>
          </p:cNvPr>
          <p:cNvSpPr>
            <a:spLocks noGrp="1"/>
          </p:cNvSpPr>
          <p:nvPr>
            <p:ph type="title"/>
          </p:nvPr>
        </p:nvSpPr>
        <p:spPr>
          <a:xfrm>
            <a:off x="640080" y="325369"/>
            <a:ext cx="4368602" cy="4433667"/>
          </a:xfrm>
        </p:spPr>
        <p:txBody>
          <a:bodyPr anchor="b">
            <a:normAutofit/>
          </a:bodyPr>
          <a:lstStyle/>
          <a:p>
            <a:r>
              <a:rPr lang="en-GB" sz="5400" dirty="0"/>
              <a:t>Compiling your Project/</a:t>
            </a:r>
            <a:br>
              <a:rPr lang="en-GB" sz="5400" dirty="0"/>
            </a:br>
            <a:r>
              <a:rPr lang="en-GB" sz="5400" dirty="0"/>
              <a:t>Dissertation.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F58287-8847-9A5B-4DD4-E4858E0E73A2}"/>
              </a:ext>
            </a:extLst>
          </p:cNvPr>
          <p:cNvSpPr>
            <a:spLocks noGrp="1"/>
          </p:cNvSpPr>
          <p:nvPr>
            <p:ph idx="1"/>
          </p:nvPr>
        </p:nvSpPr>
        <p:spPr>
          <a:xfrm>
            <a:off x="640080" y="2872899"/>
            <a:ext cx="4243589" cy="3320668"/>
          </a:xfrm>
        </p:spPr>
        <p:txBody>
          <a:bodyPr>
            <a:normAutofit/>
          </a:bodyPr>
          <a:lstStyle/>
          <a:p>
            <a:endParaRPr lang="en-GB" sz="2200" dirty="0"/>
          </a:p>
          <a:p>
            <a:endParaRPr lang="en-GB" sz="2200" dirty="0"/>
          </a:p>
          <a:p>
            <a:endParaRPr lang="en-GB" sz="2200" dirty="0"/>
          </a:p>
        </p:txBody>
      </p:sp>
      <p:pic>
        <p:nvPicPr>
          <p:cNvPr id="5" name="Picture 4" descr="Graduation cap with tassel on wood table">
            <a:extLst>
              <a:ext uri="{FF2B5EF4-FFF2-40B4-BE49-F238E27FC236}">
                <a16:creationId xmlns:a16="http://schemas.microsoft.com/office/drawing/2014/main" id="{6D074B55-5EF8-9943-31DF-65D27585B8A9}"/>
              </a:ext>
            </a:extLst>
          </p:cNvPr>
          <p:cNvPicPr>
            <a:picLocks noChangeAspect="1"/>
          </p:cNvPicPr>
          <p:nvPr/>
        </p:nvPicPr>
        <p:blipFill rotWithShape="1">
          <a:blip r:embed="rId2">
            <a:extLst>
              <a:ext uri="{28A0092B-C50C-407E-A947-70E740481C1C}">
                <a14:useLocalDpi xmlns:a14="http://schemas.microsoft.com/office/drawing/2010/main" val="0"/>
              </a:ext>
            </a:extLst>
          </a:blip>
          <a:srcRect l="11532" r="2176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52538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F64B1-A757-D37A-8E3B-BD982EBCFFB8}"/>
              </a:ext>
            </a:extLst>
          </p:cNvPr>
          <p:cNvSpPr>
            <a:spLocks noGrp="1"/>
          </p:cNvSpPr>
          <p:nvPr>
            <p:ph type="title"/>
          </p:nvPr>
        </p:nvSpPr>
        <p:spPr/>
        <p:txBody>
          <a:bodyPr/>
          <a:lstStyle/>
          <a:p>
            <a:r>
              <a:rPr lang="en-GB" dirty="0"/>
              <a:t>Example of Front Cover</a:t>
            </a:r>
          </a:p>
        </p:txBody>
      </p:sp>
      <p:sp>
        <p:nvSpPr>
          <p:cNvPr id="3" name="Content Placeholder 2">
            <a:extLst>
              <a:ext uri="{FF2B5EF4-FFF2-40B4-BE49-F238E27FC236}">
                <a16:creationId xmlns:a16="http://schemas.microsoft.com/office/drawing/2014/main" id="{9BC55335-A796-9135-97E0-C4F5B473D0AC}"/>
              </a:ext>
            </a:extLst>
          </p:cNvPr>
          <p:cNvSpPr>
            <a:spLocks noGrp="1"/>
          </p:cNvSpPr>
          <p:nvPr>
            <p:ph idx="1"/>
          </p:nvPr>
        </p:nvSpPr>
        <p:spPr/>
        <p: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cs typeface="Calibri" panose="020F0502020204030204" pitchFamily="34" charset="0"/>
              </a:rPr>
              <a:t>Front Cover</a:t>
            </a:r>
          </a:p>
          <a:p>
            <a:pPr algn="just">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Your NAME, TITLE OF DISSERTATION ,DEGREE TITLE AND YEAR should be on the front cover.</a:t>
            </a:r>
            <a:endParaRPr lang="en-GB" sz="1800" dirty="0">
              <a:effectLst/>
              <a:latin typeface="Times New Roman" panose="02020603050405020304" pitchFamily="18" charset="0"/>
              <a:ea typeface="Times New Roman" panose="02020603050405020304" pitchFamily="18" charset="0"/>
            </a:endParaRPr>
          </a:p>
          <a:p>
            <a:pPr algn="just">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a:t>
            </a:r>
            <a:r>
              <a:rPr lang="en-GB" sz="1800" b="1" dirty="0">
                <a:effectLst/>
                <a:latin typeface="Calibri" panose="020F0502020204030204" pitchFamily="34" charset="0"/>
                <a:ea typeface="Times New Roman" panose="02020603050405020304" pitchFamily="18" charset="0"/>
              </a:rPr>
              <a:t>Example</a:t>
            </a:r>
            <a:endParaRPr lang="en-GB" sz="1800" b="1" dirty="0">
              <a:effectLst/>
              <a:latin typeface="Times New Roman" panose="02020603050405020304" pitchFamily="18" charset="0"/>
              <a:ea typeface="Times New Roman" panose="02020603050405020304" pitchFamily="18" charset="0"/>
            </a:endParaRPr>
          </a:p>
          <a:p>
            <a:pPr algn="ctr">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b="1" dirty="0">
                <a:effectLst/>
                <a:latin typeface="Calibri" panose="020F0502020204030204" pitchFamily="34" charset="0"/>
                <a:ea typeface="Times New Roman" panose="02020603050405020304" pitchFamily="18" charset="0"/>
              </a:rPr>
              <a:t>THIAGO ALCANTARA</a:t>
            </a:r>
            <a:endParaRPr lang="en-GB" sz="1800" dirty="0">
              <a:effectLst/>
              <a:latin typeface="Times New Roman" panose="02020603050405020304" pitchFamily="18" charset="0"/>
              <a:ea typeface="Times New Roman" panose="02020603050405020304" pitchFamily="18" charset="0"/>
            </a:endParaRPr>
          </a:p>
          <a:p>
            <a:pPr algn="ctr">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b="1" dirty="0">
                <a:effectLst/>
                <a:latin typeface="Calibri" panose="020F0502020204030204" pitchFamily="34" charset="0"/>
                <a:ea typeface="Times New Roman" panose="02020603050405020304" pitchFamily="18" charset="0"/>
              </a:rPr>
              <a:t>A STUDY OF DEVELOPING NEW NICHE MARKETS IN THE SWANSEA VALLEY</a:t>
            </a:r>
            <a:endParaRPr lang="en-GB" sz="1800" dirty="0">
              <a:effectLst/>
              <a:latin typeface="Times New Roman" panose="02020603050405020304" pitchFamily="18" charset="0"/>
              <a:ea typeface="Times New Roman" panose="02020603050405020304" pitchFamily="18" charset="0"/>
            </a:endParaRPr>
          </a:p>
          <a:p>
            <a:pPr algn="ctr">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b="1"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b="1" dirty="0">
                <a:effectLst/>
                <a:latin typeface="Calibri" panose="020F0502020204030204" pitchFamily="34" charset="0"/>
                <a:ea typeface="Times New Roman" panose="02020603050405020304" pitchFamily="18" charset="0"/>
              </a:rPr>
              <a:t>BA (Hons) BUSINESS MANAGEMENT</a:t>
            </a:r>
            <a:endParaRPr lang="en-GB" sz="1800" dirty="0">
              <a:effectLst/>
              <a:latin typeface="Times New Roman" panose="02020603050405020304" pitchFamily="18" charset="0"/>
              <a:ea typeface="Times New Roman" panose="02020603050405020304" pitchFamily="18" charset="0"/>
            </a:endParaRPr>
          </a:p>
          <a:p>
            <a:pPr algn="ctr">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b="1" dirty="0">
                <a:effectLst/>
                <a:latin typeface="Calibri" panose="020F0502020204030204" pitchFamily="34" charset="0"/>
                <a:ea typeface="Times New Roman" panose="02020603050405020304" pitchFamily="18" charset="0"/>
              </a:rPr>
              <a:t>UWTSD SWANSEA</a:t>
            </a:r>
            <a:endParaRPr lang="en-GB" sz="1800" dirty="0">
              <a:effectLst/>
              <a:latin typeface="Times New Roman" panose="02020603050405020304" pitchFamily="18" charset="0"/>
              <a:ea typeface="Times New Roman" panose="02020603050405020304" pitchFamily="18" charset="0"/>
            </a:endParaRPr>
          </a:p>
          <a:p>
            <a:pPr algn="ctr">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b="1" dirty="0">
                <a:effectLst/>
                <a:latin typeface="Calibri" panose="020F0502020204030204" pitchFamily="34" charset="0"/>
                <a:ea typeface="Times New Roman" panose="02020603050405020304" pitchFamily="18" charset="0"/>
              </a:rPr>
              <a:t>2020</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341373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B993-365C-06B2-866B-664CD92CDC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959000-D45D-E63D-0DDC-7F21FA807AD0}"/>
              </a:ext>
            </a:extLst>
          </p:cNvPr>
          <p:cNvSpPr>
            <a:spLocks noGrp="1"/>
          </p:cNvSpPr>
          <p:nvPr>
            <p:ph idx="1"/>
          </p:nvPr>
        </p:nvSpPr>
        <p:spPr/>
        <p:txBody>
          <a:bodyPr>
            <a:normAutofit fontScale="25000" lnSpcReduction="20000"/>
          </a:bodyPr>
          <a:lstStyle/>
          <a:p>
            <a:r>
              <a:rPr lang="en-GB" sz="9600" b="1" dirty="0">
                <a:effectLst/>
                <a:latin typeface="Calibri" panose="020F0502020204030204" pitchFamily="34" charset="0"/>
                <a:ea typeface="Times New Roman" panose="02020603050405020304" pitchFamily="18" charset="0"/>
              </a:rPr>
              <a:t>DECLARATION</a:t>
            </a:r>
            <a:endParaRPr lang="en-GB" sz="96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8000" dirty="0">
                <a:effectLst/>
                <a:latin typeface="Calibri" panose="020F0502020204030204" pitchFamily="34" charset="0"/>
                <a:ea typeface="Times New Roman" panose="02020603050405020304" pitchFamily="18" charset="0"/>
              </a:rPr>
              <a:t>This work has not previously been accepted in substance for any degree and is not being concurrently submitted in candidature for any degree</a:t>
            </a:r>
            <a:endParaRPr lang="en-GB" sz="8000" dirty="0">
              <a:effectLst/>
              <a:latin typeface="Times New Roman" panose="02020603050405020304" pitchFamily="18" charset="0"/>
              <a:ea typeface="Times New Roman" panose="02020603050405020304" pitchFamily="18" charset="0"/>
            </a:endParaRPr>
          </a:p>
          <a:p>
            <a:r>
              <a:rPr lang="en-GB" sz="8000" dirty="0">
                <a:effectLst/>
                <a:latin typeface="Calibri" panose="020F0502020204030204" pitchFamily="34" charset="0"/>
                <a:ea typeface="Times New Roman" panose="02020603050405020304" pitchFamily="18" charset="0"/>
              </a:rPr>
              <a:t> </a:t>
            </a:r>
            <a:endParaRPr lang="en-GB" sz="8000" dirty="0">
              <a:effectLst/>
              <a:latin typeface="Times New Roman" panose="02020603050405020304" pitchFamily="18" charset="0"/>
              <a:ea typeface="Times New Roman" panose="02020603050405020304" pitchFamily="18" charset="0"/>
            </a:endParaRPr>
          </a:p>
          <a:p>
            <a:r>
              <a:rPr lang="en-GB" sz="8000" dirty="0">
                <a:effectLst/>
                <a:latin typeface="Calibri" panose="020F0502020204030204" pitchFamily="34" charset="0"/>
                <a:ea typeface="Times New Roman" panose="02020603050405020304" pitchFamily="18" charset="0"/>
              </a:rPr>
              <a:t> </a:t>
            </a:r>
            <a:endParaRPr lang="en-GB" sz="8000" dirty="0">
              <a:effectLst/>
              <a:latin typeface="Times New Roman" panose="02020603050405020304" pitchFamily="18" charset="0"/>
              <a:ea typeface="Times New Roman" panose="02020603050405020304" pitchFamily="18" charset="0"/>
            </a:endParaRPr>
          </a:p>
          <a:p>
            <a:r>
              <a:rPr lang="en-GB" sz="8000" dirty="0">
                <a:effectLst/>
                <a:latin typeface="Calibri" panose="020F0502020204030204" pitchFamily="34" charset="0"/>
                <a:ea typeface="Times New Roman" panose="02020603050405020304" pitchFamily="18" charset="0"/>
              </a:rPr>
              <a:t>Signed……………………………………………</a:t>
            </a:r>
            <a:endParaRPr lang="en-GB" sz="8000" dirty="0">
              <a:effectLst/>
              <a:latin typeface="Times New Roman" panose="02020603050405020304" pitchFamily="18" charset="0"/>
              <a:ea typeface="Times New Roman" panose="02020603050405020304" pitchFamily="18" charset="0"/>
            </a:endParaRPr>
          </a:p>
          <a:p>
            <a:r>
              <a:rPr lang="en-GB" sz="8000" dirty="0">
                <a:effectLst/>
                <a:latin typeface="Calibri" panose="020F0502020204030204" pitchFamily="34" charset="0"/>
                <a:ea typeface="Times New Roman" panose="02020603050405020304" pitchFamily="18" charset="0"/>
              </a:rPr>
              <a:t> </a:t>
            </a:r>
            <a:endParaRPr lang="en-GB" sz="8000" dirty="0">
              <a:effectLst/>
              <a:latin typeface="Times New Roman" panose="02020603050405020304" pitchFamily="18" charset="0"/>
              <a:ea typeface="Times New Roman" panose="02020603050405020304" pitchFamily="18" charset="0"/>
            </a:endParaRPr>
          </a:p>
          <a:p>
            <a:r>
              <a:rPr lang="en-GB" sz="8000" dirty="0">
                <a:effectLst/>
                <a:latin typeface="Calibri" panose="020F0502020204030204" pitchFamily="34" charset="0"/>
                <a:ea typeface="Times New Roman" panose="02020603050405020304" pitchFamily="18" charset="0"/>
              </a:rPr>
              <a:t> </a:t>
            </a:r>
            <a:endParaRPr lang="en-GB" sz="8000" dirty="0">
              <a:effectLst/>
              <a:latin typeface="Times New Roman" panose="02020603050405020304" pitchFamily="18" charset="0"/>
              <a:ea typeface="Times New Roman" panose="02020603050405020304" pitchFamily="18" charset="0"/>
            </a:endParaRPr>
          </a:p>
          <a:p>
            <a:r>
              <a:rPr lang="en-GB" sz="8000" dirty="0">
                <a:effectLst/>
                <a:latin typeface="Calibri" panose="020F0502020204030204" pitchFamily="34" charset="0"/>
                <a:ea typeface="Times New Roman" panose="02020603050405020304" pitchFamily="18" charset="0"/>
              </a:rPr>
              <a:t>Date………………………………………………</a:t>
            </a:r>
            <a:endParaRPr lang="en-GB" sz="8000" dirty="0">
              <a:effectLst/>
              <a:latin typeface="Times New Roman" panose="02020603050405020304" pitchFamily="18" charset="0"/>
              <a:ea typeface="Times New Roman" panose="02020603050405020304" pitchFamily="18" charset="0"/>
            </a:endParaRPr>
          </a:p>
          <a:p>
            <a:pPr>
              <a:spcBef>
                <a:spcPts val="1200"/>
              </a:spcBef>
              <a:spcAft>
                <a:spcPts val="300"/>
              </a:spcAft>
            </a:pPr>
            <a:r>
              <a:rPr lang="en-GB" sz="1800" b="0" kern="1600" dirty="0">
                <a:effectLst/>
                <a:latin typeface="Calibri" panose="020F0502020204030204" pitchFamily="34" charset="0"/>
              </a:rPr>
              <a:t> </a:t>
            </a:r>
            <a:endParaRPr lang="en-GB" sz="1800" b="1" kern="1600" dirty="0">
              <a:effectLst/>
              <a:latin typeface="Arial" panose="020B0604020202020204" pitchFamily="34" charset="0"/>
            </a:endParaRPr>
          </a:p>
          <a:p>
            <a:pPr>
              <a:spcBef>
                <a:spcPts val="1200"/>
              </a:spcBef>
              <a:spcAft>
                <a:spcPts val="300"/>
              </a:spcAft>
            </a:pPr>
            <a:r>
              <a:rPr lang="en-GB" sz="1800" b="0" kern="1600" dirty="0">
                <a:effectLst/>
                <a:latin typeface="Calibri" panose="020F0502020204030204" pitchFamily="34" charset="0"/>
              </a:rPr>
              <a:t> </a:t>
            </a:r>
            <a:endParaRPr lang="en-GB" sz="1800" b="1" kern="1600" dirty="0">
              <a:effectLst/>
              <a:latin typeface="Arial" panose="020B0604020202020204" pitchFamily="34"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16421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B909-E1DA-3032-68CC-240D41F661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A011B8-0A46-EBF7-C5F3-A7AC1F6DB09E}"/>
              </a:ext>
            </a:extLst>
          </p:cNvPr>
          <p:cNvSpPr>
            <a:spLocks noGrp="1"/>
          </p:cNvSpPr>
          <p:nvPr>
            <p:ph idx="1"/>
          </p:nvPr>
        </p:nvSpPr>
        <p:spPr/>
        <p:txBody>
          <a:bodyPr>
            <a:normAutofit lnSpcReduction="10000"/>
          </a:bodyPr>
          <a:lstStyle/>
          <a:p>
            <a:r>
              <a:rPr lang="en-GB" sz="2800" b="1" dirty="0">
                <a:effectLst/>
                <a:latin typeface="Calibri" panose="020F0502020204030204" pitchFamily="34" charset="0"/>
                <a:ea typeface="Times New Roman" panose="02020603050405020304" pitchFamily="18" charset="0"/>
              </a:rPr>
              <a:t>STATEMENT 1 </a:t>
            </a:r>
            <a:endParaRPr lang="en-GB" sz="2800" dirty="0">
              <a:effectLst/>
              <a:latin typeface="Times New Roman" panose="02020603050405020304" pitchFamily="18" charset="0"/>
              <a:ea typeface="Times New Roman" panose="02020603050405020304" pitchFamily="18" charset="0"/>
            </a:endParaRPr>
          </a:p>
          <a:p>
            <a:pPr>
              <a:spcBef>
                <a:spcPts val="1200"/>
              </a:spcBef>
              <a:spcAft>
                <a:spcPts val="300"/>
              </a:spcAft>
            </a:pPr>
            <a:r>
              <a:rPr lang="en-GB" sz="2800" b="0" kern="1600" dirty="0">
                <a:effectLst/>
                <a:latin typeface="Calibri" panose="020F0502020204030204" pitchFamily="34" charset="0"/>
              </a:rPr>
              <a:t> </a:t>
            </a:r>
            <a:endParaRPr lang="en-GB" sz="2800" b="1" kern="1600" dirty="0">
              <a:effectLst/>
              <a:latin typeface="Arial" panose="020B0604020202020204" pitchFamily="34" charset="0"/>
            </a:endParaRPr>
          </a:p>
          <a:p>
            <a:r>
              <a:rPr lang="en-GB" sz="2800" dirty="0">
                <a:effectLst/>
                <a:latin typeface="Calibri" panose="020F0502020204030204" pitchFamily="34" charset="0"/>
                <a:ea typeface="Times New Roman" panose="02020603050405020304" pitchFamily="18" charset="0"/>
              </a:rPr>
              <a:t>This dissertation is being submitted in partial fulfilment of the requirements for the degree of BA.</a:t>
            </a:r>
            <a:endParaRPr lang="en-GB" sz="2800" dirty="0">
              <a:effectLst/>
              <a:latin typeface="Times New Roman" panose="02020603050405020304" pitchFamily="18" charset="0"/>
              <a:ea typeface="Times New Roman" panose="02020603050405020304" pitchFamily="18" charset="0"/>
            </a:endParaRPr>
          </a:p>
          <a:p>
            <a:pPr>
              <a:spcBef>
                <a:spcPts val="1200"/>
              </a:spcBef>
              <a:spcAft>
                <a:spcPts val="300"/>
              </a:spcAft>
            </a:pPr>
            <a:r>
              <a:rPr lang="en-GB" sz="2800" b="0" kern="1600" dirty="0">
                <a:effectLst/>
                <a:latin typeface="Calibri" panose="020F0502020204030204" pitchFamily="34" charset="0"/>
              </a:rPr>
              <a:t> </a:t>
            </a:r>
            <a:endParaRPr lang="en-GB" sz="2800" b="1" kern="1600" dirty="0">
              <a:effectLst/>
              <a:latin typeface="Arial" panose="020B0604020202020204" pitchFamily="34" charset="0"/>
            </a:endParaRPr>
          </a:p>
          <a:p>
            <a:r>
              <a:rPr lang="en-GB" sz="2800" dirty="0">
                <a:effectLst/>
                <a:latin typeface="Calibri" panose="020F0502020204030204" pitchFamily="34" charset="0"/>
                <a:ea typeface="Times New Roman" panose="02020603050405020304" pitchFamily="18" charset="0"/>
              </a:rPr>
              <a:t>Signed…………………………………………….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Date………………………………………………</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75887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5DFF-96B3-6BAF-6B84-48A63E9950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221CF5-F98E-9E93-1BD2-1BD9C74C9630}"/>
              </a:ext>
            </a:extLst>
          </p:cNvPr>
          <p:cNvSpPr>
            <a:spLocks noGrp="1"/>
          </p:cNvSpPr>
          <p:nvPr>
            <p:ph idx="1"/>
          </p:nvPr>
        </p:nvSpPr>
        <p:spPr/>
        <p:txBody>
          <a:bodyPr>
            <a:normAutofit fontScale="70000" lnSpcReduction="20000"/>
          </a:bodyPr>
          <a:lstStyle/>
          <a:p>
            <a:r>
              <a:rPr lang="en-GB" sz="2800" b="1" dirty="0">
                <a:effectLst/>
                <a:latin typeface="Calibri" panose="020F0502020204030204" pitchFamily="34" charset="0"/>
                <a:ea typeface="Times New Roman" panose="02020603050405020304" pitchFamily="18" charset="0"/>
              </a:rPr>
              <a:t>STATEMENT 2</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This dissertation is the result of my own independent work/investigation, except where otherwise stated.</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Other sources are acknowledged by footnotes giving explicit references.  A bibliography is appended.</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Signed……………………………………………</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rPr>
              <a:t>Date……………………………………………… </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12677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BE36-AF58-A2B9-FE91-598E9D05F0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C6E64C-C9C5-9F5C-7707-838C6F7F56AF}"/>
              </a:ext>
            </a:extLst>
          </p:cNvPr>
          <p:cNvSpPr>
            <a:spLocks noGrp="1"/>
          </p:cNvSpPr>
          <p:nvPr>
            <p:ph idx="1"/>
          </p:nvPr>
        </p:nvSpPr>
        <p:spPr/>
        <p:txBody>
          <a:bodyPr/>
          <a:lstStyle/>
          <a:p>
            <a:r>
              <a:rPr lang="en-GB" sz="1800" b="1" dirty="0">
                <a:effectLst/>
                <a:latin typeface="Calibri" panose="020F0502020204030204" pitchFamily="34" charset="0"/>
                <a:ea typeface="Times New Roman" panose="02020603050405020304" pitchFamily="18" charset="0"/>
              </a:rPr>
              <a:t>STATEMENT 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I hereby give consent for my dissertation, if accepted, to be available for photocopying and for interlibrary loan, and for the title and summary to be made available to outside organisations.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Signed………………………………………………</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300"/>
              </a:spcAft>
            </a:pPr>
            <a:r>
              <a:rPr lang="en-GB" sz="1800" b="0" kern="0" dirty="0">
                <a:effectLst/>
                <a:latin typeface="Calibri" panose="020F0502020204030204" pitchFamily="34" charset="0"/>
              </a:rPr>
              <a:t> </a:t>
            </a:r>
            <a:endParaRPr lang="en-GB" sz="1800" b="1" kern="1600" dirty="0">
              <a:effectLst/>
              <a:latin typeface="Arial" panose="020B0604020202020204" pitchFamily="34" charset="0"/>
            </a:endParaRPr>
          </a:p>
          <a:p>
            <a:pPr>
              <a:tabLst>
                <a:tab pos="457200" algn="l"/>
                <a:tab pos="914400" algn="l"/>
                <a:tab pos="1371600" algn="l"/>
                <a:tab pos="1828800" algn="l"/>
                <a:tab pos="24003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Date…………………………………………………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16801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89745-2A34-D333-1CAD-BDA8A885AC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882B74-BF7D-4859-FC27-DFF5CAFF1F13}"/>
              </a:ext>
            </a:extLst>
          </p:cNvPr>
          <p:cNvSpPr>
            <a:spLocks noGrp="1"/>
          </p:cNvSpPr>
          <p:nvPr>
            <p:ph idx="1"/>
          </p:nvPr>
        </p:nvSpPr>
        <p:spPr/>
        <p:txBody>
          <a:bodyPr/>
          <a:lstStyle/>
          <a:p>
            <a:r>
              <a:rPr lang="en-GB" sz="1800" b="1" dirty="0">
                <a:effectLst/>
                <a:latin typeface="Calibri" panose="020F0502020204030204" pitchFamily="34" charset="0"/>
                <a:ea typeface="Times New Roman" panose="02020603050405020304" pitchFamily="18" charset="0"/>
              </a:rPr>
              <a:t>STATEMENT 4</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I hereby give consent for my dissertation, if accepted, to be available on the university’s IT system to those who have consent to use the system.</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Signed………………………………………………</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300"/>
              </a:spcAft>
            </a:pPr>
            <a:r>
              <a:rPr lang="en-GB" sz="1800" b="0" kern="0" dirty="0">
                <a:effectLst/>
                <a:latin typeface="Calibri" panose="020F0502020204030204" pitchFamily="34" charset="0"/>
              </a:rPr>
              <a:t> </a:t>
            </a:r>
            <a:endParaRPr lang="en-GB" sz="1800" b="1" kern="1600" dirty="0">
              <a:effectLst/>
              <a:latin typeface="Arial" panose="020B0604020202020204" pitchFamily="34" charset="0"/>
            </a:endParaRPr>
          </a:p>
          <a:p>
            <a:pPr>
              <a:tabLst>
                <a:tab pos="457200" algn="l"/>
                <a:tab pos="914400" algn="l"/>
                <a:tab pos="1371600" algn="l"/>
                <a:tab pos="1828800" algn="l"/>
                <a:tab pos="24003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Date…………………………………………………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49328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F417C-7556-959E-588F-469DA180C0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442644-4729-7AA8-1540-CD8D10751C19}"/>
              </a:ext>
            </a:extLst>
          </p:cNvPr>
          <p:cNvSpPr>
            <a:spLocks noGrp="1"/>
          </p:cNvSpPr>
          <p:nvPr>
            <p:ph idx="1"/>
          </p:nvPr>
        </p:nvSpPr>
        <p:spPr/>
        <p:txBody>
          <a:bodyPr/>
          <a:lstStyle/>
          <a:p>
            <a:r>
              <a:rPr lang="en-GB" sz="1800" b="1" dirty="0">
                <a:effectLst/>
                <a:latin typeface="Calibri" panose="020F0502020204030204" pitchFamily="34" charset="0"/>
                <a:ea typeface="Times New Roman" panose="02020603050405020304" pitchFamily="18" charset="0"/>
              </a:rPr>
              <a:t>STATEMENT 4</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I hereby give consent for my dissertation, if accepted, to be available on the university’s IT system to those who have consent to use the system.</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Signed………………………………………………</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300"/>
              </a:spcAft>
            </a:pPr>
            <a:r>
              <a:rPr lang="en-GB" sz="1800" b="0" kern="0" dirty="0">
                <a:effectLst/>
                <a:latin typeface="Calibri" panose="020F0502020204030204" pitchFamily="34" charset="0"/>
              </a:rPr>
              <a:t> </a:t>
            </a:r>
            <a:endParaRPr lang="en-GB" sz="1800" b="1" kern="1600" dirty="0">
              <a:effectLst/>
              <a:latin typeface="Arial" panose="020B0604020202020204" pitchFamily="34" charset="0"/>
            </a:endParaRPr>
          </a:p>
          <a:p>
            <a:pPr>
              <a:tabLst>
                <a:tab pos="457200" algn="l"/>
                <a:tab pos="914400" algn="l"/>
                <a:tab pos="1371600" algn="l"/>
                <a:tab pos="1828800" algn="l"/>
                <a:tab pos="24003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Date…………………………………………………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42223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EA3EB-BF4E-8403-92E2-95D8D29061BA}"/>
              </a:ext>
            </a:extLst>
          </p:cNvPr>
          <p:cNvSpPr>
            <a:spLocks noGrp="1"/>
          </p:cNvSpPr>
          <p:nvPr>
            <p:ph type="title"/>
          </p:nvPr>
        </p:nvSpPr>
        <p:spPr/>
        <p:txBody>
          <a:bodyPr/>
          <a:lstStyle/>
          <a:p>
            <a:r>
              <a:rPr lang="en-GB" dirty="0"/>
              <a:t>Title Page</a:t>
            </a:r>
          </a:p>
        </p:txBody>
      </p:sp>
      <p:sp>
        <p:nvSpPr>
          <p:cNvPr id="3" name="Content Placeholder 2">
            <a:extLst>
              <a:ext uri="{FF2B5EF4-FFF2-40B4-BE49-F238E27FC236}">
                <a16:creationId xmlns:a16="http://schemas.microsoft.com/office/drawing/2014/main" id="{AB42C214-3BB2-DDEC-691C-EFED507866E3}"/>
              </a:ext>
            </a:extLst>
          </p:cNvPr>
          <p:cNvSpPr>
            <a:spLocks noGrp="1"/>
          </p:cNvSpPr>
          <p:nvPr>
            <p:ph idx="1"/>
          </p:nvPr>
        </p:nvSpPr>
        <p:spPr/>
        <p:txBody>
          <a:bodyPr/>
          <a:lstStyle/>
          <a:p>
            <a:pPr lvl="5"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lvl="5"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latin typeface="Calibri" panose="020F0502020204030204" pitchFamily="34" charset="0"/>
              <a:ea typeface="Times New Roman" panose="02020603050405020304" pitchFamily="18" charset="0"/>
              <a:cs typeface="Calibri" panose="020F0502020204030204" pitchFamily="34" charset="0"/>
            </a:endParaRPr>
          </a:p>
          <a:p>
            <a:pPr lvl="5"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Calibri" panose="020F0502020204030204" pitchFamily="34" charset="0"/>
                <a:ea typeface="Times New Roman" panose="02020603050405020304" pitchFamily="18" charset="0"/>
                <a:cs typeface="Calibri" panose="020F0502020204030204" pitchFamily="34" charset="0"/>
              </a:rPr>
              <a:t>Title </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i="1"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Full title of work (20 words maximum).</a:t>
            </a:r>
            <a:endParaRPr lang="en-GB" sz="1800"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Full name of author</a:t>
            </a:r>
            <a:endParaRPr lang="en-GB" sz="1800"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1828800" indent="-1828800">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Towards bottom of </a:t>
            </a:r>
            <a:r>
              <a:rPr lang="en-GB" sz="1800" dirty="0" err="1">
                <a:effectLst/>
                <a:latin typeface="Calibri" panose="020F0502020204030204" pitchFamily="34" charset="0"/>
                <a:ea typeface="Times New Roman" panose="02020603050405020304" pitchFamily="18" charset="0"/>
              </a:rPr>
              <a:t>page:Dissertation</a:t>
            </a:r>
            <a:r>
              <a:rPr lang="en-GB" sz="1800" dirty="0">
                <a:effectLst/>
                <a:latin typeface="Calibri" panose="020F0502020204030204" pitchFamily="34" charset="0"/>
                <a:ea typeface="Times New Roman" panose="02020603050405020304" pitchFamily="18" charset="0"/>
              </a:rPr>
              <a:t> submitted as part of the requirements for the award BA (Hons) xxx (insert your programme title).</a:t>
            </a:r>
          </a:p>
          <a:p>
            <a:pPr marL="1828800" indent="-1828800">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800" dirty="0">
              <a:latin typeface="Calibri" panose="020F0502020204030204" pitchFamily="34" charset="0"/>
              <a:ea typeface="Times New Roman" panose="02020603050405020304" pitchFamily="18" charset="0"/>
            </a:endParaRPr>
          </a:p>
          <a:p>
            <a:pPr marL="1828800" indent="-1828800">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dirty="0">
                <a:effectLst/>
                <a:latin typeface="Calibri" panose="020F0502020204030204" pitchFamily="34" charset="0"/>
                <a:ea typeface="Times New Roman" panose="02020603050405020304" pitchFamily="18" charset="0"/>
              </a:rPr>
              <a:t>Please view example in the module handbook.</a:t>
            </a:r>
            <a:endParaRPr lang="en-GB" sz="1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418791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289C-4B0E-9EDD-2E00-FA22CAFABAB4}"/>
              </a:ext>
            </a:extLst>
          </p:cNvPr>
          <p:cNvSpPr>
            <a:spLocks noGrp="1"/>
          </p:cNvSpPr>
          <p:nvPr>
            <p:ph type="title"/>
          </p:nvPr>
        </p:nvSpPr>
        <p:spPr/>
        <p:txBody>
          <a:bodyPr/>
          <a:lstStyle/>
          <a:p>
            <a:r>
              <a:rPr lang="en-GB" dirty="0"/>
              <a:t>Acknowledgements</a:t>
            </a:r>
          </a:p>
        </p:txBody>
      </p:sp>
      <p:sp>
        <p:nvSpPr>
          <p:cNvPr id="3" name="Content Placeholder 2">
            <a:extLst>
              <a:ext uri="{FF2B5EF4-FFF2-40B4-BE49-F238E27FC236}">
                <a16:creationId xmlns:a16="http://schemas.microsoft.com/office/drawing/2014/main" id="{625938D6-760A-D32B-B26B-3E3B6EDB51C2}"/>
              </a:ext>
            </a:extLst>
          </p:cNvPr>
          <p:cNvSpPr>
            <a:spLocks noGrp="1"/>
          </p:cNvSpPr>
          <p:nvPr>
            <p:ph idx="1"/>
          </p:nvPr>
        </p:nvSpPr>
        <p:spPr/>
        <p:txBody>
          <a:bodyPr/>
          <a:lstStyle/>
          <a:p>
            <a:r>
              <a:rPr lang="en-GB" dirty="0"/>
              <a:t>You may wish to include a statement which includes acknowledgement of the help and support various organisations or individuals have given you during your dissertation/studies.</a:t>
            </a:r>
          </a:p>
        </p:txBody>
      </p:sp>
    </p:spTree>
    <p:extLst>
      <p:ext uri="{BB962C8B-B14F-4D97-AF65-F5344CB8AC3E}">
        <p14:creationId xmlns:p14="http://schemas.microsoft.com/office/powerpoint/2010/main" val="1746283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8FDDF-3722-61BA-3B36-032285FBC4D2}"/>
              </a:ext>
            </a:extLst>
          </p:cNvPr>
          <p:cNvSpPr>
            <a:spLocks noGrp="1"/>
          </p:cNvSpPr>
          <p:nvPr>
            <p:ph type="title"/>
          </p:nvPr>
        </p:nvSpPr>
        <p:spPr/>
        <p:txBody>
          <a:bodyPr/>
          <a:lstStyle/>
          <a:p>
            <a:r>
              <a:rPr lang="en-GB" dirty="0"/>
              <a:t>Abstract</a:t>
            </a:r>
          </a:p>
        </p:txBody>
      </p:sp>
      <p:sp>
        <p:nvSpPr>
          <p:cNvPr id="3" name="Content Placeholder 2">
            <a:extLst>
              <a:ext uri="{FF2B5EF4-FFF2-40B4-BE49-F238E27FC236}">
                <a16:creationId xmlns:a16="http://schemas.microsoft.com/office/drawing/2014/main" id="{3DF49C93-47E4-6D83-D6E7-04DD69929C69}"/>
              </a:ext>
            </a:extLst>
          </p:cNvPr>
          <p:cNvSpPr>
            <a:spLocks noGrp="1"/>
          </p:cNvSpPr>
          <p:nvPr>
            <p:ph idx="1"/>
          </p:nvPr>
        </p:nvSpPr>
        <p:spPr/>
        <p:txBody>
          <a:bodyPr/>
          <a:lstStyle/>
          <a:p>
            <a:r>
              <a:rPr lang="en-GB" sz="2000" dirty="0">
                <a:effectLst/>
                <a:latin typeface="Times New Roman" panose="02020603050405020304" pitchFamily="18" charset="0"/>
                <a:ea typeface="Times New Roman" panose="02020603050405020304" pitchFamily="18" charset="0"/>
              </a:rPr>
              <a:t>An abstract should be included at the beginning of the disserta­tion.  This should  be no more than one paragraph  (300 words) and should cover all aspects of the dissertation.</a:t>
            </a:r>
          </a:p>
          <a:p>
            <a:r>
              <a:rPr lang="en-GB" sz="2000" dirty="0">
                <a:effectLst/>
                <a:latin typeface="Calibri" panose="020F0502020204030204" pitchFamily="34" charset="0"/>
                <a:ea typeface="Times New Roman" panose="02020603050405020304" pitchFamily="18" charset="0"/>
              </a:rPr>
              <a:t>This</a:t>
            </a:r>
            <a:r>
              <a:rPr lang="en-GB" sz="2000" b="1" dirty="0">
                <a:effectLst/>
                <a:latin typeface="Calibri" panose="020F0502020204030204" pitchFamily="34" charset="0"/>
                <a:ea typeface="Times New Roman" panose="02020603050405020304" pitchFamily="18" charset="0"/>
              </a:rPr>
              <a:t> </a:t>
            </a:r>
            <a:r>
              <a:rPr lang="en-GB" sz="2000" dirty="0">
                <a:effectLst/>
                <a:latin typeface="Calibri" panose="020F0502020204030204" pitchFamily="34" charset="0"/>
                <a:ea typeface="Times New Roman" panose="02020603050405020304" pitchFamily="18" charset="0"/>
              </a:rPr>
              <a:t>explains the scope of the study, identifying the problems on which it focused, indicating the elements of the research design and a statement of conclusions and recommendations.</a:t>
            </a:r>
          </a:p>
          <a:p>
            <a:endParaRPr lang="en-GB" sz="2000" dirty="0">
              <a:latin typeface="Calibri" panose="020F0502020204030204" pitchFamily="34" charset="0"/>
              <a:ea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rPr>
              <a:t>The idea is that someone could read the abstract and decide from it whether it would be worth their while to read the whole study.  It the first thing that appears in the study, but the last to be written.</a:t>
            </a:r>
            <a:endParaRPr lang="en-GB" sz="2000" dirty="0">
              <a:effectLst/>
              <a:latin typeface="Times New Roman" panose="02020603050405020304" pitchFamily="18" charset="0"/>
              <a:ea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rPr>
              <a:t>The abstract is a précis, a summary, a synopsis of the </a:t>
            </a:r>
            <a:r>
              <a:rPr lang="en-GB" sz="2000" i="1" dirty="0">
                <a:effectLst/>
                <a:latin typeface="Calibri" panose="020F0502020204030204" pitchFamily="34" charset="0"/>
                <a:ea typeface="Times New Roman" panose="02020603050405020304" pitchFamily="18" charset="0"/>
              </a:rPr>
              <a:t>entire </a:t>
            </a:r>
            <a:r>
              <a:rPr lang="en-GB" sz="2000" dirty="0">
                <a:effectLst/>
                <a:latin typeface="Calibri" panose="020F0502020204030204" pitchFamily="34" charset="0"/>
                <a:ea typeface="Times New Roman" panose="02020603050405020304" pitchFamily="18" charset="0"/>
              </a:rPr>
              <a:t>dissertation.  As such, it should summarise the important points from the objectives, the </a:t>
            </a:r>
            <a:r>
              <a:rPr lang="en-GB" sz="2000" dirty="0" err="1">
                <a:effectLst/>
                <a:latin typeface="Calibri" panose="020F0502020204030204" pitchFamily="34" charset="0"/>
                <a:ea typeface="Times New Roman" panose="02020603050405020304" pitchFamily="18" charset="0"/>
              </a:rPr>
              <a:t>literatue</a:t>
            </a:r>
            <a:r>
              <a:rPr lang="en-GB" sz="2000" dirty="0">
                <a:effectLst/>
                <a:latin typeface="Calibri" panose="020F0502020204030204" pitchFamily="34" charset="0"/>
                <a:ea typeface="Times New Roman" panose="02020603050405020304" pitchFamily="18" charset="0"/>
              </a:rPr>
              <a:t> review, the research methods, the results, the conclusions and anything else that is in the main part of the study (though not necessarily everything). Keep it concise. </a:t>
            </a:r>
            <a:endParaRPr lang="en-GB" sz="2000" dirty="0">
              <a:effectLst/>
              <a:latin typeface="Times New Roman" panose="02020603050405020304" pitchFamily="18" charset="0"/>
              <a:ea typeface="Times New Roman" panose="02020603050405020304" pitchFamily="18" charset="0"/>
            </a:endParaRPr>
          </a:p>
          <a:p>
            <a:endParaRPr lang="en-GB" sz="1800" dirty="0">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172423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40AAB-ADA7-3E15-5F12-4C0F489B1A20}"/>
              </a:ext>
            </a:extLst>
          </p:cNvPr>
          <p:cNvSpPr>
            <a:spLocks noGrp="1"/>
          </p:cNvSpPr>
          <p:nvPr>
            <p:ph type="title"/>
          </p:nvPr>
        </p:nvSpPr>
        <p:spPr/>
        <p:txBody>
          <a:bodyPr/>
          <a:lstStyle/>
          <a:p>
            <a:r>
              <a:rPr lang="en-GB" dirty="0"/>
              <a:t>Abstract</a:t>
            </a:r>
          </a:p>
        </p:txBody>
      </p:sp>
      <p:sp>
        <p:nvSpPr>
          <p:cNvPr id="3" name="Content Placeholder 2">
            <a:extLst>
              <a:ext uri="{FF2B5EF4-FFF2-40B4-BE49-F238E27FC236}">
                <a16:creationId xmlns:a16="http://schemas.microsoft.com/office/drawing/2014/main" id="{07AAB5C3-3E6F-054D-42E1-B6F7EE26F1AA}"/>
              </a:ext>
            </a:extLst>
          </p:cNvPr>
          <p:cNvSpPr>
            <a:spLocks noGrp="1"/>
          </p:cNvSpPr>
          <p:nvPr>
            <p:ph idx="1"/>
          </p:nvPr>
        </p:nvSpPr>
        <p:spPr/>
        <p:txBody>
          <a:bodyPr/>
          <a:lstStyle/>
          <a:p>
            <a:pPr marR="123190" algn="just"/>
            <a:r>
              <a:rPr lang="en-GB" sz="1800" dirty="0">
                <a:effectLst/>
                <a:latin typeface="Calibri" panose="020F0502020204030204" pitchFamily="34" charset="0"/>
                <a:ea typeface="Times New Roman" panose="02020603050405020304" pitchFamily="18" charset="0"/>
              </a:rPr>
              <a:t>It should include:</a:t>
            </a:r>
            <a:endParaRPr lang="en-GB" sz="1800" dirty="0">
              <a:effectLst/>
              <a:latin typeface="Times New Roman" panose="02020603050405020304" pitchFamily="18" charset="0"/>
              <a:ea typeface="Times New Roman" panose="02020603050405020304" pitchFamily="18" charset="0"/>
            </a:endParaRPr>
          </a:p>
          <a:p>
            <a:pPr>
              <a:tabLst>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The overall aim. </a:t>
            </a:r>
          </a:p>
          <a:p>
            <a:pPr marL="34290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A brief mention of the subjects and material.</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A synopsis of the methods used.</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A summary of the major findings.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The conclusions/recommendations based on the results.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01137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F42F2-B04A-DA36-2A56-B5EC5AA46844}"/>
              </a:ext>
            </a:extLst>
          </p:cNvPr>
          <p:cNvSpPr>
            <a:spLocks noGrp="1"/>
          </p:cNvSpPr>
          <p:nvPr>
            <p:ph type="title"/>
          </p:nvPr>
        </p:nvSpPr>
        <p:spPr/>
        <p:txBody>
          <a:bodyPr>
            <a:normAutofit/>
          </a:bodyPr>
          <a:lstStyle/>
          <a:p>
            <a:r>
              <a:rPr lang="en-GB" sz="3600" dirty="0">
                <a:effectLst/>
                <a:latin typeface="Times New Roman" panose="02020603050405020304" pitchFamily="18" charset="0"/>
                <a:ea typeface="Times New Roman" panose="02020603050405020304" pitchFamily="18" charset="0"/>
              </a:rPr>
              <a:t>Table Of Contents </a:t>
            </a:r>
            <a:endParaRPr lang="en-GB" sz="3600" dirty="0"/>
          </a:p>
        </p:txBody>
      </p:sp>
      <p:sp>
        <p:nvSpPr>
          <p:cNvPr id="3" name="Content Placeholder 2">
            <a:extLst>
              <a:ext uri="{FF2B5EF4-FFF2-40B4-BE49-F238E27FC236}">
                <a16:creationId xmlns:a16="http://schemas.microsoft.com/office/drawing/2014/main" id="{7FB72213-A0F2-C07B-4DD4-F90CD9CA8ECF}"/>
              </a:ext>
            </a:extLst>
          </p:cNvPr>
          <p:cNvSpPr>
            <a:spLocks noGrp="1"/>
          </p:cNvSpPr>
          <p:nvPr>
            <p:ph idx="1"/>
          </p:nvPr>
        </p:nvSpPr>
        <p:spPr/>
        <p:txBody>
          <a:bodyPr>
            <a:normAutofit/>
          </a:bodyPr>
          <a:lstStyle/>
          <a:p>
            <a:r>
              <a:rPr lang="en-GB" sz="2400" dirty="0">
                <a:effectLst/>
                <a:latin typeface="Calibri" panose="020F0502020204030204" pitchFamily="34" charset="0"/>
                <a:ea typeface="Times New Roman" panose="02020603050405020304" pitchFamily="18" charset="0"/>
              </a:rPr>
              <a:t>Keep it concise and self-explanatory. </a:t>
            </a:r>
          </a:p>
          <a:p>
            <a:r>
              <a:rPr lang="en-GB" sz="2400" dirty="0">
                <a:effectLst/>
                <a:latin typeface="Calibri" panose="020F0502020204030204" pitchFamily="34" charset="0"/>
                <a:ea typeface="Times New Roman" panose="02020603050405020304" pitchFamily="18" charset="0"/>
              </a:rPr>
              <a:t>Also provide a List of Tables and List of Figures.</a:t>
            </a:r>
            <a:endParaRPr lang="en-GB" sz="2400" dirty="0"/>
          </a:p>
        </p:txBody>
      </p:sp>
    </p:spTree>
    <p:extLst>
      <p:ext uri="{BB962C8B-B14F-4D97-AF65-F5344CB8AC3E}">
        <p14:creationId xmlns:p14="http://schemas.microsoft.com/office/powerpoint/2010/main" val="2025631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8A10-837B-D203-8530-71BB817602D6}"/>
              </a:ext>
            </a:extLst>
          </p:cNvPr>
          <p:cNvSpPr>
            <a:spLocks noGrp="1"/>
          </p:cNvSpPr>
          <p:nvPr>
            <p:ph type="title"/>
          </p:nvPr>
        </p:nvSpPr>
        <p:spPr/>
        <p:txBody>
          <a:bodyPr/>
          <a:lstStyle/>
          <a:p>
            <a:r>
              <a:rPr lang="en-GB" dirty="0"/>
              <a:t>The Chapters:</a:t>
            </a:r>
          </a:p>
        </p:txBody>
      </p:sp>
      <p:sp>
        <p:nvSpPr>
          <p:cNvPr id="3" name="Content Placeholder 2">
            <a:extLst>
              <a:ext uri="{FF2B5EF4-FFF2-40B4-BE49-F238E27FC236}">
                <a16:creationId xmlns:a16="http://schemas.microsoft.com/office/drawing/2014/main" id="{063DD115-BAC5-2570-979C-5F274CC202DA}"/>
              </a:ext>
            </a:extLst>
          </p:cNvPr>
          <p:cNvSpPr>
            <a:spLocks noGrp="1"/>
          </p:cNvSpPr>
          <p:nvPr>
            <p:ph idx="1"/>
          </p:nvPr>
        </p:nvSpPr>
        <p:spPr/>
        <p:txBody>
          <a:bodyPr>
            <a:normAutofit/>
          </a:bodyPr>
          <a:lstStyle/>
          <a:p>
            <a:r>
              <a:rPr lang="en-GB" dirty="0">
                <a:effectLst/>
                <a:latin typeface="Times New Roman" panose="02020603050405020304" pitchFamily="18" charset="0"/>
                <a:ea typeface="Times New Roman" panose="02020603050405020304" pitchFamily="18" charset="0"/>
              </a:rPr>
              <a:t>Chapter 1: Introduction</a:t>
            </a:r>
            <a:r>
              <a:rPr lang="en-GB" i="1" dirty="0">
                <a:effectLst/>
                <a:latin typeface="Times New Roman" panose="02020603050405020304" pitchFamily="18" charset="0"/>
                <a:ea typeface="Times New Roman" panose="02020603050405020304" pitchFamily="18" charset="0"/>
              </a:rPr>
              <a:t> </a:t>
            </a:r>
          </a:p>
          <a:p>
            <a:r>
              <a:rPr lang="en-GB" dirty="0">
                <a:effectLst/>
                <a:latin typeface="Times New Roman" panose="02020603050405020304" pitchFamily="18" charset="0"/>
                <a:ea typeface="Times New Roman" panose="02020603050405020304" pitchFamily="18" charset="0"/>
              </a:rPr>
              <a:t>Chapter 2:  Review Of Literature</a:t>
            </a:r>
          </a:p>
          <a:p>
            <a:r>
              <a:rPr lang="en-GB" dirty="0">
                <a:effectLst/>
                <a:latin typeface="Times New Roman" panose="02020603050405020304" pitchFamily="18" charset="0"/>
                <a:ea typeface="Times New Roman" panose="02020603050405020304" pitchFamily="18" charset="0"/>
              </a:rPr>
              <a:t>Chapter 3: Research Methodology </a:t>
            </a:r>
          </a:p>
          <a:p>
            <a:r>
              <a:rPr lang="en-GB" dirty="0">
                <a:effectLst/>
                <a:latin typeface="Times New Roman" panose="02020603050405020304" pitchFamily="18" charset="0"/>
                <a:ea typeface="Times New Roman" panose="02020603050405020304" pitchFamily="18" charset="0"/>
              </a:rPr>
              <a:t>Chapter 4: Analysis Of Results</a:t>
            </a:r>
            <a:r>
              <a:rPr lang="en-GB" i="1" dirty="0">
                <a:effectLst/>
                <a:latin typeface="Times New Roman" panose="02020603050405020304" pitchFamily="18" charset="0"/>
                <a:ea typeface="Times New Roman" panose="02020603050405020304" pitchFamily="18" charset="0"/>
              </a:rPr>
              <a:t> </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kern="1600" dirty="0">
                <a:effectLst/>
                <a:latin typeface="Calibri" panose="020F0502020204030204" pitchFamily="34" charset="0"/>
                <a:ea typeface="Times New Roman" panose="02020603050405020304" pitchFamily="18" charset="0"/>
                <a:cs typeface="Calibri" panose="020F0502020204030204" pitchFamily="34" charset="0"/>
              </a:rPr>
              <a:t>Chapter 5: Conclusions And Recommendations</a:t>
            </a:r>
            <a:r>
              <a:rPr lang="en-GB" dirty="0">
                <a:effectLst/>
                <a:latin typeface="Calibri" panose="020F0502020204030204" pitchFamily="34" charset="0"/>
                <a:ea typeface="Times New Roman" panose="02020603050405020304" pitchFamily="18" charset="0"/>
                <a:cs typeface="Calibri" panose="020F0502020204030204" pitchFamily="34" charset="0"/>
              </a:rPr>
              <a:t> </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i="1"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effectLst/>
              <a:latin typeface="Times New Roman" panose="02020603050405020304" pitchFamily="18" charset="0"/>
              <a:ea typeface="Times New Roman" panose="02020603050405020304" pitchFamily="18" charset="0"/>
            </a:endParaRPr>
          </a:p>
          <a:p>
            <a:r>
              <a:rPr lang="en-GB" dirty="0">
                <a:effectLst/>
                <a:latin typeface="Times New Roman" panose="02020603050405020304" pitchFamily="18" charset="0"/>
                <a:ea typeface="Times New Roman" panose="02020603050405020304" pitchFamily="18" charset="0"/>
              </a:rPr>
              <a:t> </a:t>
            </a:r>
            <a:endParaRPr lang="en-GB" dirty="0"/>
          </a:p>
        </p:txBody>
      </p:sp>
    </p:spTree>
    <p:extLst>
      <p:ext uri="{BB962C8B-B14F-4D97-AF65-F5344CB8AC3E}">
        <p14:creationId xmlns:p14="http://schemas.microsoft.com/office/powerpoint/2010/main" val="35363976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C0679-5BC7-43EC-C220-8F31865048BF}"/>
              </a:ext>
            </a:extLst>
          </p:cNvPr>
          <p:cNvSpPr>
            <a:spLocks noGrp="1"/>
          </p:cNvSpPr>
          <p:nvPr>
            <p:ph type="title"/>
          </p:nvPr>
        </p:nvSpPr>
        <p:spPr/>
        <p:txBody>
          <a:bodyPr>
            <a:normAutofit/>
          </a:bodyPr>
          <a:lstStyle/>
          <a:p>
            <a:r>
              <a:rPr lang="en-GB" sz="3200" dirty="0">
                <a:effectLst/>
                <a:latin typeface="Times New Roman" panose="02020603050405020304" pitchFamily="18" charset="0"/>
                <a:ea typeface="Times New Roman" panose="02020603050405020304" pitchFamily="18" charset="0"/>
              </a:rPr>
              <a:t>Bibliography And Referencing</a:t>
            </a:r>
            <a:endParaRPr lang="en-GB" sz="3200" dirty="0"/>
          </a:p>
        </p:txBody>
      </p:sp>
      <p:sp>
        <p:nvSpPr>
          <p:cNvPr id="3" name="Content Placeholder 2">
            <a:extLst>
              <a:ext uri="{FF2B5EF4-FFF2-40B4-BE49-F238E27FC236}">
                <a16:creationId xmlns:a16="http://schemas.microsoft.com/office/drawing/2014/main" id="{C9C6F1E2-2340-EF83-CD28-96DE47BB020B}"/>
              </a:ext>
            </a:extLst>
          </p:cNvPr>
          <p:cNvSpPr>
            <a:spLocks noGrp="1"/>
          </p:cNvSpPr>
          <p:nvPr>
            <p:ph idx="1"/>
          </p:nvPr>
        </p:nvSpPr>
        <p:spPr/>
        <p:txBody>
          <a:bodyPr/>
          <a:lstStyle/>
          <a:p>
            <a:r>
              <a:rPr lang="en-GB" dirty="0">
                <a:effectLst/>
                <a:latin typeface="Calibri" panose="020F0502020204030204" pitchFamily="34" charset="0"/>
                <a:ea typeface="Times New Roman" panose="02020603050405020304" pitchFamily="18" charset="0"/>
              </a:rPr>
              <a:t>A bibliography of all the works you have referenced in your text, is essential for a dissertation.  </a:t>
            </a:r>
          </a:p>
          <a:p>
            <a:r>
              <a:rPr lang="en-GB" dirty="0">
                <a:effectLst/>
                <a:latin typeface="Calibri" panose="020F0502020204030204" pitchFamily="34" charset="0"/>
                <a:ea typeface="Times New Roman" panose="02020603050405020304" pitchFamily="18" charset="0"/>
              </a:rPr>
              <a:t>Anything that you include in the dissertation that is not referenced will be assumed to be your own work.  If this is not the case, then you are guilty of trying to pass off the work of another author as your own, this is plagiarism.  </a:t>
            </a:r>
          </a:p>
          <a:p>
            <a:r>
              <a:rPr lang="en-GB" dirty="0">
                <a:effectLst/>
                <a:latin typeface="Calibri" panose="020F0502020204030204" pitchFamily="34" charset="0"/>
                <a:ea typeface="Times New Roman" panose="02020603050405020304" pitchFamily="18" charset="0"/>
              </a:rPr>
              <a:t>The University regulations are very clear on the seriousness with which plagiarism will be regarded and the severity of the punishment for anyone where plagiarism has been proved. </a:t>
            </a:r>
            <a:r>
              <a:rPr lang="en-GB" sz="1800" dirty="0">
                <a:effectLst/>
                <a:latin typeface="Calibri" panose="020F0502020204030204" pitchFamily="34" charset="0"/>
                <a:ea typeface="Times New Roman" panose="02020603050405020304" pitchFamily="18" charset="0"/>
              </a:rPr>
              <a:t> </a:t>
            </a:r>
            <a:endParaRPr lang="en-GB" dirty="0"/>
          </a:p>
        </p:txBody>
      </p:sp>
    </p:spTree>
    <p:extLst>
      <p:ext uri="{BB962C8B-B14F-4D97-AF65-F5344CB8AC3E}">
        <p14:creationId xmlns:p14="http://schemas.microsoft.com/office/powerpoint/2010/main" val="4215826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2706F-6BE6-5F3D-A0B5-145FCE32D112}"/>
              </a:ext>
            </a:extLst>
          </p:cNvPr>
          <p:cNvSpPr>
            <a:spLocks noGrp="1"/>
          </p:cNvSpPr>
          <p:nvPr>
            <p:ph type="title"/>
          </p:nvPr>
        </p:nvSpPr>
        <p:spPr/>
        <p:txBody>
          <a:bodyPr/>
          <a:lstStyle/>
          <a:p>
            <a:r>
              <a:rPr lang="en-GB" dirty="0"/>
              <a:t>Harvard Referencing</a:t>
            </a:r>
          </a:p>
        </p:txBody>
      </p:sp>
      <p:sp>
        <p:nvSpPr>
          <p:cNvPr id="3" name="Content Placeholder 2">
            <a:extLst>
              <a:ext uri="{FF2B5EF4-FFF2-40B4-BE49-F238E27FC236}">
                <a16:creationId xmlns:a16="http://schemas.microsoft.com/office/drawing/2014/main" id="{D4F1FB2D-3EFD-1507-5300-6D2883150F3E}"/>
              </a:ext>
            </a:extLst>
          </p:cNvPr>
          <p:cNvSpPr>
            <a:spLocks noGrp="1"/>
          </p:cNvSpPr>
          <p:nvPr>
            <p:ph idx="1"/>
          </p:nvPr>
        </p:nvSpPr>
        <p:spPr/>
        <p:txBody>
          <a:bodyPr>
            <a:normAutofit/>
          </a:bodyPr>
          <a:lstStyle/>
          <a:p>
            <a:pPr algn="just"/>
            <a:r>
              <a:rPr lang="en-GB" sz="3200" dirty="0">
                <a:effectLst/>
                <a:latin typeface="Calibri" panose="020F0502020204030204" pitchFamily="34" charset="0"/>
                <a:ea typeface="Times New Roman" panose="02020603050405020304" pitchFamily="18" charset="0"/>
              </a:rPr>
              <a:t>The Author-Date (Harvard) system of referencing is the system that should be used for the dissertation.  Harvard style referencing is made up of two parts:</a:t>
            </a:r>
            <a:endParaRPr lang="en-GB" sz="3200" dirty="0">
              <a:effectLst/>
              <a:latin typeface="Times New Roman" panose="02020603050405020304" pitchFamily="18" charset="0"/>
              <a:ea typeface="Times New Roman" panose="02020603050405020304" pitchFamily="18" charset="0"/>
            </a:endParaRPr>
          </a:p>
          <a:p>
            <a:pPr marL="457200" algn="just"/>
            <a:r>
              <a:rPr lang="en-GB" sz="3200" dirty="0">
                <a:effectLst/>
                <a:latin typeface="Calibri" panose="020F0502020204030204" pitchFamily="34" charset="0"/>
                <a:ea typeface="Times New Roman" panose="02020603050405020304" pitchFamily="18" charset="0"/>
              </a:rPr>
              <a:t> </a:t>
            </a:r>
            <a:endParaRPr lang="en-GB" sz="3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tabLst>
                <a:tab pos="685800" algn="l"/>
              </a:tabLst>
            </a:pPr>
            <a:r>
              <a:rPr lang="en-GB" sz="3200" dirty="0">
                <a:effectLst/>
                <a:latin typeface="Calibri" panose="020F0502020204030204" pitchFamily="34" charset="0"/>
                <a:ea typeface="Times New Roman" panose="02020603050405020304" pitchFamily="18" charset="0"/>
              </a:rPr>
              <a:t>In text citations.</a:t>
            </a:r>
            <a:endParaRPr lang="en-GB" sz="3200" dirty="0">
              <a:effectLst/>
              <a:latin typeface="Times New Roman" panose="02020603050405020304" pitchFamily="18" charset="0"/>
              <a:ea typeface="Times New Roman" panose="02020603050405020304" pitchFamily="18" charset="0"/>
            </a:endParaRPr>
          </a:p>
          <a:p>
            <a:r>
              <a:rPr lang="en-GB" sz="3200" dirty="0">
                <a:effectLst/>
                <a:latin typeface="Calibri" panose="020F0502020204030204" pitchFamily="34" charset="0"/>
                <a:ea typeface="Times New Roman" panose="02020603050405020304" pitchFamily="18" charset="0"/>
              </a:rPr>
              <a:t>Corresponding bibliographical references listed alphabetically</a:t>
            </a:r>
            <a:endParaRPr lang="en-GB" sz="3200" dirty="0"/>
          </a:p>
        </p:txBody>
      </p:sp>
    </p:spTree>
    <p:extLst>
      <p:ext uri="{BB962C8B-B14F-4D97-AF65-F5344CB8AC3E}">
        <p14:creationId xmlns:p14="http://schemas.microsoft.com/office/powerpoint/2010/main" val="753828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1B48A-700F-7202-F07D-A135B752035C}"/>
              </a:ext>
            </a:extLst>
          </p:cNvPr>
          <p:cNvSpPr>
            <a:spLocks noGrp="1"/>
          </p:cNvSpPr>
          <p:nvPr>
            <p:ph type="title"/>
          </p:nvPr>
        </p:nvSpPr>
        <p:spPr/>
        <p:txBody>
          <a:bodyPr/>
          <a:lstStyle/>
          <a:p>
            <a:r>
              <a:rPr lang="en-GB" sz="4400" b="1" kern="1600" dirty="0">
                <a:effectLst/>
                <a:latin typeface="Calibri" panose="020F0502020204030204" pitchFamily="34" charset="0"/>
                <a:ea typeface="Times New Roman" panose="02020603050405020304" pitchFamily="18" charset="0"/>
              </a:rPr>
              <a:t>Four Reference Rules </a:t>
            </a:r>
            <a:br>
              <a:rPr lang="en-GB" sz="4400" b="1" kern="1600" dirty="0">
                <a:effectLst/>
                <a:latin typeface="Calibri" panose="020F050202020403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C3BB0F0-8CB4-8617-F3D1-DF51F12AA45E}"/>
              </a:ext>
            </a:extLst>
          </p:cNvPr>
          <p:cNvSpPr>
            <a:spLocks noGrp="1"/>
          </p:cNvSpPr>
          <p:nvPr>
            <p:ph idx="1"/>
          </p:nvPr>
        </p:nvSpPr>
        <p:spPr/>
        <p:txBody>
          <a:bodyPr/>
          <a:lstStyle/>
          <a:p>
            <a:pPr marL="457200" algn="just"/>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pPr>
            <a:r>
              <a:rPr lang="en-GB" sz="2000" dirty="0">
                <a:effectLst/>
                <a:latin typeface="Calibri" panose="020F0502020204030204" pitchFamily="34" charset="0"/>
                <a:ea typeface="Times New Roman" panose="02020603050405020304" pitchFamily="18" charset="0"/>
              </a:rPr>
              <a:t>Your references must be correct. You should double-check every detail. If you photocopy something, or make notes from an article or book, be sure you write down the full reference at the time.</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pPr>
            <a:r>
              <a:rPr lang="en-GB" sz="2000" dirty="0">
                <a:effectLst/>
                <a:latin typeface="Calibri" panose="020F0502020204030204" pitchFamily="34" charset="0"/>
                <a:ea typeface="Times New Roman" panose="02020603050405020304" pitchFamily="18" charset="0"/>
              </a:rPr>
              <a:t>Your references must be complete. Never omit page numbers, volume numbers, the date, or anything. You are guiding your reader to the source you have used - always ask yourself, "Is it possible from the information I have given, for someone to walk into a library or go online and readily locate the source I am referring to?"</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pPr>
            <a:r>
              <a:rPr lang="en-GB" sz="2000" dirty="0">
                <a:effectLst/>
                <a:latin typeface="Calibri" panose="020F0502020204030204" pitchFamily="34" charset="0"/>
                <a:ea typeface="Times New Roman" panose="02020603050405020304" pitchFamily="18" charset="0"/>
              </a:rPr>
              <a:t>Your references should be consistent. You should simply ensure that you give all the necessary information, choose a style and stick to it throughout the dissertation.  Be  consistent.</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Calibri" panose="020F0502020204030204" pitchFamily="34" charset="0"/>
                <a:ea typeface="Times New Roman" panose="02020603050405020304" pitchFamily="18" charset="0"/>
              </a:rPr>
              <a:t>Make sure your references are listed alphabetically.</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96220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CD025-76CA-7200-70A0-22AC3D6CA6C0}"/>
              </a:ext>
            </a:extLst>
          </p:cNvPr>
          <p:cNvSpPr>
            <a:spLocks noGrp="1"/>
          </p:cNvSpPr>
          <p:nvPr>
            <p:ph type="title"/>
          </p:nvPr>
        </p:nvSpPr>
        <p:spPr/>
        <p:txBody>
          <a:bodyPr>
            <a:normAutofit/>
          </a:bodyPr>
          <a:lstStyle/>
          <a:p>
            <a:r>
              <a:rPr lang="en-GB" sz="3200" dirty="0">
                <a:effectLst/>
                <a:latin typeface="Calibri" panose="020F0502020204030204" pitchFamily="34" charset="0"/>
                <a:ea typeface="Times New Roman" panose="02020603050405020304" pitchFamily="18" charset="0"/>
                <a:cs typeface="Calibri" panose="020F0502020204030204" pitchFamily="34" charset="0"/>
              </a:rPr>
              <a:t>Appendices</a:t>
            </a:r>
            <a:br>
              <a:rPr lang="en-GB" sz="3200" dirty="0">
                <a:effectLst/>
                <a:latin typeface="Calibri" panose="020F0502020204030204" pitchFamily="34" charset="0"/>
                <a:ea typeface="Times New Roman" panose="02020603050405020304" pitchFamily="18" charset="0"/>
                <a:cs typeface="Calibri" panose="020F0502020204030204" pitchFamily="34" charset="0"/>
              </a:rPr>
            </a:br>
            <a:endParaRPr lang="en-GB" sz="3200" dirty="0"/>
          </a:p>
        </p:txBody>
      </p:sp>
      <p:sp>
        <p:nvSpPr>
          <p:cNvPr id="3" name="Content Placeholder 2">
            <a:extLst>
              <a:ext uri="{FF2B5EF4-FFF2-40B4-BE49-F238E27FC236}">
                <a16:creationId xmlns:a16="http://schemas.microsoft.com/office/drawing/2014/main" id="{5E4D28FF-D093-C679-3B1E-5405B687E850}"/>
              </a:ext>
            </a:extLst>
          </p:cNvPr>
          <p:cNvSpPr>
            <a:spLocks noGrp="1"/>
          </p:cNvSpPr>
          <p:nvPr>
            <p:ph idx="1"/>
          </p:nvPr>
        </p:nvSpPr>
        <p:spPr/>
        <p:txBody>
          <a:bodyPr>
            <a:normAutofit/>
          </a:bodyPr>
          <a:lstStyle/>
          <a:p>
            <a:r>
              <a:rPr lang="en-GB" dirty="0">
                <a:effectLst/>
                <a:latin typeface="Calibri" panose="020F0502020204030204" pitchFamily="34" charset="0"/>
                <a:ea typeface="Times New Roman" panose="02020603050405020304" pitchFamily="18" charset="0"/>
              </a:rPr>
              <a:t>The aim of the appendices is to give the reader a chance to verify the conclusions that the author has reached. </a:t>
            </a:r>
          </a:p>
          <a:p>
            <a:r>
              <a:rPr lang="en-GB" dirty="0">
                <a:effectLst/>
                <a:latin typeface="Calibri" panose="020F0502020204030204" pitchFamily="34" charset="0"/>
                <a:ea typeface="Times New Roman" panose="02020603050405020304" pitchFamily="18" charset="0"/>
              </a:rPr>
              <a:t>You could include detailed statistical work, copies of blank questionnaires / survey questions (do not include all the completed questionnaires)</a:t>
            </a:r>
          </a:p>
          <a:p>
            <a:r>
              <a:rPr lang="en-GB" dirty="0">
                <a:effectLst/>
                <a:latin typeface="Calibri" panose="020F0502020204030204" pitchFamily="34" charset="0"/>
                <a:ea typeface="Times New Roman" panose="02020603050405020304" pitchFamily="18" charset="0"/>
              </a:rPr>
              <a:t>However, a common mistake is for students to use the appendices as a ‘rubbish’ bin for pieces of information that didn't fit elsewhere.</a:t>
            </a:r>
            <a:endParaRPr lang="en-GB" dirty="0"/>
          </a:p>
          <a:p>
            <a:r>
              <a:rPr lang="en-GB" dirty="0">
                <a:effectLst/>
                <a:latin typeface="Calibri" panose="020F0502020204030204" pitchFamily="34" charset="0"/>
                <a:ea typeface="Times New Roman" panose="02020603050405020304" pitchFamily="18" charset="0"/>
              </a:rPr>
              <a:t>The reader should be directed to relevant information in the appendices by way of a note at the appropriate point in the main body of the dissertation.</a:t>
            </a:r>
          </a:p>
        </p:txBody>
      </p:sp>
    </p:spTree>
    <p:extLst>
      <p:ext uri="{BB962C8B-B14F-4D97-AF65-F5344CB8AC3E}">
        <p14:creationId xmlns:p14="http://schemas.microsoft.com/office/powerpoint/2010/main" val="943577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BAFA6-CC7A-224F-325E-A37B9399D9D6}"/>
              </a:ext>
            </a:extLst>
          </p:cNvPr>
          <p:cNvSpPr>
            <a:spLocks noGrp="1"/>
          </p:cNvSpPr>
          <p:nvPr>
            <p:ph type="title"/>
          </p:nvPr>
        </p:nvSpPr>
        <p:spPr/>
        <p:txBody>
          <a:bodyPr/>
          <a:lstStyle/>
          <a:p>
            <a:r>
              <a:rPr lang="en-GB" sz="4400" b="1" kern="1600" dirty="0">
                <a:effectLst/>
                <a:latin typeface="Calibri" panose="020F0502020204030204" pitchFamily="34" charset="0"/>
                <a:ea typeface="Times New Roman" panose="02020603050405020304" pitchFamily="18" charset="0"/>
                <a:cs typeface="Calibri" panose="020F0502020204030204" pitchFamily="34" charset="0"/>
              </a:rPr>
              <a:t>Note </a:t>
            </a:r>
            <a:br>
              <a:rPr lang="en-GB" sz="4400" b="1" kern="1600" dirty="0">
                <a:effectLst/>
                <a:latin typeface="Calibri" panose="020F050202020403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777B9D0-8ADF-A912-B496-0028C4A42E22}"/>
              </a:ext>
            </a:extLst>
          </p:cNvPr>
          <p:cNvSpPr>
            <a:spLocks noGrp="1"/>
          </p:cNvSpPr>
          <p:nvPr>
            <p:ph idx="1"/>
          </p:nvPr>
        </p:nvSpPr>
        <p:spPr/>
        <p:txBody>
          <a:bodyPr/>
          <a:lstStyle/>
          <a:p>
            <a:pPr>
              <a:spcBef>
                <a:spcPts val="1200"/>
              </a:spcBef>
              <a:spcAft>
                <a:spcPts val="300"/>
              </a:spcAft>
            </a:pPr>
            <a:r>
              <a:rPr lang="en-GB" sz="1800" b="1" kern="16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b="1" kern="1600" dirty="0">
              <a:effectLst/>
              <a:latin typeface="Calibri" panose="020F0502020204030204" pitchFamily="34" charset="0"/>
              <a:ea typeface="Times New Roman" panose="02020603050405020304" pitchFamily="18" charset="0"/>
            </a:endParaRPr>
          </a:p>
          <a:p>
            <a:r>
              <a:rPr lang="en-GB" dirty="0">
                <a:effectLst/>
                <a:latin typeface="Calibri" panose="020F0502020204030204" pitchFamily="34" charset="0"/>
                <a:ea typeface="Times New Roman" panose="02020603050405020304" pitchFamily="18" charset="0"/>
              </a:rPr>
              <a:t>You are required to keep </a:t>
            </a:r>
            <a:r>
              <a:rPr lang="en-GB" u="sng" dirty="0">
                <a:effectLst/>
                <a:latin typeface="Calibri" panose="020F0502020204030204" pitchFamily="34" charset="0"/>
                <a:ea typeface="Times New Roman" panose="02020603050405020304" pitchFamily="18" charset="0"/>
              </a:rPr>
              <a:t>all</a:t>
            </a:r>
            <a:r>
              <a:rPr lang="en-GB" dirty="0">
                <a:effectLst/>
                <a:latin typeface="Calibri" panose="020F0502020204030204" pitchFamily="34" charset="0"/>
                <a:ea typeface="Times New Roman" panose="02020603050405020304" pitchFamily="18" charset="0"/>
              </a:rPr>
              <a:t> primary data collected, e.g. completed questionnaires, transcripts of interviews, computer printouts etc., as the examiners may ask to see such evidence.</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53657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6F637-EA17-EF3B-7735-B33A375C8667}"/>
              </a:ext>
            </a:extLst>
          </p:cNvPr>
          <p:cNvSpPr>
            <a:spLocks noGrp="1"/>
          </p:cNvSpPr>
          <p:nvPr>
            <p:ph type="title"/>
          </p:nvPr>
        </p:nvSpPr>
        <p:spPr/>
        <p:txBody>
          <a:bodyPr/>
          <a:lstStyle/>
          <a:p>
            <a:r>
              <a:rPr lang="en-GB" sz="4400" b="1" dirty="0">
                <a:effectLst/>
                <a:latin typeface="Arial" panose="020B0604020202020204" pitchFamily="34" charset="0"/>
              </a:rPr>
              <a:t>Word limit</a:t>
            </a:r>
            <a:br>
              <a:rPr lang="en-GB" sz="4400" b="1"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E968703-EEC0-0082-E88F-191F78CFF706}"/>
              </a:ext>
            </a:extLst>
          </p:cNvPr>
          <p:cNvSpPr>
            <a:spLocks noGrp="1"/>
          </p:cNvSpPr>
          <p:nvPr>
            <p:ph idx="1"/>
          </p:nvPr>
        </p:nvSpPr>
        <p:spPr/>
        <p:txBody>
          <a:bodyPr/>
          <a:lstStyle/>
          <a:p>
            <a:pPr>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dirty="0">
                <a:effectLst/>
                <a:latin typeface="Calibri" panose="020F0502020204030204" pitchFamily="34" charset="0"/>
                <a:ea typeface="Times New Roman" panose="02020603050405020304" pitchFamily="18" charset="0"/>
              </a:rPr>
              <a:t>The Dissertation  has a word limit of 8,000 words and it is important that you adhere to this. (The preliminary pages, bibliography/reference list and any other relevant material included in appendices are not subject to the word limit.) </a:t>
            </a:r>
          </a:p>
          <a:p>
            <a:r>
              <a:rPr lang="en-GB" dirty="0">
                <a:effectLst/>
                <a:latin typeface="Calibri" panose="020F0502020204030204" pitchFamily="34" charset="0"/>
                <a:ea typeface="Times New Roman" panose="02020603050405020304" pitchFamily="18" charset="0"/>
              </a:rPr>
              <a:t>No-one is likely to mark you down for delivering a total of 8,900 words when you were asked for a maximum of 8,000, but excessively long pieces of work will lose marks. </a:t>
            </a:r>
            <a:endParaRPr lang="en-GB" dirty="0"/>
          </a:p>
        </p:txBody>
      </p:sp>
    </p:spTree>
    <p:extLst>
      <p:ext uri="{BB962C8B-B14F-4D97-AF65-F5344CB8AC3E}">
        <p14:creationId xmlns:p14="http://schemas.microsoft.com/office/powerpoint/2010/main" val="571673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5B47A-33F7-C5DE-512A-92CA1DF9558A}"/>
              </a:ext>
            </a:extLst>
          </p:cNvPr>
          <p:cNvSpPr>
            <a:spLocks noGrp="1"/>
          </p:cNvSpPr>
          <p:nvPr>
            <p:ph type="title"/>
          </p:nvPr>
        </p:nvSpPr>
        <p:spPr/>
        <p:txBody>
          <a:bodyPr/>
          <a:lstStyle/>
          <a:p>
            <a:r>
              <a:rPr lang="en-GB" dirty="0"/>
              <a:t>Word limit</a:t>
            </a:r>
          </a:p>
        </p:txBody>
      </p:sp>
      <p:sp>
        <p:nvSpPr>
          <p:cNvPr id="3" name="Content Placeholder 2">
            <a:extLst>
              <a:ext uri="{FF2B5EF4-FFF2-40B4-BE49-F238E27FC236}">
                <a16:creationId xmlns:a16="http://schemas.microsoft.com/office/drawing/2014/main" id="{4B4ACCBB-AEBC-CD46-96E9-DB2DC7E565F7}"/>
              </a:ext>
            </a:extLst>
          </p:cNvPr>
          <p:cNvSpPr>
            <a:spLocks noGrp="1"/>
          </p:cNvSpPr>
          <p:nvPr>
            <p:ph idx="1"/>
          </p:nvPr>
        </p:nvSpPr>
        <p:spPr/>
        <p:txBody>
          <a:bodyPr>
            <a:normAutofit/>
          </a:bodyPr>
          <a:lstStyle/>
          <a:p>
            <a:r>
              <a:rPr lang="en-GB" dirty="0">
                <a:effectLst/>
                <a:latin typeface="Calibri" panose="020F0502020204030204" pitchFamily="34" charset="0"/>
                <a:ea typeface="Times New Roman" panose="02020603050405020304" pitchFamily="18" charset="0"/>
              </a:rPr>
              <a:t>By contrast, "undershooting" the word limit also jeopardises your chances of passing or getting a good mark.  </a:t>
            </a:r>
            <a:r>
              <a:rPr lang="en-GB" b="1" dirty="0">
                <a:effectLst/>
                <a:latin typeface="Calibri" panose="020F0502020204030204" pitchFamily="34" charset="0"/>
                <a:ea typeface="Times New Roman" panose="02020603050405020304" pitchFamily="18" charset="0"/>
              </a:rPr>
              <a:t>It is important to remember that the word limit is part of the task.</a:t>
            </a:r>
            <a:r>
              <a:rPr lang="en-GB" dirty="0">
                <a:effectLst/>
                <a:latin typeface="Calibri" panose="020F0502020204030204" pitchFamily="34" charset="0"/>
                <a:ea typeface="Times New Roman" panose="02020603050405020304" pitchFamily="18" charset="0"/>
              </a:rPr>
              <a:t> </a:t>
            </a:r>
            <a:endParaRPr lang="en-GB" dirty="0"/>
          </a:p>
        </p:txBody>
      </p:sp>
    </p:spTree>
    <p:extLst>
      <p:ext uri="{BB962C8B-B14F-4D97-AF65-F5344CB8AC3E}">
        <p14:creationId xmlns:p14="http://schemas.microsoft.com/office/powerpoint/2010/main" val="22505600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98786-BB9E-86FD-A333-7933A189B3BB}"/>
              </a:ext>
            </a:extLst>
          </p:cNvPr>
          <p:cNvSpPr>
            <a:spLocks noGrp="1"/>
          </p:cNvSpPr>
          <p:nvPr>
            <p:ph type="title"/>
          </p:nvPr>
        </p:nvSpPr>
        <p:spPr/>
        <p:txBody>
          <a:bodyPr>
            <a:normAutofit/>
          </a:bodyPr>
          <a:lstStyle/>
          <a:p>
            <a:r>
              <a:rPr lang="en-GB" sz="2800" b="1" dirty="0">
                <a:effectLst/>
                <a:latin typeface="Arial" panose="020B0604020202020204" pitchFamily="34" charset="0"/>
              </a:rPr>
              <a:t>Format</a:t>
            </a:r>
            <a:r>
              <a:rPr lang="en-GB" sz="2800" b="1" i="1" dirty="0">
                <a:effectLst/>
                <a:latin typeface="Arial" panose="020B0604020202020204" pitchFamily="34" charset="0"/>
              </a:rPr>
              <a:t> </a:t>
            </a:r>
            <a:br>
              <a:rPr lang="en-GB" sz="2800" b="1" dirty="0">
                <a:effectLst/>
                <a:latin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5B8921C3-BBDE-4FED-E46C-E94C5E91F054}"/>
              </a:ext>
            </a:extLst>
          </p:cNvPr>
          <p:cNvSpPr>
            <a:spLocks noGrp="1"/>
          </p:cNvSpPr>
          <p:nvPr>
            <p:ph idx="1"/>
          </p:nvPr>
        </p:nvSpPr>
        <p:spPr/>
        <p:txBody>
          <a:bodyPr>
            <a:normAutofit/>
          </a:bodyPr>
          <a:lstStyle/>
          <a:p>
            <a:r>
              <a:rPr lang="en-GB" dirty="0">
                <a:effectLst/>
                <a:latin typeface="Calibri" panose="020F0502020204030204" pitchFamily="34" charset="0"/>
                <a:ea typeface="Times New Roman" panose="02020603050405020304" pitchFamily="18" charset="0"/>
              </a:rPr>
              <a:t>The Dissertation has to be presented in a standard format.  You should make sure that the final submitted versions of your work conforms with the following specifications. </a:t>
            </a:r>
          </a:p>
          <a:p>
            <a:r>
              <a:rPr lang="en-GB" dirty="0">
                <a:effectLst/>
                <a:latin typeface="Calibri" panose="020F0502020204030204" pitchFamily="34" charset="0"/>
                <a:ea typeface="Times New Roman" panose="02020603050405020304" pitchFamily="18" charset="0"/>
              </a:rPr>
              <a:t>The font chosen for the main body of the finished work is Arial, point 11.  This should be easy to read.  For highlighted text or other specific purposes, a second font may be used but excessive usage is to be avoided and kept to a minimum. </a:t>
            </a:r>
          </a:p>
          <a:p>
            <a:r>
              <a:rPr lang="en-GB" dirty="0">
                <a:effectLst/>
                <a:latin typeface="Calibri" panose="020F0502020204030204" pitchFamily="34" charset="0"/>
                <a:ea typeface="Times New Roman" panose="02020603050405020304" pitchFamily="18" charset="0"/>
              </a:rPr>
              <a:t>Text should be at least 1½ line spacing (usually double-spaced).</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94815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C6A8-F3A4-614A-8A25-F8AC69082A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EC8942-79FC-8539-C4E5-A181F0819B07}"/>
              </a:ext>
            </a:extLst>
          </p:cNvPr>
          <p:cNvSpPr>
            <a:spLocks noGrp="1"/>
          </p:cNvSpPr>
          <p:nvPr>
            <p:ph idx="1"/>
          </p:nvPr>
        </p:nvSpPr>
        <p:spPr/>
        <p:txBody>
          <a:bodyPr/>
          <a:lstStyle/>
          <a:p>
            <a:r>
              <a:rPr lang="en-GB" dirty="0">
                <a:effectLst/>
                <a:latin typeface="Calibri" panose="020F0502020204030204" pitchFamily="34" charset="0"/>
                <a:ea typeface="Times New Roman" panose="02020603050405020304" pitchFamily="18" charset="0"/>
              </a:rPr>
              <a:t>Pages shall be numbered consecutively from the first page of the first chapter throughout the main text (including appendices) in Arabic numerals (i.e. 1, 2, 3, etc.). </a:t>
            </a:r>
            <a:r>
              <a:rPr lang="en-GB">
                <a:effectLst/>
                <a:latin typeface="Calibri" panose="020F0502020204030204" pitchFamily="34" charset="0"/>
                <a:ea typeface="Times New Roman" panose="02020603050405020304" pitchFamily="18" charset="0"/>
              </a:rPr>
              <a:t>Details </a:t>
            </a:r>
            <a:r>
              <a:rPr lang="en-GB" dirty="0">
                <a:effectLst/>
                <a:latin typeface="Calibri" panose="020F0502020204030204" pitchFamily="34" charset="0"/>
                <a:ea typeface="Times New Roman" panose="02020603050405020304" pitchFamily="18" charset="0"/>
              </a:rPr>
              <a:t>to be listed on the contents page or index.</a:t>
            </a:r>
            <a:endParaRPr lang="en-GB" dirty="0">
              <a:effectLst/>
              <a:latin typeface="Times New Roman" panose="02020603050405020304" pitchFamily="18" charset="0"/>
              <a:ea typeface="Times New Roman" panose="02020603050405020304" pitchFamily="18" charset="0"/>
            </a:endParaRPr>
          </a:p>
          <a:p>
            <a:r>
              <a:rPr lang="en-GB" sz="1800">
                <a:effectLst/>
                <a:latin typeface="Calibri" panose="020F0502020204030204" pitchFamily="34" charset="0"/>
                <a:ea typeface="Times New Roman" panose="02020603050405020304" pitchFamily="18" charset="0"/>
              </a:rPr>
              <a:t> </a:t>
            </a:r>
            <a:r>
              <a:rPr lang="en-GB" dirty="0">
                <a:effectLst/>
                <a:latin typeface="Calibri" panose="020F0502020204030204" pitchFamily="34" charset="0"/>
                <a:ea typeface="Times New Roman" panose="02020603050405020304" pitchFamily="18" charset="0"/>
              </a:rPr>
              <a:t>Page numbers should be located centrally at the bottom of the page.</a:t>
            </a:r>
          </a:p>
          <a:p>
            <a:r>
              <a:rPr lang="en-GB" dirty="0">
                <a:effectLst/>
                <a:latin typeface="Calibri" panose="020F0502020204030204" pitchFamily="34" charset="0"/>
                <a:ea typeface="Times New Roman" panose="02020603050405020304" pitchFamily="18" charset="0"/>
              </a:rPr>
              <a:t>Each chapter should begin on a separate page.</a:t>
            </a:r>
          </a:p>
          <a:p>
            <a:endParaRPr lang="en-GB" dirty="0">
              <a:effectLst/>
              <a:latin typeface="Times New Roman" panose="02020603050405020304" pitchFamily="18" charset="0"/>
              <a:ea typeface="Times New Roman" panose="02020603050405020304" pitchFamily="18" charset="0"/>
            </a:endParaRPr>
          </a:p>
          <a:p>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527959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28946-8337-6445-F22F-CF223308C2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ACEFE5-09AF-F201-5BC7-32324B5128ED}"/>
              </a:ext>
            </a:extLst>
          </p:cNvPr>
          <p:cNvSpPr>
            <a:spLocks noGrp="1"/>
          </p:cNvSpPr>
          <p:nvPr>
            <p:ph idx="1"/>
          </p:nvPr>
        </p:nvSpPr>
        <p:spPr/>
        <p:txBody>
          <a:bodyPr/>
          <a:lstStyle/>
          <a:p>
            <a:r>
              <a:rPr lang="en-GB" dirty="0">
                <a:effectLst/>
                <a:latin typeface="Calibri" panose="020F0502020204030204" pitchFamily="34" charset="0"/>
                <a:ea typeface="Times New Roman" panose="02020603050405020304" pitchFamily="18" charset="0"/>
              </a:rPr>
              <a:t>Graphs, histograms and diagrams are worth considering when you have numerical information to present.  Label such visual representations so that the reader does not have to work out what it is supposed to mean. Illustrative material should be </a:t>
            </a:r>
            <a:r>
              <a:rPr lang="en-GB" b="1" dirty="0">
                <a:effectLst/>
                <a:latin typeface="Calibri" panose="020F0502020204030204" pitchFamily="34" charset="0"/>
                <a:ea typeface="Times New Roman" panose="02020603050405020304" pitchFamily="18" charset="0"/>
              </a:rPr>
              <a:t>arranged near the appropriate text</a:t>
            </a:r>
            <a:r>
              <a:rPr lang="en-GB" dirty="0">
                <a:effectLst/>
                <a:latin typeface="Calibri" panose="020F0502020204030204" pitchFamily="34" charset="0"/>
                <a:ea typeface="Times New Roman" panose="02020603050405020304" pitchFamily="18" charset="0"/>
              </a:rPr>
              <a:t>.</a:t>
            </a:r>
            <a:endParaRPr lang="en-GB" dirty="0">
              <a:effectLst/>
              <a:latin typeface="Times New Roman" panose="02020603050405020304" pitchFamily="18" charset="0"/>
              <a:ea typeface="Times New Roman" panose="02020603050405020304" pitchFamily="18" charset="0"/>
            </a:endParaRPr>
          </a:p>
          <a:p>
            <a:r>
              <a:rPr lang="en-GB" dirty="0">
                <a:effectLst/>
                <a:latin typeface="Calibri" panose="020F0502020204030204" pitchFamily="34" charset="0"/>
                <a:ea typeface="Times New Roman" panose="02020603050405020304" pitchFamily="18" charset="0"/>
              </a:rPr>
              <a:t>Tables should be typed into the text and given a number, a title and a source if not derived from original research work.  Photocopies of original tables from other sources should not be used.  As with other illustrative material, they should be placed as close as possible to any text reference and referred to by their number in the text.</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03591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49C5B-AE51-9FFA-D2C0-394D705AEDDE}"/>
              </a:ext>
            </a:extLst>
          </p:cNvPr>
          <p:cNvSpPr>
            <a:spLocks noGrp="1"/>
          </p:cNvSpPr>
          <p:nvPr>
            <p:ph type="title"/>
          </p:nvPr>
        </p:nvSpPr>
        <p:spPr/>
        <p:txBody>
          <a:bodyPr/>
          <a:lstStyle/>
          <a:p>
            <a:r>
              <a:rPr lang="en-US" sz="32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Grammatical convention and style</a:t>
            </a:r>
            <a:br>
              <a:rPr lang="en-GB" sz="18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8F1A256-4BAC-FCCC-6A09-C997DCEC1EBA}"/>
              </a:ext>
            </a:extLst>
          </p:cNvPr>
          <p:cNvSpPr>
            <a:spLocks noGrp="1"/>
          </p:cNvSpPr>
          <p:nvPr>
            <p:ph idx="1"/>
          </p:nvPr>
        </p:nvSpPr>
        <p:spPr/>
        <p:txBody>
          <a:bodyPr>
            <a:normAutofit lnSpcReduction="10000"/>
          </a:bodyPr>
          <a:lstStyle/>
          <a:p>
            <a:r>
              <a:rPr lang="en-GB" b="1" i="1" dirty="0">
                <a:effectLst/>
                <a:latin typeface="Calibri" panose="020F0502020204030204" pitchFamily="34" charset="0"/>
                <a:ea typeface="Times New Roman" panose="02020603050405020304" pitchFamily="18" charset="0"/>
              </a:rPr>
              <a:t>Spelling</a:t>
            </a:r>
            <a:r>
              <a:rPr lang="en-GB" dirty="0">
                <a:effectLst/>
                <a:latin typeface="Calibri" panose="020F0502020204030204" pitchFamily="34" charset="0"/>
                <a:ea typeface="Times New Roman" panose="02020603050405020304" pitchFamily="18" charset="0"/>
              </a:rPr>
              <a:t> should always be checked as part of the proof-reading process (supervisors are not proof-readers).  A poor standard of spelling will invariably be marked down as will poor sentence construction and punctuation.  Be careful when using the spell checker on the word processing package that it is set to UK English and </a:t>
            </a:r>
            <a:r>
              <a:rPr lang="en-GB" b="1" u="sng" dirty="0">
                <a:effectLst/>
                <a:latin typeface="Calibri" panose="020F0502020204030204" pitchFamily="34" charset="0"/>
                <a:ea typeface="Times New Roman" panose="02020603050405020304" pitchFamily="18" charset="0"/>
              </a:rPr>
              <a:t>not</a:t>
            </a:r>
            <a:r>
              <a:rPr lang="en-GB" dirty="0">
                <a:effectLst/>
                <a:latin typeface="Calibri" panose="020F0502020204030204" pitchFamily="34" charset="0"/>
                <a:ea typeface="Times New Roman" panose="02020603050405020304" pitchFamily="18" charset="0"/>
              </a:rPr>
              <a:t> US English.</a:t>
            </a:r>
          </a:p>
          <a:p>
            <a:r>
              <a:rPr lang="en-GB" b="1" i="1" dirty="0">
                <a:effectLst/>
                <a:latin typeface="Calibri" panose="020F0502020204030204" pitchFamily="34" charset="0"/>
                <a:ea typeface="Times New Roman" panose="02020603050405020304" pitchFamily="18" charset="0"/>
              </a:rPr>
              <a:t>Quotations</a:t>
            </a:r>
            <a:r>
              <a:rPr lang="en-GB" b="1" dirty="0">
                <a:effectLst/>
                <a:latin typeface="Calibri" panose="020F0502020204030204" pitchFamily="34" charset="0"/>
                <a:ea typeface="Times New Roman" panose="02020603050405020304" pitchFamily="18" charset="0"/>
              </a:rPr>
              <a:t> </a:t>
            </a:r>
            <a:r>
              <a:rPr lang="en-GB" dirty="0">
                <a:effectLst/>
                <a:latin typeface="Calibri" panose="020F0502020204030204" pitchFamily="34" charset="0"/>
                <a:ea typeface="Times New Roman" panose="02020603050405020304" pitchFamily="18" charset="0"/>
              </a:rPr>
              <a:t>should be typed in single inverted commas.  If the quotation is more than four lines long it should be set as an extract and the whole quotation indented.  N.B. The exact spelling and punctuation of the original should be followed.  You should give the author's name, date and page number in brackets underneath.</a:t>
            </a:r>
            <a:endParaRPr lang="en-GB" dirty="0">
              <a:effectLst/>
              <a:latin typeface="Times New Roman" panose="02020603050405020304" pitchFamily="18" charset="0"/>
              <a:ea typeface="Times New Roman" panose="02020603050405020304" pitchFamily="18" charset="0"/>
            </a:endParaRPr>
          </a:p>
          <a:p>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3275976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5CB7-2A0E-C4A2-954D-ED859AEDCF4C}"/>
              </a:ext>
            </a:extLst>
          </p:cNvPr>
          <p:cNvSpPr>
            <a:spLocks noGrp="1"/>
          </p:cNvSpPr>
          <p:nvPr>
            <p:ph type="title"/>
          </p:nvPr>
        </p:nvSpPr>
        <p:spPr/>
        <p:txBody>
          <a:bodyPr/>
          <a:lstStyle/>
          <a:p>
            <a:r>
              <a:rPr lang="en-US" sz="44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Grammatical convention and style</a:t>
            </a:r>
            <a:endParaRPr lang="en-GB" dirty="0"/>
          </a:p>
        </p:txBody>
      </p:sp>
      <p:sp>
        <p:nvSpPr>
          <p:cNvPr id="3" name="Content Placeholder 2">
            <a:extLst>
              <a:ext uri="{FF2B5EF4-FFF2-40B4-BE49-F238E27FC236}">
                <a16:creationId xmlns:a16="http://schemas.microsoft.com/office/drawing/2014/main" id="{83A622B3-2779-C052-CBA2-1FF138D66A91}"/>
              </a:ext>
            </a:extLst>
          </p:cNvPr>
          <p:cNvSpPr>
            <a:spLocks noGrp="1"/>
          </p:cNvSpPr>
          <p:nvPr>
            <p:ph idx="1"/>
          </p:nvPr>
        </p:nvSpPr>
        <p:spPr/>
        <p:txBody>
          <a:bodyPr/>
          <a:lstStyle/>
          <a:p>
            <a:r>
              <a:rPr lang="en-GB" b="1" i="1" dirty="0">
                <a:effectLst/>
                <a:latin typeface="Calibri" panose="020F0502020204030204" pitchFamily="34" charset="0"/>
                <a:ea typeface="Times New Roman" panose="02020603050405020304" pitchFamily="18" charset="0"/>
              </a:rPr>
              <a:t>Abbreviations</a:t>
            </a:r>
            <a:r>
              <a:rPr lang="en-GB" b="1" dirty="0">
                <a:effectLst/>
                <a:latin typeface="Calibri" panose="020F0502020204030204" pitchFamily="34" charset="0"/>
                <a:ea typeface="Times New Roman" panose="02020603050405020304" pitchFamily="18" charset="0"/>
              </a:rPr>
              <a:t> </a:t>
            </a:r>
            <a:r>
              <a:rPr lang="en-GB" dirty="0">
                <a:effectLst/>
                <a:latin typeface="Calibri" panose="020F0502020204030204" pitchFamily="34" charset="0"/>
                <a:ea typeface="Times New Roman" panose="02020603050405020304" pitchFamily="18" charset="0"/>
              </a:rPr>
              <a:t>(and acronyms) must be typed in full when first mentioned, with the abbreviation in brackets.  The abbreviation can be used thereafter.</a:t>
            </a:r>
          </a:p>
          <a:p>
            <a:r>
              <a:rPr lang="en-GB" b="1" i="1" dirty="0">
                <a:effectLst/>
                <a:latin typeface="Calibri" panose="020F0502020204030204" pitchFamily="34" charset="0"/>
                <a:ea typeface="Times New Roman" panose="02020603050405020304" pitchFamily="18" charset="0"/>
              </a:rPr>
              <a:t>Numbers</a:t>
            </a:r>
            <a:r>
              <a:rPr lang="en-GB" b="1" dirty="0">
                <a:effectLst/>
                <a:latin typeface="Calibri" panose="020F0502020204030204" pitchFamily="34" charset="0"/>
                <a:ea typeface="Times New Roman" panose="02020603050405020304" pitchFamily="18" charset="0"/>
              </a:rPr>
              <a:t>: </a:t>
            </a:r>
            <a:r>
              <a:rPr lang="en-GB" dirty="0">
                <a:effectLst/>
                <a:latin typeface="Calibri" panose="020F0502020204030204" pitchFamily="34" charset="0"/>
                <a:ea typeface="Times New Roman" panose="02020603050405020304" pitchFamily="18" charset="0"/>
              </a:rPr>
              <a:t>Use words for numbers up to ten.  Exceptions which should </a:t>
            </a:r>
            <a:r>
              <a:rPr lang="en-GB" u="sng" dirty="0">
                <a:effectLst/>
                <a:latin typeface="Calibri" panose="020F0502020204030204" pitchFamily="34" charset="0"/>
                <a:ea typeface="Times New Roman" panose="02020603050405020304" pitchFamily="18" charset="0"/>
              </a:rPr>
              <a:t>always</a:t>
            </a:r>
            <a:r>
              <a:rPr lang="en-GB" dirty="0">
                <a:effectLst/>
                <a:latin typeface="Calibri" panose="020F0502020204030204" pitchFamily="34" charset="0"/>
                <a:ea typeface="Times New Roman" panose="02020603050405020304" pitchFamily="18" charset="0"/>
              </a:rPr>
              <a:t> be expressed as figures are (</a:t>
            </a:r>
            <a:r>
              <a:rPr lang="en-GB" dirty="0" err="1">
                <a:effectLst/>
                <a:latin typeface="Calibri" panose="020F0502020204030204" pitchFamily="34" charset="0"/>
                <a:ea typeface="Times New Roman" panose="02020603050405020304" pitchFamily="18" charset="0"/>
              </a:rPr>
              <a:t>i</a:t>
            </a:r>
            <a:r>
              <a:rPr lang="en-GB" dirty="0">
                <a:effectLst/>
                <a:latin typeface="Calibri" panose="020F0502020204030204" pitchFamily="34" charset="0"/>
                <a:ea typeface="Times New Roman" panose="02020603050405020304" pitchFamily="18" charset="0"/>
              </a:rPr>
              <a:t>) ages and (ii) percentages, e.g. 25 per cent (except in tables).</a:t>
            </a:r>
          </a:p>
          <a:p>
            <a:r>
              <a:rPr lang="en-GB" b="1" i="1" dirty="0">
                <a:effectLst/>
                <a:latin typeface="Calibri" panose="020F0502020204030204" pitchFamily="34" charset="0"/>
                <a:ea typeface="Times New Roman" panose="02020603050405020304" pitchFamily="18" charset="0"/>
              </a:rPr>
              <a:t>Non-sexist writing:</a:t>
            </a:r>
            <a:r>
              <a:rPr lang="en-GB" b="1" dirty="0">
                <a:effectLst/>
                <a:latin typeface="Calibri" panose="020F0502020204030204" pitchFamily="34" charset="0"/>
                <a:ea typeface="Times New Roman" panose="02020603050405020304" pitchFamily="18" charset="0"/>
              </a:rPr>
              <a:t>  </a:t>
            </a:r>
            <a:r>
              <a:rPr lang="en-GB" dirty="0">
                <a:effectLst/>
                <a:latin typeface="Calibri" panose="020F0502020204030204" pitchFamily="34" charset="0"/>
                <a:ea typeface="Times New Roman" panose="02020603050405020304" pitchFamily="18" charset="0"/>
              </a:rPr>
              <a:t>Use neutral terms, unless a specific male or female is meant.</a:t>
            </a:r>
            <a:endParaRPr lang="en-GB" dirty="0">
              <a:effectLst/>
              <a:latin typeface="Times New Roman" panose="02020603050405020304" pitchFamily="18" charset="0"/>
              <a:ea typeface="Times New Roman" panose="02020603050405020304" pitchFamily="18" charset="0"/>
            </a:endParaRPr>
          </a:p>
          <a:p>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62517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BEA5D-7E0C-03F6-DC3B-DEAF881F1DE2}"/>
              </a:ext>
            </a:extLst>
          </p:cNvPr>
          <p:cNvSpPr>
            <a:spLocks noGrp="1"/>
          </p:cNvSpPr>
          <p:nvPr>
            <p:ph type="title"/>
          </p:nvPr>
        </p:nvSpPr>
        <p:spPr/>
        <p:txBody>
          <a:bodyPr/>
          <a:lstStyle/>
          <a:p>
            <a:r>
              <a:rPr lang="en-GB" sz="4400" b="1" dirty="0">
                <a:effectLst/>
                <a:latin typeface="Arial" panose="020B0604020202020204" pitchFamily="34" charset="0"/>
              </a:rPr>
              <a:t>Submission Procedure</a:t>
            </a:r>
            <a:br>
              <a:rPr lang="en-GB" sz="4400" b="1"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2315B74-A611-7BD4-6538-80381F8502E8}"/>
              </a:ext>
            </a:extLst>
          </p:cNvPr>
          <p:cNvSpPr>
            <a:spLocks noGrp="1"/>
          </p:cNvSpPr>
          <p:nvPr>
            <p:ph idx="1"/>
          </p:nvPr>
        </p:nvSpPr>
        <p:spPr/>
        <p:txBody>
          <a:bodyPr>
            <a:normAutofit fontScale="92500"/>
          </a:bodyPr>
          <a:lstStyle/>
          <a:p>
            <a:r>
              <a:rPr lang="en-US" sz="1800" i="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US" i="1" dirty="0">
                <a:effectLst/>
                <a:latin typeface="Times New Roman" panose="02020603050405020304" pitchFamily="18" charset="0"/>
                <a:ea typeface="Times New Roman" panose="02020603050405020304" pitchFamily="18" charset="0"/>
              </a:rPr>
              <a:t>Please note:  Submission will always be necessary via Turnitin on Moodle.</a:t>
            </a:r>
            <a:endParaRPr lang="en-GB" dirty="0">
              <a:effectLst/>
              <a:latin typeface="Times New Roman" panose="02020603050405020304" pitchFamily="18" charset="0"/>
              <a:ea typeface="Times New Roman" panose="02020603050405020304" pitchFamily="18" charset="0"/>
            </a:endParaRPr>
          </a:p>
          <a:p>
            <a:pPr marL="457200">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endParaRPr lang="en-GB" sz="1800" dirty="0">
              <a:effectLst/>
              <a:latin typeface="Times New Roman" panose="02020603050405020304" pitchFamily="18" charset="0"/>
              <a:ea typeface="Times New Roman" panose="02020603050405020304" pitchFamily="18" charset="0"/>
            </a:endParaRPr>
          </a:p>
          <a:p>
            <a:pPr algn="just">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dirty="0">
                <a:effectLst/>
                <a:latin typeface="Calibri" panose="020F0502020204030204" pitchFamily="34" charset="0"/>
                <a:ea typeface="Times New Roman" panose="02020603050405020304" pitchFamily="18" charset="0"/>
              </a:rPr>
              <a:t>The date for the submission of final Dissertation documentation is before 3pm on 5</a:t>
            </a:r>
            <a:r>
              <a:rPr lang="en-GB" baseline="30000" dirty="0">
                <a:effectLst/>
                <a:latin typeface="Calibri" panose="020F0502020204030204" pitchFamily="34" charset="0"/>
                <a:ea typeface="Times New Roman" panose="02020603050405020304" pitchFamily="18" charset="0"/>
              </a:rPr>
              <a:t>th</a:t>
            </a:r>
            <a:r>
              <a:rPr lang="en-GB" dirty="0">
                <a:effectLst/>
                <a:latin typeface="Calibri" panose="020F0502020204030204" pitchFamily="34" charset="0"/>
                <a:ea typeface="Times New Roman" panose="02020603050405020304" pitchFamily="18" charset="0"/>
              </a:rPr>
              <a:t> July 2024. This allows time for the process of second-marking, third-marking where necessary and transmission to the External Examiner.</a:t>
            </a:r>
            <a:r>
              <a:rPr lang="en-GB" sz="1800" dirty="0">
                <a:effectLst/>
                <a:latin typeface="Calibri" panose="020F0502020204030204" pitchFamily="34" charset="0"/>
                <a:ea typeface="Times New Roman" panose="02020603050405020304" pitchFamily="18" charset="0"/>
              </a:rPr>
              <a:t> </a:t>
            </a:r>
          </a:p>
          <a:p>
            <a:pPr algn="just">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r>
              <a:rPr lang="en-GB" dirty="0">
                <a:effectLst/>
                <a:latin typeface="Calibri" panose="020F0502020204030204" pitchFamily="34" charset="0"/>
                <a:ea typeface="Times New Roman" panose="02020603050405020304" pitchFamily="18" charset="0"/>
              </a:rPr>
              <a:t>Failure to meet these requirements and deadlines will delay the processing and marking of your dissertation.  This in turn might have serious implications for meeting external examination board deadlines and the ability to graduate promptly.</a:t>
            </a:r>
            <a:endParaRPr lang="en-GB" dirty="0">
              <a:effectLst/>
              <a:latin typeface="Times New Roman" panose="02020603050405020304" pitchFamily="18" charset="0"/>
              <a:ea typeface="Times New Roman" panose="02020603050405020304" pitchFamily="18" charset="0"/>
            </a:endParaRPr>
          </a:p>
          <a:p>
            <a:pPr algn="just">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endParaRPr lang="en-GB" dirty="0">
              <a:effectLst/>
              <a:latin typeface="Calibri" panose="020F0502020204030204" pitchFamily="34" charset="0"/>
              <a:ea typeface="Times New Roman" panose="02020603050405020304" pitchFamily="18" charset="0"/>
            </a:endParaRPr>
          </a:p>
          <a:p>
            <a:pPr algn="just">
              <a:tabLst>
                <a:tab pos="457200" algn="l"/>
                <a:tab pos="914400" algn="l"/>
                <a:tab pos="1371600" algn="l"/>
                <a:tab pos="1828800" algn="l"/>
                <a:tab pos="2286000" algn="l"/>
                <a:tab pos="2571750" algn="l"/>
                <a:tab pos="2743200" algn="l"/>
                <a:tab pos="3200400" algn="l"/>
                <a:tab pos="3657600" algn="l"/>
                <a:tab pos="4114800" algn="l"/>
                <a:tab pos="4572000" algn="l"/>
                <a:tab pos="5029200" algn="l"/>
                <a:tab pos="5486400" algn="l"/>
              </a:tabLst>
            </a:pP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280379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5C92A-1F1A-CBCE-CCF2-D37DE0FD4488}"/>
              </a:ext>
            </a:extLst>
          </p:cNvPr>
          <p:cNvSpPr>
            <a:spLocks noGrp="1"/>
          </p:cNvSpPr>
          <p:nvPr>
            <p:ph type="title"/>
          </p:nvPr>
        </p:nvSpPr>
        <p:spPr/>
        <p:txBody>
          <a:bodyPr>
            <a:normAutofit/>
          </a:bodyPr>
          <a:lstStyle/>
          <a:p>
            <a:r>
              <a:rPr lang="en-GB" sz="3200" dirty="0">
                <a:effectLst/>
                <a:latin typeface="Times New Roman" panose="02020603050405020304" pitchFamily="18" charset="0"/>
                <a:ea typeface="Times New Roman" panose="02020603050405020304" pitchFamily="18" charset="0"/>
              </a:rPr>
              <a:t>Viva Voces</a:t>
            </a:r>
            <a:endParaRPr lang="en-GB" sz="3200" dirty="0"/>
          </a:p>
        </p:txBody>
      </p:sp>
      <p:sp>
        <p:nvSpPr>
          <p:cNvPr id="3" name="Content Placeholder 2">
            <a:extLst>
              <a:ext uri="{FF2B5EF4-FFF2-40B4-BE49-F238E27FC236}">
                <a16:creationId xmlns:a16="http://schemas.microsoft.com/office/drawing/2014/main" id="{D39F5B95-7A6E-65B1-AA8D-85B7F0582962}"/>
              </a:ext>
            </a:extLst>
          </p:cNvPr>
          <p:cNvSpPr>
            <a:spLocks noGrp="1"/>
          </p:cNvSpPr>
          <p:nvPr>
            <p:ph idx="1"/>
          </p:nvPr>
        </p:nvSpPr>
        <p:spPr/>
        <p:txBody>
          <a:bodyPr/>
          <a:lstStyle/>
          <a:p>
            <a:r>
              <a:rPr lang="en-GB" dirty="0">
                <a:effectLst/>
                <a:latin typeface="Calibri" panose="020F0502020204030204" pitchFamily="34" charset="0"/>
                <a:ea typeface="Times New Roman" panose="02020603050405020304" pitchFamily="18" charset="0"/>
              </a:rPr>
              <a:t>In certain circumstances, where corroboration of your research is required, you might be required to attend a </a:t>
            </a:r>
            <a:r>
              <a:rPr lang="en-GB" i="1" dirty="0">
                <a:effectLst/>
                <a:latin typeface="Calibri" panose="020F0502020204030204" pitchFamily="34" charset="0"/>
                <a:ea typeface="Times New Roman" panose="02020603050405020304" pitchFamily="18" charset="0"/>
              </a:rPr>
              <a:t>viva voce</a:t>
            </a:r>
            <a:r>
              <a:rPr lang="en-GB" dirty="0">
                <a:effectLst/>
                <a:latin typeface="Calibri" panose="020F0502020204030204" pitchFamily="34" charset="0"/>
                <a:ea typeface="Times New Roman" panose="02020603050405020304" pitchFamily="18" charset="0"/>
              </a:rPr>
              <a:t> (oral examination) to discuss the research you have undertaken. In such situations you will be informed in writing and given a specific time to attend your viva.  Failure to attend a required viva may result in you failing your dissertation and being required to resubmit for the next examination meeting.</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30692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E16D-61C4-60F9-52F2-3252B41502FD}"/>
              </a:ext>
            </a:extLst>
          </p:cNvPr>
          <p:cNvSpPr>
            <a:spLocks noGrp="1"/>
          </p:cNvSpPr>
          <p:nvPr>
            <p:ph type="title"/>
          </p:nvPr>
        </p:nvSpPr>
        <p:spPr/>
        <p:txBody>
          <a:bodyPr/>
          <a:lstStyle/>
          <a:p>
            <a:r>
              <a:rPr lang="en-GB" sz="2800" b="1" dirty="0">
                <a:effectLst/>
                <a:latin typeface="Arial" panose="020B0604020202020204" pitchFamily="34" charset="0"/>
              </a:rPr>
              <a:t>Final Checklist</a:t>
            </a:r>
            <a:br>
              <a:rPr lang="en-GB" sz="1800" b="1"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93FC197-E925-128F-9980-7860B97CB8FB}"/>
              </a:ext>
            </a:extLst>
          </p:cNvPr>
          <p:cNvSpPr>
            <a:spLocks noGrp="1"/>
          </p:cNvSpPr>
          <p:nvPr>
            <p:ph idx="1"/>
          </p:nvPr>
        </p:nvSpPr>
        <p:spPr/>
        <p:txBody>
          <a:bodyPr/>
          <a:lstStyle/>
          <a:p>
            <a:r>
              <a:rPr lang="en-GB" dirty="0">
                <a:effectLst/>
                <a:latin typeface="Calibri" panose="020F0502020204030204" pitchFamily="34" charset="0"/>
                <a:ea typeface="Times New Roman" panose="02020603050405020304" pitchFamily="18" charset="0"/>
              </a:rPr>
              <a:t>On completion of your dissertation and prior to submission, ask yourself the following questions about your work:</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	</a:t>
            </a:r>
            <a:r>
              <a:rPr lang="en-GB" dirty="0">
                <a:effectLst/>
                <a:latin typeface="Calibri" panose="020F0502020204030204" pitchFamily="34" charset="0"/>
                <a:ea typeface="Times New Roman" panose="02020603050405020304" pitchFamily="18" charset="0"/>
              </a:rPr>
              <a:t>Is the meaning clear?  Are there any obscure passages?</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2.	</a:t>
            </a:r>
            <a:r>
              <a:rPr lang="en-GB" dirty="0">
                <a:effectLst/>
                <a:latin typeface="Calibri" panose="020F0502020204030204" pitchFamily="34" charset="0"/>
                <a:ea typeface="Times New Roman" panose="02020603050405020304" pitchFamily="18" charset="0"/>
              </a:rPr>
              <a:t>Is the report well written?  Check tenses, grammar, spelling, </a:t>
            </a:r>
            <a:endParaRPr lang="en-GB" dirty="0">
              <a:effectLst/>
              <a:latin typeface="Times New Roman" panose="02020603050405020304" pitchFamily="18" charset="0"/>
              <a:ea typeface="Times New Roman" panose="02020603050405020304" pitchFamily="18" charset="0"/>
            </a:endParaRPr>
          </a:p>
          <a:p>
            <a:pPr marL="457200">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dirty="0">
                <a:effectLst/>
                <a:latin typeface="Calibri" panose="020F0502020204030204" pitchFamily="34" charset="0"/>
                <a:ea typeface="Times New Roman" panose="02020603050405020304" pitchFamily="18" charset="0"/>
              </a:rPr>
              <a:t>overlapping passages, punctuation, jargon.</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3.	</a:t>
            </a:r>
            <a:r>
              <a:rPr lang="en-GB" dirty="0">
                <a:effectLst/>
                <a:latin typeface="Calibri" panose="020F0502020204030204" pitchFamily="34" charset="0"/>
                <a:ea typeface="Times New Roman" panose="02020603050405020304" pitchFamily="18" charset="0"/>
              </a:rPr>
              <a:t>Is the referencing well done?  Are there any omissions?</a:t>
            </a:r>
            <a:endParaRPr lang="en-GB" dirty="0">
              <a:effectLst/>
              <a:latin typeface="Times New Roman" panose="02020603050405020304" pitchFamily="18" charset="0"/>
              <a:ea typeface="Times New Roman" panose="02020603050405020304" pitchFamily="18" charset="0"/>
            </a:endParaRPr>
          </a:p>
          <a:p>
            <a:pPr marL="0" indent="0">
              <a:spcAft>
                <a:spcPts val="0"/>
              </a:spcAft>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   4.	</a:t>
            </a:r>
            <a:r>
              <a:rPr lang="en-GB" dirty="0">
                <a:effectLst/>
                <a:latin typeface="Calibri" panose="020F0502020204030204" pitchFamily="34" charset="0"/>
                <a:ea typeface="Times New Roman" panose="02020603050405020304" pitchFamily="18" charset="0"/>
              </a:rPr>
              <a:t>Does the abstract give the reader a clear idea of what is in the report?</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5.	</a:t>
            </a:r>
            <a:r>
              <a:rPr lang="en-GB" dirty="0">
                <a:effectLst/>
                <a:latin typeface="Calibri" panose="020F0502020204030204" pitchFamily="34" charset="0"/>
                <a:ea typeface="Times New Roman" panose="02020603050405020304" pitchFamily="18" charset="0"/>
              </a:rPr>
              <a:t>Does the title indicate the nature of the study?</a:t>
            </a:r>
            <a:endParaRPr lang="en-GB" dirty="0">
              <a:effectLst/>
              <a:latin typeface="Times New Roman" panose="02020603050405020304" pitchFamily="18" charset="0"/>
              <a:ea typeface="Times New Roman" panose="02020603050405020304" pitchFamily="18" charset="0"/>
            </a:endParaRPr>
          </a:p>
          <a:p>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982807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409EF-B026-249A-CB98-5B1A97BE6178}"/>
              </a:ext>
            </a:extLst>
          </p:cNvPr>
          <p:cNvSpPr>
            <a:spLocks noGrp="1"/>
          </p:cNvSpPr>
          <p:nvPr>
            <p:ph type="title"/>
          </p:nvPr>
        </p:nvSpPr>
        <p:spPr/>
        <p:txBody>
          <a:bodyPr/>
          <a:lstStyle/>
          <a:p>
            <a:r>
              <a:rPr lang="en-GB" dirty="0" err="1"/>
              <a:t>Cont:Checklist</a:t>
            </a:r>
            <a:endParaRPr lang="en-GB" dirty="0"/>
          </a:p>
        </p:txBody>
      </p:sp>
      <p:sp>
        <p:nvSpPr>
          <p:cNvPr id="3" name="Content Placeholder 2">
            <a:extLst>
              <a:ext uri="{FF2B5EF4-FFF2-40B4-BE49-F238E27FC236}">
                <a16:creationId xmlns:a16="http://schemas.microsoft.com/office/drawing/2014/main" id="{D7987C8C-7A9B-BEC9-4A92-60A0D0584893}"/>
              </a:ext>
            </a:extLst>
          </p:cNvPr>
          <p:cNvSpPr>
            <a:spLocks noGrp="1"/>
          </p:cNvSpPr>
          <p:nvPr>
            <p:ph idx="1"/>
          </p:nvPr>
        </p:nvSpPr>
        <p:spPr/>
        <p:txBody>
          <a:bodyPr>
            <a:normAutofit/>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3200" b="1" dirty="0">
                <a:effectLst/>
                <a:latin typeface="Calibri" panose="020F0502020204030204" pitchFamily="34" charset="0"/>
                <a:ea typeface="Times New Roman" panose="02020603050405020304" pitchFamily="18" charset="0"/>
              </a:rPr>
              <a:t>6.	</a:t>
            </a:r>
            <a:r>
              <a:rPr lang="en-GB" sz="3200" dirty="0">
                <a:effectLst/>
                <a:latin typeface="Calibri" panose="020F0502020204030204" pitchFamily="34" charset="0"/>
                <a:ea typeface="Times New Roman" panose="02020603050405020304" pitchFamily="18" charset="0"/>
              </a:rPr>
              <a:t>Are the objectives of the study stated clearly?</a:t>
            </a:r>
            <a:endParaRPr lang="en-GB" sz="3200"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3200" b="1" dirty="0">
                <a:effectLst/>
                <a:latin typeface="Calibri" panose="020F0502020204030204" pitchFamily="34" charset="0"/>
                <a:ea typeface="Times New Roman" panose="02020603050405020304" pitchFamily="18" charset="0"/>
              </a:rPr>
              <a:t>7.	</a:t>
            </a:r>
            <a:r>
              <a:rPr lang="en-GB" sz="3200" dirty="0">
                <a:effectLst/>
                <a:latin typeface="Calibri" panose="020F0502020204030204" pitchFamily="34" charset="0"/>
                <a:ea typeface="Times New Roman" panose="02020603050405020304" pitchFamily="18" charset="0"/>
              </a:rPr>
              <a:t>Are the objectives fulfilled? Followed through?</a:t>
            </a:r>
            <a:endParaRPr lang="en-GB" sz="3200"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3200" b="1" dirty="0">
                <a:effectLst/>
                <a:latin typeface="Calibri" panose="020F0502020204030204" pitchFamily="34" charset="0"/>
                <a:ea typeface="Times New Roman" panose="02020603050405020304" pitchFamily="18" charset="0"/>
              </a:rPr>
              <a:t>8.	</a:t>
            </a:r>
            <a:r>
              <a:rPr lang="en-GB" sz="3200" dirty="0">
                <a:effectLst/>
                <a:latin typeface="Calibri" panose="020F0502020204030204" pitchFamily="34" charset="0"/>
                <a:ea typeface="Times New Roman" panose="02020603050405020304" pitchFamily="18" charset="0"/>
              </a:rPr>
              <a:t>If hypotheses (theory) were postulated (assumed to be true), are they proved or not proved?</a:t>
            </a:r>
            <a:endParaRPr lang="en-GB" sz="3200" dirty="0">
              <a:effectLst/>
              <a:latin typeface="Times New Roman" panose="02020603050405020304" pitchFamily="18" charset="0"/>
              <a:ea typeface="Times New Roman" panose="02020603050405020304" pitchFamily="18" charset="0"/>
            </a:endParaRPr>
          </a:p>
          <a:p>
            <a:r>
              <a:rPr lang="en-GB" sz="3200" b="1" dirty="0">
                <a:effectLst/>
                <a:latin typeface="Calibri" panose="020F0502020204030204" pitchFamily="34" charset="0"/>
                <a:ea typeface="Times New Roman" panose="02020603050405020304" pitchFamily="18" charset="0"/>
              </a:rPr>
              <a:t>9.	</a:t>
            </a:r>
            <a:r>
              <a:rPr lang="en-GB" sz="3200" dirty="0">
                <a:effectLst/>
                <a:latin typeface="Calibri" panose="020F0502020204030204" pitchFamily="34" charset="0"/>
                <a:ea typeface="Times New Roman" panose="02020603050405020304" pitchFamily="18" charset="0"/>
              </a:rPr>
              <a:t>Has a sufficient amount of literature relating to the topic been studied</a:t>
            </a:r>
            <a:endParaRPr lang="en-GB" sz="3200" dirty="0"/>
          </a:p>
        </p:txBody>
      </p:sp>
    </p:spTree>
    <p:extLst>
      <p:ext uri="{BB962C8B-B14F-4D97-AF65-F5344CB8AC3E}">
        <p14:creationId xmlns:p14="http://schemas.microsoft.com/office/powerpoint/2010/main" val="25889583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7FFA-C17F-2E69-49BE-3225CBA400DE}"/>
              </a:ext>
            </a:extLst>
          </p:cNvPr>
          <p:cNvSpPr>
            <a:spLocks noGrp="1"/>
          </p:cNvSpPr>
          <p:nvPr>
            <p:ph type="title"/>
          </p:nvPr>
        </p:nvSpPr>
        <p:spPr/>
        <p:txBody>
          <a:bodyPr/>
          <a:lstStyle/>
          <a:p>
            <a:r>
              <a:rPr lang="en-GB" dirty="0" err="1"/>
              <a:t>Cont</a:t>
            </a:r>
            <a:r>
              <a:rPr lang="en-GB" dirty="0"/>
              <a:t>: Checklist</a:t>
            </a:r>
          </a:p>
        </p:txBody>
      </p:sp>
      <p:sp>
        <p:nvSpPr>
          <p:cNvPr id="3" name="Content Placeholder 2">
            <a:extLst>
              <a:ext uri="{FF2B5EF4-FFF2-40B4-BE49-F238E27FC236}">
                <a16:creationId xmlns:a16="http://schemas.microsoft.com/office/drawing/2014/main" id="{FA27A4F9-6D99-DA50-D22B-06E9A8FCB45B}"/>
              </a:ext>
            </a:extLst>
          </p:cNvPr>
          <p:cNvSpPr>
            <a:spLocks noGrp="1"/>
          </p:cNvSpPr>
          <p:nvPr>
            <p:ph idx="1"/>
          </p:nvPr>
        </p:nvSpPr>
        <p:spPr/>
        <p:txBody>
          <a:bodyPr>
            <a:normAutofit/>
          </a:bodyPr>
          <a:lstStyle/>
          <a:p>
            <a:r>
              <a:rPr lang="en-GB" b="1" dirty="0">
                <a:effectLst/>
                <a:latin typeface="Calibri" panose="020F0502020204030204" pitchFamily="34" charset="0"/>
                <a:ea typeface="Times New Roman" panose="02020603050405020304" pitchFamily="18" charset="0"/>
              </a:rPr>
              <a:t>10.	</a:t>
            </a:r>
            <a:r>
              <a:rPr lang="en-GB" dirty="0">
                <a:effectLst/>
                <a:latin typeface="Calibri" panose="020F0502020204030204" pitchFamily="34" charset="0"/>
                <a:ea typeface="Times New Roman" panose="02020603050405020304" pitchFamily="18" charset="0"/>
              </a:rPr>
              <a:t>Was the literature referenced pertinent to the research?  To what extent could general reference to the literature be criticised on the grounds of insufficiency or excessiveness?  Is evidence displayed of the ability to identify key items in the literature and to compare, contrast, and critically review them?</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11.	</a:t>
            </a:r>
            <a:r>
              <a:rPr lang="en-GB" dirty="0">
                <a:effectLst/>
                <a:latin typeface="Calibri" panose="020F0502020204030204" pitchFamily="34" charset="0"/>
                <a:ea typeface="Times New Roman" panose="02020603050405020304" pitchFamily="18" charset="0"/>
              </a:rPr>
              <a:t>Are all terms clearly defined?</a:t>
            </a:r>
            <a:endParaRPr lang="en-GB" dirty="0">
              <a:effectLst/>
              <a:latin typeface="Times New Roman" panose="02020603050405020304" pitchFamily="18" charset="0"/>
              <a:ea typeface="Times New Roman" panose="02020603050405020304" pitchFamily="18" charset="0"/>
            </a:endParaRPr>
          </a:p>
          <a:p>
            <a:pPr marL="514350" indent="-514350">
              <a:spcAft>
                <a:spcPts val="0"/>
              </a:spcAft>
              <a:tabLst>
                <a:tab pos="457200" algn="l"/>
                <a:tab pos="9144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12.	</a:t>
            </a:r>
            <a:r>
              <a:rPr lang="en-GB" dirty="0">
                <a:effectLst/>
                <a:latin typeface="Calibri" panose="020F0502020204030204" pitchFamily="34" charset="0"/>
                <a:ea typeface="Times New Roman" panose="02020603050405020304" pitchFamily="18" charset="0"/>
              </a:rPr>
              <a:t>Are the selected methods of data collection accurately described?</a:t>
            </a:r>
            <a:endParaRPr lang="en-GB" dirty="0">
              <a:latin typeface="Times New Roman" panose="02020603050405020304" pitchFamily="18" charset="0"/>
              <a:ea typeface="Times New Roman" panose="02020603050405020304" pitchFamily="18" charset="0"/>
            </a:endParaRPr>
          </a:p>
          <a:p>
            <a:pPr marL="514350" indent="-514350">
              <a:spcAft>
                <a:spcPts val="0"/>
              </a:spcAft>
              <a:tabLst>
                <a:tab pos="457200" algn="l"/>
                <a:tab pos="914400" algn="l"/>
                <a:tab pos="1828800" algn="l"/>
                <a:tab pos="2286000" algn="l"/>
                <a:tab pos="2743200" algn="l"/>
                <a:tab pos="3200400" algn="l"/>
                <a:tab pos="3657600" algn="l"/>
                <a:tab pos="4114800" algn="l"/>
                <a:tab pos="4572000" algn="l"/>
                <a:tab pos="5029200" algn="l"/>
                <a:tab pos="5486400" algn="l"/>
              </a:tabLst>
            </a:pPr>
            <a:r>
              <a:rPr lang="en-GB" dirty="0">
                <a:effectLst/>
                <a:latin typeface="Calibri" panose="020F0502020204030204" pitchFamily="34" charset="0"/>
                <a:ea typeface="Times New Roman" panose="02020603050405020304" pitchFamily="18" charset="0"/>
              </a:rPr>
              <a:t>Are they suitable for the task?  Why were they chosen?</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018250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D3ACB-D6DD-3AE8-B9C6-A31B5B49A185}"/>
              </a:ext>
            </a:extLst>
          </p:cNvPr>
          <p:cNvSpPr>
            <a:spLocks noGrp="1"/>
          </p:cNvSpPr>
          <p:nvPr>
            <p:ph type="title"/>
          </p:nvPr>
        </p:nvSpPr>
        <p:spPr/>
        <p:txBody>
          <a:bodyPr/>
          <a:lstStyle/>
          <a:p>
            <a:r>
              <a:rPr lang="en-GB" dirty="0" err="1"/>
              <a:t>Cont</a:t>
            </a:r>
            <a:r>
              <a:rPr lang="en-GB" dirty="0"/>
              <a:t>: Checklist</a:t>
            </a:r>
          </a:p>
        </p:txBody>
      </p:sp>
      <p:sp>
        <p:nvSpPr>
          <p:cNvPr id="3" name="Content Placeholder 2">
            <a:extLst>
              <a:ext uri="{FF2B5EF4-FFF2-40B4-BE49-F238E27FC236}">
                <a16:creationId xmlns:a16="http://schemas.microsoft.com/office/drawing/2014/main" id="{CDEDA484-F099-DA5F-F9BC-49BCFC9446AB}"/>
              </a:ext>
            </a:extLst>
          </p:cNvPr>
          <p:cNvSpPr>
            <a:spLocks noGrp="1"/>
          </p:cNvSpPr>
          <p:nvPr>
            <p:ph idx="1"/>
          </p:nvPr>
        </p:nvSpPr>
        <p:spPr/>
        <p:txBody>
          <a:bodyPr/>
          <a:lstStyle/>
          <a:p>
            <a:pPr marL="457200" indent="-457200">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13.	</a:t>
            </a:r>
            <a:r>
              <a:rPr lang="en-GB" dirty="0">
                <a:effectLst/>
                <a:latin typeface="Calibri" panose="020F0502020204030204" pitchFamily="34" charset="0"/>
                <a:ea typeface="Times New Roman" panose="02020603050405020304" pitchFamily="18" charset="0"/>
              </a:rPr>
              <a:t>Were variables  (differences) that might influence the study recognised and either controlled in the research design or properly measured?</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14.</a:t>
            </a:r>
            <a:r>
              <a:rPr lang="en-GB" dirty="0">
                <a:effectLst/>
                <a:latin typeface="Calibri" panose="020F0502020204030204" pitchFamily="34" charset="0"/>
                <a:ea typeface="Times New Roman" panose="02020603050405020304" pitchFamily="18" charset="0"/>
              </a:rPr>
              <a:t>	Were limitations inherent in the study recognised and stated?</a:t>
            </a:r>
            <a:endParaRPr lang="en-GB" dirty="0">
              <a:effectLst/>
              <a:latin typeface="Times New Roman" panose="02020603050405020304" pitchFamily="18" charset="0"/>
              <a:ea typeface="Times New Roman" panose="02020603050405020304" pitchFamily="18" charset="0"/>
            </a:endParaRPr>
          </a:p>
          <a:p>
            <a:pPr marL="1828800" indent="-1828800">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15.	</a:t>
            </a:r>
            <a:r>
              <a:rPr lang="en-GB" dirty="0">
                <a:effectLst/>
                <a:latin typeface="Calibri" panose="020F0502020204030204" pitchFamily="34" charset="0"/>
                <a:ea typeface="Times New Roman" panose="02020603050405020304" pitchFamily="18" charset="0"/>
              </a:rPr>
              <a:t>Have any statistical techniques been used?   If so, are they </a:t>
            </a:r>
            <a:endParaRPr lang="en-GB" dirty="0">
              <a:effectLst/>
              <a:latin typeface="Times New Roman" panose="02020603050405020304" pitchFamily="18" charset="0"/>
              <a:ea typeface="Times New Roman" panose="02020603050405020304" pitchFamily="18" charset="0"/>
            </a:endParaRPr>
          </a:p>
          <a:p>
            <a:pPr marL="914400" indent="-457200">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dirty="0">
                <a:effectLst/>
                <a:latin typeface="Calibri" panose="020F0502020204030204" pitchFamily="34" charset="0"/>
                <a:ea typeface="Times New Roman" panose="02020603050405020304" pitchFamily="18" charset="0"/>
              </a:rPr>
              <a:t>appropriate for the task?</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16.	</a:t>
            </a:r>
            <a:r>
              <a:rPr lang="en-GB" dirty="0">
                <a:effectLst/>
                <a:latin typeface="Calibri" panose="020F0502020204030204" pitchFamily="34" charset="0"/>
                <a:ea typeface="Times New Roman" panose="02020603050405020304" pitchFamily="18" charset="0"/>
              </a:rPr>
              <a:t>Is the data analysed and interpreted or merely described?</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995235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AB055-E94D-92BA-FCD2-B403812FA5D7}"/>
              </a:ext>
            </a:extLst>
          </p:cNvPr>
          <p:cNvSpPr>
            <a:spLocks noGrp="1"/>
          </p:cNvSpPr>
          <p:nvPr>
            <p:ph type="title"/>
          </p:nvPr>
        </p:nvSpPr>
        <p:spPr/>
        <p:txBody>
          <a:bodyPr/>
          <a:lstStyle/>
          <a:p>
            <a:r>
              <a:rPr lang="en-GB" dirty="0" err="1"/>
              <a:t>Cont</a:t>
            </a:r>
            <a:r>
              <a:rPr lang="en-GB" dirty="0"/>
              <a:t>: Checklist</a:t>
            </a:r>
          </a:p>
        </p:txBody>
      </p:sp>
      <p:sp>
        <p:nvSpPr>
          <p:cNvPr id="3" name="Content Placeholder 2">
            <a:extLst>
              <a:ext uri="{FF2B5EF4-FFF2-40B4-BE49-F238E27FC236}">
                <a16:creationId xmlns:a16="http://schemas.microsoft.com/office/drawing/2014/main" id="{D92846D3-72E6-F29C-9190-CC0F230BF561}"/>
              </a:ext>
            </a:extLst>
          </p:cNvPr>
          <p:cNvSpPr>
            <a:spLocks noGrp="1"/>
          </p:cNvSpPr>
          <p:nvPr>
            <p:ph idx="1"/>
          </p:nvPr>
        </p:nvSpPr>
        <p:spPr/>
        <p:txBody>
          <a:bodyPr/>
          <a:lstStyle/>
          <a:p>
            <a:pPr marL="457200" indent="-457200">
              <a:spcAft>
                <a:spcPts val="0"/>
              </a:spcAft>
              <a:tabLst>
                <a:tab pos="57150"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17.	</a:t>
            </a:r>
            <a:r>
              <a:rPr lang="en-GB" dirty="0">
                <a:effectLst/>
                <a:latin typeface="Calibri" panose="020F0502020204030204" pitchFamily="34" charset="0"/>
                <a:ea typeface="Times New Roman" panose="02020603050405020304" pitchFamily="18" charset="0"/>
              </a:rPr>
              <a:t>Are the results clearly presented?  Are there clear links between the primary and secondary data?</a:t>
            </a:r>
            <a:endParaRPr lang="en-GB" dirty="0">
              <a:effectLst/>
              <a:latin typeface="Times New Roman" panose="02020603050405020304" pitchFamily="18" charset="0"/>
              <a:ea typeface="Times New Roman" panose="02020603050405020304" pitchFamily="18" charset="0"/>
            </a:endParaRPr>
          </a:p>
          <a:p>
            <a:pPr marL="457200" indent="-457200">
              <a:spcAft>
                <a:spcPts val="0"/>
              </a:spcAft>
              <a:tabLst>
                <a:tab pos="914400" algn="l"/>
                <a:tab pos="13716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18.	</a:t>
            </a:r>
            <a:r>
              <a:rPr lang="en-GB" dirty="0">
                <a:effectLst/>
                <a:latin typeface="Calibri" panose="020F0502020204030204" pitchFamily="34" charset="0"/>
                <a:ea typeface="Times New Roman" panose="02020603050405020304" pitchFamily="18" charset="0"/>
              </a:rPr>
              <a:t>Are conclusions based on evidence?  Have any claims been made that cannot be substantiated?</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19.	</a:t>
            </a:r>
            <a:r>
              <a:rPr lang="en-GB" dirty="0">
                <a:effectLst/>
                <a:latin typeface="Calibri" panose="020F0502020204030204" pitchFamily="34" charset="0"/>
                <a:ea typeface="Times New Roman" panose="02020603050405020304" pitchFamily="18" charset="0"/>
              </a:rPr>
              <a:t>Is there any evidence of bias?  Any emotive terms or intemperate </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dirty="0">
                <a:effectLst/>
                <a:latin typeface="Calibri" panose="020F0502020204030204" pitchFamily="34" charset="0"/>
                <a:ea typeface="Times New Roman" panose="02020603050405020304" pitchFamily="18" charset="0"/>
              </a:rPr>
              <a:t>	language?</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2639893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03E59-8C64-D05B-B21F-92D4A348A735}"/>
              </a:ext>
            </a:extLst>
          </p:cNvPr>
          <p:cNvSpPr>
            <a:spLocks noGrp="1"/>
          </p:cNvSpPr>
          <p:nvPr>
            <p:ph type="title"/>
          </p:nvPr>
        </p:nvSpPr>
        <p:spPr/>
        <p:txBody>
          <a:bodyPr/>
          <a:lstStyle/>
          <a:p>
            <a:r>
              <a:rPr lang="en-GB" dirty="0" err="1"/>
              <a:t>Cont</a:t>
            </a:r>
            <a:r>
              <a:rPr lang="en-GB" dirty="0"/>
              <a:t>: Checklist</a:t>
            </a:r>
          </a:p>
        </p:txBody>
      </p:sp>
      <p:sp>
        <p:nvSpPr>
          <p:cNvPr id="3" name="Content Placeholder 2">
            <a:extLst>
              <a:ext uri="{FF2B5EF4-FFF2-40B4-BE49-F238E27FC236}">
                <a16:creationId xmlns:a16="http://schemas.microsoft.com/office/drawing/2014/main" id="{C2D40DC5-EECE-A1A6-FF8E-AA93413DE707}"/>
              </a:ext>
            </a:extLst>
          </p:cNvPr>
          <p:cNvSpPr>
            <a:spLocks noGrp="1"/>
          </p:cNvSpPr>
          <p:nvPr>
            <p:ph idx="1"/>
          </p:nvPr>
        </p:nvSpPr>
        <p:spPr/>
        <p: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20.	</a:t>
            </a:r>
            <a:r>
              <a:rPr lang="en-GB" dirty="0">
                <a:effectLst/>
                <a:latin typeface="Calibri" panose="020F0502020204030204" pitchFamily="34" charset="0"/>
                <a:ea typeface="Times New Roman" panose="02020603050405020304" pitchFamily="18" charset="0"/>
              </a:rPr>
              <a:t>Is the data likely to be reliable? Could another researcher repeat your work.</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21.	</a:t>
            </a:r>
            <a:r>
              <a:rPr lang="en-GB" dirty="0">
                <a:effectLst/>
                <a:latin typeface="Calibri" panose="020F0502020204030204" pitchFamily="34" charset="0"/>
                <a:ea typeface="Times New Roman" panose="02020603050405020304" pitchFamily="18" charset="0"/>
              </a:rPr>
              <a:t>Are recommendations (if any) feasible?</a:t>
            </a:r>
            <a:endParaRPr lang="en-GB" dirty="0">
              <a:effectLst/>
              <a:latin typeface="Times New Roman" panose="02020603050405020304" pitchFamily="18" charset="0"/>
              <a:ea typeface="Times New Roman" panose="02020603050405020304" pitchFamily="18" charset="0"/>
            </a:endParaRP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22.	</a:t>
            </a:r>
            <a:r>
              <a:rPr lang="en-GB" dirty="0">
                <a:effectLst/>
                <a:latin typeface="Calibri" panose="020F0502020204030204" pitchFamily="34" charset="0"/>
                <a:ea typeface="Times New Roman" panose="02020603050405020304" pitchFamily="18" charset="0"/>
              </a:rPr>
              <a:t>Are there any unnecessary items in the appendix?</a:t>
            </a:r>
            <a:endParaRPr lang="en-GB" dirty="0">
              <a:effectLst/>
              <a:latin typeface="Times New Roman" panose="02020603050405020304" pitchFamily="18" charset="0"/>
              <a:ea typeface="Times New Roman" panose="02020603050405020304" pitchFamily="18" charset="0"/>
            </a:endParaRPr>
          </a:p>
          <a:p>
            <a:pPr marL="450215" indent="-450215">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dirty="0">
                <a:effectLst/>
                <a:latin typeface="Calibri" panose="020F0502020204030204" pitchFamily="34" charset="0"/>
                <a:ea typeface="Times New Roman" panose="02020603050405020304" pitchFamily="18" charset="0"/>
              </a:rPr>
              <a:t>23.</a:t>
            </a:r>
            <a:r>
              <a:rPr lang="en-GB" dirty="0">
                <a:effectLst/>
                <a:latin typeface="Calibri" panose="020F0502020204030204" pitchFamily="34" charset="0"/>
                <a:ea typeface="Times New Roman" panose="02020603050405020304" pitchFamily="18" charset="0"/>
              </a:rPr>
              <a:t>  	Is there a completed  risk assessment and ethical research statement and included it in the appendices?</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575739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0798F-D5C9-7F07-C729-0D0EED722011}"/>
              </a:ext>
            </a:extLst>
          </p:cNvPr>
          <p:cNvSpPr>
            <a:spLocks noGrp="1"/>
          </p:cNvSpPr>
          <p:nvPr>
            <p:ph type="title"/>
          </p:nvPr>
        </p:nvSpPr>
        <p:spPr/>
        <p:txBody>
          <a:bodyPr/>
          <a:lstStyle/>
          <a:p>
            <a:r>
              <a:rPr lang="en-GB" dirty="0"/>
              <a:t>Element 3- Reflection</a:t>
            </a:r>
          </a:p>
        </p:txBody>
      </p:sp>
      <p:sp>
        <p:nvSpPr>
          <p:cNvPr id="3" name="Content Placeholder 2">
            <a:extLst>
              <a:ext uri="{FF2B5EF4-FFF2-40B4-BE49-F238E27FC236}">
                <a16:creationId xmlns:a16="http://schemas.microsoft.com/office/drawing/2014/main" id="{FAE2F34E-9291-EDEC-23B4-215DE0A1EE01}"/>
              </a:ext>
            </a:extLst>
          </p:cNvPr>
          <p:cNvSpPr>
            <a:spLocks noGrp="1"/>
          </p:cNvSpPr>
          <p:nvPr>
            <p:ph idx="1"/>
          </p:nvPr>
        </p:nvSpPr>
        <p:spPr/>
        <p:txBody>
          <a:bodyPr>
            <a:normAutofit lnSpcReduction="10000"/>
          </a:bodyPr>
          <a:lstStyle/>
          <a:p>
            <a:r>
              <a:rPr lang="en-US" dirty="0">
                <a:effectLst/>
                <a:latin typeface="Calibri" panose="020F0502020204030204" pitchFamily="34" charset="0"/>
                <a:ea typeface="Times New Roman" panose="02020603050405020304" pitchFamily="18" charset="0"/>
              </a:rPr>
              <a:t>Students are required to complete a reflection of 500 words based on their completed study.</a:t>
            </a:r>
          </a:p>
          <a:p>
            <a:r>
              <a:rPr lang="en-US" dirty="0">
                <a:effectLst/>
                <a:latin typeface="Verdana" panose="020B0604030504040204" pitchFamily="34" charset="0"/>
                <a:ea typeface="Verdana" panose="020B0604030504040204" pitchFamily="34" charset="0"/>
                <a:cs typeface="Verdana" panose="020B0604030504040204" pitchFamily="34" charset="0"/>
              </a:rPr>
              <a:t>Write a reflective account of what has been learned in reference to skills development during the project and how this can be applied in the future.</a:t>
            </a:r>
          </a:p>
          <a:p>
            <a:r>
              <a:rPr lang="en-US" dirty="0">
                <a:latin typeface="Verdana" panose="020B0604030504040204" pitchFamily="34" charset="0"/>
                <a:ea typeface="Verdana" panose="020B0604030504040204" pitchFamily="34" charset="0"/>
              </a:rPr>
              <a:t>It is relevant to reflect on skills applied throughout the dissertation such as research skills, </a:t>
            </a:r>
            <a:r>
              <a:rPr lang="en-US" dirty="0" err="1">
                <a:latin typeface="Verdana" panose="020B0604030504040204" pitchFamily="34" charset="0"/>
                <a:ea typeface="Verdana" panose="020B0604030504040204" pitchFamily="34" charset="0"/>
              </a:rPr>
              <a:t>analysing</a:t>
            </a:r>
            <a:r>
              <a:rPr lang="en-US" dirty="0">
                <a:latin typeface="Verdana" panose="020B0604030504040204" pitchFamily="34" charset="0"/>
                <a:ea typeface="Verdana" panose="020B0604030504040204" pitchFamily="34" charset="0"/>
              </a:rPr>
              <a:t> data, critical discussion, dealing with ethical issues, time management </a:t>
            </a:r>
            <a:r>
              <a:rPr lang="en-US" dirty="0" err="1">
                <a:latin typeface="Verdana" panose="020B0604030504040204" pitchFamily="34" charset="0"/>
                <a:ea typeface="Verdana" panose="020B0604030504040204" pitchFamily="34" charset="0"/>
              </a:rPr>
              <a:t>etc</a:t>
            </a:r>
            <a:endParaRPr lang="en-US" dirty="0">
              <a:latin typeface="Verdana" panose="020B0604030504040204" pitchFamily="34" charset="0"/>
              <a:ea typeface="Verdana" panose="020B0604030504040204" pitchFamily="34" charset="0"/>
            </a:endParaRPr>
          </a:p>
          <a:p>
            <a:r>
              <a:rPr lang="en-US" dirty="0">
                <a:effectLst/>
                <a:latin typeface="Verdana" panose="020B0604030504040204" pitchFamily="34" charset="0"/>
                <a:ea typeface="Verdana" panose="020B0604030504040204" pitchFamily="34" charset="0"/>
              </a:rPr>
              <a:t>(Note with only 500 words you cannot cover all of the above so be selective – Quality over quantity.</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340649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5B5D-BBDC-A2F7-4EFA-4C28E70CFCFA}"/>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EF2972CC-6AEA-94DE-6539-FC7BA37A6916}"/>
              </a:ext>
            </a:extLst>
          </p:cNvPr>
          <p:cNvSpPr>
            <a:spLocks noGrp="1"/>
          </p:cNvSpPr>
          <p:nvPr>
            <p:ph idx="1"/>
          </p:nvPr>
        </p:nvSpPr>
        <p:spPr/>
        <p:txBody>
          <a:bodyPr/>
          <a:lstStyle/>
          <a:p>
            <a:r>
              <a:rPr lang="en-GB" dirty="0"/>
              <a:t>The reflection could be completed by discussing one or two of  the following questions:</a:t>
            </a:r>
          </a:p>
          <a:p>
            <a:r>
              <a:rPr lang="en-GB" dirty="0"/>
              <a:t>How did I decide on the aim and objectives for the study- was it the right aim/objectives- How could I have improved this process?</a:t>
            </a:r>
          </a:p>
          <a:p>
            <a:r>
              <a:rPr lang="en-GB" dirty="0"/>
              <a:t>Did I engage with enough literature? Did I provide up to date, relevant and appropriate literature to aid the study.  Did you face any problems with gathering literature-  Lack of sources?</a:t>
            </a:r>
          </a:p>
          <a:p>
            <a:r>
              <a:rPr lang="en-GB" dirty="0"/>
              <a:t>Did my  choice of research methodology support the achievement of the aim/objectives?</a:t>
            </a:r>
          </a:p>
        </p:txBody>
      </p:sp>
    </p:spTree>
    <p:extLst>
      <p:ext uri="{BB962C8B-B14F-4D97-AF65-F5344CB8AC3E}">
        <p14:creationId xmlns:p14="http://schemas.microsoft.com/office/powerpoint/2010/main" val="5664824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B2982-3E57-202C-F0ED-1D99B86052F5}"/>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B833876E-CF6E-1132-42B9-1DBF0A39721A}"/>
              </a:ext>
            </a:extLst>
          </p:cNvPr>
          <p:cNvSpPr>
            <a:spLocks noGrp="1"/>
          </p:cNvSpPr>
          <p:nvPr>
            <p:ph idx="1"/>
          </p:nvPr>
        </p:nvSpPr>
        <p:spPr/>
        <p:txBody>
          <a:bodyPr/>
          <a:lstStyle/>
          <a:p>
            <a:r>
              <a:rPr lang="en-GB" dirty="0"/>
              <a:t>Should I have engaged with primary data collection at an earlier stage- Time management issue, small sample size?</a:t>
            </a:r>
          </a:p>
          <a:p>
            <a:r>
              <a:rPr lang="en-GB" dirty="0"/>
              <a:t>Analysing data – did it provide me with relevant information to achieve the aim/objectives?</a:t>
            </a:r>
          </a:p>
          <a:p>
            <a:r>
              <a:rPr lang="en-GB" dirty="0"/>
              <a:t>Conclusion/Recommendations-Did the conclusion contain enough  relevant information to prove the achievement of the aim/objectives.  Were recommendations clearly signposted from the data analysis and conclusion chapters.</a:t>
            </a:r>
          </a:p>
          <a:p>
            <a:r>
              <a:rPr lang="en-GB" dirty="0"/>
              <a:t>Remember this reflection needs to be submitted to a separate </a:t>
            </a:r>
            <a:r>
              <a:rPr lang="en-GB"/>
              <a:t>Turnitin link on Moodle.</a:t>
            </a:r>
            <a:endParaRPr lang="en-GB" dirty="0"/>
          </a:p>
        </p:txBody>
      </p:sp>
    </p:spTree>
    <p:extLst>
      <p:ext uri="{BB962C8B-B14F-4D97-AF65-F5344CB8AC3E}">
        <p14:creationId xmlns:p14="http://schemas.microsoft.com/office/powerpoint/2010/main" val="956050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TotalTime>
  <Words>2602</Words>
  <Application>Microsoft Office PowerPoint</Application>
  <PresentationFormat>Widescreen</PresentationFormat>
  <Paragraphs>216</Paragraphs>
  <Slides>37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Aptos</vt:lpstr>
      <vt:lpstr>Aptos Display</vt:lpstr>
      <vt:lpstr>Arial</vt:lpstr>
      <vt:lpstr>Calibri</vt:lpstr>
      <vt:lpstr>Calibri Light</vt:lpstr>
      <vt:lpstr>Symbol</vt:lpstr>
      <vt:lpstr>Times New Roman</vt:lpstr>
      <vt:lpstr>Verdana</vt:lpstr>
      <vt:lpstr>Office Theme</vt:lpstr>
      <vt:lpstr>Compiling your Project/ Dissertation.</vt:lpstr>
      <vt:lpstr>Example of Front Cover</vt:lpstr>
      <vt:lpstr>PowerPoint Presentation</vt:lpstr>
      <vt:lpstr>PowerPoint Presentation</vt:lpstr>
      <vt:lpstr>PowerPoint Presentation</vt:lpstr>
      <vt:lpstr>PowerPoint Presentation</vt:lpstr>
      <vt:lpstr>PowerPoint Presentation</vt:lpstr>
      <vt:lpstr>PowerPoint Presentation</vt:lpstr>
      <vt:lpstr>Title Page</vt:lpstr>
      <vt:lpstr>Acknowledgements</vt:lpstr>
      <vt:lpstr>Abstract</vt:lpstr>
      <vt:lpstr>Abstract</vt:lpstr>
      <vt:lpstr>Table Of Contents </vt:lpstr>
      <vt:lpstr>The Chapters:</vt:lpstr>
      <vt:lpstr>Bibliography And Referencing</vt:lpstr>
      <vt:lpstr>Harvard Referencing</vt:lpstr>
      <vt:lpstr>Four Reference Rules  </vt:lpstr>
      <vt:lpstr>Appendices </vt:lpstr>
      <vt:lpstr>Note  </vt:lpstr>
      <vt:lpstr>Word limit </vt:lpstr>
      <vt:lpstr>Word limit</vt:lpstr>
      <vt:lpstr>Format  </vt:lpstr>
      <vt:lpstr>PowerPoint Presentation</vt:lpstr>
      <vt:lpstr>PowerPoint Presentation</vt:lpstr>
      <vt:lpstr>Grammatical convention and style </vt:lpstr>
      <vt:lpstr>Grammatical convention and style</vt:lpstr>
      <vt:lpstr>Submission Procedure </vt:lpstr>
      <vt:lpstr>Viva Voces</vt:lpstr>
      <vt:lpstr>Final Checklist </vt:lpstr>
      <vt:lpstr>Cont:Checklist</vt:lpstr>
      <vt:lpstr>Cont: Checklist</vt:lpstr>
      <vt:lpstr>Cont: Checklist</vt:lpstr>
      <vt:lpstr>Cont: Checklist</vt:lpstr>
      <vt:lpstr>Cont: Checklist</vt:lpstr>
      <vt:lpstr>Element 3- Reflection</vt:lpstr>
      <vt:lpstr>Reflection</vt:lpstr>
      <vt:lpstr>Reflection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Compiling your Project/Dissertation</dc:title>
  <dc:creator>Maria Heffernan</dc:creator>
  <cp:lastModifiedBy>Maria Heffernan</cp:lastModifiedBy>
  <cp:revision>4</cp:revision>
  <dcterms:created xsi:type="dcterms:W3CDTF">2024-05-30T10:10:53Z</dcterms:created>
  <dcterms:modified xsi:type="dcterms:W3CDTF">2024-06-09T11:49:53Z</dcterms:modified>
</cp:coreProperties>
</file>