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1"/>
  </p:notesMasterIdLst>
  <p:handoutMasterIdLst>
    <p:handoutMasterId r:id="rId62"/>
  </p:handoutMasterIdLst>
  <p:sldIdLst>
    <p:sldId id="327" r:id="rId2"/>
    <p:sldId id="258" r:id="rId3"/>
    <p:sldId id="337" r:id="rId4"/>
    <p:sldId id="273" r:id="rId5"/>
    <p:sldId id="290" r:id="rId6"/>
    <p:sldId id="259" r:id="rId7"/>
    <p:sldId id="261" r:id="rId8"/>
    <p:sldId id="275" r:id="rId9"/>
    <p:sldId id="260" r:id="rId10"/>
    <p:sldId id="262" r:id="rId11"/>
    <p:sldId id="276" r:id="rId12"/>
    <p:sldId id="263" r:id="rId13"/>
    <p:sldId id="264" r:id="rId14"/>
    <p:sldId id="279" r:id="rId15"/>
    <p:sldId id="267" r:id="rId16"/>
    <p:sldId id="271" r:id="rId17"/>
    <p:sldId id="280" r:id="rId18"/>
    <p:sldId id="277" r:id="rId19"/>
    <p:sldId id="338" r:id="rId20"/>
    <p:sldId id="278" r:id="rId21"/>
    <p:sldId id="268" r:id="rId22"/>
    <p:sldId id="270" r:id="rId23"/>
    <p:sldId id="289" r:id="rId24"/>
    <p:sldId id="284" r:id="rId25"/>
    <p:sldId id="291" r:id="rId26"/>
    <p:sldId id="292" r:id="rId27"/>
    <p:sldId id="293" r:id="rId28"/>
    <p:sldId id="294" r:id="rId29"/>
    <p:sldId id="297" r:id="rId30"/>
    <p:sldId id="295" r:id="rId31"/>
    <p:sldId id="298" r:id="rId32"/>
    <p:sldId id="325" r:id="rId33"/>
    <p:sldId id="296" r:id="rId34"/>
    <p:sldId id="343" r:id="rId35"/>
    <p:sldId id="301" r:id="rId36"/>
    <p:sldId id="299" r:id="rId37"/>
    <p:sldId id="300" r:id="rId38"/>
    <p:sldId id="303" r:id="rId39"/>
    <p:sldId id="302" r:id="rId40"/>
    <p:sldId id="304" r:id="rId41"/>
    <p:sldId id="305" r:id="rId42"/>
    <p:sldId id="307" r:id="rId43"/>
    <p:sldId id="308" r:id="rId44"/>
    <p:sldId id="309" r:id="rId45"/>
    <p:sldId id="326" r:id="rId46"/>
    <p:sldId id="310" r:id="rId47"/>
    <p:sldId id="339" r:id="rId48"/>
    <p:sldId id="311" r:id="rId49"/>
    <p:sldId id="312" r:id="rId50"/>
    <p:sldId id="313" r:id="rId51"/>
    <p:sldId id="315" r:id="rId52"/>
    <p:sldId id="323" r:id="rId53"/>
    <p:sldId id="320" r:id="rId54"/>
    <p:sldId id="316" r:id="rId55"/>
    <p:sldId id="317" r:id="rId56"/>
    <p:sldId id="318" r:id="rId57"/>
    <p:sldId id="340" r:id="rId58"/>
    <p:sldId id="341" r:id="rId59"/>
    <p:sldId id="342" r:id="rId60"/>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C02"/>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370" autoAdjust="0"/>
    <p:restoredTop sz="94660"/>
  </p:normalViewPr>
  <p:slideViewPr>
    <p:cSldViewPr>
      <p:cViewPr varScale="1">
        <p:scale>
          <a:sx n="87" d="100"/>
          <a:sy n="87" d="100"/>
        </p:scale>
        <p:origin x="672"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cs typeface="+mn-cs"/>
              </a:defRPr>
            </a:lvl1pPr>
          </a:lstStyle>
          <a:p>
            <a:pPr>
              <a:defRPr/>
            </a:pPr>
            <a:endParaRPr lang="en-GB"/>
          </a:p>
        </p:txBody>
      </p:sp>
      <p:sp>
        <p:nvSpPr>
          <p:cNvPr id="51203"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cs typeface="+mn-cs"/>
              </a:defRPr>
            </a:lvl1pPr>
          </a:lstStyle>
          <a:p>
            <a:pPr>
              <a:defRPr/>
            </a:pPr>
            <a:fld id="{8B173FFF-B17E-49EF-94CE-1EDBCBD6213E}" type="datetimeFigureOut">
              <a:rPr lang="en-GB"/>
              <a:pPr>
                <a:defRPr/>
              </a:pPr>
              <a:t>14/03/2017</a:t>
            </a:fld>
            <a:endParaRPr lang="en-GB"/>
          </a:p>
        </p:txBody>
      </p:sp>
      <p:sp>
        <p:nvSpPr>
          <p:cNvPr id="51204"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cs typeface="+mn-cs"/>
              </a:defRPr>
            </a:lvl1pPr>
          </a:lstStyle>
          <a:p>
            <a:pPr>
              <a:defRPr/>
            </a:pPr>
            <a:endParaRPr lang="en-GB"/>
          </a:p>
        </p:txBody>
      </p:sp>
      <p:sp>
        <p:nvSpPr>
          <p:cNvPr id="51205"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cs typeface="+mn-cs"/>
              </a:defRPr>
            </a:lvl1pPr>
          </a:lstStyle>
          <a:p>
            <a:pPr>
              <a:defRPr/>
            </a:pPr>
            <a:fld id="{5B985A58-FAAF-4BA2-A35A-174B25AF21A9}" type="slidenum">
              <a:rPr lang="en-GB"/>
              <a:pPr>
                <a:defRPr/>
              </a:pPr>
              <a:t>‹#›</a:t>
            </a:fld>
            <a:endParaRPr lang="en-GB"/>
          </a:p>
        </p:txBody>
      </p:sp>
    </p:spTree>
    <p:extLst>
      <p:ext uri="{BB962C8B-B14F-4D97-AF65-F5344CB8AC3E}">
        <p14:creationId xmlns:p14="http://schemas.microsoft.com/office/powerpoint/2010/main" val="19216694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42F64FF-81FB-4417-B2E5-4EF31364D6AB}" type="datetimeFigureOut">
              <a:rPr lang="en-GB"/>
              <a:pPr>
                <a:defRPr/>
              </a:pPr>
              <a:t>14/03/2017</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D37478C-864D-4D83-A0F1-81486552DF6A}" type="slidenum">
              <a:rPr lang="en-GB"/>
              <a:pPr>
                <a:defRPr/>
              </a:pPr>
              <a:t>‹#›</a:t>
            </a:fld>
            <a:endParaRPr lang="en-GB"/>
          </a:p>
        </p:txBody>
      </p:sp>
    </p:spTree>
    <p:extLst>
      <p:ext uri="{BB962C8B-B14F-4D97-AF65-F5344CB8AC3E}">
        <p14:creationId xmlns:p14="http://schemas.microsoft.com/office/powerpoint/2010/main" val="35799348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1536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1B5F68BD-B675-43F3-A374-2EEA94ADEC66}" type="slidenum">
              <a:rPr lang="en-GB" altLang="en-US">
                <a:solidFill>
                  <a:srgbClr val="000000"/>
                </a:solidFill>
              </a:rPr>
              <a:pPr>
                <a:defRPr/>
              </a:pPr>
              <a:t>1</a:t>
            </a:fld>
            <a:endParaRPr lang="en-GB" altLang="en-US">
              <a:solidFill>
                <a:srgbClr val="000000"/>
              </a:solidFill>
            </a:endParaRPr>
          </a:p>
        </p:txBody>
      </p:sp>
    </p:spTree>
    <p:extLst>
      <p:ext uri="{BB962C8B-B14F-4D97-AF65-F5344CB8AC3E}">
        <p14:creationId xmlns:p14="http://schemas.microsoft.com/office/powerpoint/2010/main" val="1651836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3022F3E-FF76-436D-96EE-C5B4A9599D1B}" type="slidenum">
              <a:rPr lang="en-GB" altLang="en-US">
                <a:solidFill>
                  <a:srgbClr val="000000"/>
                </a:solidFill>
              </a:rPr>
              <a:pPr fontAlgn="base">
                <a:spcBef>
                  <a:spcPct val="0"/>
                </a:spcBef>
                <a:spcAft>
                  <a:spcPct val="0"/>
                </a:spcAft>
                <a:defRPr/>
              </a:pPr>
              <a:t>2</a:t>
            </a:fld>
            <a:endParaRPr lang="en-GB" altLang="en-US">
              <a:solidFill>
                <a:srgbClr val="000000"/>
              </a:solidFill>
            </a:endParaRPr>
          </a:p>
        </p:txBody>
      </p:sp>
    </p:spTree>
    <p:extLst>
      <p:ext uri="{BB962C8B-B14F-4D97-AF65-F5344CB8AC3E}">
        <p14:creationId xmlns:p14="http://schemas.microsoft.com/office/powerpoint/2010/main" val="42721707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150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D12BB2CB-F40E-4868-98F2-6779C6E35245}" type="slidenum">
              <a:rPr lang="en-GB" altLang="en-US" smtClean="0">
                <a:solidFill>
                  <a:srgbClr val="000000"/>
                </a:solidFill>
              </a:rPr>
              <a:pPr>
                <a:defRPr/>
              </a:pPr>
              <a:t>3</a:t>
            </a:fld>
            <a:endParaRPr lang="en-GB" altLang="en-US" dirty="0" smtClean="0">
              <a:solidFill>
                <a:srgbClr val="000000"/>
              </a:solidFill>
            </a:endParaRPr>
          </a:p>
        </p:txBody>
      </p:sp>
    </p:spTree>
    <p:extLst>
      <p:ext uri="{BB962C8B-B14F-4D97-AF65-F5344CB8AC3E}">
        <p14:creationId xmlns:p14="http://schemas.microsoft.com/office/powerpoint/2010/main" val="3625221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5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C5FB83B-17EB-4530-B216-9C74C6018D3B}" type="slidenum">
              <a:rPr lang="en-GB" altLang="en-US">
                <a:solidFill>
                  <a:srgbClr val="000000"/>
                </a:solidFill>
              </a:rPr>
              <a:pPr fontAlgn="base">
                <a:spcBef>
                  <a:spcPct val="0"/>
                </a:spcBef>
                <a:spcAft>
                  <a:spcPct val="0"/>
                </a:spcAft>
                <a:defRPr/>
              </a:pPr>
              <a:t>4</a:t>
            </a:fld>
            <a:endParaRPr lang="en-GB" altLang="en-US">
              <a:solidFill>
                <a:srgbClr val="000000"/>
              </a:solidFill>
            </a:endParaRPr>
          </a:p>
        </p:txBody>
      </p:sp>
    </p:spTree>
    <p:extLst>
      <p:ext uri="{BB962C8B-B14F-4D97-AF65-F5344CB8AC3E}">
        <p14:creationId xmlns:p14="http://schemas.microsoft.com/office/powerpoint/2010/main" val="932829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C0B25A9-1750-45E8-BDE2-6FE667F6243D}" type="slidenum">
              <a:rPr lang="en-GB" altLang="en-US">
                <a:solidFill>
                  <a:srgbClr val="000000"/>
                </a:solidFill>
              </a:rPr>
              <a:pPr fontAlgn="base">
                <a:spcBef>
                  <a:spcPct val="0"/>
                </a:spcBef>
                <a:spcAft>
                  <a:spcPct val="0"/>
                </a:spcAft>
                <a:defRPr/>
              </a:pPr>
              <a:t>5</a:t>
            </a:fld>
            <a:endParaRPr lang="en-GB" altLang="en-US">
              <a:solidFill>
                <a:srgbClr val="000000"/>
              </a:solidFill>
            </a:endParaRPr>
          </a:p>
        </p:txBody>
      </p:sp>
    </p:spTree>
    <p:extLst>
      <p:ext uri="{BB962C8B-B14F-4D97-AF65-F5344CB8AC3E}">
        <p14:creationId xmlns:p14="http://schemas.microsoft.com/office/powerpoint/2010/main" val="3004256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C0B25A9-1750-45E8-BDE2-6FE667F6243D}" type="slidenum">
              <a:rPr lang="en-GB" altLang="en-US">
                <a:solidFill>
                  <a:srgbClr val="000000"/>
                </a:solidFill>
              </a:rPr>
              <a:pPr fontAlgn="base">
                <a:spcBef>
                  <a:spcPct val="0"/>
                </a:spcBef>
                <a:spcAft>
                  <a:spcPct val="0"/>
                </a:spcAft>
                <a:defRPr/>
              </a:pPr>
              <a:t>6</a:t>
            </a:fld>
            <a:endParaRPr lang="en-GB" altLang="en-US">
              <a:solidFill>
                <a:srgbClr val="000000"/>
              </a:solidFill>
            </a:endParaRPr>
          </a:p>
        </p:txBody>
      </p:sp>
    </p:spTree>
    <p:extLst>
      <p:ext uri="{BB962C8B-B14F-4D97-AF65-F5344CB8AC3E}">
        <p14:creationId xmlns:p14="http://schemas.microsoft.com/office/powerpoint/2010/main" val="40471013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7FB944-7C4D-409A-9064-D1D6E31BD3FE}" type="slidenum">
              <a:rPr lang="en-GB" altLang="en-US">
                <a:solidFill>
                  <a:srgbClr val="000000"/>
                </a:solidFill>
              </a:rPr>
              <a:pPr fontAlgn="base">
                <a:spcBef>
                  <a:spcPct val="0"/>
                </a:spcBef>
                <a:spcAft>
                  <a:spcPct val="0"/>
                </a:spcAft>
                <a:defRPr/>
              </a:pPr>
              <a:t>7</a:t>
            </a:fld>
            <a:endParaRPr lang="en-GB" altLang="en-US">
              <a:solidFill>
                <a:srgbClr val="000000"/>
              </a:solidFill>
            </a:endParaRPr>
          </a:p>
        </p:txBody>
      </p:sp>
    </p:spTree>
    <p:extLst>
      <p:ext uri="{BB962C8B-B14F-4D97-AF65-F5344CB8AC3E}">
        <p14:creationId xmlns:p14="http://schemas.microsoft.com/office/powerpoint/2010/main" val="3091472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3796" name="Slide Number Placeholder 3"/>
          <p:cNvSpPr txBox="1">
            <a:spLocks noGrp="1"/>
          </p:cNvSpPr>
          <p:nvPr/>
        </p:nvSpPr>
        <p:spPr bwMode="auto">
          <a:xfrm>
            <a:off x="3850443" y="9428583"/>
            <a:ext cx="2945659" cy="49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5CB0EFA6-2794-4922-A34B-C46217A6296F}" type="slidenum">
              <a:rPr lang="en-GB" altLang="en-US" sz="1200">
                <a:solidFill>
                  <a:srgbClr val="000000"/>
                </a:solidFill>
                <a:latin typeface="Calibri" pitchFamily="34" charset="0"/>
              </a:rPr>
              <a:pPr algn="r" eaLnBrk="1" hangingPunct="1"/>
              <a:t>8</a:t>
            </a:fld>
            <a:endParaRPr lang="en-GB" altLang="en-US" sz="1200">
              <a:solidFill>
                <a:srgbClr val="000000"/>
              </a:solidFill>
              <a:latin typeface="Calibri" pitchFamily="34" charset="0"/>
            </a:endParaRPr>
          </a:p>
        </p:txBody>
      </p:sp>
    </p:spTree>
    <p:extLst>
      <p:ext uri="{BB962C8B-B14F-4D97-AF65-F5344CB8AC3E}">
        <p14:creationId xmlns:p14="http://schemas.microsoft.com/office/powerpoint/2010/main" val="4250302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CA9A9EE-0249-4130-9FE2-A47FB02638E1}" type="slidenum">
              <a:rPr lang="en-GB" altLang="en-US">
                <a:solidFill>
                  <a:srgbClr val="000000"/>
                </a:solidFill>
              </a:rPr>
              <a:pPr fontAlgn="base">
                <a:spcBef>
                  <a:spcPct val="0"/>
                </a:spcBef>
                <a:spcAft>
                  <a:spcPct val="0"/>
                </a:spcAft>
                <a:defRPr/>
              </a:pPr>
              <a:t>9</a:t>
            </a:fld>
            <a:endParaRPr lang="en-GB" altLang="en-US">
              <a:solidFill>
                <a:srgbClr val="000000"/>
              </a:solidFill>
            </a:endParaRPr>
          </a:p>
        </p:txBody>
      </p:sp>
    </p:spTree>
    <p:extLst>
      <p:ext uri="{BB962C8B-B14F-4D97-AF65-F5344CB8AC3E}">
        <p14:creationId xmlns:p14="http://schemas.microsoft.com/office/powerpoint/2010/main" val="3566576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969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E4DE3B7-94D8-4F4F-A0E0-D46696351CE1}" type="slidenum">
              <a:rPr lang="en-GB" altLang="en-US">
                <a:solidFill>
                  <a:srgbClr val="000000"/>
                </a:solidFill>
              </a:rPr>
              <a:pPr fontAlgn="base">
                <a:spcBef>
                  <a:spcPct val="0"/>
                </a:spcBef>
                <a:spcAft>
                  <a:spcPct val="0"/>
                </a:spcAft>
                <a:defRPr/>
              </a:pPr>
              <a:t>10</a:t>
            </a:fld>
            <a:endParaRPr lang="en-GB" altLang="en-US">
              <a:solidFill>
                <a:srgbClr val="000000"/>
              </a:solidFill>
            </a:endParaRPr>
          </a:p>
        </p:txBody>
      </p:sp>
    </p:spTree>
    <p:extLst>
      <p:ext uri="{BB962C8B-B14F-4D97-AF65-F5344CB8AC3E}">
        <p14:creationId xmlns:p14="http://schemas.microsoft.com/office/powerpoint/2010/main" val="3823287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txBox="1">
            <a:spLocks noGrp="1"/>
          </p:cNvSpPr>
          <p:nvPr/>
        </p:nvSpPr>
        <p:spPr bwMode="auto">
          <a:xfrm>
            <a:off x="3850443" y="9428583"/>
            <a:ext cx="2945659" cy="49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16BDF841-F014-4A5A-821C-4A4674769141}" type="slidenum">
              <a:rPr lang="en-GB" altLang="en-US" sz="1200">
                <a:solidFill>
                  <a:srgbClr val="000000"/>
                </a:solidFill>
                <a:latin typeface="Calibri" pitchFamily="34" charset="0"/>
              </a:rPr>
              <a:pPr algn="r" eaLnBrk="1" hangingPunct="1"/>
              <a:t>11</a:t>
            </a:fld>
            <a:endParaRPr lang="en-GB" altLang="en-US" sz="1200">
              <a:solidFill>
                <a:srgbClr val="000000"/>
              </a:solidFill>
              <a:latin typeface="Calibri" pitchFamily="34" charset="0"/>
            </a:endParaRPr>
          </a:p>
        </p:txBody>
      </p:sp>
    </p:spTree>
    <p:extLst>
      <p:ext uri="{BB962C8B-B14F-4D97-AF65-F5344CB8AC3E}">
        <p14:creationId xmlns:p14="http://schemas.microsoft.com/office/powerpoint/2010/main" val="3180502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9F21870-EFAA-4714-AE3F-19BF0C986BE0}" type="slidenum">
              <a:rPr lang="en-GB" altLang="en-US">
                <a:solidFill>
                  <a:srgbClr val="000000"/>
                </a:solidFill>
              </a:rPr>
              <a:pPr fontAlgn="base">
                <a:spcBef>
                  <a:spcPct val="0"/>
                </a:spcBef>
                <a:spcAft>
                  <a:spcPct val="0"/>
                </a:spcAft>
                <a:defRPr/>
              </a:pPr>
              <a:t>12</a:t>
            </a:fld>
            <a:endParaRPr lang="en-GB" altLang="en-US">
              <a:solidFill>
                <a:srgbClr val="000000"/>
              </a:solidFill>
            </a:endParaRPr>
          </a:p>
        </p:txBody>
      </p:sp>
    </p:spTree>
    <p:extLst>
      <p:ext uri="{BB962C8B-B14F-4D97-AF65-F5344CB8AC3E}">
        <p14:creationId xmlns:p14="http://schemas.microsoft.com/office/powerpoint/2010/main" val="40825965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37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A4AA8F9-64AC-4FBB-9167-810C8E5E15C6}" type="slidenum">
              <a:rPr lang="en-GB" altLang="en-US">
                <a:solidFill>
                  <a:srgbClr val="000000"/>
                </a:solidFill>
              </a:rPr>
              <a:pPr fontAlgn="base">
                <a:spcBef>
                  <a:spcPct val="0"/>
                </a:spcBef>
                <a:spcAft>
                  <a:spcPct val="0"/>
                </a:spcAft>
                <a:defRPr/>
              </a:pPr>
              <a:t>13</a:t>
            </a:fld>
            <a:endParaRPr lang="en-GB" altLang="en-US">
              <a:solidFill>
                <a:srgbClr val="000000"/>
              </a:solidFill>
            </a:endParaRPr>
          </a:p>
        </p:txBody>
      </p:sp>
    </p:spTree>
    <p:extLst>
      <p:ext uri="{BB962C8B-B14F-4D97-AF65-F5344CB8AC3E}">
        <p14:creationId xmlns:p14="http://schemas.microsoft.com/office/powerpoint/2010/main" val="20476965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993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4DB870E-AF44-497D-9169-CD13D4EEC167}" type="slidenum">
              <a:rPr lang="en-GB" altLang="en-US">
                <a:solidFill>
                  <a:srgbClr val="000000"/>
                </a:solidFill>
              </a:rPr>
              <a:pPr fontAlgn="base">
                <a:spcBef>
                  <a:spcPct val="0"/>
                </a:spcBef>
                <a:spcAft>
                  <a:spcPct val="0"/>
                </a:spcAft>
                <a:defRPr/>
              </a:pPr>
              <a:t>14</a:t>
            </a:fld>
            <a:endParaRPr lang="en-GB" altLang="en-US">
              <a:solidFill>
                <a:srgbClr val="000000"/>
              </a:solidFill>
            </a:endParaRPr>
          </a:p>
        </p:txBody>
      </p:sp>
    </p:spTree>
    <p:extLst>
      <p:ext uri="{BB962C8B-B14F-4D97-AF65-F5344CB8AC3E}">
        <p14:creationId xmlns:p14="http://schemas.microsoft.com/office/powerpoint/2010/main" val="2841188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D7A0C03-40C4-4997-AC47-635B5E2EF0B7}" type="slidenum">
              <a:rPr lang="en-GB" altLang="en-US">
                <a:solidFill>
                  <a:srgbClr val="000000"/>
                </a:solidFill>
              </a:rPr>
              <a:pPr fontAlgn="base">
                <a:spcBef>
                  <a:spcPct val="0"/>
                </a:spcBef>
                <a:spcAft>
                  <a:spcPct val="0"/>
                </a:spcAft>
                <a:defRPr/>
              </a:pPr>
              <a:t>15</a:t>
            </a:fld>
            <a:endParaRPr lang="en-GB" altLang="en-US">
              <a:solidFill>
                <a:srgbClr val="000000"/>
              </a:solidFill>
            </a:endParaRPr>
          </a:p>
        </p:txBody>
      </p:sp>
    </p:spTree>
    <p:extLst>
      <p:ext uri="{BB962C8B-B14F-4D97-AF65-F5344CB8AC3E}">
        <p14:creationId xmlns:p14="http://schemas.microsoft.com/office/powerpoint/2010/main" val="25189119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572A2E8-CDEB-47F9-BE83-52CBC7356158}" type="slidenum">
              <a:rPr lang="en-GB" altLang="en-US">
                <a:solidFill>
                  <a:srgbClr val="000000"/>
                </a:solidFill>
              </a:rPr>
              <a:pPr fontAlgn="base">
                <a:spcBef>
                  <a:spcPct val="0"/>
                </a:spcBef>
                <a:spcAft>
                  <a:spcPct val="0"/>
                </a:spcAft>
                <a:defRPr/>
              </a:pPr>
              <a:t>16</a:t>
            </a:fld>
            <a:endParaRPr lang="en-GB" altLang="en-US">
              <a:solidFill>
                <a:srgbClr val="000000"/>
              </a:solidFill>
            </a:endParaRPr>
          </a:p>
        </p:txBody>
      </p:sp>
    </p:spTree>
    <p:extLst>
      <p:ext uri="{BB962C8B-B14F-4D97-AF65-F5344CB8AC3E}">
        <p14:creationId xmlns:p14="http://schemas.microsoft.com/office/powerpoint/2010/main" val="15516290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4198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23AF340-1096-437F-AFF2-897922AC1CCB}" type="slidenum">
              <a:rPr lang="en-GB" altLang="en-US">
                <a:solidFill>
                  <a:srgbClr val="000000"/>
                </a:solidFill>
              </a:rPr>
              <a:pPr fontAlgn="base">
                <a:spcBef>
                  <a:spcPct val="0"/>
                </a:spcBef>
                <a:spcAft>
                  <a:spcPct val="0"/>
                </a:spcAft>
                <a:defRPr/>
              </a:pPr>
              <a:t>17</a:t>
            </a:fld>
            <a:endParaRPr lang="en-GB" altLang="en-US">
              <a:solidFill>
                <a:srgbClr val="000000"/>
              </a:solidFill>
            </a:endParaRPr>
          </a:p>
        </p:txBody>
      </p:sp>
    </p:spTree>
    <p:extLst>
      <p:ext uri="{BB962C8B-B14F-4D97-AF65-F5344CB8AC3E}">
        <p14:creationId xmlns:p14="http://schemas.microsoft.com/office/powerpoint/2010/main" val="2250351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44036" name="Slide Number Placeholder 3"/>
          <p:cNvSpPr txBox="1">
            <a:spLocks noGrp="1"/>
          </p:cNvSpPr>
          <p:nvPr/>
        </p:nvSpPr>
        <p:spPr bwMode="auto">
          <a:xfrm>
            <a:off x="3850443" y="9428583"/>
            <a:ext cx="2945659" cy="49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B34E1261-2C3B-44ED-8FE9-1BC6D406D2EF}" type="slidenum">
              <a:rPr lang="en-GB" altLang="en-US" sz="1200">
                <a:solidFill>
                  <a:srgbClr val="000000"/>
                </a:solidFill>
                <a:latin typeface="Calibri" pitchFamily="34" charset="0"/>
              </a:rPr>
              <a:pPr algn="r" eaLnBrk="1" hangingPunct="1"/>
              <a:t>18</a:t>
            </a:fld>
            <a:endParaRPr lang="en-GB" altLang="en-US" sz="1200">
              <a:solidFill>
                <a:srgbClr val="000000"/>
              </a:solidFill>
              <a:latin typeface="Calibri" pitchFamily="34" charset="0"/>
            </a:endParaRPr>
          </a:p>
        </p:txBody>
      </p:sp>
    </p:spTree>
    <p:extLst>
      <p:ext uri="{BB962C8B-B14F-4D97-AF65-F5344CB8AC3E}">
        <p14:creationId xmlns:p14="http://schemas.microsoft.com/office/powerpoint/2010/main" val="13646099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4198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F52FD96-06F9-4DAA-8CF4-F57485248313}" type="slidenum">
              <a:rPr lang="en-GB" altLang="en-US">
                <a:solidFill>
                  <a:srgbClr val="000000"/>
                </a:solidFill>
              </a:rPr>
              <a:pPr fontAlgn="base">
                <a:spcBef>
                  <a:spcPct val="0"/>
                </a:spcBef>
                <a:spcAft>
                  <a:spcPct val="0"/>
                </a:spcAft>
                <a:defRPr/>
              </a:pPr>
              <a:t>20</a:t>
            </a:fld>
            <a:endParaRPr lang="en-GB" altLang="en-US" dirty="0">
              <a:solidFill>
                <a:srgbClr val="000000"/>
              </a:solidFill>
            </a:endParaRPr>
          </a:p>
        </p:txBody>
      </p:sp>
    </p:spTree>
    <p:extLst>
      <p:ext uri="{BB962C8B-B14F-4D97-AF65-F5344CB8AC3E}">
        <p14:creationId xmlns:p14="http://schemas.microsoft.com/office/powerpoint/2010/main" val="3487314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4403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CBDBF20-7C83-4EFF-B5A4-892F3922F8F8}" type="slidenum">
              <a:rPr lang="en-GB" altLang="en-US">
                <a:solidFill>
                  <a:srgbClr val="000000"/>
                </a:solidFill>
              </a:rPr>
              <a:pPr fontAlgn="base">
                <a:spcBef>
                  <a:spcPct val="0"/>
                </a:spcBef>
                <a:spcAft>
                  <a:spcPct val="0"/>
                </a:spcAft>
                <a:defRPr/>
              </a:pPr>
              <a:t>21</a:t>
            </a:fld>
            <a:endParaRPr lang="en-GB" altLang="en-US" dirty="0">
              <a:solidFill>
                <a:srgbClr val="000000"/>
              </a:solidFill>
            </a:endParaRPr>
          </a:p>
        </p:txBody>
      </p:sp>
    </p:spTree>
    <p:extLst>
      <p:ext uri="{BB962C8B-B14F-4D97-AF65-F5344CB8AC3E}">
        <p14:creationId xmlns:p14="http://schemas.microsoft.com/office/powerpoint/2010/main" val="27470675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481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5C1866A-438E-4B6F-8FFB-59BCBBA0726D}" type="slidenum">
              <a:rPr lang="en-GB" altLang="en-US">
                <a:solidFill>
                  <a:srgbClr val="000000"/>
                </a:solidFill>
              </a:rPr>
              <a:pPr fontAlgn="base">
                <a:spcBef>
                  <a:spcPct val="0"/>
                </a:spcBef>
                <a:spcAft>
                  <a:spcPct val="0"/>
                </a:spcAft>
                <a:defRPr/>
              </a:pPr>
              <a:t>22</a:t>
            </a:fld>
            <a:endParaRPr lang="en-GB" altLang="en-US">
              <a:solidFill>
                <a:srgbClr val="000000"/>
              </a:solidFill>
            </a:endParaRPr>
          </a:p>
        </p:txBody>
      </p:sp>
    </p:spTree>
    <p:extLst>
      <p:ext uri="{BB962C8B-B14F-4D97-AF65-F5344CB8AC3E}">
        <p14:creationId xmlns:p14="http://schemas.microsoft.com/office/powerpoint/2010/main" val="16000165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481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5C1866A-438E-4B6F-8FFB-59BCBBA0726D}" type="slidenum">
              <a:rPr lang="en-GB" altLang="en-US">
                <a:solidFill>
                  <a:srgbClr val="000000"/>
                </a:solidFill>
              </a:rPr>
              <a:pPr fontAlgn="base">
                <a:spcBef>
                  <a:spcPct val="0"/>
                </a:spcBef>
                <a:spcAft>
                  <a:spcPct val="0"/>
                </a:spcAft>
                <a:defRPr/>
              </a:pPr>
              <a:t>23</a:t>
            </a:fld>
            <a:endParaRPr lang="en-GB" altLang="en-US">
              <a:solidFill>
                <a:srgbClr val="000000"/>
              </a:solidFill>
            </a:endParaRPr>
          </a:p>
        </p:txBody>
      </p:sp>
    </p:spTree>
    <p:extLst>
      <p:ext uri="{BB962C8B-B14F-4D97-AF65-F5344CB8AC3E}">
        <p14:creationId xmlns:p14="http://schemas.microsoft.com/office/powerpoint/2010/main" val="530375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90588B1-0AE8-4754-A3AF-2CF6BDE9D871}" type="slidenum">
              <a:rPr lang="en-GB" altLang="en-US">
                <a:solidFill>
                  <a:srgbClr val="000000"/>
                </a:solidFill>
              </a:rPr>
              <a:pPr fontAlgn="base">
                <a:spcBef>
                  <a:spcPct val="0"/>
                </a:spcBef>
                <a:spcAft>
                  <a:spcPct val="0"/>
                </a:spcAft>
                <a:defRPr/>
              </a:pPr>
              <a:t>24</a:t>
            </a:fld>
            <a:endParaRPr lang="en-GB" altLang="en-US">
              <a:solidFill>
                <a:srgbClr val="000000"/>
              </a:solidFill>
            </a:endParaRPr>
          </a:p>
        </p:txBody>
      </p:sp>
    </p:spTree>
    <p:extLst>
      <p:ext uri="{BB962C8B-B14F-4D97-AF65-F5344CB8AC3E}">
        <p14:creationId xmlns:p14="http://schemas.microsoft.com/office/powerpoint/2010/main" val="922072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a:pPr>
            <a:endParaRPr lang="en-GB" sz="1200" b="1" i="1" u="sng" kern="1200" dirty="0" smtClean="0">
              <a:solidFill>
                <a:schemeClr val="tx1"/>
              </a:solidFill>
              <a:effectLst>
                <a:outerShdw blurRad="38100" dist="38100" dir="2700000" algn="tl">
                  <a:srgbClr val="000000">
                    <a:alpha val="43137"/>
                  </a:srgbClr>
                </a:outerShdw>
              </a:effectLst>
              <a:latin typeface="+mn-lt"/>
              <a:ea typeface="+mn-ea"/>
              <a:cs typeface="+mn-cs"/>
            </a:endParaRPr>
          </a:p>
          <a:p>
            <a:pPr>
              <a:defRPr/>
            </a:pPr>
            <a:r>
              <a:rPr lang="en-GB" sz="1200" i="1" kern="1200" dirty="0" err="1" smtClean="0">
                <a:solidFill>
                  <a:srgbClr val="92D050"/>
                </a:solidFill>
                <a:effectLst>
                  <a:outerShdw blurRad="38100" dist="38100" dir="2700000" algn="tl">
                    <a:srgbClr val="000000">
                      <a:alpha val="43137"/>
                    </a:srgbClr>
                  </a:outerShdw>
                </a:effectLst>
                <a:latin typeface="+mn-lt"/>
                <a:ea typeface="+mn-ea"/>
                <a:cs typeface="+mn-cs"/>
              </a:rPr>
              <a:t>Casbah</a:t>
            </a:r>
            <a:r>
              <a:rPr lang="en-GB" sz="1200" i="1" kern="1200" dirty="0" smtClean="0">
                <a:solidFill>
                  <a:srgbClr val="92D050"/>
                </a:solidFill>
                <a:effectLst>
                  <a:outerShdw blurRad="38100" dist="38100" dir="2700000" algn="tl">
                    <a:srgbClr val="000000">
                      <a:alpha val="43137"/>
                    </a:srgbClr>
                  </a:outerShdw>
                </a:effectLst>
                <a:latin typeface="+mn-lt"/>
                <a:ea typeface="+mn-ea"/>
                <a:cs typeface="+mn-cs"/>
              </a:rPr>
              <a:t> as ‘city within a city’ – signifier of Algiers   as a whole</a:t>
            </a:r>
            <a:endParaRPr lang="en-GB" sz="1200" i="1" kern="1200" dirty="0" smtClean="0">
              <a:solidFill>
                <a:srgbClr val="92D050"/>
              </a:solidFill>
              <a:latin typeface="+mn-lt"/>
              <a:ea typeface="+mn-ea"/>
              <a:cs typeface="+mn-cs"/>
            </a:endParaRPr>
          </a:p>
          <a:p>
            <a:pPr>
              <a:defRPr/>
            </a:pPr>
            <a:endParaRPr lang="en-GB" sz="1200" kern="1200" dirty="0" smtClean="0">
              <a:solidFill>
                <a:schemeClr val="tx1"/>
              </a:solidFill>
              <a:latin typeface="+mn-lt"/>
              <a:ea typeface="+mn-ea"/>
              <a:cs typeface="+mn-cs"/>
            </a:endParaRPr>
          </a:p>
          <a:p>
            <a:pPr>
              <a:defRPr/>
            </a:pPr>
            <a:endParaRPr lang="en-GB" sz="1200" b="1" i="1" u="sng" dirty="0" smtClean="0">
              <a:solidFill>
                <a:srgbClr val="FFFFFF"/>
              </a:solidFill>
              <a:effectLst>
                <a:outerShdw blurRad="38100" dist="38100" dir="2700000" algn="tl">
                  <a:srgbClr val="000000"/>
                </a:outerShdw>
              </a:effectLst>
              <a:latin typeface="Calibri" pitchFamily="34" charset="0"/>
            </a:endParaRPr>
          </a:p>
          <a:p>
            <a:pPr>
              <a:defRPr/>
            </a:pPr>
            <a:endParaRPr lang="en-GB" sz="1200" b="1" i="1" u="sng" dirty="0" smtClean="0">
              <a:solidFill>
                <a:srgbClr val="FFFFFF"/>
              </a:solidFill>
              <a:effectLst>
                <a:outerShdw blurRad="38100" dist="38100" dir="2700000" algn="tl">
                  <a:srgbClr val="000000"/>
                </a:outerShdw>
              </a:effectLst>
              <a:latin typeface="Calibri" pitchFamily="34" charset="0"/>
            </a:endParaRPr>
          </a:p>
          <a:p>
            <a:pPr>
              <a:defRPr/>
            </a:pPr>
            <a:endParaRPr lang="en-GB" sz="1600" b="1" i="1" u="sng" dirty="0" smtClean="0">
              <a:solidFill>
                <a:srgbClr val="FFFFFF"/>
              </a:solidFill>
              <a:effectLst>
                <a:outerShdw blurRad="38100" dist="38100" dir="2700000" algn="tl">
                  <a:srgbClr val="000000"/>
                </a:outerShdw>
              </a:effectLst>
              <a:latin typeface="Calibri" pitchFamily="34" charset="0"/>
            </a:endParaRPr>
          </a:p>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90588B1-0AE8-4754-A3AF-2CF6BDE9D871}" type="slidenum">
              <a:rPr lang="en-GB" altLang="en-US">
                <a:solidFill>
                  <a:srgbClr val="000000"/>
                </a:solidFill>
              </a:rPr>
              <a:pPr fontAlgn="base">
                <a:spcBef>
                  <a:spcPct val="0"/>
                </a:spcBef>
                <a:spcAft>
                  <a:spcPct val="0"/>
                </a:spcAft>
                <a:defRPr/>
              </a:pPr>
              <a:t>25</a:t>
            </a:fld>
            <a:endParaRPr lang="en-GB" altLang="en-US">
              <a:solidFill>
                <a:srgbClr val="000000"/>
              </a:solidFill>
            </a:endParaRPr>
          </a:p>
        </p:txBody>
      </p:sp>
    </p:spTree>
    <p:extLst>
      <p:ext uri="{BB962C8B-B14F-4D97-AF65-F5344CB8AC3E}">
        <p14:creationId xmlns:p14="http://schemas.microsoft.com/office/powerpoint/2010/main" val="22441774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4608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495335E7-EB19-4107-ABE5-8B54AE2C84A0}" type="slidenum">
              <a:rPr lang="en-GB" altLang="en-US">
                <a:solidFill>
                  <a:srgbClr val="000000"/>
                </a:solidFill>
              </a:rPr>
              <a:pPr>
                <a:defRPr/>
              </a:pPr>
              <a:t>26</a:t>
            </a:fld>
            <a:endParaRPr lang="en-GB" altLang="en-US">
              <a:solidFill>
                <a:srgbClr val="000000"/>
              </a:solidFill>
            </a:endParaRPr>
          </a:p>
        </p:txBody>
      </p:sp>
    </p:spTree>
    <p:extLst>
      <p:ext uri="{BB962C8B-B14F-4D97-AF65-F5344CB8AC3E}">
        <p14:creationId xmlns:p14="http://schemas.microsoft.com/office/powerpoint/2010/main" val="26540041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EE568B3D-CC1F-46F9-B6FF-F8784C42684D}" type="slidenum">
              <a:rPr lang="en-GB" altLang="en-US">
                <a:solidFill>
                  <a:srgbClr val="000000"/>
                </a:solidFill>
              </a:rPr>
              <a:pPr>
                <a:defRPr/>
              </a:pPr>
              <a:t>27</a:t>
            </a:fld>
            <a:endParaRPr lang="en-GB" altLang="en-US">
              <a:solidFill>
                <a:srgbClr val="000000"/>
              </a:solidFill>
            </a:endParaRPr>
          </a:p>
        </p:txBody>
      </p:sp>
    </p:spTree>
    <p:extLst>
      <p:ext uri="{BB962C8B-B14F-4D97-AF65-F5344CB8AC3E}">
        <p14:creationId xmlns:p14="http://schemas.microsoft.com/office/powerpoint/2010/main" val="28699898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EE568B3D-CC1F-46F9-B6FF-F8784C42684D}" type="slidenum">
              <a:rPr lang="en-GB" altLang="en-US">
                <a:solidFill>
                  <a:srgbClr val="000000"/>
                </a:solidFill>
              </a:rPr>
              <a:pPr>
                <a:defRPr/>
              </a:pPr>
              <a:t>28</a:t>
            </a:fld>
            <a:endParaRPr lang="en-GB" altLang="en-US">
              <a:solidFill>
                <a:srgbClr val="000000"/>
              </a:solidFill>
            </a:endParaRPr>
          </a:p>
        </p:txBody>
      </p:sp>
    </p:spTree>
    <p:extLst>
      <p:ext uri="{BB962C8B-B14F-4D97-AF65-F5344CB8AC3E}">
        <p14:creationId xmlns:p14="http://schemas.microsoft.com/office/powerpoint/2010/main" val="28577446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D37478C-864D-4D83-A0F1-81486552DF6A}" type="slidenum">
              <a:rPr lang="en-GB" smtClean="0"/>
              <a:pPr>
                <a:defRPr/>
              </a:pPr>
              <a:t>29</a:t>
            </a:fld>
            <a:endParaRPr lang="en-GB"/>
          </a:p>
        </p:txBody>
      </p:sp>
    </p:spTree>
    <p:extLst>
      <p:ext uri="{BB962C8B-B14F-4D97-AF65-F5344CB8AC3E}">
        <p14:creationId xmlns:p14="http://schemas.microsoft.com/office/powerpoint/2010/main" val="8619073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D7FA0E98-467C-4377-B05F-F99636FEE4C1}" type="slidenum">
              <a:rPr lang="en-GB" altLang="en-US">
                <a:solidFill>
                  <a:srgbClr val="000000"/>
                </a:solidFill>
              </a:rPr>
              <a:pPr>
                <a:defRPr/>
              </a:pPr>
              <a:t>30</a:t>
            </a:fld>
            <a:endParaRPr lang="en-GB" altLang="en-US">
              <a:solidFill>
                <a:srgbClr val="000000"/>
              </a:solidFill>
            </a:endParaRPr>
          </a:p>
        </p:txBody>
      </p:sp>
    </p:spTree>
    <p:extLst>
      <p:ext uri="{BB962C8B-B14F-4D97-AF65-F5344CB8AC3E}">
        <p14:creationId xmlns:p14="http://schemas.microsoft.com/office/powerpoint/2010/main" val="4170698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D7FA0E98-467C-4377-B05F-F99636FEE4C1}" type="slidenum">
              <a:rPr lang="en-GB" altLang="en-US">
                <a:solidFill>
                  <a:srgbClr val="000000"/>
                </a:solidFill>
              </a:rPr>
              <a:pPr>
                <a:defRPr/>
              </a:pPr>
              <a:t>31</a:t>
            </a:fld>
            <a:endParaRPr lang="en-GB" altLang="en-US">
              <a:solidFill>
                <a:srgbClr val="000000"/>
              </a:solidFill>
            </a:endParaRPr>
          </a:p>
        </p:txBody>
      </p:sp>
    </p:spTree>
    <p:extLst>
      <p:ext uri="{BB962C8B-B14F-4D97-AF65-F5344CB8AC3E}">
        <p14:creationId xmlns:p14="http://schemas.microsoft.com/office/powerpoint/2010/main" val="12398598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D7FA0E98-467C-4377-B05F-F99636FEE4C1}" type="slidenum">
              <a:rPr lang="en-GB" altLang="en-US">
                <a:solidFill>
                  <a:srgbClr val="000000"/>
                </a:solidFill>
              </a:rPr>
              <a:pPr>
                <a:defRPr/>
              </a:pPr>
              <a:t>32</a:t>
            </a:fld>
            <a:endParaRPr lang="en-GB" altLang="en-US">
              <a:solidFill>
                <a:srgbClr val="000000"/>
              </a:solidFill>
            </a:endParaRPr>
          </a:p>
        </p:txBody>
      </p:sp>
    </p:spTree>
    <p:extLst>
      <p:ext uri="{BB962C8B-B14F-4D97-AF65-F5344CB8AC3E}">
        <p14:creationId xmlns:p14="http://schemas.microsoft.com/office/powerpoint/2010/main" val="18093762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D7FA0E98-467C-4377-B05F-F99636FEE4C1}" type="slidenum">
              <a:rPr lang="en-GB" altLang="en-US">
                <a:solidFill>
                  <a:srgbClr val="000000"/>
                </a:solidFill>
              </a:rPr>
              <a:pPr>
                <a:defRPr/>
              </a:pPr>
              <a:t>33</a:t>
            </a:fld>
            <a:endParaRPr lang="en-GB" altLang="en-US">
              <a:solidFill>
                <a:srgbClr val="000000"/>
              </a:solidFill>
            </a:endParaRPr>
          </a:p>
        </p:txBody>
      </p:sp>
    </p:spTree>
    <p:extLst>
      <p:ext uri="{BB962C8B-B14F-4D97-AF65-F5344CB8AC3E}">
        <p14:creationId xmlns:p14="http://schemas.microsoft.com/office/powerpoint/2010/main" val="27154704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34</a:t>
            </a:fld>
            <a:endParaRPr lang="en-GB" altLang="en-US">
              <a:solidFill>
                <a:srgbClr val="000000"/>
              </a:solidFill>
            </a:endParaRPr>
          </a:p>
        </p:txBody>
      </p:sp>
    </p:spTree>
    <p:extLst>
      <p:ext uri="{BB962C8B-B14F-4D97-AF65-F5344CB8AC3E}">
        <p14:creationId xmlns:p14="http://schemas.microsoft.com/office/powerpoint/2010/main" val="42337090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35</a:t>
            </a:fld>
            <a:endParaRPr lang="en-GB" altLang="en-US">
              <a:solidFill>
                <a:srgbClr val="000000"/>
              </a:solidFill>
            </a:endParaRPr>
          </a:p>
        </p:txBody>
      </p:sp>
    </p:spTree>
    <p:extLst>
      <p:ext uri="{BB962C8B-B14F-4D97-AF65-F5344CB8AC3E}">
        <p14:creationId xmlns:p14="http://schemas.microsoft.com/office/powerpoint/2010/main" val="5087924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36</a:t>
            </a:fld>
            <a:endParaRPr lang="en-GB" altLang="en-US">
              <a:solidFill>
                <a:srgbClr val="000000"/>
              </a:solidFill>
            </a:endParaRPr>
          </a:p>
        </p:txBody>
      </p:sp>
    </p:spTree>
    <p:extLst>
      <p:ext uri="{BB962C8B-B14F-4D97-AF65-F5344CB8AC3E}">
        <p14:creationId xmlns:p14="http://schemas.microsoft.com/office/powerpoint/2010/main" val="40235910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37</a:t>
            </a:fld>
            <a:endParaRPr lang="en-GB" altLang="en-US">
              <a:solidFill>
                <a:srgbClr val="000000"/>
              </a:solidFill>
            </a:endParaRPr>
          </a:p>
        </p:txBody>
      </p:sp>
    </p:spTree>
    <p:extLst>
      <p:ext uri="{BB962C8B-B14F-4D97-AF65-F5344CB8AC3E}">
        <p14:creationId xmlns:p14="http://schemas.microsoft.com/office/powerpoint/2010/main" val="8058586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38</a:t>
            </a:fld>
            <a:endParaRPr lang="en-GB" altLang="en-US">
              <a:solidFill>
                <a:srgbClr val="000000"/>
              </a:solidFill>
            </a:endParaRPr>
          </a:p>
        </p:txBody>
      </p:sp>
    </p:spTree>
    <p:extLst>
      <p:ext uri="{BB962C8B-B14F-4D97-AF65-F5344CB8AC3E}">
        <p14:creationId xmlns:p14="http://schemas.microsoft.com/office/powerpoint/2010/main" val="29119419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39</a:t>
            </a:fld>
            <a:endParaRPr lang="en-GB" altLang="en-US">
              <a:solidFill>
                <a:srgbClr val="000000"/>
              </a:solidFill>
            </a:endParaRPr>
          </a:p>
        </p:txBody>
      </p:sp>
    </p:spTree>
    <p:extLst>
      <p:ext uri="{BB962C8B-B14F-4D97-AF65-F5344CB8AC3E}">
        <p14:creationId xmlns:p14="http://schemas.microsoft.com/office/powerpoint/2010/main" val="11720532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40</a:t>
            </a:fld>
            <a:endParaRPr lang="en-GB" altLang="en-US">
              <a:solidFill>
                <a:srgbClr val="000000"/>
              </a:solidFill>
            </a:endParaRPr>
          </a:p>
        </p:txBody>
      </p:sp>
    </p:spTree>
    <p:extLst>
      <p:ext uri="{BB962C8B-B14F-4D97-AF65-F5344CB8AC3E}">
        <p14:creationId xmlns:p14="http://schemas.microsoft.com/office/powerpoint/2010/main" val="18086625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41</a:t>
            </a:fld>
            <a:endParaRPr lang="en-GB" altLang="en-US">
              <a:solidFill>
                <a:srgbClr val="000000"/>
              </a:solidFill>
            </a:endParaRPr>
          </a:p>
        </p:txBody>
      </p:sp>
    </p:spTree>
    <p:extLst>
      <p:ext uri="{BB962C8B-B14F-4D97-AF65-F5344CB8AC3E}">
        <p14:creationId xmlns:p14="http://schemas.microsoft.com/office/powerpoint/2010/main" val="8163055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42</a:t>
            </a:fld>
            <a:endParaRPr lang="en-GB" altLang="en-US">
              <a:solidFill>
                <a:srgbClr val="000000"/>
              </a:solidFill>
            </a:endParaRPr>
          </a:p>
        </p:txBody>
      </p:sp>
    </p:spTree>
    <p:extLst>
      <p:ext uri="{BB962C8B-B14F-4D97-AF65-F5344CB8AC3E}">
        <p14:creationId xmlns:p14="http://schemas.microsoft.com/office/powerpoint/2010/main" val="674749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43</a:t>
            </a:fld>
            <a:endParaRPr lang="en-GB" altLang="en-US">
              <a:solidFill>
                <a:srgbClr val="000000"/>
              </a:solidFill>
            </a:endParaRPr>
          </a:p>
        </p:txBody>
      </p:sp>
    </p:spTree>
    <p:extLst>
      <p:ext uri="{BB962C8B-B14F-4D97-AF65-F5344CB8AC3E}">
        <p14:creationId xmlns:p14="http://schemas.microsoft.com/office/powerpoint/2010/main" val="27197921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44</a:t>
            </a:fld>
            <a:endParaRPr lang="en-GB" altLang="en-US">
              <a:solidFill>
                <a:srgbClr val="000000"/>
              </a:solidFill>
            </a:endParaRPr>
          </a:p>
        </p:txBody>
      </p:sp>
    </p:spTree>
    <p:extLst>
      <p:ext uri="{BB962C8B-B14F-4D97-AF65-F5344CB8AC3E}">
        <p14:creationId xmlns:p14="http://schemas.microsoft.com/office/powerpoint/2010/main" val="41924241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45</a:t>
            </a:fld>
            <a:endParaRPr lang="en-GB" altLang="en-US">
              <a:solidFill>
                <a:srgbClr val="000000"/>
              </a:solidFill>
            </a:endParaRPr>
          </a:p>
        </p:txBody>
      </p:sp>
    </p:spTree>
    <p:extLst>
      <p:ext uri="{BB962C8B-B14F-4D97-AF65-F5344CB8AC3E}">
        <p14:creationId xmlns:p14="http://schemas.microsoft.com/office/powerpoint/2010/main" val="9266432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46</a:t>
            </a:fld>
            <a:endParaRPr lang="en-GB" altLang="en-US">
              <a:solidFill>
                <a:srgbClr val="000000"/>
              </a:solidFill>
            </a:endParaRPr>
          </a:p>
        </p:txBody>
      </p:sp>
    </p:spTree>
    <p:extLst>
      <p:ext uri="{BB962C8B-B14F-4D97-AF65-F5344CB8AC3E}">
        <p14:creationId xmlns:p14="http://schemas.microsoft.com/office/powerpoint/2010/main" val="21217787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47</a:t>
            </a:fld>
            <a:endParaRPr lang="en-GB"/>
          </a:p>
        </p:txBody>
      </p:sp>
    </p:spTree>
    <p:extLst>
      <p:ext uri="{BB962C8B-B14F-4D97-AF65-F5344CB8AC3E}">
        <p14:creationId xmlns:p14="http://schemas.microsoft.com/office/powerpoint/2010/main" val="20050721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48</a:t>
            </a:fld>
            <a:endParaRPr lang="en-GB" altLang="en-US">
              <a:solidFill>
                <a:srgbClr val="000000"/>
              </a:solidFill>
            </a:endParaRPr>
          </a:p>
        </p:txBody>
      </p:sp>
    </p:spTree>
    <p:extLst>
      <p:ext uri="{BB962C8B-B14F-4D97-AF65-F5344CB8AC3E}">
        <p14:creationId xmlns:p14="http://schemas.microsoft.com/office/powerpoint/2010/main" val="40706237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49</a:t>
            </a:fld>
            <a:endParaRPr lang="en-GB"/>
          </a:p>
        </p:txBody>
      </p:sp>
    </p:spTree>
    <p:extLst>
      <p:ext uri="{BB962C8B-B14F-4D97-AF65-F5344CB8AC3E}">
        <p14:creationId xmlns:p14="http://schemas.microsoft.com/office/powerpoint/2010/main" val="368967308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50</a:t>
            </a:fld>
            <a:endParaRPr lang="en-GB"/>
          </a:p>
        </p:txBody>
      </p:sp>
    </p:spTree>
    <p:extLst>
      <p:ext uri="{BB962C8B-B14F-4D97-AF65-F5344CB8AC3E}">
        <p14:creationId xmlns:p14="http://schemas.microsoft.com/office/powerpoint/2010/main" val="41660897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51</a:t>
            </a:fld>
            <a:endParaRPr lang="en-GB"/>
          </a:p>
        </p:txBody>
      </p:sp>
    </p:spTree>
    <p:extLst>
      <p:ext uri="{BB962C8B-B14F-4D97-AF65-F5344CB8AC3E}">
        <p14:creationId xmlns:p14="http://schemas.microsoft.com/office/powerpoint/2010/main" val="176956583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solidFill>
                  <a:prstClr val="black"/>
                </a:solidFill>
              </a:rPr>
              <a:pPr/>
              <a:t>52</a:t>
            </a:fld>
            <a:endParaRPr lang="en-GB">
              <a:solidFill>
                <a:prstClr val="black"/>
              </a:solidFill>
            </a:endParaRPr>
          </a:p>
        </p:txBody>
      </p:sp>
    </p:spTree>
    <p:extLst>
      <p:ext uri="{BB962C8B-B14F-4D97-AF65-F5344CB8AC3E}">
        <p14:creationId xmlns:p14="http://schemas.microsoft.com/office/powerpoint/2010/main" val="369517759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53</a:t>
            </a:fld>
            <a:endParaRPr lang="en-GB"/>
          </a:p>
        </p:txBody>
      </p:sp>
    </p:spTree>
    <p:extLst>
      <p:ext uri="{BB962C8B-B14F-4D97-AF65-F5344CB8AC3E}">
        <p14:creationId xmlns:p14="http://schemas.microsoft.com/office/powerpoint/2010/main" val="200938563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54</a:t>
            </a:fld>
            <a:endParaRPr lang="en-GB"/>
          </a:p>
        </p:txBody>
      </p:sp>
    </p:spTree>
    <p:extLst>
      <p:ext uri="{BB962C8B-B14F-4D97-AF65-F5344CB8AC3E}">
        <p14:creationId xmlns:p14="http://schemas.microsoft.com/office/powerpoint/2010/main" val="30278176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55</a:t>
            </a:fld>
            <a:endParaRPr lang="en-GB" dirty="0"/>
          </a:p>
        </p:txBody>
      </p:sp>
    </p:spTree>
    <p:extLst>
      <p:ext uri="{BB962C8B-B14F-4D97-AF65-F5344CB8AC3E}">
        <p14:creationId xmlns:p14="http://schemas.microsoft.com/office/powerpoint/2010/main" val="80121864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56</a:t>
            </a:fld>
            <a:endParaRPr lang="en-GB" dirty="0"/>
          </a:p>
        </p:txBody>
      </p:sp>
    </p:spTree>
    <p:extLst>
      <p:ext uri="{BB962C8B-B14F-4D97-AF65-F5344CB8AC3E}">
        <p14:creationId xmlns:p14="http://schemas.microsoft.com/office/powerpoint/2010/main" val="93547114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57</a:t>
            </a:fld>
            <a:endParaRPr lang="en-GB" dirty="0"/>
          </a:p>
        </p:txBody>
      </p:sp>
    </p:spTree>
    <p:extLst>
      <p:ext uri="{BB962C8B-B14F-4D97-AF65-F5344CB8AC3E}">
        <p14:creationId xmlns:p14="http://schemas.microsoft.com/office/powerpoint/2010/main" val="44184262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58</a:t>
            </a:fld>
            <a:endParaRPr lang="en-GB" altLang="en-US">
              <a:solidFill>
                <a:srgbClr val="000000"/>
              </a:solidFill>
            </a:endParaRPr>
          </a:p>
        </p:txBody>
      </p:sp>
    </p:spTree>
    <p:extLst>
      <p:ext uri="{BB962C8B-B14F-4D97-AF65-F5344CB8AC3E}">
        <p14:creationId xmlns:p14="http://schemas.microsoft.com/office/powerpoint/2010/main" val="158527371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solidFill>
                  <a:prstClr val="black"/>
                </a:solidFill>
              </a:rPr>
              <a:pPr/>
              <a:t>59</a:t>
            </a:fld>
            <a:endParaRPr lang="en-GB">
              <a:solidFill>
                <a:prstClr val="black"/>
              </a:solidFill>
            </a:endParaRPr>
          </a:p>
        </p:txBody>
      </p:sp>
    </p:spTree>
    <p:extLst>
      <p:ext uri="{BB962C8B-B14F-4D97-AF65-F5344CB8AC3E}">
        <p14:creationId xmlns:p14="http://schemas.microsoft.com/office/powerpoint/2010/main" val="2937436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B91FC0F4-9E9C-40D3-A6C6-8238604D6BC5}" type="datetimeFigureOut">
              <a:rPr lang="en-GB"/>
              <a:pPr>
                <a:defRPr/>
              </a:pPr>
              <a:t>14/03/2017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D9DDBB8-79C6-4ED8-BADA-DDE0C2142A46}" type="slidenum">
              <a:rPr lang="en-GB"/>
              <a:pPr>
                <a:defRPr/>
              </a:pPr>
              <a:t>‹#›</a:t>
            </a:fld>
            <a:endParaRPr lang="en-GB" dirty="0"/>
          </a:p>
        </p:txBody>
      </p:sp>
    </p:spTree>
    <p:extLst>
      <p:ext uri="{BB962C8B-B14F-4D97-AF65-F5344CB8AC3E}">
        <p14:creationId xmlns:p14="http://schemas.microsoft.com/office/powerpoint/2010/main" val="1531190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A6BA9F9-E21E-483C-B53F-4AC71521D500}" type="datetimeFigureOut">
              <a:rPr lang="en-GB"/>
              <a:pPr>
                <a:defRPr/>
              </a:pPr>
              <a:t>14/03/2017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009313E-D6A8-464A-BCF8-343B72D94622}" type="slidenum">
              <a:rPr lang="en-GB"/>
              <a:pPr>
                <a:defRPr/>
              </a:pPr>
              <a:t>‹#›</a:t>
            </a:fld>
            <a:endParaRPr lang="en-GB" dirty="0"/>
          </a:p>
        </p:txBody>
      </p:sp>
    </p:spTree>
    <p:extLst>
      <p:ext uri="{BB962C8B-B14F-4D97-AF65-F5344CB8AC3E}">
        <p14:creationId xmlns:p14="http://schemas.microsoft.com/office/powerpoint/2010/main" val="1878743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119D354-4D3C-456A-8B8C-62F80E48B64E}" type="datetimeFigureOut">
              <a:rPr lang="en-GB"/>
              <a:pPr>
                <a:defRPr/>
              </a:pPr>
              <a:t>14/03/2017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5731CD1-0B31-485A-B8AC-16916154487F}" type="slidenum">
              <a:rPr lang="en-GB"/>
              <a:pPr>
                <a:defRPr/>
              </a:pPr>
              <a:t>‹#›</a:t>
            </a:fld>
            <a:endParaRPr lang="en-GB" dirty="0"/>
          </a:p>
        </p:txBody>
      </p:sp>
    </p:spTree>
    <p:extLst>
      <p:ext uri="{BB962C8B-B14F-4D97-AF65-F5344CB8AC3E}">
        <p14:creationId xmlns:p14="http://schemas.microsoft.com/office/powerpoint/2010/main" val="2961666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400815BD-1611-40C6-9DD3-2F6BEEBC4459}" type="datetimeFigureOut">
              <a:rPr lang="en-GB"/>
              <a:pPr>
                <a:defRPr/>
              </a:pPr>
              <a:t>14/03/2017</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95A2C25-C0F5-4FF3-B5B1-7215D97A5A78}" type="slidenum">
              <a:rPr lang="en-GB"/>
              <a:pPr>
                <a:defRPr/>
              </a:pPr>
              <a:t>‹#›</a:t>
            </a:fld>
            <a:endParaRPr lang="en-GB" dirty="0"/>
          </a:p>
        </p:txBody>
      </p:sp>
    </p:spTree>
    <p:extLst>
      <p:ext uri="{BB962C8B-B14F-4D97-AF65-F5344CB8AC3E}">
        <p14:creationId xmlns:p14="http://schemas.microsoft.com/office/powerpoint/2010/main" val="3517809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D7E0538A-B679-4B68-B4F5-834DCFD1FC38}" type="datetimeFigureOut">
              <a:rPr lang="en-GB"/>
              <a:pPr>
                <a:defRPr/>
              </a:pPr>
              <a:t>14/03/2017</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80C80BA1-BE91-4940-927C-F38C271155AA}" type="slidenum">
              <a:rPr lang="en-GB"/>
              <a:pPr>
                <a:defRPr/>
              </a:pPr>
              <a:t>‹#›</a:t>
            </a:fld>
            <a:endParaRPr lang="en-GB" dirty="0"/>
          </a:p>
        </p:txBody>
      </p:sp>
    </p:spTree>
    <p:extLst>
      <p:ext uri="{BB962C8B-B14F-4D97-AF65-F5344CB8AC3E}">
        <p14:creationId xmlns:p14="http://schemas.microsoft.com/office/powerpoint/2010/main" val="2357339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50DC6CDC-1B1E-44C6-9955-3428D8E52B40}" type="datetimeFigureOut">
              <a:rPr lang="en-GB"/>
              <a:pPr>
                <a:defRPr/>
              </a:pPr>
              <a:t>14/03/2017</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3DAF718A-87E1-4575-9E5B-A2EF0B5A79BB}" type="slidenum">
              <a:rPr lang="en-GB"/>
              <a:pPr>
                <a:defRPr/>
              </a:pPr>
              <a:t>‹#›</a:t>
            </a:fld>
            <a:endParaRPr lang="en-GB" dirty="0"/>
          </a:p>
        </p:txBody>
      </p:sp>
    </p:spTree>
    <p:extLst>
      <p:ext uri="{BB962C8B-B14F-4D97-AF65-F5344CB8AC3E}">
        <p14:creationId xmlns:p14="http://schemas.microsoft.com/office/powerpoint/2010/main" val="578587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CFF40C0-7B59-4E82-99CE-7037B637EEF0}" type="datetimeFigureOut">
              <a:rPr lang="en-GB"/>
              <a:pPr>
                <a:defRPr/>
              </a:pPr>
              <a:t>14/03/2017</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3C7B8493-DAAF-4AA8-808F-F53CF9C5F70D}" type="slidenum">
              <a:rPr lang="en-GB"/>
              <a:pPr>
                <a:defRPr/>
              </a:pPr>
              <a:t>‹#›</a:t>
            </a:fld>
            <a:endParaRPr lang="en-GB" dirty="0"/>
          </a:p>
        </p:txBody>
      </p:sp>
    </p:spTree>
    <p:extLst>
      <p:ext uri="{BB962C8B-B14F-4D97-AF65-F5344CB8AC3E}">
        <p14:creationId xmlns:p14="http://schemas.microsoft.com/office/powerpoint/2010/main" val="77656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872B266-6E7E-4627-9AB8-BD6F8876696B}" type="datetimeFigureOut">
              <a:rPr lang="en-GB"/>
              <a:pPr>
                <a:defRPr/>
              </a:pPr>
              <a:t>14/03/2017</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657C864-830B-4834-A8F0-5F2C015509BD}" type="slidenum">
              <a:rPr lang="en-GB"/>
              <a:pPr>
                <a:defRPr/>
              </a:pPr>
              <a:t>‹#›</a:t>
            </a:fld>
            <a:endParaRPr lang="en-GB" dirty="0"/>
          </a:p>
        </p:txBody>
      </p:sp>
    </p:spTree>
    <p:extLst>
      <p:ext uri="{BB962C8B-B14F-4D97-AF65-F5344CB8AC3E}">
        <p14:creationId xmlns:p14="http://schemas.microsoft.com/office/powerpoint/2010/main" val="3056806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54BE1C4-2A50-41B7-8C7D-302F62A6EC56}" type="datetimeFigureOut">
              <a:rPr lang="en-GB"/>
              <a:pPr>
                <a:defRPr/>
              </a:pPr>
              <a:t>14/03/2017</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61271F6-5795-492B-B567-A24A28F9ED32}" type="slidenum">
              <a:rPr lang="en-GB"/>
              <a:pPr>
                <a:defRPr/>
              </a:pPr>
              <a:t>‹#›</a:t>
            </a:fld>
            <a:endParaRPr lang="en-GB" dirty="0"/>
          </a:p>
        </p:txBody>
      </p:sp>
    </p:spTree>
    <p:extLst>
      <p:ext uri="{BB962C8B-B14F-4D97-AF65-F5344CB8AC3E}">
        <p14:creationId xmlns:p14="http://schemas.microsoft.com/office/powerpoint/2010/main" val="4169093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F824A6E5-3E07-4070-80F9-B239B0E75830}" type="datetimeFigureOut">
              <a:rPr lang="en-GB"/>
              <a:pPr>
                <a:defRPr/>
              </a:pPr>
              <a:t>14/03/2017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0B712BE-7F95-462F-9241-46A3F8C1FD94}" type="slidenum">
              <a:rPr lang="en-GB"/>
              <a:pPr>
                <a:defRPr/>
              </a:pPr>
              <a:t>‹#›</a:t>
            </a:fld>
            <a:endParaRPr lang="en-GB" dirty="0"/>
          </a:p>
        </p:txBody>
      </p:sp>
    </p:spTree>
    <p:extLst>
      <p:ext uri="{BB962C8B-B14F-4D97-AF65-F5344CB8AC3E}">
        <p14:creationId xmlns:p14="http://schemas.microsoft.com/office/powerpoint/2010/main" val="1580410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DDEEA60-EA02-4120-8AC2-149BB75F6C2E}" type="datetimeFigureOut">
              <a:rPr lang="en-GB"/>
              <a:pPr>
                <a:defRPr/>
              </a:pPr>
              <a:t>14/03/2017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94D835D-B1DE-4B51-885F-4577C3476CFF}" type="slidenum">
              <a:rPr lang="en-GB"/>
              <a:pPr>
                <a:defRPr/>
              </a:pPr>
              <a:t>‹#›</a:t>
            </a:fld>
            <a:endParaRPr lang="en-GB" dirty="0"/>
          </a:p>
        </p:txBody>
      </p:sp>
    </p:spTree>
    <p:extLst>
      <p:ext uri="{BB962C8B-B14F-4D97-AF65-F5344CB8AC3E}">
        <p14:creationId xmlns:p14="http://schemas.microsoft.com/office/powerpoint/2010/main" val="186880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white">
                    <a:tint val="75000"/>
                  </a:prstClr>
                </a:solidFill>
                <a:latin typeface="+mn-lt"/>
                <a:cs typeface="+mn-cs"/>
              </a:defRPr>
            </a:lvl1pPr>
          </a:lstStyle>
          <a:p>
            <a:pPr>
              <a:defRPr/>
            </a:pPr>
            <a:fld id="{8CB95DB2-AA23-4133-8533-29EBE3F9D3E3}" type="datetimeFigureOut">
              <a:rPr lang="en-GB"/>
              <a:pPr>
                <a:defRPr/>
              </a:pPr>
              <a:t>14/03/2017</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white">
                    <a:tint val="75000"/>
                  </a:prstClr>
                </a:solidFill>
                <a:latin typeface="+mn-lt"/>
                <a:cs typeface="+mn-cs"/>
              </a:defRPr>
            </a:lvl1pPr>
          </a:lstStyle>
          <a:p>
            <a:pPr>
              <a:defRPr/>
            </a:pPr>
            <a:fld id="{0C4D56DB-3D5E-428E-801F-08CC547FE018}" type="slidenum">
              <a:rPr lang="en-GB"/>
              <a:pPr>
                <a:defRPr/>
              </a:pPr>
              <a:t>‹#›</a:t>
            </a:fld>
            <a:endParaRPr lang="en-GB"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hyperlink" Target="//upload.wikimedia.org/wikipedia/commons/5/51/Hong_Kong_British_Passport.jpg" TargetMode="External"/><Relationship Id="rId3" Type="http://schemas.openxmlformats.org/officeDocument/2006/relationships/hyperlink" Target="//upload.wikimedia.org/wikipedia/commons/f/fc/MaltonCH.jpg" TargetMode="External"/><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9.png"/><Relationship Id="rId4" Type="http://schemas.openxmlformats.org/officeDocument/2006/relationships/image" Target="../media/image4.jpeg"/><Relationship Id="rId9"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hyperlink" Target="//upload.wikimedia.org/wikipedia/commons/e/ec/Manifestation_Algiers_RCD_-_01222011.jpg"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hyperlink" Target="//upload.wikimedia.org/wikipedia/commons/7/7b/Arr%C3%AAt_du_processus_%C3%A9lectoral_de_1991_en_Alg%C3%A9rie.jpg"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hyperlink" Target="//upload.wikimedia.org/wikipedia/commons/b/b3/Algiers_-_depot_and_station_grounds_of_Algerian_Railway_LCCN2004707260.tif"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lasalle.edu/~mcinneshin/344/wk12/Bethel/FrenchPre/FRA3.htm"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hyperlink" Target="//upload.wikimedia.org/wikipedia/commons/7/7b/French_Algeria_evolution_1830-1962_map-fr.svg"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gif"/></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3.pn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24.xml.rels><?xml version="1.0" encoding="UTF-8" standalone="yes"?>
<Relationships xmlns="http://schemas.openxmlformats.org/package/2006/relationships"><Relationship Id="rId3" Type="http://schemas.openxmlformats.org/officeDocument/2006/relationships/hyperlink" Target="http://www.dailymotion.com/video/x2xafv7" TargetMode="External"/><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png"/></Relationships>
</file>

<file path=ppt/slides/_rels/slide2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2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32.x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69.emf"/><Relationship Id="rId4" Type="http://schemas.openxmlformats.org/officeDocument/2006/relationships/image" Target="../media/image68.emf"/></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72.png"/><Relationship Id="rId4" Type="http://schemas.openxmlformats.org/officeDocument/2006/relationships/image" Target="../media/image71.png"/></Relationships>
</file>

<file path=ppt/slides/_rels/slide34.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35.xml.rels><?xml version="1.0" encoding="UTF-8" standalone="yes"?>
<Relationships xmlns="http://schemas.openxmlformats.org/package/2006/relationships"><Relationship Id="rId3" Type="http://schemas.openxmlformats.org/officeDocument/2006/relationships/image" Target="../media/image73.jpg"/><Relationship Id="rId7" Type="http://schemas.openxmlformats.org/officeDocument/2006/relationships/image" Target="../media/image77.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hyperlink" Target="http://algeroisementvotre.free.fr/site1000/alger15/alger041.html" TargetMode="External"/><Relationship Id="rId5" Type="http://schemas.openxmlformats.org/officeDocument/2006/relationships/image" Target="../media/image76.png"/><Relationship Id="rId4" Type="http://schemas.openxmlformats.org/officeDocument/2006/relationships/image" Target="../media/image75.png"/></Relationships>
</file>

<file path=ppt/slides/_rels/slide3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jp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2.gif"/><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85.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_rels/slide45.xml.rels><?xml version="1.0" encoding="UTF-8" standalone="yes"?>
<Relationships xmlns="http://schemas.openxmlformats.org/package/2006/relationships"><Relationship Id="rId3" Type="http://schemas.openxmlformats.org/officeDocument/2006/relationships/image" Target="../media/image91.emf"/><Relationship Id="rId7" Type="http://schemas.openxmlformats.org/officeDocument/2006/relationships/image" Target="../media/image95.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4.png"/><Relationship Id="rId5" Type="http://schemas.openxmlformats.org/officeDocument/2006/relationships/image" Target="../media/image93.emf"/><Relationship Id="rId4" Type="http://schemas.openxmlformats.org/officeDocument/2006/relationships/image" Target="../media/image92.png"/></Relationships>
</file>

<file path=ppt/slides/_rels/slide4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97.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101.png"/><Relationship Id="rId5" Type="http://schemas.openxmlformats.org/officeDocument/2006/relationships/image" Target="../media/image100.jpg"/><Relationship Id="rId4" Type="http://schemas.openxmlformats.org/officeDocument/2006/relationships/image" Target="../media/image99.png"/></Relationships>
</file>

<file path=ppt/slides/_rels/slide50.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103.png"/></Relationships>
</file>

<file path=ppt/slides/_rels/slide5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112.png"/><Relationship Id="rId3" Type="http://schemas.openxmlformats.org/officeDocument/2006/relationships/image" Target="../media/image107.png"/><Relationship Id="rId7" Type="http://schemas.openxmlformats.org/officeDocument/2006/relationships/image" Target="../media/image111.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110.png"/><Relationship Id="rId5" Type="http://schemas.openxmlformats.org/officeDocument/2006/relationships/image" Target="../media/image109.png"/><Relationship Id="rId4" Type="http://schemas.openxmlformats.org/officeDocument/2006/relationships/image" Target="../media/image108.png"/><Relationship Id="rId9" Type="http://schemas.openxmlformats.org/officeDocument/2006/relationships/image" Target="../media/image113.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115.png"/></Relationships>
</file>

<file path=ppt/slides/_rels/slide56.xml.rels><?xml version="1.0" encoding="UTF-8" standalone="yes"?>
<Relationships xmlns="http://schemas.openxmlformats.org/package/2006/relationships"><Relationship Id="rId3" Type="http://schemas.openxmlformats.org/officeDocument/2006/relationships/hyperlink" Target="http://algeroisementvotre.free.fr/" TargetMode="External"/><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118.png"/><Relationship Id="rId5" Type="http://schemas.openxmlformats.org/officeDocument/2006/relationships/image" Target="../media/image117.jpg"/><Relationship Id="rId4" Type="http://schemas.openxmlformats.org/officeDocument/2006/relationships/image" Target="../media/image116.png"/></Relationships>
</file>

<file path=ppt/slides/_rels/slide57.xml.rels><?xml version="1.0" encoding="UTF-8" standalone="yes"?>
<Relationships xmlns="http://schemas.openxmlformats.org/package/2006/relationships"><Relationship Id="rId3" Type="http://schemas.openxmlformats.org/officeDocument/2006/relationships/image" Target="../media/image119.emf"/><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122.png"/><Relationship Id="rId5" Type="http://schemas.openxmlformats.org/officeDocument/2006/relationships/image" Target="../media/image121.png"/><Relationship Id="rId4" Type="http://schemas.openxmlformats.org/officeDocument/2006/relationships/image" Target="../media/image120.png"/></Relationships>
</file>

<file path=ppt/slides/_rels/slide58.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123.png"/></Relationships>
</file>

<file path=ppt/slides/_rels/slide59.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58.xml"/><Relationship Id="rId1" Type="http://schemas.openxmlformats.org/officeDocument/2006/relationships/slideLayout" Target="../slideLayouts/slideLayout7.xml"/><Relationship Id="rId5" Type="http://schemas.openxmlformats.org/officeDocument/2006/relationships/image" Target="../media/image126.png"/><Relationship Id="rId4" Type="http://schemas.openxmlformats.org/officeDocument/2006/relationships/image" Target="../media/image1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81736"/>
            <a:ext cx="9144000" cy="5976264"/>
          </a:xfrm>
          <a:prstGeom prst="rect">
            <a:avLst/>
          </a:prstGeom>
        </p:spPr>
        <p:txBody>
          <a:bodyPr wrap="square" lIns="540000" tIns="360000" rIns="540000" bIns="360000" numCol="2" spcCol="360000">
            <a:normAutofit fontScale="92500" lnSpcReduction="20000"/>
          </a:bodyPr>
          <a:lstStyle/>
          <a:p>
            <a:pPr fontAlgn="auto">
              <a:spcBef>
                <a:spcPts val="0"/>
              </a:spcBef>
              <a:spcAft>
                <a:spcPts val="0"/>
              </a:spcAft>
              <a:defRPr/>
            </a:pPr>
            <a:r>
              <a:rPr lang="en-GB" sz="1600" b="1" u="sng" dirty="0">
                <a:solidFill>
                  <a:prstClr val="white"/>
                </a:solidFill>
                <a:latin typeface="+mn-lt"/>
              </a:rPr>
              <a:t>1</a:t>
            </a:r>
            <a:r>
              <a:rPr lang="en-GB" sz="1700" b="1" u="sng" dirty="0">
                <a:solidFill>
                  <a:prstClr val="white"/>
                </a:solidFill>
                <a:latin typeface="+mn-lt"/>
              </a:rPr>
              <a:t>. </a:t>
            </a:r>
            <a:r>
              <a:rPr lang="en-GB" sz="1700" b="1" u="sng" dirty="0" smtClean="0">
                <a:solidFill>
                  <a:prstClr val="white"/>
                </a:solidFill>
                <a:latin typeface="+mn-lt"/>
              </a:rPr>
              <a:t>Imperial/Colonial </a:t>
            </a:r>
            <a:r>
              <a:rPr lang="en-GB" sz="1700" b="1" u="sng" dirty="0">
                <a:solidFill>
                  <a:prstClr val="white"/>
                </a:solidFill>
                <a:latin typeface="+mn-lt"/>
              </a:rPr>
              <a:t>Cities</a:t>
            </a:r>
          </a:p>
          <a:p>
            <a:pPr fontAlgn="auto">
              <a:spcBef>
                <a:spcPts val="0"/>
              </a:spcBef>
              <a:spcAft>
                <a:spcPts val="0"/>
              </a:spcAft>
              <a:defRPr/>
            </a:pPr>
            <a:endParaRPr lang="en-GB" sz="1700" b="1" u="sng" dirty="0">
              <a:solidFill>
                <a:prstClr val="white"/>
              </a:solidFill>
              <a:latin typeface="+mn-lt"/>
            </a:endParaRPr>
          </a:p>
          <a:p>
            <a:pPr fontAlgn="auto">
              <a:spcBef>
                <a:spcPts val="0"/>
              </a:spcBef>
              <a:spcAft>
                <a:spcPts val="0"/>
              </a:spcAft>
              <a:defRPr/>
            </a:pPr>
            <a:r>
              <a:rPr lang="en-GB" sz="1700" b="1" u="sng" dirty="0">
                <a:solidFill>
                  <a:srgbClr val="FFFFFF"/>
                </a:solidFill>
                <a:latin typeface="+mn-lt"/>
              </a:rPr>
              <a:t>2. Postcolonial </a:t>
            </a:r>
            <a:r>
              <a:rPr lang="en-GB" sz="1700" b="1" u="sng" dirty="0" smtClean="0">
                <a:solidFill>
                  <a:srgbClr val="FFFFFF"/>
                </a:solidFill>
                <a:latin typeface="+mn-lt"/>
              </a:rPr>
              <a:t>Algiers </a:t>
            </a:r>
            <a:endParaRPr lang="en-GB" sz="1700" b="1" u="sng" dirty="0">
              <a:solidFill>
                <a:srgbClr val="FFFFFF"/>
              </a:solidFill>
              <a:latin typeface="+mn-lt"/>
            </a:endParaRPr>
          </a:p>
          <a:p>
            <a:pPr marL="342900" indent="-342900" fontAlgn="auto">
              <a:spcBef>
                <a:spcPts val="0"/>
              </a:spcBef>
              <a:spcAft>
                <a:spcPts val="0"/>
              </a:spcAft>
              <a:buFontTx/>
              <a:buChar char="-"/>
              <a:defRPr/>
            </a:pPr>
            <a:r>
              <a:rPr lang="en-GB" sz="1700" dirty="0" err="1">
                <a:solidFill>
                  <a:srgbClr val="FFFFFF"/>
                </a:solidFill>
                <a:latin typeface="+mn-lt"/>
              </a:rPr>
              <a:t>Postcolonialism</a:t>
            </a:r>
            <a:endParaRPr lang="en-GB" sz="1700" dirty="0">
              <a:solidFill>
                <a:srgbClr val="FFFFFF"/>
              </a:solidFill>
              <a:latin typeface="+mn-lt"/>
            </a:endParaRPr>
          </a:p>
          <a:p>
            <a:pPr marL="342900" indent="-342900" fontAlgn="auto">
              <a:spcBef>
                <a:spcPts val="0"/>
              </a:spcBef>
              <a:spcAft>
                <a:spcPts val="0"/>
              </a:spcAft>
              <a:buFontTx/>
              <a:buChar char="-"/>
              <a:defRPr/>
            </a:pPr>
            <a:r>
              <a:rPr lang="en-GB" sz="1700" dirty="0">
                <a:solidFill>
                  <a:srgbClr val="FFFFFF"/>
                </a:solidFill>
                <a:latin typeface="+mn-lt"/>
              </a:rPr>
              <a:t>Algiers today</a:t>
            </a:r>
          </a:p>
          <a:p>
            <a:pPr marL="342900" indent="-342900" fontAlgn="auto">
              <a:spcBef>
                <a:spcPts val="0"/>
              </a:spcBef>
              <a:spcAft>
                <a:spcPts val="0"/>
              </a:spcAft>
              <a:buFontTx/>
              <a:buChar char="-"/>
              <a:defRPr/>
            </a:pPr>
            <a:r>
              <a:rPr lang="en-GB" sz="1700" dirty="0">
                <a:solidFill>
                  <a:srgbClr val="FFFFFF"/>
                </a:solidFill>
                <a:latin typeface="+mn-lt"/>
              </a:rPr>
              <a:t>Arab Spring</a:t>
            </a:r>
          </a:p>
          <a:p>
            <a:pPr fontAlgn="auto">
              <a:spcBef>
                <a:spcPts val="0"/>
              </a:spcBef>
              <a:spcAft>
                <a:spcPts val="0"/>
              </a:spcAft>
              <a:defRPr/>
            </a:pPr>
            <a:endParaRPr lang="en-GB" sz="1700" b="1" u="sng" dirty="0">
              <a:solidFill>
                <a:srgbClr val="FFFFFF"/>
              </a:solidFill>
              <a:latin typeface="+mn-lt"/>
            </a:endParaRPr>
          </a:p>
          <a:p>
            <a:pPr fontAlgn="auto">
              <a:spcBef>
                <a:spcPts val="0"/>
              </a:spcBef>
              <a:spcAft>
                <a:spcPts val="0"/>
              </a:spcAft>
              <a:defRPr/>
            </a:pPr>
            <a:r>
              <a:rPr lang="en-GB" sz="1700" b="1" u="sng" dirty="0">
                <a:solidFill>
                  <a:prstClr val="white"/>
                </a:solidFill>
                <a:latin typeface="+mn-lt"/>
              </a:rPr>
              <a:t>3. History of Algiers</a:t>
            </a:r>
          </a:p>
          <a:p>
            <a:pPr marL="285750" indent="-285750" fontAlgn="auto">
              <a:spcBef>
                <a:spcPts val="0"/>
              </a:spcBef>
              <a:spcAft>
                <a:spcPts val="0"/>
              </a:spcAft>
              <a:buFontTx/>
              <a:buChar char="-"/>
              <a:defRPr/>
            </a:pPr>
            <a:r>
              <a:rPr lang="en-GB" sz="1700" dirty="0">
                <a:solidFill>
                  <a:prstClr val="white"/>
                </a:solidFill>
                <a:latin typeface="+mn-lt"/>
              </a:rPr>
              <a:t>French colony and independence </a:t>
            </a:r>
          </a:p>
          <a:p>
            <a:pPr marL="285750" indent="-285750" fontAlgn="auto">
              <a:spcBef>
                <a:spcPts val="0"/>
              </a:spcBef>
              <a:spcAft>
                <a:spcPts val="0"/>
              </a:spcAft>
              <a:buFontTx/>
              <a:buChar char="-"/>
              <a:defRPr/>
            </a:pPr>
            <a:r>
              <a:rPr lang="en-GB" sz="1700" dirty="0">
                <a:solidFill>
                  <a:prstClr val="white"/>
                </a:solidFill>
                <a:latin typeface="+mn-lt"/>
              </a:rPr>
              <a:t>Ancient to Early Modern</a:t>
            </a:r>
          </a:p>
          <a:p>
            <a:pPr marL="285750" indent="-285750" fontAlgn="auto">
              <a:spcBef>
                <a:spcPts val="0"/>
              </a:spcBef>
              <a:spcAft>
                <a:spcPts val="0"/>
              </a:spcAft>
              <a:buFontTx/>
              <a:buChar char="-"/>
              <a:defRPr/>
            </a:pPr>
            <a:r>
              <a:rPr lang="en-GB" sz="1700" dirty="0">
                <a:solidFill>
                  <a:prstClr val="white"/>
                </a:solidFill>
                <a:latin typeface="+mn-lt"/>
              </a:rPr>
              <a:t>Ottoman colonisation</a:t>
            </a:r>
          </a:p>
          <a:p>
            <a:pPr marL="285750" indent="-285750" fontAlgn="auto">
              <a:spcBef>
                <a:spcPts val="0"/>
              </a:spcBef>
              <a:spcAft>
                <a:spcPts val="0"/>
              </a:spcAft>
              <a:buFontTx/>
              <a:buChar char="-"/>
              <a:defRPr/>
            </a:pPr>
            <a:r>
              <a:rPr lang="en-GB" sz="1700" dirty="0">
                <a:solidFill>
                  <a:prstClr val="white"/>
                </a:solidFill>
                <a:latin typeface="+mn-lt"/>
              </a:rPr>
              <a:t>French invasion</a:t>
            </a:r>
          </a:p>
          <a:p>
            <a:pPr fontAlgn="auto">
              <a:spcBef>
                <a:spcPts val="0"/>
              </a:spcBef>
              <a:spcAft>
                <a:spcPts val="0"/>
              </a:spcAft>
              <a:defRPr/>
            </a:pPr>
            <a:endParaRPr lang="en-GB" sz="1700" dirty="0">
              <a:solidFill>
                <a:prstClr val="white"/>
              </a:solidFill>
              <a:latin typeface="+mn-lt"/>
            </a:endParaRPr>
          </a:p>
          <a:p>
            <a:pPr fontAlgn="auto">
              <a:spcBef>
                <a:spcPts val="0"/>
              </a:spcBef>
              <a:spcAft>
                <a:spcPts val="0"/>
              </a:spcAft>
              <a:defRPr/>
            </a:pPr>
            <a:r>
              <a:rPr lang="en-GB" sz="1700" b="1" u="sng" dirty="0">
                <a:solidFill>
                  <a:prstClr val="white"/>
                </a:solidFill>
                <a:latin typeface="+mn-lt"/>
              </a:rPr>
              <a:t>4</a:t>
            </a:r>
            <a:r>
              <a:rPr lang="en-GB" sz="1700" b="1" u="sng" dirty="0" smtClean="0">
                <a:solidFill>
                  <a:prstClr val="white"/>
                </a:solidFill>
                <a:latin typeface="+mn-lt"/>
              </a:rPr>
              <a:t>. </a:t>
            </a:r>
            <a:r>
              <a:rPr lang="en-GB" sz="1700" b="1" u="sng" dirty="0">
                <a:solidFill>
                  <a:prstClr val="white"/>
                </a:solidFill>
                <a:latin typeface="+mn-lt"/>
              </a:rPr>
              <a:t>Colonial Algiers</a:t>
            </a:r>
          </a:p>
          <a:p>
            <a:pPr marL="342900" indent="-342900" fontAlgn="auto">
              <a:spcBef>
                <a:spcPts val="0"/>
              </a:spcBef>
              <a:spcAft>
                <a:spcPts val="0"/>
              </a:spcAft>
              <a:buFontTx/>
              <a:buChar char="-"/>
              <a:defRPr/>
            </a:pPr>
            <a:r>
              <a:rPr lang="en-GB" sz="1700" dirty="0">
                <a:solidFill>
                  <a:prstClr val="white"/>
                </a:solidFill>
                <a:latin typeface="+mn-lt"/>
              </a:rPr>
              <a:t>Consolidation of French rule</a:t>
            </a:r>
          </a:p>
          <a:p>
            <a:pPr marL="342900" indent="-342900" fontAlgn="auto">
              <a:spcBef>
                <a:spcPts val="0"/>
              </a:spcBef>
              <a:spcAft>
                <a:spcPts val="0"/>
              </a:spcAft>
              <a:buFontTx/>
              <a:buChar char="-"/>
              <a:defRPr/>
            </a:pPr>
            <a:r>
              <a:rPr lang="en-GB" sz="1700" dirty="0">
                <a:solidFill>
                  <a:prstClr val="white"/>
                </a:solidFill>
                <a:latin typeface="+mn-lt"/>
              </a:rPr>
              <a:t>Symbolism of French rule</a:t>
            </a:r>
          </a:p>
          <a:p>
            <a:pPr marL="342900" indent="-342900" fontAlgn="auto">
              <a:spcBef>
                <a:spcPts val="0"/>
              </a:spcBef>
              <a:spcAft>
                <a:spcPts val="0"/>
              </a:spcAft>
              <a:buFontTx/>
              <a:buChar char="-"/>
              <a:defRPr/>
            </a:pPr>
            <a:r>
              <a:rPr lang="en-GB" sz="1700" dirty="0">
                <a:solidFill>
                  <a:prstClr val="white"/>
                </a:solidFill>
                <a:latin typeface="+mn-lt"/>
              </a:rPr>
              <a:t>The Marine Quarter</a:t>
            </a:r>
          </a:p>
          <a:p>
            <a:pPr marL="342900" indent="-342900" fontAlgn="auto">
              <a:spcBef>
                <a:spcPts val="0"/>
              </a:spcBef>
              <a:spcAft>
                <a:spcPts val="0"/>
              </a:spcAft>
              <a:buFontTx/>
              <a:buChar char="-"/>
              <a:defRPr/>
            </a:pPr>
            <a:r>
              <a:rPr lang="en-GB" sz="1700" dirty="0">
                <a:solidFill>
                  <a:prstClr val="white"/>
                </a:solidFill>
                <a:latin typeface="+mn-lt"/>
              </a:rPr>
              <a:t>The Casbah</a:t>
            </a:r>
          </a:p>
          <a:p>
            <a:pPr marL="342900" indent="-342900" fontAlgn="auto">
              <a:spcBef>
                <a:spcPts val="0"/>
              </a:spcBef>
              <a:spcAft>
                <a:spcPts val="0"/>
              </a:spcAft>
              <a:buFontTx/>
              <a:buChar char="-"/>
              <a:defRPr/>
            </a:pPr>
            <a:r>
              <a:rPr lang="en-GB" sz="1700" i="1" dirty="0" err="1">
                <a:solidFill>
                  <a:prstClr val="white"/>
                </a:solidFill>
                <a:latin typeface="+mn-lt"/>
              </a:rPr>
              <a:t>Pépé</a:t>
            </a:r>
            <a:r>
              <a:rPr lang="en-GB" sz="1700" i="1" dirty="0">
                <a:solidFill>
                  <a:prstClr val="white"/>
                </a:solidFill>
                <a:latin typeface="+mn-lt"/>
              </a:rPr>
              <a:t> le </a:t>
            </a:r>
            <a:r>
              <a:rPr lang="en-GB" sz="1700" i="1" dirty="0" err="1">
                <a:solidFill>
                  <a:prstClr val="white"/>
                </a:solidFill>
                <a:latin typeface="+mn-lt"/>
              </a:rPr>
              <a:t>Moko</a:t>
            </a:r>
            <a:r>
              <a:rPr lang="en-GB" sz="1700" i="1" dirty="0">
                <a:solidFill>
                  <a:prstClr val="white"/>
                </a:solidFill>
                <a:latin typeface="+mn-lt"/>
              </a:rPr>
              <a:t> </a:t>
            </a:r>
            <a:endParaRPr lang="en-GB" sz="1700" i="1" dirty="0" smtClean="0">
              <a:solidFill>
                <a:prstClr val="white"/>
              </a:solidFill>
              <a:latin typeface="+mn-lt"/>
            </a:endParaRPr>
          </a:p>
          <a:p>
            <a:pPr marL="342900" indent="-342900">
              <a:buFontTx/>
              <a:buChar char="-"/>
              <a:defRPr/>
            </a:pPr>
            <a:r>
              <a:rPr lang="en-GB" sz="1700" dirty="0">
                <a:solidFill>
                  <a:prstClr val="white"/>
                </a:solidFill>
                <a:latin typeface="+mn-lt"/>
              </a:rPr>
              <a:t>Expansion and Suburbanisation</a:t>
            </a:r>
          </a:p>
          <a:p>
            <a:pPr marL="342900" indent="-342900">
              <a:buFontTx/>
              <a:buChar char="-"/>
              <a:defRPr/>
            </a:pPr>
            <a:r>
              <a:rPr lang="en-GB" sz="1700" dirty="0" err="1">
                <a:solidFill>
                  <a:prstClr val="white"/>
                </a:solidFill>
                <a:latin typeface="+mn-lt"/>
              </a:rPr>
              <a:t>Cagayous</a:t>
            </a:r>
            <a:endParaRPr lang="en-GB" sz="1700" dirty="0">
              <a:solidFill>
                <a:prstClr val="white"/>
              </a:solidFill>
              <a:latin typeface="+mn-lt"/>
            </a:endParaRPr>
          </a:p>
          <a:p>
            <a:pPr marL="342900" indent="-342900">
              <a:buFontTx/>
              <a:buChar char="-"/>
              <a:defRPr/>
            </a:pPr>
            <a:r>
              <a:rPr lang="en-GB" sz="1700" i="1" dirty="0" err="1">
                <a:solidFill>
                  <a:prstClr val="white"/>
                </a:solidFill>
                <a:latin typeface="+mn-lt"/>
              </a:rPr>
              <a:t>Pieds</a:t>
            </a:r>
            <a:r>
              <a:rPr lang="en-GB" sz="1700" i="1" dirty="0">
                <a:solidFill>
                  <a:prstClr val="white"/>
                </a:solidFill>
                <a:latin typeface="+mn-lt"/>
              </a:rPr>
              <a:t>-Noirs</a:t>
            </a:r>
          </a:p>
          <a:p>
            <a:pPr marL="342900" indent="-342900" fontAlgn="auto">
              <a:spcBef>
                <a:spcPts val="0"/>
              </a:spcBef>
              <a:spcAft>
                <a:spcPts val="0"/>
              </a:spcAft>
              <a:buFontTx/>
              <a:buChar char="-"/>
              <a:defRPr/>
            </a:pPr>
            <a:r>
              <a:rPr lang="en-GB" sz="1700" dirty="0" smtClean="0">
                <a:solidFill>
                  <a:prstClr val="white"/>
                </a:solidFill>
                <a:latin typeface="+mn-lt"/>
              </a:rPr>
              <a:t>Albert Camus</a:t>
            </a:r>
            <a:endParaRPr lang="en-GB" sz="1700" dirty="0">
              <a:solidFill>
                <a:prstClr val="white"/>
              </a:solidFill>
              <a:latin typeface="+mn-lt"/>
            </a:endParaRPr>
          </a:p>
          <a:p>
            <a:pPr fontAlgn="auto">
              <a:spcBef>
                <a:spcPts val="0"/>
              </a:spcBef>
              <a:spcAft>
                <a:spcPts val="0"/>
              </a:spcAft>
              <a:defRPr/>
            </a:pPr>
            <a:endParaRPr lang="en-GB" sz="1700" dirty="0">
              <a:solidFill>
                <a:prstClr val="white"/>
              </a:solidFill>
              <a:latin typeface="+mn-lt"/>
            </a:endParaRPr>
          </a:p>
          <a:p>
            <a:pPr fontAlgn="auto">
              <a:spcBef>
                <a:spcPts val="0"/>
              </a:spcBef>
              <a:spcAft>
                <a:spcPts val="0"/>
              </a:spcAft>
              <a:defRPr/>
            </a:pPr>
            <a:r>
              <a:rPr lang="en-GB" sz="1700" b="1" u="sng" dirty="0">
                <a:solidFill>
                  <a:prstClr val="white"/>
                </a:solidFill>
                <a:latin typeface="+mn-lt"/>
              </a:rPr>
              <a:t>5</a:t>
            </a:r>
            <a:r>
              <a:rPr lang="en-GB" sz="1700" b="1" u="sng" dirty="0" smtClean="0">
                <a:solidFill>
                  <a:prstClr val="white"/>
                </a:solidFill>
                <a:latin typeface="+mn-lt"/>
              </a:rPr>
              <a:t>. Build-up to the War </a:t>
            </a:r>
            <a:r>
              <a:rPr lang="en-GB" sz="1700" b="1" u="sng" dirty="0">
                <a:solidFill>
                  <a:prstClr val="white"/>
                </a:solidFill>
                <a:latin typeface="+mn-lt"/>
              </a:rPr>
              <a:t>of Independence </a:t>
            </a:r>
          </a:p>
          <a:p>
            <a:pPr marL="342900" indent="-342900" fontAlgn="auto">
              <a:spcBef>
                <a:spcPts val="0"/>
              </a:spcBef>
              <a:spcAft>
                <a:spcPts val="0"/>
              </a:spcAft>
              <a:buFontTx/>
              <a:buChar char="-"/>
              <a:defRPr/>
            </a:pPr>
            <a:r>
              <a:rPr lang="en-GB" sz="1700" dirty="0">
                <a:solidFill>
                  <a:prstClr val="white"/>
                </a:solidFill>
                <a:latin typeface="+mn-lt"/>
              </a:rPr>
              <a:t>Urban sprawl and  the </a:t>
            </a:r>
            <a:r>
              <a:rPr lang="en-GB" sz="1700" i="1" dirty="0" err="1" smtClean="0">
                <a:solidFill>
                  <a:prstClr val="white"/>
                </a:solidFill>
                <a:latin typeface="+mn-lt"/>
              </a:rPr>
              <a:t>bidonvilles</a:t>
            </a:r>
            <a:endParaRPr lang="en-GB" sz="1700" dirty="0" smtClean="0">
              <a:solidFill>
                <a:prstClr val="white"/>
              </a:solidFill>
              <a:latin typeface="+mn-lt"/>
            </a:endParaRPr>
          </a:p>
          <a:p>
            <a:pPr marL="342900" indent="-342900" fontAlgn="auto">
              <a:spcBef>
                <a:spcPts val="0"/>
              </a:spcBef>
              <a:spcAft>
                <a:spcPts val="0"/>
              </a:spcAft>
              <a:buFontTx/>
              <a:buChar char="-"/>
              <a:defRPr/>
            </a:pPr>
            <a:r>
              <a:rPr lang="en-GB" sz="1700" dirty="0" err="1" smtClean="0">
                <a:solidFill>
                  <a:prstClr val="white"/>
                </a:solidFill>
                <a:latin typeface="+mn-lt"/>
              </a:rPr>
              <a:t>Masterplans</a:t>
            </a:r>
            <a:endParaRPr lang="en-GB" sz="1700" dirty="0">
              <a:solidFill>
                <a:prstClr val="white"/>
              </a:solidFill>
              <a:latin typeface="+mn-lt"/>
            </a:endParaRPr>
          </a:p>
          <a:p>
            <a:pPr marL="285750" indent="-285750" fontAlgn="auto">
              <a:spcBef>
                <a:spcPts val="0"/>
              </a:spcBef>
              <a:spcAft>
                <a:spcPts val="0"/>
              </a:spcAft>
              <a:buFontTx/>
              <a:buChar char="-"/>
              <a:defRPr/>
            </a:pPr>
            <a:r>
              <a:rPr lang="en-GB" sz="1700" dirty="0" smtClean="0">
                <a:solidFill>
                  <a:prstClr val="white"/>
                </a:solidFill>
                <a:latin typeface="+mn-lt"/>
              </a:rPr>
              <a:t>‘New colonialism’</a:t>
            </a:r>
          </a:p>
          <a:p>
            <a:pPr marL="285750" indent="-285750" fontAlgn="auto">
              <a:spcBef>
                <a:spcPts val="0"/>
              </a:spcBef>
              <a:spcAft>
                <a:spcPts val="0"/>
              </a:spcAft>
              <a:buFontTx/>
              <a:buChar char="-"/>
              <a:defRPr/>
            </a:pPr>
            <a:r>
              <a:rPr lang="en-GB" sz="1700" dirty="0" smtClean="0">
                <a:solidFill>
                  <a:prstClr val="white"/>
                </a:solidFill>
                <a:latin typeface="+mn-lt"/>
              </a:rPr>
              <a:t>Algeria </a:t>
            </a:r>
            <a:r>
              <a:rPr lang="en-GB" sz="1700" dirty="0">
                <a:solidFill>
                  <a:prstClr val="white"/>
                </a:solidFill>
                <a:latin typeface="+mn-lt"/>
              </a:rPr>
              <a:t>during World War Two</a:t>
            </a:r>
          </a:p>
          <a:p>
            <a:pPr fontAlgn="auto">
              <a:spcBef>
                <a:spcPts val="0"/>
              </a:spcBef>
              <a:spcAft>
                <a:spcPts val="0"/>
              </a:spcAft>
              <a:defRPr/>
            </a:pPr>
            <a:endParaRPr lang="en-GB" sz="1700" b="1" u="sng" dirty="0" smtClean="0">
              <a:solidFill>
                <a:prstClr val="white"/>
              </a:solidFill>
              <a:latin typeface="+mn-lt"/>
            </a:endParaRPr>
          </a:p>
          <a:p>
            <a:pPr fontAlgn="auto">
              <a:spcBef>
                <a:spcPts val="0"/>
              </a:spcBef>
              <a:spcAft>
                <a:spcPts val="0"/>
              </a:spcAft>
              <a:defRPr/>
            </a:pPr>
            <a:r>
              <a:rPr lang="en-GB" sz="1700" b="1" u="sng" dirty="0" smtClean="0">
                <a:solidFill>
                  <a:prstClr val="white"/>
                </a:solidFill>
                <a:latin typeface="+mn-lt"/>
              </a:rPr>
              <a:t>6. War of Independence (1954–1962)</a:t>
            </a:r>
          </a:p>
          <a:p>
            <a:pPr marL="285750" indent="-285750" fontAlgn="auto">
              <a:spcBef>
                <a:spcPts val="0"/>
              </a:spcBef>
              <a:spcAft>
                <a:spcPts val="0"/>
              </a:spcAft>
              <a:buFontTx/>
              <a:buChar char="-"/>
              <a:defRPr/>
            </a:pPr>
            <a:r>
              <a:rPr lang="en-GB" sz="1700" dirty="0" smtClean="0">
                <a:solidFill>
                  <a:prstClr val="white"/>
                </a:solidFill>
                <a:latin typeface="+mn-lt"/>
              </a:rPr>
              <a:t>Decolonisation</a:t>
            </a:r>
            <a:endParaRPr lang="en-GB" sz="1700" dirty="0">
              <a:solidFill>
                <a:prstClr val="white"/>
              </a:solidFill>
              <a:latin typeface="+mn-lt"/>
            </a:endParaRPr>
          </a:p>
          <a:p>
            <a:pPr marL="285750" indent="-285750" fontAlgn="auto">
              <a:spcBef>
                <a:spcPts val="0"/>
              </a:spcBef>
              <a:spcAft>
                <a:spcPts val="0"/>
              </a:spcAft>
              <a:buFontTx/>
              <a:buChar char="-"/>
              <a:defRPr/>
            </a:pPr>
            <a:r>
              <a:rPr lang="en-GB" sz="1700" dirty="0">
                <a:solidFill>
                  <a:prstClr val="white"/>
                </a:solidFill>
                <a:latin typeface="+mn-lt"/>
              </a:rPr>
              <a:t>Nationalism</a:t>
            </a:r>
          </a:p>
          <a:p>
            <a:pPr marL="285750" indent="-285750" fontAlgn="auto">
              <a:spcBef>
                <a:spcPts val="0"/>
              </a:spcBef>
              <a:spcAft>
                <a:spcPts val="0"/>
              </a:spcAft>
              <a:buFontTx/>
              <a:buChar char="-"/>
              <a:defRPr/>
            </a:pPr>
            <a:r>
              <a:rPr lang="en-GB" sz="1700" dirty="0">
                <a:solidFill>
                  <a:prstClr val="white"/>
                </a:solidFill>
                <a:latin typeface="+mn-lt"/>
              </a:rPr>
              <a:t>The Battle of Algiers</a:t>
            </a:r>
          </a:p>
          <a:p>
            <a:pPr marL="285750" indent="-285750" fontAlgn="auto">
              <a:spcBef>
                <a:spcPts val="0"/>
              </a:spcBef>
              <a:spcAft>
                <a:spcPts val="0"/>
              </a:spcAft>
              <a:buFontTx/>
              <a:buChar char="-"/>
              <a:defRPr/>
            </a:pPr>
            <a:r>
              <a:rPr lang="en-GB" sz="1700" dirty="0" smtClean="0">
                <a:solidFill>
                  <a:prstClr val="white"/>
                </a:solidFill>
                <a:latin typeface="+mn-lt"/>
              </a:rPr>
              <a:t>Outcome </a:t>
            </a:r>
            <a:r>
              <a:rPr lang="en-GB" sz="1700" dirty="0">
                <a:solidFill>
                  <a:prstClr val="white"/>
                </a:solidFill>
                <a:latin typeface="+mn-lt"/>
              </a:rPr>
              <a:t>and legacies</a:t>
            </a:r>
          </a:p>
          <a:p>
            <a:pPr marL="285750" indent="-285750" fontAlgn="auto">
              <a:spcBef>
                <a:spcPts val="0"/>
              </a:spcBef>
              <a:spcAft>
                <a:spcPts val="0"/>
              </a:spcAft>
              <a:buFontTx/>
              <a:buChar char="-"/>
              <a:defRPr/>
            </a:pPr>
            <a:r>
              <a:rPr lang="en-GB" sz="1700" i="1" dirty="0" err="1" smtClean="0">
                <a:solidFill>
                  <a:prstClr val="white"/>
                </a:solidFill>
                <a:latin typeface="+mn-lt"/>
              </a:rPr>
              <a:t>Nostalgérie</a:t>
            </a:r>
            <a:endParaRPr lang="en-GB" sz="1700" i="1" dirty="0" smtClean="0">
              <a:solidFill>
                <a:prstClr val="white"/>
              </a:solidFill>
              <a:latin typeface="+mn-lt"/>
            </a:endParaRPr>
          </a:p>
          <a:p>
            <a:pPr marL="285750" indent="-285750" fontAlgn="auto">
              <a:spcBef>
                <a:spcPts val="0"/>
              </a:spcBef>
              <a:spcAft>
                <a:spcPts val="0"/>
              </a:spcAft>
              <a:buFontTx/>
              <a:buChar char="-"/>
              <a:defRPr/>
            </a:pPr>
            <a:r>
              <a:rPr lang="en-GB" sz="1700" dirty="0" smtClean="0">
                <a:solidFill>
                  <a:prstClr val="white"/>
                </a:solidFill>
                <a:latin typeface="+mn-lt"/>
              </a:rPr>
              <a:t>Postcolonial Algiers</a:t>
            </a:r>
          </a:p>
          <a:p>
            <a:pPr algn="r" fontAlgn="auto">
              <a:spcBef>
                <a:spcPts val="0"/>
              </a:spcBef>
              <a:spcAft>
                <a:spcPts val="0"/>
              </a:spcAft>
              <a:defRPr/>
            </a:pPr>
            <a:endParaRPr lang="en-US" sz="1700" b="1" u="sng" dirty="0" smtClean="0">
              <a:solidFill>
                <a:srgbClr val="FFFF00"/>
              </a:solidFill>
              <a:latin typeface="+mn-lt"/>
            </a:endParaRPr>
          </a:p>
          <a:p>
            <a:pPr marL="285750" indent="-285750" algn="r" fontAlgn="auto">
              <a:spcBef>
                <a:spcPts val="0"/>
              </a:spcBef>
              <a:spcAft>
                <a:spcPts val="0"/>
              </a:spcAft>
              <a:buFont typeface="Arial" panose="020B0604020202020204" pitchFamily="34" charset="0"/>
              <a:buChar char="•"/>
              <a:defRPr/>
            </a:pPr>
            <a:r>
              <a:rPr lang="en-US" sz="1700" b="1" u="sng" dirty="0" smtClean="0">
                <a:solidFill>
                  <a:srgbClr val="FFFF00"/>
                </a:solidFill>
                <a:latin typeface="+mn-lt"/>
              </a:rPr>
              <a:t>AIMS</a:t>
            </a:r>
            <a:endParaRPr lang="en-US" sz="1700" b="1" u="sng" dirty="0">
              <a:solidFill>
                <a:srgbClr val="FFFF00"/>
              </a:solidFill>
              <a:latin typeface="+mn-lt"/>
            </a:endParaRPr>
          </a:p>
          <a:p>
            <a:pPr marL="285750" indent="-285750" algn="r" fontAlgn="auto">
              <a:spcBef>
                <a:spcPts val="0"/>
              </a:spcBef>
              <a:spcAft>
                <a:spcPts val="0"/>
              </a:spcAft>
              <a:buFont typeface="Arial" panose="020B0604020202020204" pitchFamily="34" charset="0"/>
              <a:buChar char="•"/>
              <a:defRPr/>
            </a:pPr>
            <a:r>
              <a:rPr lang="en-US" sz="1700" b="1" dirty="0" err="1">
                <a:solidFill>
                  <a:srgbClr val="FFFF00"/>
                </a:solidFill>
                <a:latin typeface="+mn-lt"/>
              </a:rPr>
              <a:t>Contextualise</a:t>
            </a:r>
            <a:r>
              <a:rPr lang="en-US" sz="1700" b="1" dirty="0">
                <a:solidFill>
                  <a:srgbClr val="FFFF00"/>
                </a:solidFill>
                <a:latin typeface="+mn-lt"/>
              </a:rPr>
              <a:t> 20th-century Algiers in relation to the city’s longer imperial (French, Ottoman, Arab) past</a:t>
            </a:r>
          </a:p>
          <a:p>
            <a:pPr marL="285750" indent="-285750" algn="r" fontAlgn="auto">
              <a:spcBef>
                <a:spcPts val="0"/>
              </a:spcBef>
              <a:spcAft>
                <a:spcPts val="0"/>
              </a:spcAft>
              <a:buFont typeface="Arial" panose="020B0604020202020204" pitchFamily="34" charset="0"/>
              <a:buChar char="•"/>
              <a:defRPr/>
            </a:pPr>
            <a:r>
              <a:rPr lang="en-US" sz="1700" b="1" dirty="0">
                <a:solidFill>
                  <a:srgbClr val="FFFF00"/>
                </a:solidFill>
                <a:latin typeface="+mn-lt"/>
              </a:rPr>
              <a:t>Map key architectural and geographic features of colonial Algiers</a:t>
            </a:r>
          </a:p>
          <a:p>
            <a:pPr marL="285750" indent="-285750" algn="r" fontAlgn="auto">
              <a:spcBef>
                <a:spcPts val="0"/>
              </a:spcBef>
              <a:spcAft>
                <a:spcPts val="0"/>
              </a:spcAft>
              <a:buFont typeface="Arial" panose="020B0604020202020204" pitchFamily="34" charset="0"/>
              <a:buChar char="•"/>
              <a:defRPr/>
            </a:pPr>
            <a:r>
              <a:rPr lang="en-US" sz="1700" b="1" dirty="0">
                <a:solidFill>
                  <a:srgbClr val="FFFF00"/>
                </a:solidFill>
                <a:latin typeface="+mn-lt"/>
              </a:rPr>
              <a:t>Discuss formation of white </a:t>
            </a:r>
            <a:r>
              <a:rPr lang="en-US" sz="1700" b="1" i="1" dirty="0" err="1">
                <a:solidFill>
                  <a:srgbClr val="FFFF00"/>
                </a:solidFill>
                <a:latin typeface="+mn-lt"/>
              </a:rPr>
              <a:t>pieds</a:t>
            </a:r>
            <a:r>
              <a:rPr lang="en-US" sz="1700" b="1" i="1" dirty="0">
                <a:solidFill>
                  <a:srgbClr val="FFFF00"/>
                </a:solidFill>
                <a:latin typeface="+mn-lt"/>
              </a:rPr>
              <a:t>-noirs</a:t>
            </a:r>
            <a:r>
              <a:rPr lang="en-US" sz="1700" b="1" dirty="0">
                <a:solidFill>
                  <a:srgbClr val="FFFF00"/>
                </a:solidFill>
                <a:latin typeface="+mn-lt"/>
              </a:rPr>
              <a:t> and Algerian nationalist identities</a:t>
            </a:r>
          </a:p>
          <a:p>
            <a:pPr marL="285750" indent="-285750" algn="r" fontAlgn="auto">
              <a:spcBef>
                <a:spcPts val="0"/>
              </a:spcBef>
              <a:spcAft>
                <a:spcPts val="0"/>
              </a:spcAft>
              <a:buFont typeface="Arial" panose="020B0604020202020204" pitchFamily="34" charset="0"/>
              <a:buChar char="•"/>
              <a:defRPr/>
            </a:pPr>
            <a:r>
              <a:rPr lang="en-US" sz="1700" b="1" dirty="0">
                <a:solidFill>
                  <a:srgbClr val="FFFF00"/>
                </a:solidFill>
                <a:latin typeface="+mn-lt"/>
              </a:rPr>
              <a:t>Explain role of Algiers in war of </a:t>
            </a:r>
            <a:r>
              <a:rPr lang="en-US" sz="1700" b="1" dirty="0" err="1">
                <a:solidFill>
                  <a:srgbClr val="FFFF00"/>
                </a:solidFill>
                <a:latin typeface="+mn-lt"/>
              </a:rPr>
              <a:t>decolonisation</a:t>
            </a:r>
            <a:endParaRPr lang="en-US" sz="1700" b="1" dirty="0">
              <a:solidFill>
                <a:srgbClr val="FFFF00"/>
              </a:solidFill>
              <a:latin typeface="+mn-lt"/>
            </a:endParaRPr>
          </a:p>
          <a:p>
            <a:pPr marL="285750" indent="-285750" algn="r" fontAlgn="auto">
              <a:spcBef>
                <a:spcPts val="0"/>
              </a:spcBef>
              <a:spcAft>
                <a:spcPts val="0"/>
              </a:spcAft>
              <a:buFont typeface="Arial" panose="020B0604020202020204" pitchFamily="34" charset="0"/>
              <a:buChar char="•"/>
              <a:defRPr/>
            </a:pPr>
            <a:r>
              <a:rPr lang="en-US" sz="1700" b="1" dirty="0" err="1" smtClean="0">
                <a:solidFill>
                  <a:srgbClr val="FFFF00"/>
                </a:solidFill>
                <a:latin typeface="+mn-lt"/>
              </a:rPr>
              <a:t>Contextualise</a:t>
            </a:r>
            <a:r>
              <a:rPr lang="en-US" sz="1700" b="1" dirty="0" smtClean="0">
                <a:solidFill>
                  <a:srgbClr val="FFFF00"/>
                </a:solidFill>
                <a:latin typeface="+mn-lt"/>
              </a:rPr>
              <a:t> themes &amp; ideas </a:t>
            </a:r>
            <a:r>
              <a:rPr lang="en-US" sz="1700" b="1" dirty="0">
                <a:solidFill>
                  <a:srgbClr val="FFFF00"/>
                </a:solidFill>
                <a:latin typeface="+mn-lt"/>
              </a:rPr>
              <a:t>to be pursued in relation to </a:t>
            </a:r>
            <a:r>
              <a:rPr lang="en-US" sz="1700" b="1" dirty="0" smtClean="0">
                <a:solidFill>
                  <a:srgbClr val="FFFF00"/>
                </a:solidFill>
                <a:latin typeface="+mn-lt"/>
              </a:rPr>
              <a:t>Fanon &amp; Camus’s </a:t>
            </a:r>
            <a:r>
              <a:rPr lang="en-US" sz="1700" b="1" dirty="0">
                <a:solidFill>
                  <a:srgbClr val="FFFF00"/>
                </a:solidFill>
                <a:latin typeface="+mn-lt"/>
              </a:rPr>
              <a:t>accounts of </a:t>
            </a:r>
            <a:r>
              <a:rPr lang="en-US" sz="1700" b="1" dirty="0" smtClean="0">
                <a:solidFill>
                  <a:srgbClr val="FFFF00"/>
                </a:solidFill>
                <a:latin typeface="+mn-lt"/>
              </a:rPr>
              <a:t>Algiers</a:t>
            </a:r>
          </a:p>
        </p:txBody>
      </p:sp>
      <p:sp>
        <p:nvSpPr>
          <p:cNvPr id="5" name="Rectangle 4"/>
          <p:cNvSpPr/>
          <p:nvPr/>
        </p:nvSpPr>
        <p:spPr>
          <a:xfrm>
            <a:off x="-34925" y="-100013"/>
            <a:ext cx="9144000" cy="1644545"/>
          </a:xfrm>
          <a:prstGeom prst="rect">
            <a:avLst/>
          </a:prstGeom>
        </p:spPr>
        <p:txBody>
          <a:bodyPr lIns="540000" tIns="540000" rIns="540000" bIns="540000">
            <a:spAutoFit/>
          </a:bodyPr>
          <a:lstStyle/>
          <a:p>
            <a:pPr fontAlgn="auto">
              <a:spcBef>
                <a:spcPts val="0"/>
              </a:spcBef>
              <a:spcAft>
                <a:spcPts val="0"/>
              </a:spcAft>
              <a:defRPr/>
            </a:pPr>
            <a:r>
              <a:rPr lang="en-GB" b="1" dirty="0" smtClean="0">
                <a:solidFill>
                  <a:srgbClr val="FF0000"/>
                </a:solidFill>
                <a:effectLst>
                  <a:outerShdw blurRad="38100" dist="38100" dir="2700000" algn="tl">
                    <a:srgbClr val="000000">
                      <a:alpha val="43137"/>
                    </a:srgbClr>
                  </a:outerShdw>
                </a:effectLst>
                <a:latin typeface="Calibri"/>
              </a:rPr>
              <a:t>AHHI6012 Imagining the City: </a:t>
            </a:r>
            <a:r>
              <a:rPr lang="en-GB" b="1" dirty="0">
                <a:solidFill>
                  <a:srgbClr val="FF0000"/>
                </a:solidFill>
                <a:effectLst>
                  <a:outerShdw blurRad="38100" dist="38100" dir="2700000" algn="tl">
                    <a:srgbClr val="000000">
                      <a:alpha val="43137"/>
                    </a:srgbClr>
                  </a:outerShdw>
                </a:effectLst>
                <a:latin typeface="Calibri"/>
              </a:rPr>
              <a:t>The Urban Experience, 1851–Present</a:t>
            </a:r>
          </a:p>
          <a:p>
            <a:pPr fontAlgn="auto">
              <a:spcBef>
                <a:spcPts val="0"/>
              </a:spcBef>
              <a:spcAft>
                <a:spcPts val="0"/>
              </a:spcAft>
              <a:defRPr/>
            </a:pPr>
            <a:r>
              <a:rPr lang="en-GB" b="1" dirty="0">
                <a:solidFill>
                  <a:srgbClr val="FF0000"/>
                </a:solidFill>
                <a:effectLst>
                  <a:outerShdw blurRad="38100" dist="38100" dir="2700000" algn="tl">
                    <a:srgbClr val="000000">
                      <a:alpha val="43137"/>
                    </a:srgbClr>
                  </a:outerShdw>
                </a:effectLst>
                <a:latin typeface="Calibri"/>
              </a:rPr>
              <a:t>Week 7 Algiers: Colonial  City – </a:t>
            </a:r>
            <a:r>
              <a:rPr lang="en-GB" b="1" dirty="0" smtClean="0">
                <a:solidFill>
                  <a:srgbClr val="FF0000"/>
                </a:solidFill>
                <a:effectLst>
                  <a:outerShdw blurRad="38100" dist="38100" dir="2700000" algn="tl">
                    <a:srgbClr val="000000">
                      <a:alpha val="43137"/>
                    </a:srgbClr>
                  </a:outerShdw>
                </a:effectLst>
                <a:latin typeface="Calibri"/>
              </a:rPr>
              <a:t>Tuesday </a:t>
            </a:r>
            <a:endParaRPr lang="en-GB" b="1" dirty="0">
              <a:solidFill>
                <a:srgbClr val="FF0000"/>
              </a:solidFill>
              <a:effectLst>
                <a:outerShdw blurRad="38100" dist="38100" dir="2700000" algn="tl">
                  <a:srgbClr val="000000">
                    <a:alpha val="43137"/>
                  </a:srgbClr>
                </a:outerShdw>
              </a:effectLst>
              <a:latin typeface="Calibri"/>
            </a:endParaRPr>
          </a:p>
        </p:txBody>
      </p:sp>
    </p:spTree>
    <p:extLst>
      <p:ext uri="{BB962C8B-B14F-4D97-AF65-F5344CB8AC3E}">
        <p14:creationId xmlns:p14="http://schemas.microsoft.com/office/powerpoint/2010/main" val="15651128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ChangeArrowheads="1"/>
          </p:cNvSpPr>
          <p:nvPr/>
        </p:nvSpPr>
        <p:spPr bwMode="auto">
          <a:xfrm>
            <a:off x="-26988" y="6350"/>
            <a:ext cx="9159876"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540000" rIns="540000" bIns="54000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GB" altLang="en-US" sz="2400" b="1" u="sng" dirty="0">
                <a:solidFill>
                  <a:srgbClr val="FFFFFF"/>
                </a:solidFill>
                <a:latin typeface="Calibri" pitchFamily="34" charset="0"/>
              </a:rPr>
              <a:t>1. Imperial/Colonial Cities</a:t>
            </a:r>
          </a:p>
          <a:p>
            <a:pPr algn="just" eaLnBrk="1" hangingPunct="1"/>
            <a:endParaRPr lang="en-GB" altLang="en-US" sz="1000" b="1" dirty="0">
              <a:solidFill>
                <a:srgbClr val="FFFFFF"/>
              </a:solidFill>
              <a:latin typeface="Calibri" pitchFamily="34" charset="0"/>
            </a:endParaRPr>
          </a:p>
          <a:p>
            <a:pPr algn="just" eaLnBrk="1" hangingPunct="1"/>
            <a:r>
              <a:rPr lang="en-GB" altLang="en-US" sz="2000" i="1" dirty="0">
                <a:solidFill>
                  <a:srgbClr val="FFFFFF"/>
                </a:solidFill>
                <a:latin typeface="Calibri" pitchFamily="34" charset="0"/>
              </a:rPr>
              <a:t>Weeks </a:t>
            </a:r>
            <a:r>
              <a:rPr lang="en-GB" altLang="en-US" sz="2000" i="1" dirty="0" smtClean="0">
                <a:solidFill>
                  <a:srgbClr val="FFFFFF"/>
                </a:solidFill>
                <a:latin typeface="Calibri" pitchFamily="34" charset="0"/>
              </a:rPr>
              <a:t>6 and </a:t>
            </a:r>
            <a:r>
              <a:rPr lang="en-GB" altLang="en-US" sz="2000" i="1" dirty="0">
                <a:solidFill>
                  <a:srgbClr val="FFFFFF"/>
                </a:solidFill>
                <a:latin typeface="Calibri" pitchFamily="34" charset="0"/>
              </a:rPr>
              <a:t>7 concern cities whose affiliation to particular nation states has been subject to flux and contestation – and which have acted as loci for articulating differing conceptions of nationalism and national identities: </a:t>
            </a:r>
            <a:r>
              <a:rPr lang="en-GB" altLang="en-US" sz="2000" b="1" i="1" dirty="0">
                <a:solidFill>
                  <a:srgbClr val="FFFFFF"/>
                </a:solidFill>
                <a:latin typeface="Calibri" pitchFamily="34" charset="0"/>
              </a:rPr>
              <a:t>Algiers </a:t>
            </a:r>
            <a:r>
              <a:rPr lang="en-GB" altLang="en-US" sz="2000" i="1" dirty="0">
                <a:solidFill>
                  <a:srgbClr val="FFFFFF"/>
                </a:solidFill>
                <a:latin typeface="Calibri" pitchFamily="34" charset="0"/>
              </a:rPr>
              <a:t>and </a:t>
            </a:r>
            <a:r>
              <a:rPr lang="en-GB" altLang="en-US" sz="2000" b="1" i="1" dirty="0">
                <a:solidFill>
                  <a:srgbClr val="FFFFFF"/>
                </a:solidFill>
                <a:latin typeface="Calibri" pitchFamily="34" charset="0"/>
              </a:rPr>
              <a:t>Prague</a:t>
            </a:r>
          </a:p>
        </p:txBody>
      </p:sp>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pic>
        <p:nvPicPr>
          <p:cNvPr id="307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475" y="2205038"/>
            <a:ext cx="4392613"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2"/>
          <p:cNvSpPr>
            <a:spLocks noChangeArrowheads="1"/>
          </p:cNvSpPr>
          <p:nvPr/>
        </p:nvSpPr>
        <p:spPr bwMode="auto">
          <a:xfrm>
            <a:off x="755576" y="2205038"/>
            <a:ext cx="1728788"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solidFill>
                <a:srgbClr val="FFFF00"/>
              </a:solidFill>
              <a:latin typeface="Calibri" pitchFamily="34" charset="0"/>
            </a:endParaRPr>
          </a:p>
          <a:p>
            <a:pPr eaLnBrk="1" hangingPunct="1"/>
            <a:endParaRPr lang="en-GB" altLang="en-US">
              <a:solidFill>
                <a:srgbClr val="FFFF00"/>
              </a:solidFill>
              <a:latin typeface="Calibri" pitchFamily="34" charset="0"/>
            </a:endParaRPr>
          </a:p>
          <a:p>
            <a:pPr eaLnBrk="1" hangingPunct="1"/>
            <a:r>
              <a:rPr lang="en-GB" altLang="en-US">
                <a:solidFill>
                  <a:srgbClr val="FFFF00"/>
                </a:solidFill>
                <a:latin typeface="Calibri" pitchFamily="34" charset="0"/>
              </a:rPr>
              <a:t>General Charles de Gaulle, chairman of provisional French government, with Czechoslovak President-in-exile Edvard Beneš, Algiers, January 1945</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13" y="-19072"/>
            <a:ext cx="9159525" cy="4229868"/>
          </a:xfrm>
          <a:prstGeom prst="rect">
            <a:avLst/>
          </a:prstGeom>
        </p:spPr>
        <p:txBody>
          <a:bodyPr wrap="square" lIns="540000" tIns="540000" rIns="540000" bIns="540000" numCol="1" spcCol="360000">
            <a:spAutoFit/>
          </a:bodyPr>
          <a:lstStyle/>
          <a:p>
            <a:pPr algn="just" fontAlgn="auto">
              <a:spcBef>
                <a:spcPts val="0"/>
              </a:spcBef>
              <a:spcAft>
                <a:spcPts val="0"/>
              </a:spcAft>
              <a:defRPr/>
            </a:pPr>
            <a:r>
              <a:rPr lang="en-GB" altLang="en-US" sz="2400" b="1" u="sng" dirty="0">
                <a:solidFill>
                  <a:srgbClr val="FFFFFF"/>
                </a:solidFill>
                <a:latin typeface="Calibri" pitchFamily="34" charset="0"/>
              </a:rPr>
              <a:t>1. Imperial/Colonial Cities</a:t>
            </a:r>
          </a:p>
          <a:p>
            <a:pPr marL="285750" indent="-285750" algn="just"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a:p>
            <a:pPr algn="just" fontAlgn="auto">
              <a:spcBef>
                <a:spcPts val="0"/>
              </a:spcBef>
              <a:spcAft>
                <a:spcPts val="0"/>
              </a:spcAft>
              <a:defRPr/>
            </a:pPr>
            <a:endParaRPr lang="en-GB" sz="2000" b="1" dirty="0" smtClean="0">
              <a:solidFill>
                <a:srgbClr val="FFFF00"/>
              </a:solidFill>
              <a:effectLst>
                <a:outerShdw blurRad="38100" dist="38100" dir="2700000" algn="tl">
                  <a:srgbClr val="000000">
                    <a:alpha val="43137"/>
                  </a:srgbClr>
                </a:outerShdw>
              </a:effectLst>
              <a:latin typeface="Calibri"/>
            </a:endParaRPr>
          </a:p>
          <a:p>
            <a:pPr algn="just" fontAlgn="auto">
              <a:spcBef>
                <a:spcPts val="0"/>
              </a:spcBef>
              <a:spcAft>
                <a:spcPts val="0"/>
              </a:spcAft>
              <a:defRPr/>
            </a:pPr>
            <a:r>
              <a:rPr lang="en-GB" sz="2000" b="1" dirty="0" smtClean="0">
                <a:solidFill>
                  <a:srgbClr val="FFFF00"/>
                </a:solidFill>
                <a:effectLst>
                  <a:outerShdw blurRad="38100" dist="38100" dir="2700000" algn="tl">
                    <a:srgbClr val="000000">
                      <a:alpha val="43137"/>
                    </a:srgbClr>
                  </a:outerShdw>
                </a:effectLst>
                <a:latin typeface="Calibri"/>
              </a:rPr>
              <a:t> </a:t>
            </a:r>
            <a:endParaRPr lang="en-GB" sz="2000" b="1" dirty="0">
              <a:solidFill>
                <a:srgbClr val="FFFF00"/>
              </a:solidFill>
              <a:effectLst>
                <a:outerShdw blurRad="38100" dist="38100" dir="2700000" algn="tl">
                  <a:srgbClr val="000000">
                    <a:alpha val="43137"/>
                  </a:srgbClr>
                </a:outerShdw>
              </a:effectLst>
              <a:latin typeface="Calibri"/>
            </a:endParaRPr>
          </a:p>
          <a:p>
            <a:pPr marL="285750" indent="-285750" algn="r"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p:txBody>
      </p:sp>
      <p:sp>
        <p:nvSpPr>
          <p:cNvPr id="5" name="Rectangle 4"/>
          <p:cNvSpPr/>
          <p:nvPr/>
        </p:nvSpPr>
        <p:spPr>
          <a:xfrm>
            <a:off x="-11113" y="-3175"/>
            <a:ext cx="9144001" cy="1367546"/>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Calibri"/>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72" y="1402078"/>
            <a:ext cx="4486021" cy="3179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6362" y="1380940"/>
            <a:ext cx="4422050" cy="314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65172" y="4953541"/>
            <a:ext cx="9159525" cy="3860536"/>
          </a:xfrm>
          <a:prstGeom prst="rect">
            <a:avLst/>
          </a:prstGeom>
        </p:spPr>
        <p:txBody>
          <a:bodyPr wrap="square" lIns="540000" tIns="540000" rIns="540000" bIns="540000" numCol="3" spcCol="360000">
            <a:spAutoFit/>
          </a:bodyPr>
          <a:lstStyle/>
          <a:p>
            <a:pPr marL="342900" indent="-342900" algn="just"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a:p>
            <a:pPr algn="just" fontAlgn="auto">
              <a:spcBef>
                <a:spcPts val="0"/>
              </a:spcBef>
              <a:spcAft>
                <a:spcPts val="0"/>
              </a:spcAft>
              <a:defRPr/>
            </a:pPr>
            <a:endParaRPr lang="en-GB" sz="2000" b="1" dirty="0" smtClean="0">
              <a:solidFill>
                <a:srgbClr val="FFFF00"/>
              </a:solidFill>
              <a:effectLst>
                <a:outerShdw blurRad="38100" dist="38100" dir="2700000" algn="tl">
                  <a:srgbClr val="000000">
                    <a:alpha val="43137"/>
                  </a:srgbClr>
                </a:outerShdw>
              </a:effectLst>
              <a:latin typeface="Calibri"/>
            </a:endParaRPr>
          </a:p>
          <a:p>
            <a:pPr algn="just" fontAlgn="auto">
              <a:spcBef>
                <a:spcPts val="0"/>
              </a:spcBef>
              <a:spcAft>
                <a:spcPts val="0"/>
              </a:spcAft>
              <a:defRPr/>
            </a:pPr>
            <a:r>
              <a:rPr lang="en-GB" sz="2000" b="1" dirty="0" smtClean="0">
                <a:solidFill>
                  <a:srgbClr val="FFFF00"/>
                </a:solidFill>
                <a:effectLst>
                  <a:outerShdw blurRad="38100" dist="38100" dir="2700000" algn="tl">
                    <a:srgbClr val="000000">
                      <a:alpha val="43137"/>
                    </a:srgbClr>
                  </a:outerShdw>
                </a:effectLst>
                <a:latin typeface="Calibri"/>
              </a:rPr>
              <a:t> </a:t>
            </a:r>
            <a:endParaRPr lang="en-GB" sz="2000" b="1" dirty="0">
              <a:solidFill>
                <a:srgbClr val="FFFF00"/>
              </a:solidFill>
              <a:effectLst>
                <a:outerShdw blurRad="38100" dist="38100" dir="2700000" algn="tl">
                  <a:srgbClr val="000000">
                    <a:alpha val="43137"/>
                  </a:srgbClr>
                </a:outerShdw>
              </a:effectLst>
              <a:latin typeface="Calibri"/>
            </a:endParaRPr>
          </a:p>
          <a:p>
            <a:pPr marL="285750" indent="-285750" algn="r"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p:txBody>
      </p:sp>
      <p:sp>
        <p:nvSpPr>
          <p:cNvPr id="9" name="Rectangle 8"/>
          <p:cNvSpPr/>
          <p:nvPr/>
        </p:nvSpPr>
        <p:spPr>
          <a:xfrm>
            <a:off x="57144" y="4549853"/>
            <a:ext cx="9159525" cy="3860536"/>
          </a:xfrm>
          <a:prstGeom prst="rect">
            <a:avLst/>
          </a:prstGeom>
        </p:spPr>
        <p:txBody>
          <a:bodyPr wrap="square" lIns="540000" tIns="540000" rIns="540000" bIns="540000" numCol="2" spcCol="360000">
            <a:spAutoFit/>
          </a:bodyPr>
          <a:lstStyle/>
          <a:p>
            <a:pPr algn="just" fontAlgn="auto">
              <a:spcBef>
                <a:spcPts val="0"/>
              </a:spcBef>
              <a:spcAft>
                <a:spcPts val="0"/>
              </a:spcAft>
              <a:defRPr/>
            </a:pPr>
            <a:r>
              <a:rPr lang="en-GB" sz="2000" dirty="0" smtClean="0">
                <a:solidFill>
                  <a:prstClr val="white"/>
                </a:solidFill>
                <a:effectLst>
                  <a:outerShdw blurRad="38100" dist="38100" dir="2700000" algn="tl">
                    <a:srgbClr val="000000">
                      <a:alpha val="43137"/>
                    </a:srgbClr>
                  </a:outerShdw>
                </a:effectLst>
                <a:latin typeface="Calibri"/>
              </a:rPr>
              <a:t>London and Paris as capitals of empire</a:t>
            </a: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smtClean="0">
              <a:solidFill>
                <a:srgbClr val="FFFF00"/>
              </a:solidFill>
              <a:effectLst>
                <a:outerShdw blurRad="38100" dist="38100" dir="2700000" algn="tl">
                  <a:srgbClr val="000000">
                    <a:alpha val="43137"/>
                  </a:srgbClr>
                </a:outerShdw>
              </a:effectLst>
              <a:latin typeface="Calibri"/>
            </a:endParaRPr>
          </a:p>
          <a:p>
            <a:pPr marL="285750" indent="-285750" algn="just"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a:p>
            <a:pPr algn="just" fontAlgn="auto">
              <a:spcBef>
                <a:spcPts val="0"/>
              </a:spcBef>
              <a:spcAft>
                <a:spcPts val="0"/>
              </a:spcAft>
              <a:defRPr/>
            </a:pPr>
            <a:endParaRPr lang="en-GB" sz="2000" b="1" dirty="0" smtClean="0">
              <a:solidFill>
                <a:srgbClr val="FFFF00"/>
              </a:solidFill>
              <a:effectLst>
                <a:outerShdw blurRad="38100" dist="38100" dir="2700000" algn="tl">
                  <a:srgbClr val="000000">
                    <a:alpha val="43137"/>
                  </a:srgbClr>
                </a:outerShdw>
              </a:effectLst>
              <a:latin typeface="Calibri"/>
            </a:endParaRPr>
          </a:p>
          <a:p>
            <a:pPr algn="just" fontAlgn="auto">
              <a:spcBef>
                <a:spcPts val="0"/>
              </a:spcBef>
              <a:spcAft>
                <a:spcPts val="0"/>
              </a:spcAft>
              <a:defRPr/>
            </a:pPr>
            <a:r>
              <a:rPr lang="en-GB" sz="2000" b="1" dirty="0" smtClean="0">
                <a:solidFill>
                  <a:srgbClr val="FFFF00"/>
                </a:solidFill>
                <a:effectLst>
                  <a:outerShdw blurRad="38100" dist="38100" dir="2700000" algn="tl">
                    <a:srgbClr val="000000">
                      <a:alpha val="43137"/>
                    </a:srgbClr>
                  </a:outerShdw>
                </a:effectLst>
                <a:latin typeface="Calibri"/>
              </a:rPr>
              <a:t> </a:t>
            </a:r>
            <a:endParaRPr lang="en-GB" sz="2000" b="1" dirty="0">
              <a:solidFill>
                <a:srgbClr val="FFFF00"/>
              </a:solidFill>
              <a:effectLst>
                <a:outerShdw blurRad="38100" dist="38100" dir="2700000" algn="tl">
                  <a:srgbClr val="000000">
                    <a:alpha val="43137"/>
                  </a:srgbClr>
                </a:outerShdw>
              </a:effectLst>
              <a:latin typeface="Calibri"/>
            </a:endParaRPr>
          </a:p>
          <a:p>
            <a:pPr marL="285750" indent="-285750" algn="r" fontAlgn="auto">
              <a:spcBef>
                <a:spcPts val="0"/>
              </a:spcBef>
              <a:spcAft>
                <a:spcPts val="0"/>
              </a:spcAft>
              <a:buFont typeface="Arial" panose="020B0604020202020204" pitchFamily="34" charset="0"/>
              <a:buChar char="•"/>
              <a:defRPr/>
            </a:pPr>
            <a:endParaRPr lang="en-GB" sz="2000" b="1" dirty="0">
              <a:solidFill>
                <a:srgbClr val="FFFF00"/>
              </a:solidFill>
              <a:effectLst>
                <a:outerShdw blurRad="38100" dist="38100" dir="2700000" algn="tl">
                  <a:srgbClr val="000000">
                    <a:alpha val="43137"/>
                  </a:srgbClr>
                </a:outerShdw>
              </a:effectLst>
              <a:latin typeface="Calibri"/>
            </a:endParaRPr>
          </a:p>
        </p:txBody>
      </p:sp>
    </p:spTree>
    <p:extLst>
      <p:ext uri="{BB962C8B-B14F-4D97-AF65-F5344CB8AC3E}">
        <p14:creationId xmlns:p14="http://schemas.microsoft.com/office/powerpoint/2010/main" val="11270349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pic>
        <p:nvPicPr>
          <p:cNvPr id="5125" name="Picture 11" descr="File:MaltonCH.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43" y="995282"/>
            <a:ext cx="2797175"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2226715" y="5180067"/>
            <a:ext cx="6917421" cy="1979023"/>
          </a:xfrm>
          <a:prstGeom prst="rect">
            <a:avLst/>
          </a:prstGeom>
        </p:spPr>
      </p:pic>
      <p:pic>
        <p:nvPicPr>
          <p:cNvPr id="3" name="Picture 2"/>
          <p:cNvPicPr>
            <a:picLocks noChangeAspect="1"/>
          </p:cNvPicPr>
          <p:nvPr/>
        </p:nvPicPr>
        <p:blipFill>
          <a:blip r:embed="rId6"/>
          <a:stretch>
            <a:fillRect/>
          </a:stretch>
        </p:blipFill>
        <p:spPr>
          <a:xfrm>
            <a:off x="4628973" y="-5680"/>
            <a:ext cx="4540771" cy="3407546"/>
          </a:xfrm>
          <a:prstGeom prst="rect">
            <a:avLst/>
          </a:prstGeom>
        </p:spPr>
      </p:pic>
      <p:sp>
        <p:nvSpPr>
          <p:cNvPr id="11" name="Rectangle 1"/>
          <p:cNvSpPr>
            <a:spLocks noChangeArrowheads="1"/>
          </p:cNvSpPr>
          <p:nvPr/>
        </p:nvSpPr>
        <p:spPr bwMode="auto">
          <a:xfrm>
            <a:off x="-26988" y="6350"/>
            <a:ext cx="9159876" cy="2567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540000" rIns="540000" bIns="54000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GB" altLang="en-US" sz="2400" b="1" u="sng" dirty="0">
                <a:solidFill>
                  <a:srgbClr val="FFFFFF"/>
                </a:solidFill>
                <a:latin typeface="Calibri" pitchFamily="34" charset="0"/>
              </a:rPr>
              <a:t>1. Imperial Cities/Colonial Cities</a:t>
            </a:r>
          </a:p>
          <a:p>
            <a:pPr algn="just" eaLnBrk="1" hangingPunct="1"/>
            <a:endParaRPr lang="en-GB" altLang="en-US" sz="2400" b="1" u="sng" dirty="0">
              <a:solidFill>
                <a:srgbClr val="FFFFFF"/>
              </a:solidFill>
              <a:latin typeface="Calibri" pitchFamily="34" charset="0"/>
            </a:endParaRPr>
          </a:p>
          <a:p>
            <a:pPr algn="just" eaLnBrk="1" hangingPunct="1"/>
            <a:endParaRPr lang="en-GB" altLang="en-US" sz="2400" b="1" u="sng" dirty="0">
              <a:solidFill>
                <a:srgbClr val="FFFFFF"/>
              </a:solidFill>
              <a:latin typeface="Calibri" pitchFamily="34" charset="0"/>
            </a:endParaRPr>
          </a:p>
          <a:p>
            <a:pPr algn="just" eaLnBrk="1" hangingPunct="1"/>
            <a:endParaRPr lang="en-GB" altLang="en-US" sz="2400" b="1" u="sng" dirty="0">
              <a:solidFill>
                <a:srgbClr val="FFFFFF"/>
              </a:solidFill>
              <a:latin typeface="Calibri" pitchFamily="34" charset="0"/>
            </a:endParaRPr>
          </a:p>
        </p:txBody>
      </p:sp>
      <p:pic>
        <p:nvPicPr>
          <p:cNvPr id="12" name="Picture 9" descr="inauguration_of_new_delhi_1931"/>
          <p:cNvPicPr>
            <a:picLocks noChangeAspect="1" noChangeArrowheads="1"/>
          </p:cNvPicPr>
          <p:nvPr/>
        </p:nvPicPr>
        <p:blipFill rotWithShape="1">
          <a:blip r:embed="rId7">
            <a:extLst>
              <a:ext uri="{28A0092B-C50C-407E-A947-70E740481C1C}">
                <a14:useLocalDpi xmlns:a14="http://schemas.microsoft.com/office/drawing/2010/main" val="0"/>
              </a:ext>
            </a:extLst>
          </a:blip>
          <a:srcRect l="5074" t="8809" r="4899" b="13812"/>
          <a:stretch/>
        </p:blipFill>
        <p:spPr bwMode="auto">
          <a:xfrm>
            <a:off x="2859774" y="991558"/>
            <a:ext cx="2647787" cy="1549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3" descr="File:Hong Kong British Passport.jpg">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 y="3803570"/>
            <a:ext cx="2252071" cy="3054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rotWithShape="1">
          <a:blip r:embed="rId10"/>
          <a:srcRect t="21502"/>
          <a:stretch/>
        </p:blipFill>
        <p:spPr>
          <a:xfrm>
            <a:off x="2252071" y="3313327"/>
            <a:ext cx="6905547" cy="186674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6147"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sp>
        <p:nvSpPr>
          <p:cNvPr id="9" name="Rectangle 8"/>
          <p:cNvSpPr/>
          <p:nvPr/>
        </p:nvSpPr>
        <p:spPr>
          <a:xfrm>
            <a:off x="-26988" y="6350"/>
            <a:ext cx="9159876" cy="2444764"/>
          </a:xfrm>
          <a:prstGeom prst="rect">
            <a:avLst/>
          </a:prstGeom>
        </p:spPr>
        <p:txBody>
          <a:bodyPr lIns="540000" tIns="540000" rIns="540000" bIns="540000">
            <a:spAutoFit/>
          </a:bodyPr>
          <a:lstStyle/>
          <a:p>
            <a:pPr>
              <a:defRPr/>
            </a:pPr>
            <a:r>
              <a:rPr lang="en-GB" sz="2800" b="1" u="sng" dirty="0">
                <a:solidFill>
                  <a:srgbClr val="FFFFFF"/>
                </a:solidFill>
                <a:latin typeface="Calibri" pitchFamily="34" charset="0"/>
              </a:rPr>
              <a:t>2. </a:t>
            </a:r>
            <a:r>
              <a:rPr lang="en-GB" sz="2800" b="1" u="sng" dirty="0" smtClean="0">
                <a:solidFill>
                  <a:srgbClr val="FFFFFF"/>
                </a:solidFill>
                <a:latin typeface="Calibri" pitchFamily="34" charset="0"/>
              </a:rPr>
              <a:t>Postcolonial Algeria: </a:t>
            </a:r>
            <a:r>
              <a:rPr lang="en-GB" sz="2800" b="1" u="sng" dirty="0" err="1" smtClean="0">
                <a:solidFill>
                  <a:srgbClr val="FFFFFF"/>
                </a:solidFill>
                <a:latin typeface="Calibri" pitchFamily="34" charset="0"/>
              </a:rPr>
              <a:t>Postcolonialism</a:t>
            </a:r>
            <a:endParaRPr lang="en-GB" sz="2800" b="1" u="sng" dirty="0">
              <a:solidFill>
                <a:srgbClr val="FFFFFF"/>
              </a:solidFill>
              <a:latin typeface="Calibri" pitchFamily="34" charset="0"/>
            </a:endParaRPr>
          </a:p>
          <a:p>
            <a:pPr>
              <a:defRPr/>
            </a:pPr>
            <a:endParaRPr lang="en-GB" sz="2000" u="sng" dirty="0">
              <a:solidFill>
                <a:srgbClr val="FF0000"/>
              </a:solidFill>
              <a:effectLst>
                <a:outerShdw blurRad="38100" dist="38100" dir="2700000" algn="tl">
                  <a:srgbClr val="000000"/>
                </a:outerShdw>
              </a:effectLst>
              <a:latin typeface="Calibri" pitchFamily="34" charset="0"/>
            </a:endParaRPr>
          </a:p>
          <a:p>
            <a:pPr algn="just">
              <a:buFont typeface="Arial" charset="0"/>
              <a:buChar char="•"/>
              <a:defRPr/>
            </a:pPr>
            <a:endParaRPr lang="en-GB" sz="2000" b="1" dirty="0" smtClean="0">
              <a:solidFill>
                <a:srgbClr val="FF0000"/>
              </a:solidFill>
              <a:effectLst>
                <a:outerShdw blurRad="38100" dist="38100" dir="2700000" algn="tl">
                  <a:srgbClr val="000000"/>
                </a:outerShdw>
              </a:effectLst>
              <a:latin typeface="Calibri" pitchFamily="34" charset="0"/>
              <a:cs typeface="+mn-cs"/>
            </a:endParaRPr>
          </a:p>
          <a:p>
            <a:pPr algn="just">
              <a:buFont typeface="Arial" charset="0"/>
              <a:buChar char="•"/>
              <a:defRPr/>
            </a:pPr>
            <a:endParaRPr lang="en-GB" sz="2000" b="1" dirty="0">
              <a:solidFill>
                <a:srgbClr val="FF0000"/>
              </a:solidFill>
              <a:effectLst>
                <a:outerShdw blurRad="38100" dist="38100" dir="2700000" algn="tl">
                  <a:srgbClr val="000000"/>
                </a:outerShdw>
              </a:effectLst>
              <a:latin typeface="Calibri" pitchFamily="34" charset="0"/>
              <a:cs typeface="+mn-cs"/>
            </a:endParaRPr>
          </a:p>
        </p:txBody>
      </p:sp>
      <p:pic>
        <p:nvPicPr>
          <p:cNvPr id="2" name="Picture 1"/>
          <p:cNvPicPr>
            <a:picLocks noChangeAspect="1"/>
          </p:cNvPicPr>
          <p:nvPr/>
        </p:nvPicPr>
        <p:blipFill>
          <a:blip r:embed="rId3"/>
          <a:stretch>
            <a:fillRect/>
          </a:stretch>
        </p:blipFill>
        <p:spPr>
          <a:xfrm>
            <a:off x="1475656" y="1363663"/>
            <a:ext cx="2857500" cy="4752975"/>
          </a:xfrm>
          <a:prstGeom prst="rect">
            <a:avLst/>
          </a:prstGeom>
        </p:spPr>
      </p:pic>
      <p:pic>
        <p:nvPicPr>
          <p:cNvPr id="3" name="Picture 2"/>
          <p:cNvPicPr>
            <a:picLocks noChangeAspect="1"/>
          </p:cNvPicPr>
          <p:nvPr/>
        </p:nvPicPr>
        <p:blipFill>
          <a:blip r:embed="rId4"/>
          <a:stretch>
            <a:fillRect/>
          </a:stretch>
        </p:blipFill>
        <p:spPr>
          <a:xfrm>
            <a:off x="4716015" y="1392238"/>
            <a:ext cx="3061917" cy="4752975"/>
          </a:xfrm>
          <a:prstGeom prst="rect">
            <a:avLst/>
          </a:prstGeom>
        </p:spPr>
      </p:pic>
    </p:spTree>
    <p:extLst>
      <p:ext uri="{BB962C8B-B14F-4D97-AF65-F5344CB8AC3E}">
        <p14:creationId xmlns:p14="http://schemas.microsoft.com/office/powerpoint/2010/main" val="34791839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6147"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6148" name="Picture 7" descr="Algi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0"/>
            <a:ext cx="8028384" cy="6019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6988" y="6350"/>
            <a:ext cx="9159876" cy="3183428"/>
          </a:xfrm>
          <a:prstGeom prst="rect">
            <a:avLst/>
          </a:prstGeom>
        </p:spPr>
        <p:txBody>
          <a:bodyPr lIns="540000" tIns="540000" rIns="540000" bIns="540000">
            <a:spAutoFit/>
          </a:bodyPr>
          <a:lstStyle/>
          <a:p>
            <a:pPr>
              <a:defRPr/>
            </a:pPr>
            <a:r>
              <a:rPr lang="en-GB" sz="2800" b="1" u="sng" dirty="0">
                <a:solidFill>
                  <a:srgbClr val="FFFFFF"/>
                </a:solidFill>
                <a:latin typeface="Calibri" pitchFamily="34" charset="0"/>
              </a:rPr>
              <a:t>2. </a:t>
            </a:r>
            <a:r>
              <a:rPr lang="en-GB" sz="2800" b="1" u="sng" dirty="0" smtClean="0">
                <a:solidFill>
                  <a:srgbClr val="FFFFFF"/>
                </a:solidFill>
                <a:latin typeface="Calibri" pitchFamily="34" charset="0"/>
              </a:rPr>
              <a:t>Postcolonial Algeria: </a:t>
            </a:r>
            <a:r>
              <a:rPr lang="en-GB" sz="2800" b="1" u="sng" dirty="0">
                <a:solidFill>
                  <a:srgbClr val="FFFFFF"/>
                </a:solidFill>
                <a:latin typeface="Calibri" pitchFamily="34" charset="0"/>
              </a:rPr>
              <a:t>Algiers today</a:t>
            </a:r>
          </a:p>
          <a:p>
            <a:pPr>
              <a:defRPr/>
            </a:pPr>
            <a:endParaRPr lang="en-GB" sz="800" u="sng" dirty="0">
              <a:solidFill>
                <a:srgbClr val="FF0000"/>
              </a:solidFill>
              <a:effectLst>
                <a:outerShdw blurRad="38100" dist="38100" dir="2700000" algn="tl">
                  <a:srgbClr val="000000"/>
                </a:outerShdw>
              </a:effectLst>
              <a:latin typeface="Calibri" pitchFamily="34" charset="0"/>
            </a:endParaRPr>
          </a:p>
          <a:p>
            <a:pPr marL="342900" indent="-342900" algn="r">
              <a:buFont typeface="Arial" panose="020B0604020202020204" pitchFamily="34" charset="0"/>
              <a:buChar char="•"/>
              <a:defRPr/>
            </a:pPr>
            <a:r>
              <a:rPr lang="en-GB" sz="2000" b="1" dirty="0">
                <a:solidFill>
                  <a:srgbClr val="FF0000"/>
                </a:solidFill>
                <a:effectLst>
                  <a:outerShdw blurRad="38100" dist="38100" dir="2700000" algn="tl">
                    <a:srgbClr val="000000"/>
                  </a:outerShdw>
                </a:effectLst>
                <a:latin typeface="Calibri" pitchFamily="34" charset="0"/>
              </a:rPr>
              <a:t>Capital of independent </a:t>
            </a:r>
            <a:r>
              <a:rPr lang="en-GB" sz="2000" b="1" dirty="0">
                <a:solidFill>
                  <a:srgbClr val="FF0000"/>
                </a:solidFill>
                <a:effectLst>
                  <a:outerShdw blurRad="38100" dist="38100" dir="2700000" algn="tl">
                    <a:srgbClr val="000000"/>
                  </a:outerShdw>
                </a:effectLst>
                <a:latin typeface="Calibri" pitchFamily="34" charset="0"/>
                <a:cs typeface="+mn-cs"/>
              </a:rPr>
              <a:t>People's Democratic Republic of Algeria</a:t>
            </a:r>
          </a:p>
          <a:p>
            <a:pPr marL="342900" indent="-342900" algn="r">
              <a:buFont typeface="Arial" panose="020B0604020202020204" pitchFamily="34" charset="0"/>
              <a:buChar char="•"/>
              <a:defRPr/>
            </a:pPr>
            <a:r>
              <a:rPr lang="en-GB" sz="2000" b="1" dirty="0">
                <a:solidFill>
                  <a:srgbClr val="FF0000"/>
                </a:solidFill>
                <a:effectLst>
                  <a:outerShdw blurRad="38100" dist="38100" dir="2700000" algn="tl">
                    <a:srgbClr val="000000"/>
                  </a:outerShdw>
                </a:effectLst>
                <a:latin typeface="Calibri" pitchFamily="34" charset="0"/>
                <a:cs typeface="+mn-cs"/>
              </a:rPr>
              <a:t>Population c. 3.5 million (metropolitan area c. 5 </a:t>
            </a:r>
            <a:r>
              <a:rPr lang="en-GB" sz="2000" b="1" dirty="0" smtClean="0">
                <a:solidFill>
                  <a:srgbClr val="FF0000"/>
                </a:solidFill>
                <a:effectLst>
                  <a:outerShdw blurRad="38100" dist="38100" dir="2700000" algn="tl">
                    <a:srgbClr val="000000"/>
                  </a:outerShdw>
                </a:effectLst>
                <a:latin typeface="Calibri" pitchFamily="34" charset="0"/>
                <a:cs typeface="+mn-cs"/>
              </a:rPr>
              <a:t>million; Algeria c. 39million)</a:t>
            </a:r>
          </a:p>
          <a:p>
            <a:pPr algn="just">
              <a:buFont typeface="Arial" charset="0"/>
              <a:buChar char="•"/>
              <a:defRPr/>
            </a:pPr>
            <a:endParaRPr lang="en-GB" sz="2000" b="1" dirty="0" smtClean="0">
              <a:solidFill>
                <a:srgbClr val="FF0000"/>
              </a:solidFill>
              <a:effectLst>
                <a:outerShdw blurRad="38100" dist="38100" dir="2700000" algn="tl">
                  <a:srgbClr val="000000"/>
                </a:outerShdw>
              </a:effectLst>
              <a:latin typeface="Calibri" pitchFamily="34" charset="0"/>
              <a:cs typeface="+mn-cs"/>
            </a:endParaRPr>
          </a:p>
          <a:p>
            <a:pPr algn="just">
              <a:buFont typeface="Arial" charset="0"/>
              <a:buChar char="•"/>
              <a:defRPr/>
            </a:pPr>
            <a:endParaRPr lang="en-GB" sz="2000" b="1" dirty="0">
              <a:solidFill>
                <a:srgbClr val="FF0000"/>
              </a:solidFill>
              <a:effectLst>
                <a:outerShdw blurRad="38100" dist="38100" dir="2700000" algn="tl">
                  <a:srgbClr val="000000"/>
                </a:outerShdw>
              </a:effectLst>
              <a:latin typeface="Calibri" pitchFamily="34" charset="0"/>
              <a:cs typeface="+mn-cs"/>
            </a:endParaRPr>
          </a:p>
        </p:txBody>
      </p:sp>
      <p:pic>
        <p:nvPicPr>
          <p:cNvPr id="6150" name="Picture 9" descr="algeria-political-map-capital-algiers-national-borders-most-important-cities-rivers-lakes-vector-illustration-32988113"/>
          <p:cNvPicPr>
            <a:picLocks noChangeAspect="1" noChangeArrowheads="1"/>
          </p:cNvPicPr>
          <p:nvPr/>
        </p:nvPicPr>
        <p:blipFill>
          <a:blip r:embed="rId4" cstate="print">
            <a:extLst>
              <a:ext uri="{28A0092B-C50C-407E-A947-70E740481C1C}">
                <a14:useLocalDpi xmlns:a14="http://schemas.microsoft.com/office/drawing/2010/main" val="0"/>
              </a:ext>
            </a:extLst>
          </a:blip>
          <a:srcRect b="9805"/>
          <a:stretch>
            <a:fillRect/>
          </a:stretch>
        </p:blipFill>
        <p:spPr bwMode="auto">
          <a:xfrm>
            <a:off x="0" y="3790950"/>
            <a:ext cx="3348038"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4753088"/>
          </a:xfrm>
          <a:prstGeom prst="rect">
            <a:avLst/>
          </a:prstGeom>
        </p:spPr>
        <p:txBody>
          <a:bodyPr lIns="540000" tIns="540000" rIns="540000" bIns="540000">
            <a:spAutoFit/>
          </a:bodyPr>
          <a:lstStyle/>
          <a:p>
            <a:pPr>
              <a:defRPr/>
            </a:pPr>
            <a:r>
              <a:rPr lang="en-GB" sz="2400" b="1" u="sng" dirty="0">
                <a:solidFill>
                  <a:srgbClr val="FFFFFF"/>
                </a:solidFill>
                <a:latin typeface="Calibri" pitchFamily="34" charset="0"/>
              </a:rPr>
              <a:t>2. Postcolonial </a:t>
            </a:r>
            <a:r>
              <a:rPr lang="en-GB" sz="2400" b="1" u="sng" dirty="0" smtClean="0">
                <a:solidFill>
                  <a:srgbClr val="FFFFFF"/>
                </a:solidFill>
                <a:latin typeface="Calibri" pitchFamily="34" charset="0"/>
              </a:rPr>
              <a:t>Algeria: </a:t>
            </a:r>
            <a:r>
              <a:rPr lang="en-GB" sz="2400" b="1" u="sng" dirty="0" smtClean="0">
                <a:solidFill>
                  <a:srgbClr val="FFFFFF"/>
                </a:solidFill>
                <a:latin typeface="+mn-lt"/>
              </a:rPr>
              <a:t>Arab </a:t>
            </a:r>
            <a:r>
              <a:rPr lang="en-GB" sz="2400" b="1" u="sng" dirty="0">
                <a:solidFill>
                  <a:srgbClr val="FFFFFF"/>
                </a:solidFill>
                <a:latin typeface="+mn-lt"/>
              </a:rPr>
              <a:t>Spring</a:t>
            </a:r>
          </a:p>
          <a:p>
            <a:pPr>
              <a:defRPr/>
            </a:pPr>
            <a:endParaRPr lang="en-GB" sz="1000" u="sng" dirty="0">
              <a:solidFill>
                <a:srgbClr val="FFFFFF"/>
              </a:solidFill>
              <a:latin typeface="+mn-lt"/>
            </a:endParaRPr>
          </a:p>
          <a:p>
            <a:pPr marL="342900" indent="-342900" algn="just">
              <a:buFont typeface="Arial" panose="020B0604020202020204" pitchFamily="34" charset="0"/>
              <a:buChar char="•"/>
              <a:defRPr/>
            </a:pPr>
            <a:r>
              <a:rPr lang="en-GB" sz="2000" b="1" dirty="0">
                <a:solidFill>
                  <a:srgbClr val="D6EC02"/>
                </a:solidFill>
                <a:effectLst>
                  <a:outerShdw blurRad="38100" dist="38100" dir="2700000" algn="tl">
                    <a:srgbClr val="000000"/>
                  </a:outerShdw>
                </a:effectLst>
                <a:latin typeface="+mn-lt"/>
              </a:rPr>
              <a:t>C</a:t>
            </a:r>
            <a:r>
              <a:rPr lang="en-GB" sz="2000" b="1" dirty="0" smtClean="0">
                <a:solidFill>
                  <a:srgbClr val="D6EC02"/>
                </a:solidFill>
                <a:effectLst>
                  <a:outerShdw blurRad="38100" dist="38100" dir="2700000" algn="tl">
                    <a:srgbClr val="000000"/>
                  </a:outerShdw>
                </a:effectLst>
                <a:latin typeface="+mn-lt"/>
              </a:rPr>
              <a:t>onsidered </a:t>
            </a:r>
            <a:r>
              <a:rPr lang="en-GB" sz="2000" b="1" dirty="0">
                <a:solidFill>
                  <a:srgbClr val="D6EC02"/>
                </a:solidFill>
                <a:effectLst>
                  <a:outerShdw blurRad="38100" dist="38100" dir="2700000" algn="tl">
                    <a:srgbClr val="000000"/>
                  </a:outerShdw>
                </a:effectLst>
                <a:latin typeface="+mn-lt"/>
              </a:rPr>
              <a:t>one of the most stable North African/Middle Eastern nations</a:t>
            </a:r>
          </a:p>
          <a:p>
            <a:pPr marL="342900" indent="-342900" algn="just">
              <a:buFont typeface="Arial" panose="020B0604020202020204" pitchFamily="34" charset="0"/>
              <a:buChar char="•"/>
              <a:defRPr/>
            </a:pPr>
            <a:r>
              <a:rPr lang="en-GB" sz="2000" b="1" dirty="0" smtClean="0">
                <a:solidFill>
                  <a:srgbClr val="D6EC02"/>
                </a:solidFill>
                <a:effectLst>
                  <a:outerShdw blurRad="38100" dist="38100" dir="2700000" algn="tl">
                    <a:srgbClr val="000000"/>
                  </a:outerShdw>
                </a:effectLst>
                <a:latin typeface="+mn-lt"/>
                <a:cs typeface="+mn-cs"/>
              </a:rPr>
              <a:t>2010–12 </a:t>
            </a:r>
            <a:r>
              <a:rPr lang="en-GB" sz="2000" b="1" dirty="0">
                <a:solidFill>
                  <a:srgbClr val="D6EC02"/>
                </a:solidFill>
                <a:effectLst>
                  <a:outerShdw blurRad="38100" dist="38100" dir="2700000" algn="tl">
                    <a:srgbClr val="000000"/>
                  </a:outerShdw>
                </a:effectLst>
                <a:latin typeface="+mn-lt"/>
                <a:cs typeface="+mn-cs"/>
              </a:rPr>
              <a:t>Algerian protests against unemployment, poor housing and living conditions, corruption , inflation and lack of freedom of speech</a:t>
            </a:r>
          </a:p>
          <a:p>
            <a:pPr marL="342900" indent="-342900" algn="just">
              <a:buFont typeface="Arial" panose="020B0604020202020204" pitchFamily="34" charset="0"/>
              <a:buChar char="•"/>
              <a:defRPr/>
            </a:pPr>
            <a:r>
              <a:rPr lang="en-GB" sz="2000" b="1" dirty="0">
                <a:solidFill>
                  <a:srgbClr val="D6EC02"/>
                </a:solidFill>
                <a:effectLst>
                  <a:outerShdw blurRad="38100" dist="38100" dir="2700000" algn="tl">
                    <a:srgbClr val="000000"/>
                  </a:outerShdw>
                </a:effectLst>
                <a:latin typeface="+mn-lt"/>
                <a:cs typeface="+mn-cs"/>
              </a:rPr>
              <a:t>Dissatisfaction with autocratic rule of </a:t>
            </a:r>
            <a:r>
              <a:rPr lang="en-GB" sz="2000" b="1" dirty="0" err="1">
                <a:solidFill>
                  <a:srgbClr val="D6EC02"/>
                </a:solidFill>
                <a:effectLst>
                  <a:outerShdw blurRad="38100" dist="38100" dir="2700000" algn="tl">
                    <a:srgbClr val="000000"/>
                  </a:outerShdw>
                </a:effectLst>
                <a:latin typeface="+mn-lt"/>
                <a:cs typeface="+mn-cs"/>
              </a:rPr>
              <a:t>Abdelaziz</a:t>
            </a:r>
            <a:r>
              <a:rPr lang="en-GB" sz="2000" b="1" dirty="0">
                <a:solidFill>
                  <a:srgbClr val="D6EC02"/>
                </a:solidFill>
                <a:effectLst>
                  <a:outerShdw blurRad="38100" dist="38100" dir="2700000" algn="tl">
                    <a:srgbClr val="000000"/>
                  </a:outerShdw>
                </a:effectLst>
                <a:latin typeface="+mn-lt"/>
                <a:cs typeface="+mn-cs"/>
              </a:rPr>
              <a:t> </a:t>
            </a:r>
            <a:r>
              <a:rPr lang="en-GB" sz="2000" b="1" dirty="0" err="1">
                <a:solidFill>
                  <a:srgbClr val="D6EC02"/>
                </a:solidFill>
                <a:effectLst>
                  <a:outerShdw blurRad="38100" dist="38100" dir="2700000" algn="tl">
                    <a:srgbClr val="000000"/>
                  </a:outerShdw>
                </a:effectLst>
                <a:latin typeface="+mn-lt"/>
                <a:cs typeface="+mn-cs"/>
              </a:rPr>
              <a:t>Bouteflika</a:t>
            </a:r>
            <a:r>
              <a:rPr lang="en-GB" sz="2000" b="1" dirty="0">
                <a:solidFill>
                  <a:srgbClr val="D6EC02"/>
                </a:solidFill>
                <a:effectLst>
                  <a:outerShdw blurRad="38100" dist="38100" dir="2700000" algn="tl">
                    <a:srgbClr val="000000"/>
                  </a:outerShdw>
                </a:effectLst>
                <a:latin typeface="+mn-lt"/>
                <a:cs typeface="+mn-cs"/>
              </a:rPr>
              <a:t>, President since </a:t>
            </a:r>
            <a:r>
              <a:rPr lang="en-GB" sz="2000" b="1" dirty="0" smtClean="0">
                <a:solidFill>
                  <a:srgbClr val="D6EC02"/>
                </a:solidFill>
                <a:effectLst>
                  <a:outerShdw blurRad="38100" dist="38100" dir="2700000" algn="tl">
                    <a:srgbClr val="000000"/>
                  </a:outerShdw>
                </a:effectLst>
                <a:latin typeface="+mn-lt"/>
                <a:cs typeface="+mn-cs"/>
              </a:rPr>
              <a:t>1999</a:t>
            </a:r>
          </a:p>
          <a:p>
            <a:pPr marL="342900" indent="-342900" algn="just">
              <a:buFont typeface="Arial" panose="020B0604020202020204" pitchFamily="34" charset="0"/>
              <a:buChar char="•"/>
              <a:defRPr/>
            </a:pPr>
            <a:r>
              <a:rPr lang="en-GB" sz="2000" b="1" dirty="0" smtClean="0">
                <a:solidFill>
                  <a:srgbClr val="D6EC02"/>
                </a:solidFill>
                <a:effectLst>
                  <a:outerShdw blurRad="38100" dist="38100" dir="2700000" algn="tl">
                    <a:srgbClr val="000000"/>
                  </a:outerShdw>
                </a:effectLst>
                <a:latin typeface="+mn-lt"/>
                <a:cs typeface="+mn-cs"/>
              </a:rPr>
              <a:t>Unlike </a:t>
            </a:r>
            <a:r>
              <a:rPr lang="en-GB" sz="2000" b="1" dirty="0">
                <a:solidFill>
                  <a:srgbClr val="D6EC02"/>
                </a:solidFill>
                <a:effectLst>
                  <a:outerShdw blurRad="38100" dist="38100" dir="2700000" algn="tl">
                    <a:srgbClr val="000000"/>
                  </a:outerShdw>
                </a:effectLst>
                <a:latin typeface="+mn-lt"/>
                <a:cs typeface="+mn-cs"/>
              </a:rPr>
              <a:t>neighbouring nations, Algeria did not experience a revolution </a:t>
            </a:r>
            <a:endParaRPr lang="en-GB" sz="2000" b="1" dirty="0" smtClean="0">
              <a:solidFill>
                <a:srgbClr val="D6EC02"/>
              </a:solidFill>
              <a:effectLst>
                <a:outerShdw blurRad="38100" dist="38100" dir="2700000" algn="tl">
                  <a:srgbClr val="000000"/>
                </a:outerShdw>
              </a:effectLst>
              <a:latin typeface="+mn-lt"/>
              <a:cs typeface="+mn-cs"/>
            </a:endParaRPr>
          </a:p>
          <a:p>
            <a:pPr algn="just">
              <a:defRPr/>
            </a:pPr>
            <a:endParaRPr lang="en-GB" sz="2000" b="1" dirty="0" smtClean="0">
              <a:solidFill>
                <a:srgbClr val="D6EC02"/>
              </a:solidFill>
              <a:effectLst>
                <a:outerShdw blurRad="38100" dist="38100" dir="2700000" algn="tl">
                  <a:srgbClr val="000000"/>
                </a:outerShdw>
              </a:effectLst>
              <a:latin typeface="+mn-lt"/>
              <a:cs typeface="+mn-cs"/>
            </a:endParaRPr>
          </a:p>
          <a:p>
            <a:pPr algn="just">
              <a:buFont typeface="Arial" charset="0"/>
              <a:buChar char="•"/>
              <a:defRPr/>
            </a:pPr>
            <a:endParaRPr lang="en-GB" dirty="0">
              <a:latin typeface="+mn-lt"/>
              <a:cs typeface="+mn-cs"/>
            </a:endParaRPr>
          </a:p>
          <a:p>
            <a:pPr algn="just">
              <a:buFont typeface="Arial" charset="0"/>
              <a:buChar char="•"/>
              <a:defRPr/>
            </a:pPr>
            <a:endParaRPr lang="en-GB" dirty="0">
              <a:cs typeface="+mn-cs"/>
            </a:endParaRPr>
          </a:p>
          <a:p>
            <a:pPr algn="just">
              <a:buFont typeface="Arial" charset="0"/>
              <a:buNone/>
              <a:defRPr/>
            </a:pPr>
            <a:endParaRPr lang="en-GB" dirty="0">
              <a:cs typeface="+mn-cs"/>
            </a:endParaRPr>
          </a:p>
        </p:txBody>
      </p:sp>
      <p:sp>
        <p:nvSpPr>
          <p:cNvPr id="7172"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7173" name="Picture 6" descr="File:Manifestation Algiers RCD - 01222011.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3141663"/>
            <a:ext cx="2787650" cy="371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8" descr="algeria-gaza-protests-2009-1-9-20-34-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3122613"/>
            <a:ext cx="4968875" cy="373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5468668"/>
          </a:xfrm>
          <a:prstGeom prst="rect">
            <a:avLst/>
          </a:prstGeom>
        </p:spPr>
        <p:txBody>
          <a:bodyPr lIns="540000" tIns="540000" rIns="540000" bIns="540000">
            <a:spAutoFit/>
          </a:bodyPr>
          <a:lstStyle/>
          <a:p>
            <a:pPr>
              <a:defRPr/>
            </a:pPr>
            <a:r>
              <a:rPr lang="en-GB" sz="2400" b="1" u="sng" dirty="0">
                <a:solidFill>
                  <a:srgbClr val="FFFFFF"/>
                </a:solidFill>
                <a:latin typeface="Calibri" pitchFamily="34" charset="0"/>
              </a:rPr>
              <a:t>2. Postcolonial </a:t>
            </a:r>
            <a:r>
              <a:rPr lang="en-GB" sz="2400" b="1" u="sng" dirty="0" smtClean="0">
                <a:solidFill>
                  <a:srgbClr val="FFFFFF"/>
                </a:solidFill>
                <a:latin typeface="Calibri" pitchFamily="34" charset="0"/>
              </a:rPr>
              <a:t>Algeria: </a:t>
            </a:r>
            <a:r>
              <a:rPr lang="en-GB" sz="2400" b="1" u="sng" dirty="0" smtClean="0">
                <a:solidFill>
                  <a:srgbClr val="FFFFFF"/>
                </a:solidFill>
                <a:latin typeface="+mn-lt"/>
              </a:rPr>
              <a:t>Post </a:t>
            </a:r>
            <a:r>
              <a:rPr lang="en-GB" sz="2400" b="1" u="sng" dirty="0">
                <a:solidFill>
                  <a:srgbClr val="FFFFFF"/>
                </a:solidFill>
                <a:latin typeface="+mn-lt"/>
              </a:rPr>
              <a:t>independence</a:t>
            </a:r>
          </a:p>
          <a:p>
            <a:pPr>
              <a:defRPr/>
            </a:pPr>
            <a:endParaRPr lang="en-GB" sz="1050" u="sng" dirty="0">
              <a:solidFill>
                <a:srgbClr val="FFFFFF"/>
              </a:solidFill>
              <a:latin typeface="+mn-lt"/>
            </a:endParaRPr>
          </a:p>
          <a:p>
            <a:pPr marL="342900" indent="-342900" algn="just">
              <a:buFont typeface="Arial" panose="020B0604020202020204" pitchFamily="34" charset="0"/>
              <a:buChar char="•"/>
              <a:defRPr/>
            </a:pPr>
            <a:r>
              <a:rPr lang="en-GB" sz="2400" b="1" dirty="0">
                <a:solidFill>
                  <a:srgbClr val="D6EC02"/>
                </a:solidFill>
                <a:effectLst>
                  <a:outerShdw blurRad="38100" dist="38100" dir="2700000" algn="tl">
                    <a:srgbClr val="000000"/>
                  </a:outerShdw>
                </a:effectLst>
                <a:latin typeface="+mn-lt"/>
                <a:cs typeface="+mn-cs"/>
              </a:rPr>
              <a:t>Algeria one-party (National Liberation </a:t>
            </a:r>
            <a:r>
              <a:rPr lang="en-GB" sz="2400" b="1" dirty="0" smtClean="0">
                <a:solidFill>
                  <a:srgbClr val="D6EC02"/>
                </a:solidFill>
                <a:effectLst>
                  <a:outerShdw blurRad="38100" dist="38100" dir="2700000" algn="tl">
                    <a:srgbClr val="000000"/>
                  </a:outerShdw>
                </a:effectLst>
                <a:latin typeface="+mn-lt"/>
                <a:cs typeface="+mn-cs"/>
              </a:rPr>
              <a:t>Front [</a:t>
            </a:r>
            <a:r>
              <a:rPr lang="fr-FR" sz="2400" b="1" i="1" dirty="0" smtClean="0">
                <a:solidFill>
                  <a:srgbClr val="D6EC02"/>
                </a:solidFill>
                <a:effectLst>
                  <a:outerShdw blurRad="38100" dist="38100" dir="2700000" algn="tl">
                    <a:srgbClr val="000000"/>
                  </a:outerShdw>
                </a:effectLst>
                <a:latin typeface="+mn-lt"/>
                <a:cs typeface="+mn-cs"/>
              </a:rPr>
              <a:t>Front </a:t>
            </a:r>
            <a:r>
              <a:rPr lang="fr-FR" sz="2400" b="1" i="1" dirty="0">
                <a:solidFill>
                  <a:srgbClr val="D6EC02"/>
                </a:solidFill>
                <a:effectLst>
                  <a:outerShdw blurRad="38100" dist="38100" dir="2700000" algn="tl">
                    <a:srgbClr val="000000"/>
                  </a:outerShdw>
                </a:effectLst>
                <a:latin typeface="+mn-lt"/>
                <a:cs typeface="+mn-cs"/>
              </a:rPr>
              <a:t>de Libération Nationale</a:t>
            </a:r>
            <a:r>
              <a:rPr lang="fr-FR" sz="2400" b="1" dirty="0">
                <a:solidFill>
                  <a:srgbClr val="D6EC02"/>
                </a:solidFill>
                <a:effectLst>
                  <a:outerShdw blurRad="38100" dist="38100" dir="2700000" algn="tl">
                    <a:srgbClr val="000000"/>
                  </a:outerShdw>
                </a:effectLst>
                <a:latin typeface="+mn-lt"/>
                <a:cs typeface="+mn-cs"/>
              </a:rPr>
              <a:t>, </a:t>
            </a:r>
            <a:r>
              <a:rPr lang="fr-FR" sz="2400" b="1" dirty="0" smtClean="0">
                <a:solidFill>
                  <a:srgbClr val="D6EC02"/>
                </a:solidFill>
                <a:effectLst>
                  <a:outerShdw blurRad="38100" dist="38100" dir="2700000" algn="tl">
                    <a:srgbClr val="000000"/>
                  </a:outerShdw>
                </a:effectLst>
                <a:latin typeface="+mn-lt"/>
                <a:cs typeface="+mn-cs"/>
              </a:rPr>
              <a:t>FLN]</a:t>
            </a:r>
            <a:r>
              <a:rPr lang="en-GB" sz="2400" b="1" dirty="0" smtClean="0">
                <a:solidFill>
                  <a:srgbClr val="D6EC02"/>
                </a:solidFill>
                <a:effectLst>
                  <a:outerShdw blurRad="38100" dist="38100" dir="2700000" algn="tl">
                    <a:srgbClr val="000000"/>
                  </a:outerShdw>
                </a:effectLst>
                <a:latin typeface="+mn-lt"/>
                <a:cs typeface="+mn-cs"/>
              </a:rPr>
              <a:t>) </a:t>
            </a:r>
            <a:r>
              <a:rPr lang="en-GB" sz="2400" b="1" dirty="0">
                <a:solidFill>
                  <a:srgbClr val="D6EC02"/>
                </a:solidFill>
                <a:effectLst>
                  <a:outerShdw blurRad="38100" dist="38100" dir="2700000" algn="tl">
                    <a:srgbClr val="000000"/>
                  </a:outerShdw>
                </a:effectLst>
                <a:latin typeface="+mn-lt"/>
                <a:cs typeface="+mn-cs"/>
              </a:rPr>
              <a:t>state, 1962–1989</a:t>
            </a:r>
          </a:p>
          <a:p>
            <a:pPr marL="342900" indent="-342900" algn="just">
              <a:buFont typeface="Arial" panose="020B0604020202020204" pitchFamily="34" charset="0"/>
              <a:buChar char="•"/>
              <a:defRPr/>
            </a:pPr>
            <a:r>
              <a:rPr lang="en-GB" sz="2400" b="1" dirty="0">
                <a:solidFill>
                  <a:srgbClr val="D6EC02"/>
                </a:solidFill>
                <a:effectLst>
                  <a:outerShdw blurRad="38100" dist="38100" dir="2700000" algn="tl">
                    <a:srgbClr val="000000"/>
                  </a:outerShdw>
                </a:effectLst>
                <a:latin typeface="+mn-lt"/>
                <a:cs typeface="+mn-cs"/>
              </a:rPr>
              <a:t>1992 general election – army intervention to prevent Islamic Salvation Front victory</a:t>
            </a:r>
          </a:p>
          <a:p>
            <a:pPr marL="342900" indent="-342900" algn="just">
              <a:buFont typeface="Arial" panose="020B0604020202020204" pitchFamily="34" charset="0"/>
              <a:buChar char="•"/>
              <a:defRPr/>
            </a:pPr>
            <a:r>
              <a:rPr lang="en-GB" sz="2400" b="1" dirty="0">
                <a:solidFill>
                  <a:srgbClr val="D6EC02"/>
                </a:solidFill>
                <a:effectLst>
                  <a:outerShdw blurRad="38100" dist="38100" dir="2700000" algn="tl">
                    <a:srgbClr val="000000"/>
                  </a:outerShdw>
                </a:effectLst>
                <a:latin typeface="+mn-lt"/>
                <a:cs typeface="+mn-cs"/>
              </a:rPr>
              <a:t>1992–2002 Algerian Civil War</a:t>
            </a:r>
          </a:p>
          <a:p>
            <a:pPr algn="just">
              <a:buFont typeface="Arial" charset="0"/>
              <a:buNone/>
              <a:defRPr/>
            </a:pPr>
            <a:endParaRPr lang="en-GB" b="1" dirty="0">
              <a:solidFill>
                <a:srgbClr val="D6EC02"/>
              </a:solidFill>
              <a:effectLst>
                <a:outerShdw blurRad="38100" dist="38100" dir="2700000" algn="tl">
                  <a:srgbClr val="000000"/>
                </a:outerShdw>
              </a:effectLst>
              <a:cs typeface="+mn-cs"/>
            </a:endParaRPr>
          </a:p>
          <a:p>
            <a:pPr algn="just">
              <a:buFont typeface="Arial" charset="0"/>
              <a:buChar char="•"/>
              <a:defRPr/>
            </a:pPr>
            <a:endParaRPr lang="en-GB" b="1" dirty="0">
              <a:solidFill>
                <a:srgbClr val="D6EC02"/>
              </a:solidFill>
              <a:effectLst>
                <a:outerShdw blurRad="38100" dist="38100" dir="2700000" algn="tl">
                  <a:srgbClr val="000000"/>
                </a:outerShdw>
              </a:effectLst>
              <a:cs typeface="+mn-cs"/>
            </a:endParaRPr>
          </a:p>
          <a:p>
            <a:pPr algn="just">
              <a:buFont typeface="Arial" charset="0"/>
              <a:buChar char="•"/>
              <a:defRPr/>
            </a:pPr>
            <a:endParaRPr lang="en-GB" b="1" dirty="0">
              <a:solidFill>
                <a:srgbClr val="D6EC02"/>
              </a:solidFill>
              <a:effectLst>
                <a:outerShdw blurRad="38100" dist="38100" dir="2700000" algn="tl">
                  <a:srgbClr val="000000"/>
                </a:outerShdw>
              </a:effectLst>
              <a:cs typeface="+mn-cs"/>
            </a:endParaRPr>
          </a:p>
          <a:p>
            <a:pPr algn="just">
              <a:buFont typeface="Arial" charset="0"/>
              <a:buChar char="•"/>
              <a:defRPr/>
            </a:pPr>
            <a:endParaRPr lang="en-GB" b="1" dirty="0">
              <a:solidFill>
                <a:srgbClr val="D6EC02"/>
              </a:solidFill>
              <a:effectLst>
                <a:outerShdw blurRad="38100" dist="38100" dir="2700000" algn="tl">
                  <a:srgbClr val="000000"/>
                </a:outerShdw>
              </a:effectLst>
              <a:cs typeface="+mn-cs"/>
            </a:endParaRPr>
          </a:p>
          <a:p>
            <a:pPr algn="just">
              <a:buFont typeface="Arial" charset="0"/>
              <a:buChar char="•"/>
              <a:defRPr/>
            </a:pPr>
            <a:endParaRPr lang="en-GB" dirty="0">
              <a:cs typeface="+mn-cs"/>
            </a:endParaRPr>
          </a:p>
          <a:p>
            <a:pPr algn="just">
              <a:buFont typeface="Arial" charset="0"/>
              <a:buChar char="•"/>
              <a:defRPr/>
            </a:pPr>
            <a:endParaRPr lang="en-GB" dirty="0">
              <a:cs typeface="+mn-cs"/>
            </a:endParaRPr>
          </a:p>
          <a:p>
            <a:pPr algn="just">
              <a:buFont typeface="Arial" charset="0"/>
              <a:buNone/>
              <a:defRPr/>
            </a:pPr>
            <a:endParaRPr lang="en-GB" dirty="0">
              <a:cs typeface="+mn-cs"/>
            </a:endParaRPr>
          </a:p>
        </p:txBody>
      </p:sp>
      <p:sp>
        <p:nvSpPr>
          <p:cNvPr id="8196"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8197" name="Picture 9" descr="File:Arrêt du processus électoral de 1991 en Algérie.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8137" y="3048000"/>
            <a:ext cx="603567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Rectangle 10"/>
          <p:cNvSpPr>
            <a:spLocks noChangeArrowheads="1"/>
          </p:cNvSpPr>
          <p:nvPr/>
        </p:nvSpPr>
        <p:spPr bwMode="auto">
          <a:xfrm>
            <a:off x="-11113" y="3712997"/>
            <a:ext cx="16192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dirty="0">
                <a:latin typeface="+mn-lt"/>
              </a:rPr>
              <a:t>Military in Algiers after the coup against the Islamists, 1992</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pic>
        <p:nvPicPr>
          <p:cNvPr id="9219" name="Picture 6" descr="Pictur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908050"/>
            <a:ext cx="708660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8" descr="File:Algiers - depot and station grounds of Algerian Railway LCCN2004707260.tif">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808413"/>
            <a:ext cx="3995738" cy="30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6988" y="6350"/>
            <a:ext cx="9159876" cy="2383208"/>
          </a:xfrm>
          <a:prstGeom prst="rect">
            <a:avLst/>
          </a:prstGeom>
        </p:spPr>
        <p:txBody>
          <a:bodyPr lIns="540000" tIns="540000" rIns="540000" bIns="540000">
            <a:spAutoFit/>
          </a:bodyPr>
          <a:lstStyle/>
          <a:p>
            <a:pPr>
              <a:defRPr/>
            </a:pPr>
            <a:r>
              <a:rPr lang="en-GB" sz="2400" b="1" u="sng" dirty="0" smtClean="0">
                <a:solidFill>
                  <a:srgbClr val="FFFFFF"/>
                </a:solidFill>
                <a:latin typeface="Calibri" pitchFamily="34" charset="0"/>
              </a:rPr>
              <a:t>3. History of Algiers: French colony</a:t>
            </a:r>
            <a:endParaRPr lang="en-GB" sz="2400" b="1" u="sng" dirty="0">
              <a:solidFill>
                <a:srgbClr val="FFFFFF"/>
              </a:solidFill>
              <a:latin typeface="Calibri" pitchFamily="34" charset="0"/>
            </a:endParaRPr>
          </a:p>
          <a:p>
            <a:pPr>
              <a:defRPr/>
            </a:pPr>
            <a:endParaRPr lang="en-GB" sz="2000" u="sng" dirty="0">
              <a:solidFill>
                <a:srgbClr val="FFFFFF"/>
              </a:solidFill>
              <a:latin typeface="Calibri" pitchFamily="34" charset="0"/>
            </a:endParaRPr>
          </a:p>
          <a:p>
            <a:pPr algn="just">
              <a:defRPr/>
            </a:pPr>
            <a:r>
              <a:rPr lang="en-GB" sz="2000" b="1" dirty="0">
                <a:solidFill>
                  <a:srgbClr val="FF0000"/>
                </a:solidFill>
                <a:effectLst>
                  <a:outerShdw blurRad="38100" dist="38100" dir="2700000" algn="tl">
                    <a:srgbClr val="000000"/>
                  </a:outerShdw>
                </a:effectLst>
                <a:latin typeface="Calibri" pitchFamily="34" charset="0"/>
              </a:rPr>
              <a:t>1830–1962 Algeria part of French Empire</a:t>
            </a:r>
          </a:p>
          <a:p>
            <a:pPr algn="just">
              <a:buFont typeface="Arial" charset="0"/>
              <a:buChar char="•"/>
              <a:defRPr/>
            </a:pPr>
            <a:endParaRPr lang="en-GB" sz="2000" b="1" dirty="0">
              <a:solidFill>
                <a:srgbClr val="FF0000"/>
              </a:solidFill>
              <a:effectLst>
                <a:outerShdw blurRad="38100" dist="38100" dir="2700000" algn="tl">
                  <a:srgbClr val="000000"/>
                </a:outerShdw>
              </a:effectLst>
              <a:latin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1024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2" name="Picture 1"/>
          <p:cNvPicPr>
            <a:picLocks noChangeAspect="1"/>
          </p:cNvPicPr>
          <p:nvPr/>
        </p:nvPicPr>
        <p:blipFill>
          <a:blip r:embed="rId3"/>
          <a:stretch>
            <a:fillRect/>
          </a:stretch>
        </p:blipFill>
        <p:spPr>
          <a:xfrm>
            <a:off x="3779912" y="-1"/>
            <a:ext cx="5368851" cy="4026639"/>
          </a:xfrm>
          <a:prstGeom prst="rect">
            <a:avLst/>
          </a:prstGeom>
        </p:spPr>
      </p:pic>
      <p:sp>
        <p:nvSpPr>
          <p:cNvPr id="3" name="Rectangle 2"/>
          <p:cNvSpPr/>
          <p:nvPr/>
        </p:nvSpPr>
        <p:spPr>
          <a:xfrm>
            <a:off x="1043608" y="1916832"/>
            <a:ext cx="2328640" cy="738664"/>
          </a:xfrm>
          <a:prstGeom prst="rect">
            <a:avLst/>
          </a:prstGeom>
        </p:spPr>
        <p:txBody>
          <a:bodyPr wrap="square">
            <a:spAutoFit/>
          </a:bodyPr>
          <a:lstStyle/>
          <a:p>
            <a:pPr algn="r"/>
            <a:r>
              <a:rPr lang="en-US" sz="1400" dirty="0" smtClean="0">
                <a:latin typeface="+mn-lt"/>
              </a:rPr>
              <a:t>Roman </a:t>
            </a:r>
            <a:r>
              <a:rPr lang="en-US" sz="1400" dirty="0">
                <a:latin typeface="+mn-lt"/>
              </a:rPr>
              <a:t>ruins at </a:t>
            </a:r>
            <a:r>
              <a:rPr lang="en-US" sz="1400" dirty="0" err="1" smtClean="0">
                <a:latin typeface="+mn-lt"/>
              </a:rPr>
              <a:t>Lambesis</a:t>
            </a:r>
            <a:r>
              <a:rPr lang="en-US" sz="1400" dirty="0" smtClean="0">
                <a:latin typeface="+mn-lt"/>
              </a:rPr>
              <a:t>, Algeria, </a:t>
            </a:r>
            <a:r>
              <a:rPr lang="en-US" sz="1400" i="1" dirty="0" smtClean="0">
                <a:latin typeface="+mn-lt"/>
              </a:rPr>
              <a:t>Illustrated London News </a:t>
            </a:r>
            <a:r>
              <a:rPr lang="en-US" sz="1400" dirty="0" smtClean="0">
                <a:latin typeface="+mn-lt"/>
              </a:rPr>
              <a:t>(1865)</a:t>
            </a:r>
            <a:endParaRPr lang="en-US" sz="1400" dirty="0">
              <a:latin typeface="+mn-lt"/>
            </a:endParaRPr>
          </a:p>
        </p:txBody>
      </p:sp>
      <p:sp>
        <p:nvSpPr>
          <p:cNvPr id="7" name="Rectangle 6"/>
          <p:cNvSpPr/>
          <p:nvPr/>
        </p:nvSpPr>
        <p:spPr>
          <a:xfrm>
            <a:off x="0" y="6350"/>
            <a:ext cx="9132888" cy="7615410"/>
          </a:xfrm>
          <a:prstGeom prst="rect">
            <a:avLst/>
          </a:prstGeom>
        </p:spPr>
        <p:txBody>
          <a:bodyPr wrap="square" lIns="540000" tIns="540000" rIns="540000" bIns="540000">
            <a:spAutoFit/>
          </a:bodyPr>
          <a:lstStyle/>
          <a:p>
            <a:pPr>
              <a:defRPr/>
            </a:pPr>
            <a:r>
              <a:rPr lang="en-GB" sz="2400" b="1" u="sng" dirty="0" smtClean="0">
                <a:solidFill>
                  <a:srgbClr val="FFFFFF"/>
                </a:solidFill>
                <a:latin typeface="Calibri" pitchFamily="34" charset="0"/>
              </a:rPr>
              <a:t>3. History of Algiers:</a:t>
            </a:r>
          </a:p>
          <a:p>
            <a:pPr>
              <a:defRPr/>
            </a:pPr>
            <a:r>
              <a:rPr lang="en-GB" sz="2400" b="1" u="sng" dirty="0" smtClean="0">
                <a:solidFill>
                  <a:srgbClr val="FFFFFF"/>
                </a:solidFill>
                <a:latin typeface="Calibri" pitchFamily="34" charset="0"/>
              </a:rPr>
              <a:t>Ancient </a:t>
            </a:r>
            <a:r>
              <a:rPr lang="en-GB" sz="2400" b="1" u="sng" dirty="0">
                <a:solidFill>
                  <a:srgbClr val="FFFFFF"/>
                </a:solidFill>
                <a:latin typeface="Calibri" pitchFamily="34" charset="0"/>
              </a:rPr>
              <a:t>to Early Modern</a:t>
            </a:r>
          </a:p>
          <a:p>
            <a:pPr>
              <a:defRPr/>
            </a:pPr>
            <a:endParaRPr lang="en-GB" sz="2000" u="sng" dirty="0" smtClean="0">
              <a:solidFill>
                <a:srgbClr val="FFFFFF"/>
              </a:solidFill>
              <a:latin typeface="Calibri" pitchFamily="34" charset="0"/>
            </a:endParaRPr>
          </a:p>
          <a:p>
            <a:pPr>
              <a:defRPr/>
            </a:pPr>
            <a:endParaRPr lang="en-GB" sz="2000" u="sng" dirty="0">
              <a:solidFill>
                <a:srgbClr val="FFFFFF"/>
              </a:solidFill>
              <a:latin typeface="Calibri" pitchFamily="34" charset="0"/>
            </a:endParaRPr>
          </a:p>
          <a:p>
            <a:pPr>
              <a:defRPr/>
            </a:pPr>
            <a:endParaRPr lang="en-GB" sz="2000" u="sng" dirty="0" smtClean="0">
              <a:solidFill>
                <a:srgbClr val="FFFFFF"/>
              </a:solidFill>
              <a:latin typeface="Calibri" pitchFamily="34" charset="0"/>
            </a:endParaRPr>
          </a:p>
          <a:p>
            <a:pPr>
              <a:defRPr/>
            </a:pPr>
            <a:endParaRPr lang="en-GB" sz="2000" u="sng" dirty="0">
              <a:solidFill>
                <a:srgbClr val="FFFFFF"/>
              </a:solidFill>
              <a:latin typeface="Calibri" pitchFamily="34" charset="0"/>
            </a:endParaRPr>
          </a:p>
          <a:p>
            <a:pPr>
              <a:defRPr/>
            </a:pPr>
            <a:endParaRPr lang="en-GB" sz="2000" u="sng" dirty="0" smtClean="0">
              <a:solidFill>
                <a:srgbClr val="FFFFFF"/>
              </a:solidFill>
              <a:latin typeface="Calibri" pitchFamily="34" charset="0"/>
            </a:endParaRPr>
          </a:p>
          <a:p>
            <a:pPr>
              <a:defRPr/>
            </a:pPr>
            <a:endParaRPr lang="en-GB" sz="2000" u="sng" dirty="0">
              <a:solidFill>
                <a:srgbClr val="FFFFFF"/>
              </a:solidFill>
              <a:latin typeface="Calibri" pitchFamily="34" charset="0"/>
            </a:endParaRPr>
          </a:p>
          <a:p>
            <a:pPr>
              <a:defRPr/>
            </a:pPr>
            <a:endParaRPr lang="en-GB" sz="2000" u="sng" dirty="0" smtClean="0">
              <a:solidFill>
                <a:srgbClr val="FFFFFF"/>
              </a:solidFill>
              <a:latin typeface="Calibri" pitchFamily="34" charset="0"/>
            </a:endParaRPr>
          </a:p>
          <a:p>
            <a:pPr>
              <a:defRPr/>
            </a:pPr>
            <a:endParaRPr lang="en-GB" sz="2000" u="sng" dirty="0" smtClean="0">
              <a:solidFill>
                <a:srgbClr val="FFFFFF"/>
              </a:solidFill>
              <a:latin typeface="Calibri" pitchFamily="34" charset="0"/>
            </a:endParaRPr>
          </a:p>
          <a:p>
            <a:pPr>
              <a:defRPr/>
            </a:pPr>
            <a:endParaRPr lang="en-GB" sz="2000" u="sng" dirty="0" smtClean="0">
              <a:solidFill>
                <a:srgbClr val="FFFFFF"/>
              </a:solidFill>
              <a:latin typeface="Calibri" pitchFamily="34" charset="0"/>
            </a:endParaRPr>
          </a:p>
          <a:p>
            <a:pPr>
              <a:defRPr/>
            </a:pPr>
            <a:endParaRPr lang="en-GB" sz="2000" u="sng" dirty="0">
              <a:solidFill>
                <a:srgbClr val="FFFFFF"/>
              </a:solidFill>
              <a:latin typeface="Calibri" pitchFamily="34" charset="0"/>
            </a:endParaRPr>
          </a:p>
          <a:p>
            <a:pPr marL="342900" indent="-342900" algn="just">
              <a:buFont typeface="Arial" panose="020B0604020202020204" pitchFamily="34" charset="0"/>
              <a:buChar char="•"/>
              <a:defRPr/>
            </a:pPr>
            <a:r>
              <a:rPr lang="en-GB" sz="2000" b="1" dirty="0" smtClean="0">
                <a:solidFill>
                  <a:srgbClr val="D6EC02"/>
                </a:solidFill>
                <a:latin typeface="Calibri" pitchFamily="34" charset="0"/>
              </a:rPr>
              <a:t>Roman </a:t>
            </a:r>
            <a:r>
              <a:rPr lang="en-GB" sz="2000" b="1" dirty="0">
                <a:solidFill>
                  <a:srgbClr val="D6EC02"/>
                </a:solidFill>
                <a:latin typeface="Calibri" pitchFamily="34" charset="0"/>
              </a:rPr>
              <a:t>settlement </a:t>
            </a:r>
            <a:r>
              <a:rPr lang="en-GB" sz="2000" b="1" dirty="0" err="1" smtClean="0">
                <a:solidFill>
                  <a:srgbClr val="D6EC02"/>
                </a:solidFill>
                <a:latin typeface="Calibri" pitchFamily="34" charset="0"/>
              </a:rPr>
              <a:t>I</a:t>
            </a:r>
            <a:r>
              <a:rPr lang="en-GB" sz="2000" b="1" dirty="0" err="1" smtClean="0">
                <a:solidFill>
                  <a:srgbClr val="D6EC02"/>
                </a:solidFill>
                <a:latin typeface="Calibri" pitchFamily="34" charset="0"/>
                <a:cs typeface="+mn-cs"/>
              </a:rPr>
              <a:t>cosium</a:t>
            </a:r>
            <a:r>
              <a:rPr lang="en-GB" sz="2000" b="1" dirty="0" smtClean="0">
                <a:solidFill>
                  <a:srgbClr val="D6EC02"/>
                </a:solidFill>
                <a:latin typeface="Calibri" pitchFamily="34" charset="0"/>
                <a:cs typeface="+mn-cs"/>
              </a:rPr>
              <a:t> </a:t>
            </a:r>
            <a:r>
              <a:rPr lang="en-GB" sz="2000" b="1" dirty="0">
                <a:solidFill>
                  <a:srgbClr val="D6EC02"/>
                </a:solidFill>
                <a:latin typeface="Calibri" pitchFamily="34" charset="0"/>
              </a:rPr>
              <a:t>on site of </a:t>
            </a:r>
            <a:r>
              <a:rPr lang="en-GB" sz="2000" b="1" dirty="0" smtClean="0">
                <a:solidFill>
                  <a:srgbClr val="D6EC02"/>
                </a:solidFill>
                <a:latin typeface="Calibri" pitchFamily="34" charset="0"/>
              </a:rPr>
              <a:t>Algiers’ modern-day lower Casbah (marine quarter)  from 3</a:t>
            </a:r>
            <a:r>
              <a:rPr lang="en-GB" sz="2000" b="1" baseline="30000" dirty="0" smtClean="0">
                <a:solidFill>
                  <a:srgbClr val="D6EC02"/>
                </a:solidFill>
                <a:latin typeface="Calibri" pitchFamily="34" charset="0"/>
              </a:rPr>
              <a:t>rd</a:t>
            </a:r>
            <a:r>
              <a:rPr lang="en-GB" sz="2000" b="1" dirty="0" smtClean="0">
                <a:solidFill>
                  <a:srgbClr val="D6EC02"/>
                </a:solidFill>
                <a:latin typeface="Calibri" pitchFamily="34" charset="0"/>
              </a:rPr>
              <a:t> century  BC</a:t>
            </a:r>
          </a:p>
          <a:p>
            <a:pPr marL="342900" indent="-342900" algn="just">
              <a:buFont typeface="Arial" panose="020B0604020202020204" pitchFamily="34" charset="0"/>
              <a:buChar char="•"/>
              <a:defRPr/>
            </a:pPr>
            <a:endParaRPr lang="en-GB" sz="2000" b="1" dirty="0">
              <a:solidFill>
                <a:srgbClr val="D6EC02"/>
              </a:solidFill>
              <a:latin typeface="Calibri" pitchFamily="34" charset="0"/>
            </a:endParaRPr>
          </a:p>
          <a:p>
            <a:pPr marL="342900" indent="-342900" algn="just">
              <a:buFont typeface="Arial" panose="020B0604020202020204" pitchFamily="34" charset="0"/>
              <a:buChar char="•"/>
              <a:defRPr/>
            </a:pPr>
            <a:r>
              <a:rPr lang="en-GB" sz="2000" b="1" dirty="0" smtClean="0">
                <a:solidFill>
                  <a:srgbClr val="D6EC02"/>
                </a:solidFill>
                <a:latin typeface="Calibri" pitchFamily="34" charset="0"/>
              </a:rPr>
              <a:t>Vandals in power around </a:t>
            </a:r>
            <a:r>
              <a:rPr lang="en-GB" sz="2000" b="1" dirty="0" err="1" smtClean="0">
                <a:solidFill>
                  <a:srgbClr val="D6EC02"/>
                </a:solidFill>
                <a:latin typeface="Calibri" pitchFamily="34" charset="0"/>
              </a:rPr>
              <a:t>Icosium</a:t>
            </a:r>
            <a:r>
              <a:rPr lang="en-GB" sz="2000" b="1" dirty="0" smtClean="0">
                <a:solidFill>
                  <a:srgbClr val="D6EC02"/>
                </a:solidFill>
                <a:latin typeface="Calibri" pitchFamily="34" charset="0"/>
              </a:rPr>
              <a:t>, 5</a:t>
            </a:r>
            <a:r>
              <a:rPr lang="en-GB" sz="2000" b="1" baseline="30000" dirty="0" smtClean="0">
                <a:solidFill>
                  <a:srgbClr val="D6EC02"/>
                </a:solidFill>
                <a:latin typeface="Calibri" pitchFamily="34" charset="0"/>
              </a:rPr>
              <a:t>th</a:t>
            </a:r>
            <a:r>
              <a:rPr lang="en-GB" sz="2000" b="1" dirty="0" smtClean="0">
                <a:solidFill>
                  <a:srgbClr val="D6EC02"/>
                </a:solidFill>
                <a:latin typeface="Calibri" pitchFamily="34" charset="0"/>
              </a:rPr>
              <a:t> century AD</a:t>
            </a:r>
          </a:p>
          <a:p>
            <a:pPr marL="342900" indent="-342900" algn="just">
              <a:buFont typeface="Arial" panose="020B0604020202020204" pitchFamily="34" charset="0"/>
              <a:buChar char="•"/>
              <a:defRPr/>
            </a:pPr>
            <a:endParaRPr lang="en-GB" sz="2000" b="1" dirty="0">
              <a:solidFill>
                <a:srgbClr val="D6EC02"/>
              </a:solidFill>
              <a:latin typeface="Calibri" pitchFamily="34" charset="0"/>
            </a:endParaRPr>
          </a:p>
          <a:p>
            <a:pPr marL="342900" indent="-342900" algn="just">
              <a:buFont typeface="Arial" panose="020B0604020202020204" pitchFamily="34" charset="0"/>
              <a:buChar char="•"/>
              <a:defRPr/>
            </a:pPr>
            <a:endParaRPr lang="en-GB" sz="2000" b="1" dirty="0">
              <a:solidFill>
                <a:srgbClr val="D6EC02"/>
              </a:solidFill>
              <a:latin typeface="Calibri" pitchFamily="34" charset="0"/>
            </a:endParaRPr>
          </a:p>
          <a:p>
            <a:pPr marL="285750" indent="-285750" algn="just">
              <a:buFont typeface="Arial" panose="020B0604020202020204" pitchFamily="34" charset="0"/>
              <a:buChar char="•"/>
              <a:defRPr/>
            </a:pPr>
            <a:endParaRPr lang="en-GB" sz="2000" b="1" dirty="0">
              <a:solidFill>
                <a:srgbClr val="D6EC02"/>
              </a:solidFill>
              <a:effectLst>
                <a:outerShdw blurRad="38100" dist="38100" dir="2700000" algn="tl">
                  <a:srgbClr val="000000"/>
                </a:outerShdw>
              </a:effectLst>
              <a:latin typeface="Calibri" pitchFamily="34" charset="0"/>
              <a:cs typeface="+mn-cs"/>
            </a:endParaRPr>
          </a:p>
          <a:p>
            <a:pPr algn="just">
              <a:buFont typeface="Arial" charset="0"/>
              <a:buChar char="•"/>
              <a:defRPr/>
            </a:pPr>
            <a:endParaRPr lang="en-GB" b="1" dirty="0">
              <a:solidFill>
                <a:srgbClr val="D6EC02"/>
              </a:solidFill>
              <a:effectLst>
                <a:outerShdw blurRad="38100" dist="38100" dir="2700000" algn="tl">
                  <a:srgbClr val="000000"/>
                </a:outerShdw>
              </a:effectLst>
              <a:latin typeface="Calibri" pitchFamily="34" charset="0"/>
              <a:cs typeface="+mn-cs"/>
            </a:endParaRPr>
          </a:p>
          <a:p>
            <a:pPr algn="just">
              <a:buFont typeface="Arial" charset="0"/>
              <a:buChar char="•"/>
              <a:defRPr/>
            </a:pPr>
            <a:endParaRPr lang="en-GB" b="1" dirty="0">
              <a:solidFill>
                <a:srgbClr val="D6EC02"/>
              </a:solidFill>
              <a:effectLst>
                <a:outerShdw blurRad="38100" dist="38100" dir="2700000" algn="tl">
                  <a:srgbClr val="000000"/>
                </a:outerShdw>
              </a:effectLst>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493" y="-375662"/>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11268"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81575" y="0"/>
            <a:ext cx="4275919" cy="37216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5878" y="802576"/>
            <a:ext cx="5199793" cy="1706100"/>
          </a:xfrm>
          <a:prstGeom prst="rect">
            <a:avLst/>
          </a:prstGeom>
        </p:spPr>
        <p:txBody>
          <a:bodyPr wrap="square" lIns="540000" tIns="540000" rIns="540000" bIns="540000">
            <a:spAutoFit/>
          </a:bodyPr>
          <a:lstStyle/>
          <a:p>
            <a:pPr marL="342900" indent="-342900" algn="just">
              <a:buFont typeface="Arial" panose="020B0604020202020204" pitchFamily="34" charset="0"/>
              <a:buChar char="•"/>
              <a:defRPr/>
            </a:pPr>
            <a:endParaRPr lang="en-GB" sz="2000" b="1" dirty="0">
              <a:solidFill>
                <a:srgbClr val="D6EC02"/>
              </a:solidFill>
              <a:latin typeface="Calibri" pitchFamily="34" charset="0"/>
            </a:endParaRPr>
          </a:p>
          <a:p>
            <a:pPr>
              <a:defRPr/>
            </a:pPr>
            <a:endParaRPr lang="en-GB" sz="2000" dirty="0" smtClean="0">
              <a:solidFill>
                <a:srgbClr val="D6EC02"/>
              </a:solidFill>
              <a:latin typeface="Calibri" pitchFamily="34" charset="0"/>
              <a:cs typeface="+mn-cs"/>
            </a:endParaRPr>
          </a:p>
        </p:txBody>
      </p:sp>
      <p:sp>
        <p:nvSpPr>
          <p:cNvPr id="8" name="Rectangle 7"/>
          <p:cNvSpPr/>
          <p:nvPr/>
        </p:nvSpPr>
        <p:spPr>
          <a:xfrm>
            <a:off x="-26989" y="6350"/>
            <a:ext cx="5103045" cy="7251894"/>
          </a:xfrm>
          <a:prstGeom prst="rect">
            <a:avLst/>
          </a:prstGeom>
        </p:spPr>
        <p:txBody>
          <a:bodyPr wrap="square" lIns="540000" tIns="360000" rIns="540000" bIns="360000">
            <a:spAutoFit/>
          </a:bodyPr>
          <a:lstStyle/>
          <a:p>
            <a:pPr>
              <a:defRPr/>
            </a:pPr>
            <a:r>
              <a:rPr lang="en-GB" sz="2000" b="1" u="sng" dirty="0" smtClean="0">
                <a:solidFill>
                  <a:srgbClr val="FFFFFF"/>
                </a:solidFill>
                <a:latin typeface="Calibri" pitchFamily="34" charset="0"/>
              </a:rPr>
              <a:t>3. History of Algiers: </a:t>
            </a:r>
          </a:p>
          <a:p>
            <a:pPr>
              <a:defRPr/>
            </a:pPr>
            <a:r>
              <a:rPr lang="en-GB" sz="2000" b="1" u="sng" dirty="0" smtClean="0">
                <a:solidFill>
                  <a:srgbClr val="FFFFFF"/>
                </a:solidFill>
                <a:latin typeface="Calibri" pitchFamily="34" charset="0"/>
              </a:rPr>
              <a:t>Ancient </a:t>
            </a:r>
            <a:r>
              <a:rPr lang="en-GB" sz="2000" b="1" u="sng" dirty="0">
                <a:solidFill>
                  <a:srgbClr val="FFFFFF"/>
                </a:solidFill>
                <a:latin typeface="Calibri" pitchFamily="34" charset="0"/>
              </a:rPr>
              <a:t>to Early </a:t>
            </a:r>
            <a:r>
              <a:rPr lang="en-GB" sz="2000" b="1" u="sng" dirty="0" smtClean="0">
                <a:solidFill>
                  <a:srgbClr val="FFFFFF"/>
                </a:solidFill>
                <a:latin typeface="Calibri" pitchFamily="34" charset="0"/>
              </a:rPr>
              <a:t>Modern</a:t>
            </a:r>
          </a:p>
          <a:p>
            <a:pPr marL="342900" indent="-342900">
              <a:buFont typeface="Arial" panose="020B0604020202020204" pitchFamily="34" charset="0"/>
              <a:buChar char="•"/>
              <a:defRPr/>
            </a:pPr>
            <a:endParaRPr lang="en-GB" sz="2000" b="1" dirty="0" smtClean="0">
              <a:solidFill>
                <a:srgbClr val="D6EC02"/>
              </a:solidFill>
              <a:latin typeface="Calibri" pitchFamily="34" charset="0"/>
            </a:endParaRPr>
          </a:p>
          <a:p>
            <a:pPr marL="342900" indent="-342900">
              <a:buFont typeface="Arial" panose="020B0604020202020204" pitchFamily="34" charset="0"/>
              <a:buChar char="•"/>
              <a:defRPr/>
            </a:pPr>
            <a:r>
              <a:rPr lang="en-GB" sz="2000" b="1" dirty="0" smtClean="0">
                <a:solidFill>
                  <a:srgbClr val="D6EC02"/>
                </a:solidFill>
                <a:latin typeface="Calibri" pitchFamily="34" charset="0"/>
              </a:rPr>
              <a:t>Present </a:t>
            </a:r>
            <a:r>
              <a:rPr lang="en-GB" sz="2000" b="1" dirty="0">
                <a:solidFill>
                  <a:srgbClr val="D6EC02"/>
                </a:solidFill>
                <a:latin typeface="Calibri" pitchFamily="34" charset="0"/>
              </a:rPr>
              <a:t>city est. by indigenous Berber dynasty, mid 10</a:t>
            </a:r>
            <a:r>
              <a:rPr lang="en-GB" sz="2000" b="1" baseline="30000" dirty="0">
                <a:solidFill>
                  <a:srgbClr val="D6EC02"/>
                </a:solidFill>
                <a:latin typeface="Calibri" pitchFamily="34" charset="0"/>
              </a:rPr>
              <a:t>th</a:t>
            </a:r>
            <a:r>
              <a:rPr lang="en-GB" sz="2000" b="1" dirty="0">
                <a:solidFill>
                  <a:srgbClr val="D6EC02"/>
                </a:solidFill>
                <a:latin typeface="Calibri" pitchFamily="34" charset="0"/>
              </a:rPr>
              <a:t> century</a:t>
            </a:r>
          </a:p>
          <a:p>
            <a:pPr marL="342900" indent="-342900">
              <a:buFont typeface="Arial" panose="020B0604020202020204" pitchFamily="34" charset="0"/>
              <a:buChar char="•"/>
              <a:defRPr/>
            </a:pPr>
            <a:endParaRPr lang="en-GB" sz="2000" b="1" dirty="0">
              <a:solidFill>
                <a:srgbClr val="D6EC02"/>
              </a:solidFill>
              <a:latin typeface="Calibri" pitchFamily="34" charset="0"/>
            </a:endParaRPr>
          </a:p>
          <a:p>
            <a:pPr marL="342900" indent="-342900">
              <a:buFont typeface="Arial" panose="020B0604020202020204" pitchFamily="34" charset="0"/>
              <a:buChar char="•"/>
              <a:defRPr/>
            </a:pPr>
            <a:r>
              <a:rPr lang="en-GB" sz="2000" b="1" dirty="0">
                <a:solidFill>
                  <a:srgbClr val="D6EC02"/>
                </a:solidFill>
                <a:latin typeface="Calibri" pitchFamily="34" charset="0"/>
              </a:rPr>
              <a:t>Roger II of Sicily establishes outposts in and around Algiers</a:t>
            </a:r>
          </a:p>
          <a:p>
            <a:pPr marL="342900" indent="-342900">
              <a:buFont typeface="Arial" panose="020B0604020202020204" pitchFamily="34" charset="0"/>
              <a:buChar char="•"/>
              <a:defRPr/>
            </a:pPr>
            <a:endParaRPr lang="en-GB" sz="2000" b="1" dirty="0">
              <a:solidFill>
                <a:srgbClr val="D6EC02"/>
              </a:solidFill>
              <a:latin typeface="Calibri" pitchFamily="34" charset="0"/>
            </a:endParaRPr>
          </a:p>
          <a:p>
            <a:pPr marL="342900" indent="-342900">
              <a:buFont typeface="Arial" panose="020B0604020202020204" pitchFamily="34" charset="0"/>
              <a:buChar char="•"/>
              <a:defRPr/>
            </a:pPr>
            <a:r>
              <a:rPr lang="en-GB" sz="2000" b="1" dirty="0">
                <a:solidFill>
                  <a:srgbClr val="D6EC02"/>
                </a:solidFill>
                <a:latin typeface="Calibri" pitchFamily="34" charset="0"/>
              </a:rPr>
              <a:t>North Africa ‘</a:t>
            </a:r>
            <a:r>
              <a:rPr lang="en-GB" sz="2000" b="1" dirty="0" err="1">
                <a:solidFill>
                  <a:srgbClr val="D6EC02"/>
                </a:solidFill>
                <a:latin typeface="Calibri" pitchFamily="34" charset="0"/>
              </a:rPr>
              <a:t>Arzabized</a:t>
            </a:r>
            <a:r>
              <a:rPr lang="en-GB" sz="2000" b="1" dirty="0">
                <a:solidFill>
                  <a:srgbClr val="D6EC02"/>
                </a:solidFill>
                <a:latin typeface="Calibri" pitchFamily="34" charset="0"/>
              </a:rPr>
              <a:t>’  11th, 12th century: dynasties migrate from Arabian peninsula and est. </a:t>
            </a:r>
            <a:r>
              <a:rPr lang="en-GB" sz="2000" b="1" dirty="0" err="1">
                <a:solidFill>
                  <a:srgbClr val="D6EC02"/>
                </a:solidFill>
                <a:latin typeface="Calibri" pitchFamily="34" charset="0"/>
              </a:rPr>
              <a:t>Banu</a:t>
            </a:r>
            <a:r>
              <a:rPr lang="en-GB" sz="2000" b="1" dirty="0">
                <a:solidFill>
                  <a:srgbClr val="D6EC02"/>
                </a:solidFill>
                <a:latin typeface="Calibri" pitchFamily="34" charset="0"/>
              </a:rPr>
              <a:t> </a:t>
            </a:r>
            <a:r>
              <a:rPr lang="en-GB" sz="2000" b="1" dirty="0" err="1">
                <a:solidFill>
                  <a:srgbClr val="D6EC02"/>
                </a:solidFill>
                <a:latin typeface="Calibri" pitchFamily="34" charset="0"/>
              </a:rPr>
              <a:t>Hilal</a:t>
            </a:r>
            <a:r>
              <a:rPr lang="en-GB" sz="2000" b="1" dirty="0">
                <a:solidFill>
                  <a:srgbClr val="D6EC02"/>
                </a:solidFill>
                <a:latin typeface="Calibri" pitchFamily="34" charset="0"/>
              </a:rPr>
              <a:t> confederation in Algerian interior</a:t>
            </a:r>
          </a:p>
          <a:p>
            <a:pPr marL="342900" indent="-342900">
              <a:buFont typeface="Arial" panose="020B0604020202020204" pitchFamily="34" charset="0"/>
              <a:buChar char="•"/>
              <a:defRPr/>
            </a:pPr>
            <a:endParaRPr lang="en-GB" sz="2000" b="1" dirty="0">
              <a:solidFill>
                <a:srgbClr val="D6EC02"/>
              </a:solidFill>
              <a:latin typeface="Calibri" pitchFamily="34" charset="0"/>
            </a:endParaRPr>
          </a:p>
          <a:p>
            <a:pPr marL="342900" indent="-342900">
              <a:buFont typeface="Arial" panose="020B0604020202020204" pitchFamily="34" charset="0"/>
              <a:buChar char="•"/>
              <a:defRPr/>
            </a:pPr>
            <a:r>
              <a:rPr lang="en-GB" sz="2000" b="1" dirty="0">
                <a:solidFill>
                  <a:srgbClr val="D6EC02"/>
                </a:solidFill>
                <a:latin typeface="Calibri" pitchFamily="34" charset="0"/>
              </a:rPr>
              <a:t>Spanish trading post est. 1302</a:t>
            </a:r>
          </a:p>
          <a:p>
            <a:pPr marL="342900" indent="-342900">
              <a:buFont typeface="Arial" panose="020B0604020202020204" pitchFamily="34" charset="0"/>
              <a:buChar char="•"/>
              <a:defRPr/>
            </a:pPr>
            <a:endParaRPr lang="en-GB" sz="2000" b="1" dirty="0">
              <a:solidFill>
                <a:srgbClr val="D6EC02"/>
              </a:solidFill>
              <a:latin typeface="Calibri" pitchFamily="34" charset="0"/>
            </a:endParaRPr>
          </a:p>
          <a:p>
            <a:pPr marL="342900" indent="-342900">
              <a:buFont typeface="Arial" panose="020B0604020202020204" pitchFamily="34" charset="0"/>
              <a:buChar char="•"/>
              <a:defRPr/>
            </a:pPr>
            <a:r>
              <a:rPr lang="en-GB" sz="2000" b="1" dirty="0">
                <a:solidFill>
                  <a:srgbClr val="D6EC02"/>
                </a:solidFill>
                <a:latin typeface="Calibri" pitchFamily="34" charset="0"/>
              </a:rPr>
              <a:t>Early 1500s Algiers </a:t>
            </a:r>
            <a:r>
              <a:rPr lang="en-GB" sz="2000" b="1" dirty="0" smtClean="0">
                <a:solidFill>
                  <a:srgbClr val="D6EC02"/>
                </a:solidFill>
                <a:latin typeface="Calibri" pitchFamily="34" charset="0"/>
              </a:rPr>
              <a:t>became home </a:t>
            </a:r>
            <a:r>
              <a:rPr lang="en-GB" sz="2000" b="1" dirty="0">
                <a:solidFill>
                  <a:srgbClr val="D6EC02"/>
                </a:solidFill>
                <a:latin typeface="Calibri" pitchFamily="34" charset="0"/>
              </a:rPr>
              <a:t>to </a:t>
            </a:r>
            <a:r>
              <a:rPr lang="en-GB" sz="2000" b="1" dirty="0" smtClean="0">
                <a:solidFill>
                  <a:srgbClr val="D6EC02"/>
                </a:solidFill>
                <a:latin typeface="Calibri" pitchFamily="34" charset="0"/>
              </a:rPr>
              <a:t>Moors expulsed </a:t>
            </a:r>
            <a:r>
              <a:rPr lang="en-GB" sz="2000" b="1" dirty="0">
                <a:solidFill>
                  <a:srgbClr val="D6EC02"/>
                </a:solidFill>
                <a:latin typeface="Calibri" pitchFamily="34" charset="0"/>
              </a:rPr>
              <a:t>from Spain </a:t>
            </a:r>
          </a:p>
          <a:p>
            <a:pPr>
              <a:defRPr/>
            </a:pPr>
            <a:endParaRPr lang="en-GB" sz="2400" b="1" u="sng" dirty="0">
              <a:solidFill>
                <a:srgbClr val="FFFFFF"/>
              </a:solidFill>
              <a:latin typeface="Calibri" pitchFamily="34" charset="0"/>
            </a:endParaRPr>
          </a:p>
          <a:p>
            <a:pPr>
              <a:defRPr/>
            </a:pPr>
            <a:endParaRPr lang="en-GB" sz="2000" dirty="0">
              <a:solidFill>
                <a:srgbClr val="D6EC02"/>
              </a:solidFill>
              <a:effectLst>
                <a:outerShdw blurRad="38100" dist="38100" dir="2700000" algn="tl">
                  <a:srgbClr val="000000"/>
                </a:outerShdw>
              </a:effectLst>
              <a:latin typeface="Calibri" pitchFamily="34" charset="0"/>
              <a:cs typeface="+mn-cs"/>
            </a:endParaRPr>
          </a:p>
        </p:txBody>
      </p:sp>
      <p:sp>
        <p:nvSpPr>
          <p:cNvPr id="10" name="Rectangle 9"/>
          <p:cNvSpPr/>
          <p:nvPr/>
        </p:nvSpPr>
        <p:spPr>
          <a:xfrm>
            <a:off x="141287" y="14922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11" name="Rectangle 10"/>
          <p:cNvSpPr/>
          <p:nvPr/>
        </p:nvSpPr>
        <p:spPr>
          <a:xfrm>
            <a:off x="4283968" y="2993605"/>
            <a:ext cx="5148063" cy="4753088"/>
          </a:xfrm>
          <a:prstGeom prst="rect">
            <a:avLst/>
          </a:prstGeom>
        </p:spPr>
        <p:txBody>
          <a:bodyPr wrap="square" lIns="540000" tIns="540000" rIns="540000" bIns="540000">
            <a:spAutoFit/>
          </a:bodyPr>
          <a:lstStyle/>
          <a:p>
            <a:pPr marL="342900" indent="-342900" algn="r">
              <a:buFont typeface="Arial" panose="020B0604020202020204" pitchFamily="34" charset="0"/>
              <a:buChar char="•"/>
              <a:defRPr/>
            </a:pPr>
            <a:endParaRPr lang="en-GB" sz="2000" dirty="0" smtClean="0">
              <a:solidFill>
                <a:srgbClr val="D6EC02"/>
              </a:solidFill>
              <a:latin typeface="Calibri" pitchFamily="34" charset="0"/>
              <a:cs typeface="+mn-cs"/>
            </a:endParaRPr>
          </a:p>
          <a:p>
            <a:pPr marL="342900" indent="-342900" algn="r">
              <a:buFont typeface="Arial" panose="020B0604020202020204" pitchFamily="34" charset="0"/>
              <a:buChar char="•"/>
              <a:defRPr/>
            </a:pPr>
            <a:r>
              <a:rPr lang="en-GB" sz="2000" b="1" dirty="0" smtClean="0">
                <a:solidFill>
                  <a:srgbClr val="D6EC02"/>
                </a:solidFill>
                <a:latin typeface="Calibri" pitchFamily="34" charset="0"/>
                <a:cs typeface="+mn-cs"/>
              </a:rPr>
              <a:t>Algiers </a:t>
            </a:r>
            <a:r>
              <a:rPr lang="en-GB" sz="2000" b="1" dirty="0">
                <a:solidFill>
                  <a:srgbClr val="D6EC02"/>
                </a:solidFill>
                <a:latin typeface="Calibri" pitchFamily="34" charset="0"/>
                <a:cs typeface="+mn-cs"/>
              </a:rPr>
              <a:t>captured by the Ottoman Empire </a:t>
            </a:r>
            <a:r>
              <a:rPr lang="en-GB" sz="2000" b="1" dirty="0" smtClean="0">
                <a:solidFill>
                  <a:srgbClr val="D6EC02"/>
                </a:solidFill>
                <a:latin typeface="Calibri" pitchFamily="34" charset="0"/>
                <a:cs typeface="+mn-cs"/>
              </a:rPr>
              <a:t>1529</a:t>
            </a:r>
            <a:endParaRPr lang="en-GB" sz="2000" b="1" dirty="0">
              <a:solidFill>
                <a:srgbClr val="D6EC02"/>
              </a:solidFill>
              <a:latin typeface="Calibri" pitchFamily="34" charset="0"/>
              <a:cs typeface="+mn-cs"/>
            </a:endParaRPr>
          </a:p>
          <a:p>
            <a:pPr marL="342900" indent="-342900" algn="r">
              <a:buFont typeface="Arial" panose="020B0604020202020204" pitchFamily="34" charset="0"/>
              <a:buChar char="•"/>
              <a:defRPr/>
            </a:pPr>
            <a:r>
              <a:rPr lang="en-GB" sz="2000" b="1" dirty="0" smtClean="0">
                <a:solidFill>
                  <a:srgbClr val="D6EC02"/>
                </a:solidFill>
                <a:latin typeface="Calibri" pitchFamily="34" charset="0"/>
                <a:cs typeface="+mn-cs"/>
              </a:rPr>
              <a:t>Ottoman </a:t>
            </a:r>
            <a:r>
              <a:rPr lang="en-GB" sz="2000" b="1" dirty="0">
                <a:solidFill>
                  <a:srgbClr val="D6EC02"/>
                </a:solidFill>
                <a:latin typeface="Calibri" pitchFamily="34" charset="0"/>
                <a:cs typeface="+mn-cs"/>
              </a:rPr>
              <a:t>Regency of Algiers remains in place until 1830 </a:t>
            </a:r>
            <a:r>
              <a:rPr lang="en-GB" sz="2000" b="1" dirty="0" smtClean="0">
                <a:solidFill>
                  <a:srgbClr val="D6EC02"/>
                </a:solidFill>
                <a:latin typeface="Calibri" pitchFamily="34" charset="0"/>
                <a:cs typeface="+mn-cs"/>
              </a:rPr>
              <a:t>–</a:t>
            </a:r>
          </a:p>
          <a:p>
            <a:pPr algn="r">
              <a:defRPr/>
            </a:pPr>
            <a:r>
              <a:rPr lang="en-GB" sz="2000" b="1" dirty="0" smtClean="0">
                <a:solidFill>
                  <a:srgbClr val="D6EC02"/>
                </a:solidFill>
                <a:latin typeface="Calibri" pitchFamily="34" charset="0"/>
                <a:cs typeface="+mn-cs"/>
              </a:rPr>
              <a:t>cosmopolitan population of Berbers (Kabyle), Arabs, Moors, Spanish, Saharans, Europeans traders,  Christian slaves</a:t>
            </a:r>
          </a:p>
          <a:p>
            <a:pPr marL="342900" indent="-342900">
              <a:buFont typeface="Arial" panose="020B0604020202020204" pitchFamily="34" charset="0"/>
              <a:buChar char="•"/>
              <a:defRPr/>
            </a:pPr>
            <a:endParaRPr lang="en-GB" sz="2000" b="1" dirty="0">
              <a:solidFill>
                <a:srgbClr val="D6EC02"/>
              </a:solidFill>
              <a:effectLst>
                <a:outerShdw blurRad="38100" dist="38100" dir="2700000" algn="tl">
                  <a:srgbClr val="000000"/>
                </a:outerShdw>
              </a:effectLst>
              <a:latin typeface="Calibri" pitchFamily="34" charset="0"/>
              <a:cs typeface="+mn-cs"/>
            </a:endParaRPr>
          </a:p>
          <a:p>
            <a:pPr marL="342900" indent="-342900">
              <a:buFont typeface="Arial" panose="020B0604020202020204" pitchFamily="34" charset="0"/>
              <a:buChar char="•"/>
              <a:defRPr/>
            </a:pPr>
            <a:endParaRPr lang="en-GB" sz="2000" dirty="0" smtClean="0">
              <a:solidFill>
                <a:srgbClr val="D6EC02"/>
              </a:solidFill>
              <a:effectLst>
                <a:outerShdw blurRad="38100" dist="38100" dir="2700000" algn="tl">
                  <a:srgbClr val="000000"/>
                </a:outerShdw>
              </a:effectLst>
              <a:cs typeface="+mn-cs"/>
            </a:endParaRPr>
          </a:p>
          <a:p>
            <a:pPr algn="just">
              <a:buFont typeface="Arial" charset="0"/>
              <a:buChar char="•"/>
              <a:defRPr/>
            </a:pPr>
            <a:endParaRPr lang="en-GB" b="1" dirty="0">
              <a:solidFill>
                <a:srgbClr val="D6EC02"/>
              </a:solidFill>
              <a:effectLst>
                <a:outerShdw blurRad="38100" dist="38100" dir="2700000" algn="tl">
                  <a:srgbClr val="000000"/>
                </a:outerShdw>
              </a:effectLst>
              <a:latin typeface="Calibri" pitchFamily="34" charset="0"/>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7553855"/>
          </a:xfrm>
          <a:prstGeom prst="rect">
            <a:avLst/>
          </a:prstGeom>
        </p:spPr>
        <p:txBody>
          <a:bodyPr lIns="540000" tIns="540000" rIns="540000" bIns="540000">
            <a:spAutoFit/>
          </a:bodyPr>
          <a:lstStyle/>
          <a:p>
            <a:pPr>
              <a:defRPr/>
            </a:pPr>
            <a:r>
              <a:rPr lang="en-GB" sz="2400" b="1" u="sng" dirty="0" smtClean="0">
                <a:solidFill>
                  <a:srgbClr val="FFFFFF"/>
                </a:solidFill>
                <a:latin typeface="Calibri" pitchFamily="34" charset="0"/>
              </a:rPr>
              <a:t>3. History of Algiers: French </a:t>
            </a:r>
            <a:r>
              <a:rPr lang="en-GB" sz="2400" b="1" u="sng" dirty="0">
                <a:solidFill>
                  <a:srgbClr val="FFFFFF"/>
                </a:solidFill>
                <a:latin typeface="Calibri" pitchFamily="34" charset="0"/>
              </a:rPr>
              <a:t>Invasion</a:t>
            </a: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a:defRPr/>
            </a:pPr>
            <a:endParaRPr lang="en-GB" sz="2400" b="1" u="sng" dirty="0">
              <a:solidFill>
                <a:srgbClr val="FFFFFF"/>
              </a:solidFill>
              <a:latin typeface="Calibri" pitchFamily="34" charset="0"/>
            </a:endParaRPr>
          </a:p>
          <a:p>
            <a:pPr marL="342900" indent="-342900">
              <a:buFont typeface="Arial" panose="020B0604020202020204" pitchFamily="34" charset="0"/>
              <a:buChar char="•"/>
              <a:defRPr/>
            </a:pPr>
            <a:r>
              <a:rPr lang="en-GB" sz="2400" dirty="0">
                <a:solidFill>
                  <a:srgbClr val="D6EC02"/>
                </a:solidFill>
                <a:latin typeface="Calibri" pitchFamily="34" charset="0"/>
              </a:rPr>
              <a:t>June–July 1830: Initiated by Bourbon Dynasty before July Revolution brought House of Orleans to the French throne</a:t>
            </a:r>
          </a:p>
          <a:p>
            <a:pPr marL="342900" indent="-342900">
              <a:buFont typeface="Arial" panose="020B0604020202020204" pitchFamily="34" charset="0"/>
              <a:buChar char="•"/>
              <a:defRPr/>
            </a:pPr>
            <a:r>
              <a:rPr lang="en-GB" sz="2400" dirty="0">
                <a:solidFill>
                  <a:srgbClr val="D6EC02"/>
                </a:solidFill>
                <a:latin typeface="Calibri" pitchFamily="34" charset="0"/>
              </a:rPr>
              <a:t>Formal civil administration established in Algiers</a:t>
            </a:r>
          </a:p>
          <a:p>
            <a:pPr>
              <a:buFontTx/>
              <a:buChar char="•"/>
              <a:defRPr/>
            </a:pPr>
            <a:endParaRPr lang="en-GB" sz="2000" dirty="0">
              <a:solidFill>
                <a:srgbClr val="FFFFFF"/>
              </a:solidFill>
              <a:latin typeface="Calibri" pitchFamily="34" charset="0"/>
            </a:endParaRPr>
          </a:p>
          <a:p>
            <a:pPr>
              <a:defRPr/>
            </a:pPr>
            <a:endParaRPr lang="en-GB" sz="2000" dirty="0">
              <a:solidFill>
                <a:srgbClr val="FFFFFF"/>
              </a:solidFill>
              <a:latin typeface="Calibri" pitchFamily="34" charset="0"/>
            </a:endParaRPr>
          </a:p>
          <a:p>
            <a:pPr algn="just">
              <a:buFont typeface="Arial" charset="0"/>
              <a:buChar char="•"/>
              <a:defRPr/>
            </a:pPr>
            <a:endParaRPr lang="en-GB" sz="2000" b="1" dirty="0">
              <a:solidFill>
                <a:srgbClr val="FF0000"/>
              </a:solidFill>
              <a:effectLst>
                <a:outerShdw blurRad="38100" dist="38100" dir="2700000" algn="tl">
                  <a:srgbClr val="000000"/>
                </a:outerShdw>
              </a:effectLst>
              <a:latin typeface="Calibri" pitchFamily="34" charset="0"/>
            </a:endParaRPr>
          </a:p>
        </p:txBody>
      </p:sp>
      <p:sp>
        <p:nvSpPr>
          <p:cNvPr id="12292"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12293" name="Picture 6" descr="bombardalgiers1830">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275" y="1052513"/>
            <a:ext cx="5292725"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8" descr="220px-Sidiferuch_landing_18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1125538"/>
            <a:ext cx="2290762" cy="331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13315" name="Rectangle 8"/>
          <p:cNvSpPr>
            <a:spLocks noChangeArrowheads="1"/>
          </p:cNvSpPr>
          <p:nvPr/>
        </p:nvSpPr>
        <p:spPr bwMode="auto">
          <a:xfrm>
            <a:off x="-26988" y="6350"/>
            <a:ext cx="5319068" cy="8292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0" tIns="540000" rIns="540000" bIns="54000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u="sng" dirty="0" smtClean="0">
                <a:solidFill>
                  <a:srgbClr val="FFFFFF"/>
                </a:solidFill>
                <a:latin typeface="Calibri" pitchFamily="34" charset="0"/>
              </a:rPr>
              <a:t>3. History of Algiers: </a:t>
            </a:r>
          </a:p>
          <a:p>
            <a:pPr eaLnBrk="1" hangingPunct="1"/>
            <a:r>
              <a:rPr lang="en-GB" altLang="en-US" sz="2400" b="1" u="sng" dirty="0" smtClean="0">
                <a:solidFill>
                  <a:srgbClr val="FFFFFF"/>
                </a:solidFill>
                <a:latin typeface="Calibri" pitchFamily="34" charset="0"/>
              </a:rPr>
              <a:t>French </a:t>
            </a:r>
            <a:r>
              <a:rPr lang="en-GB" altLang="en-US" sz="2400" b="1" u="sng" dirty="0">
                <a:solidFill>
                  <a:srgbClr val="FFFFFF"/>
                </a:solidFill>
                <a:latin typeface="Calibri" pitchFamily="34" charset="0"/>
              </a:rPr>
              <a:t>Colonisation</a:t>
            </a:r>
          </a:p>
          <a:p>
            <a:pPr eaLnBrk="1" hangingPunct="1"/>
            <a:endParaRPr lang="en-GB" altLang="en-US" sz="1200" b="1" u="sng" dirty="0">
              <a:solidFill>
                <a:srgbClr val="FFFFFF"/>
              </a:solidFill>
              <a:latin typeface="Calibri" pitchFamily="34" charset="0"/>
            </a:endParaRPr>
          </a:p>
          <a:p>
            <a:pPr marL="342900" indent="-342900" eaLnBrk="1" hangingPunct="1">
              <a:buFont typeface="Arial" panose="020B0604020202020204" pitchFamily="34" charset="0"/>
              <a:buChar char="•"/>
            </a:pPr>
            <a:r>
              <a:rPr lang="en-GB" altLang="en-US" sz="2400" dirty="0">
                <a:solidFill>
                  <a:srgbClr val="D6EC02"/>
                </a:solidFill>
                <a:latin typeface="Calibri" pitchFamily="34" charset="0"/>
              </a:rPr>
              <a:t>France consolidates rule of Algerian coast and interior</a:t>
            </a:r>
          </a:p>
          <a:p>
            <a:pPr marL="342900" indent="-342900" eaLnBrk="1" hangingPunct="1">
              <a:buFont typeface="Arial" panose="020B0604020202020204" pitchFamily="34" charset="0"/>
              <a:buChar char="•"/>
            </a:pPr>
            <a:r>
              <a:rPr lang="en-GB" altLang="en-US" sz="2400" dirty="0" smtClean="0">
                <a:solidFill>
                  <a:srgbClr val="D6EC02"/>
                </a:solidFill>
                <a:latin typeface="Calibri" pitchFamily="34" charset="0"/>
              </a:rPr>
              <a:t>Settler colony: </a:t>
            </a:r>
            <a:r>
              <a:rPr lang="en-GB" altLang="en-US" sz="2400" i="1" dirty="0" smtClean="0">
                <a:solidFill>
                  <a:srgbClr val="D6EC02"/>
                </a:solidFill>
                <a:latin typeface="Calibri" pitchFamily="34" charset="0"/>
              </a:rPr>
              <a:t>colons </a:t>
            </a:r>
            <a:r>
              <a:rPr lang="en-GB" altLang="en-US" sz="2400" dirty="0">
                <a:solidFill>
                  <a:srgbClr val="D6EC02"/>
                </a:solidFill>
                <a:latin typeface="Calibri" pitchFamily="34" charset="0"/>
              </a:rPr>
              <a:t>(colonists</a:t>
            </a:r>
            <a:r>
              <a:rPr lang="en-GB" altLang="en-US" sz="2400" dirty="0" smtClean="0">
                <a:solidFill>
                  <a:srgbClr val="D6EC02"/>
                </a:solidFill>
                <a:latin typeface="Calibri" pitchFamily="34" charset="0"/>
              </a:rPr>
              <a:t>), property-owning </a:t>
            </a:r>
            <a:r>
              <a:rPr lang="en-GB" altLang="en-US" sz="2400" i="1" dirty="0">
                <a:solidFill>
                  <a:srgbClr val="D6EC02"/>
                </a:solidFill>
                <a:latin typeface="Calibri" pitchFamily="34" charset="0"/>
              </a:rPr>
              <a:t>grands </a:t>
            </a:r>
            <a:r>
              <a:rPr lang="en-GB" altLang="en-US" sz="2400" i="1" dirty="0" smtClean="0">
                <a:solidFill>
                  <a:srgbClr val="D6EC02"/>
                </a:solidFill>
                <a:latin typeface="Calibri" pitchFamily="34" charset="0"/>
              </a:rPr>
              <a:t>colons</a:t>
            </a:r>
            <a:r>
              <a:rPr lang="en-GB" altLang="en-US" sz="2400" dirty="0" smtClean="0">
                <a:solidFill>
                  <a:srgbClr val="D6EC02"/>
                </a:solidFill>
                <a:latin typeface="Calibri" pitchFamily="34" charset="0"/>
              </a:rPr>
              <a:t> but also lower-classes</a:t>
            </a:r>
            <a:r>
              <a:rPr lang="en-GB" altLang="en-US" sz="2400" i="1" dirty="0" smtClean="0">
                <a:solidFill>
                  <a:srgbClr val="D6EC02"/>
                </a:solidFill>
                <a:latin typeface="Calibri" pitchFamily="34" charset="0"/>
              </a:rPr>
              <a:t> </a:t>
            </a:r>
            <a:r>
              <a:rPr lang="en-GB" altLang="en-US" sz="2400" dirty="0" smtClean="0">
                <a:solidFill>
                  <a:srgbClr val="D6EC02"/>
                </a:solidFill>
                <a:latin typeface="Calibri" pitchFamily="34" charset="0"/>
              </a:rPr>
              <a:t>from France and elsewhere in Europe</a:t>
            </a:r>
            <a:endParaRPr lang="en-GB" altLang="en-US" sz="2400" dirty="0">
              <a:solidFill>
                <a:srgbClr val="D6EC02"/>
              </a:solidFill>
              <a:latin typeface="Calibri" pitchFamily="34" charset="0"/>
            </a:endParaRPr>
          </a:p>
          <a:p>
            <a:pPr marL="342900" indent="-342900" eaLnBrk="1" hangingPunct="1">
              <a:buFont typeface="Arial" panose="020B0604020202020204" pitchFamily="34" charset="0"/>
              <a:buChar char="•"/>
            </a:pPr>
            <a:r>
              <a:rPr lang="en-GB" altLang="en-US" sz="2400" dirty="0">
                <a:solidFill>
                  <a:srgbClr val="D6EC02"/>
                </a:solidFill>
                <a:latin typeface="Calibri" pitchFamily="34" charset="0"/>
              </a:rPr>
              <a:t>Parisian revolutionaries of 1848 forcibly exiled to Algiers</a:t>
            </a:r>
          </a:p>
          <a:p>
            <a:pPr marL="342900" indent="-342900" eaLnBrk="1" hangingPunct="1">
              <a:buFont typeface="Arial" panose="020B0604020202020204" pitchFamily="34" charset="0"/>
              <a:buChar char="•"/>
            </a:pPr>
            <a:r>
              <a:rPr lang="en-GB" altLang="en-US" sz="2400" dirty="0" smtClean="0">
                <a:solidFill>
                  <a:srgbClr val="D6EC02"/>
                </a:solidFill>
                <a:latin typeface="Calibri" pitchFamily="34" charset="0"/>
              </a:rPr>
              <a:t>From </a:t>
            </a:r>
            <a:r>
              <a:rPr lang="en-GB" altLang="en-US" sz="2400" dirty="0">
                <a:solidFill>
                  <a:srgbClr val="D6EC02"/>
                </a:solidFill>
                <a:latin typeface="Calibri" pitchFamily="34" charset="0"/>
              </a:rPr>
              <a:t>1848 until independence, Algeria administered as </a:t>
            </a:r>
            <a:r>
              <a:rPr lang="en-GB" altLang="en-US" sz="2400" dirty="0" smtClean="0">
                <a:solidFill>
                  <a:srgbClr val="D6EC02"/>
                </a:solidFill>
                <a:latin typeface="Calibri" pitchFamily="34" charset="0"/>
              </a:rPr>
              <a:t>a province of France, with </a:t>
            </a:r>
            <a:r>
              <a:rPr lang="en-GB" altLang="en-US" sz="2400" i="1" dirty="0" err="1" smtClean="0">
                <a:solidFill>
                  <a:srgbClr val="D6EC02"/>
                </a:solidFill>
                <a:latin typeface="Calibri" pitchFamily="34" charset="0"/>
              </a:rPr>
              <a:t>départements</a:t>
            </a:r>
            <a:r>
              <a:rPr lang="en-GB" altLang="en-US" sz="2400" dirty="0" smtClean="0">
                <a:solidFill>
                  <a:srgbClr val="D6EC02"/>
                </a:solidFill>
                <a:latin typeface="Calibri" pitchFamily="34" charset="0"/>
              </a:rPr>
              <a:t> represented in French politics </a:t>
            </a:r>
          </a:p>
          <a:p>
            <a:pPr eaLnBrk="1" hangingPunct="1"/>
            <a:r>
              <a:rPr lang="en-GB" altLang="en-US" i="1" dirty="0" smtClean="0"/>
              <a:t> </a:t>
            </a:r>
            <a:r>
              <a:rPr lang="en-GB" altLang="en-US" sz="2400" dirty="0" smtClean="0">
                <a:solidFill>
                  <a:srgbClr val="D6EC02"/>
                </a:solidFill>
                <a:latin typeface="Calibri" pitchFamily="34" charset="0"/>
              </a:rPr>
              <a:t> </a:t>
            </a:r>
            <a:endParaRPr lang="en-GB" altLang="en-US" sz="2400" dirty="0">
              <a:solidFill>
                <a:srgbClr val="D6EC02"/>
              </a:solidFill>
              <a:latin typeface="Calibri" pitchFamily="34" charset="0"/>
            </a:endParaRPr>
          </a:p>
          <a:p>
            <a:pPr eaLnBrk="1" hangingPunct="1">
              <a:buFontTx/>
              <a:buChar char="•"/>
            </a:pPr>
            <a:endParaRPr lang="en-GB" altLang="en-US" sz="2400" dirty="0">
              <a:solidFill>
                <a:srgbClr val="D6EC02"/>
              </a:solidFill>
              <a:latin typeface="Calibri" pitchFamily="34" charset="0"/>
            </a:endParaRPr>
          </a:p>
          <a:p>
            <a:pPr eaLnBrk="1" hangingPunct="1">
              <a:buFontTx/>
              <a:buChar char="•"/>
            </a:pPr>
            <a:endParaRPr lang="en-GB" altLang="en-US" sz="2400" dirty="0">
              <a:solidFill>
                <a:srgbClr val="D6EC02"/>
              </a:solidFill>
              <a:latin typeface="Calibri" pitchFamily="34" charset="0"/>
            </a:endParaRPr>
          </a:p>
        </p:txBody>
      </p:sp>
      <p:sp>
        <p:nvSpPr>
          <p:cNvPr id="13316"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13317" name="Picture 6" descr="File:French Algeria evolution 1830-1962 map-fr.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1"/>
            <a:ext cx="4283968" cy="425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83924" y="4123517"/>
            <a:ext cx="3115230" cy="2745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2" descr="http://algeroisementvotre.free.fr/site1000/alger00/alger00c/alger1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3212976"/>
            <a:ext cx="6173399" cy="376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image"/>
          <p:cNvPicPr/>
          <p:nvPr/>
        </p:nvPicPr>
        <p:blipFill>
          <a:blip r:embed="rId4">
            <a:extLst>
              <a:ext uri="{28A0092B-C50C-407E-A947-70E740481C1C}">
                <a14:useLocalDpi xmlns:a14="http://schemas.microsoft.com/office/drawing/2010/main" val="0"/>
              </a:ext>
            </a:extLst>
          </a:blip>
          <a:srcRect/>
          <a:stretch>
            <a:fillRect/>
          </a:stretch>
        </p:blipFill>
        <p:spPr bwMode="auto">
          <a:xfrm>
            <a:off x="-58001" y="931071"/>
            <a:ext cx="2037713" cy="2569937"/>
          </a:xfrm>
          <a:prstGeom prst="rect">
            <a:avLst/>
          </a:prstGeom>
          <a:noFill/>
          <a:ln>
            <a:noFill/>
          </a:ln>
        </p:spPr>
      </p:pic>
      <p:sp>
        <p:nvSpPr>
          <p:cNvPr id="12" name="Oval 11"/>
          <p:cNvSpPr/>
          <p:nvPr/>
        </p:nvSpPr>
        <p:spPr>
          <a:xfrm>
            <a:off x="499186" y="2000352"/>
            <a:ext cx="688438" cy="288032"/>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6" descr="Alger_Place_du_Gouvernemen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71672" y="-3175"/>
            <a:ext cx="5508104" cy="3916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p:cNvSpPr/>
          <p:nvPr/>
        </p:nvSpPr>
        <p:spPr>
          <a:xfrm>
            <a:off x="-26988" y="6350"/>
            <a:ext cx="9159876" cy="1096363"/>
          </a:xfrm>
          <a:prstGeom prst="rect">
            <a:avLst/>
          </a:prstGeom>
        </p:spPr>
        <p:txBody>
          <a:bodyPr lIns="540000" tIns="360000" rIns="540000" bIns="360000">
            <a:spAutoFit/>
          </a:bodyPr>
          <a:lstStyle/>
          <a:p>
            <a:pPr>
              <a:defRPr/>
            </a:pPr>
            <a:r>
              <a:rPr lang="en-GB" sz="2400" b="1" u="sng" dirty="0" smtClean="0">
                <a:solidFill>
                  <a:srgbClr val="FF0000"/>
                </a:solidFill>
                <a:effectLst>
                  <a:outerShdw blurRad="38100" dist="38100" dir="2700000" algn="tl">
                    <a:srgbClr val="000000"/>
                  </a:outerShdw>
                </a:effectLst>
                <a:latin typeface="Calibri" pitchFamily="34" charset="0"/>
              </a:rPr>
              <a:t>4. Colonial Algiers: </a:t>
            </a:r>
            <a:r>
              <a:rPr lang="en-GB" sz="2400" b="1" u="sng" dirty="0">
                <a:solidFill>
                  <a:srgbClr val="FF0000"/>
                </a:solidFill>
                <a:effectLst>
                  <a:outerShdw blurRad="38100" dist="38100" dir="2700000" algn="tl">
                    <a:srgbClr val="000000"/>
                  </a:outerShdw>
                </a:effectLst>
                <a:latin typeface="Calibri" pitchFamily="34" charset="0"/>
              </a:rPr>
              <a:t>Symbolism of French Rule</a:t>
            </a:r>
          </a:p>
        </p:txBody>
      </p:sp>
      <p:pic>
        <p:nvPicPr>
          <p:cNvPr id="2" name="Picture 1"/>
          <p:cNvPicPr>
            <a:picLocks noChangeAspect="1"/>
          </p:cNvPicPr>
          <p:nvPr/>
        </p:nvPicPr>
        <p:blipFill>
          <a:blip r:embed="rId6"/>
          <a:stretch>
            <a:fillRect/>
          </a:stretch>
        </p:blipFill>
        <p:spPr>
          <a:xfrm>
            <a:off x="6874364" y="3290614"/>
            <a:ext cx="2269636" cy="3605636"/>
          </a:xfrm>
          <a:prstGeom prst="rect">
            <a:avLst/>
          </a:prstGeom>
        </p:spPr>
      </p:pic>
      <p:sp>
        <p:nvSpPr>
          <p:cNvPr id="17" name="Rectangle 16"/>
          <p:cNvSpPr/>
          <p:nvPr/>
        </p:nvSpPr>
        <p:spPr>
          <a:xfrm>
            <a:off x="2029010" y="1278958"/>
            <a:ext cx="2304256" cy="1569660"/>
          </a:xfrm>
          <a:prstGeom prst="rect">
            <a:avLst/>
          </a:prstGeom>
        </p:spPr>
        <p:txBody>
          <a:bodyPr wrap="square">
            <a:spAutoFit/>
          </a:bodyPr>
          <a:lstStyle/>
          <a:p>
            <a:pPr>
              <a:defRPr/>
            </a:pPr>
            <a:r>
              <a:rPr lang="en-GB" sz="2400" b="1" dirty="0" smtClean="0">
                <a:solidFill>
                  <a:srgbClr val="FFC000"/>
                </a:solidFill>
                <a:effectLst>
                  <a:outerShdw blurRad="38100" dist="38100" dir="2700000" algn="tl">
                    <a:srgbClr val="000000">
                      <a:alpha val="43137"/>
                    </a:srgbClr>
                  </a:outerShdw>
                </a:effectLst>
                <a:latin typeface="+mn-lt"/>
                <a:cs typeface="+mn-cs"/>
              </a:rPr>
              <a:t>Place du </a:t>
            </a:r>
            <a:r>
              <a:rPr lang="en-GB" sz="2400" b="1" dirty="0" err="1" smtClean="0">
                <a:solidFill>
                  <a:srgbClr val="FFC000"/>
                </a:solidFill>
                <a:effectLst>
                  <a:outerShdw blurRad="38100" dist="38100" dir="2700000" algn="tl">
                    <a:srgbClr val="000000">
                      <a:alpha val="43137"/>
                    </a:srgbClr>
                  </a:outerShdw>
                </a:effectLst>
                <a:latin typeface="+mn-lt"/>
                <a:cs typeface="+mn-cs"/>
              </a:rPr>
              <a:t>Gouvernement</a:t>
            </a:r>
            <a:endParaRPr lang="en-GB" sz="2400" b="1" dirty="0" smtClean="0">
              <a:solidFill>
                <a:srgbClr val="FFC000"/>
              </a:solidFill>
              <a:effectLst>
                <a:outerShdw blurRad="38100" dist="38100" dir="2700000" algn="tl">
                  <a:srgbClr val="000000">
                    <a:alpha val="43137"/>
                  </a:srgbClr>
                </a:outerShdw>
              </a:effectLst>
              <a:latin typeface="+mn-lt"/>
              <a:cs typeface="+mn-cs"/>
            </a:endParaRPr>
          </a:p>
          <a:p>
            <a:pPr>
              <a:defRPr/>
            </a:pPr>
            <a:r>
              <a:rPr lang="en-GB" sz="2400" b="1" dirty="0" smtClean="0">
                <a:solidFill>
                  <a:srgbClr val="FFC000"/>
                </a:solidFill>
                <a:effectLst>
                  <a:outerShdw blurRad="38100" dist="38100" dir="2700000" algn="tl">
                    <a:srgbClr val="000000">
                      <a:alpha val="43137"/>
                    </a:srgbClr>
                  </a:outerShdw>
                </a:effectLst>
                <a:latin typeface="+mn-lt"/>
                <a:cs typeface="+mn-cs"/>
              </a:rPr>
              <a:t>[now Place des Martyrs]</a:t>
            </a:r>
          </a:p>
        </p:txBody>
      </p:sp>
      <p:sp>
        <p:nvSpPr>
          <p:cNvPr id="3" name="Rectangle 2"/>
          <p:cNvSpPr/>
          <p:nvPr/>
        </p:nvSpPr>
        <p:spPr>
          <a:xfrm>
            <a:off x="6430907" y="327148"/>
            <a:ext cx="2481770" cy="369332"/>
          </a:xfrm>
          <a:prstGeom prst="rect">
            <a:avLst/>
          </a:prstGeom>
        </p:spPr>
        <p:txBody>
          <a:bodyPr wrap="none">
            <a:spAutoFit/>
          </a:bodyPr>
          <a:lstStyle/>
          <a:p>
            <a:pPr>
              <a:defRPr/>
            </a:pPr>
            <a:r>
              <a:rPr lang="en-GB" b="1" dirty="0">
                <a:solidFill>
                  <a:srgbClr val="FF0000"/>
                </a:solidFill>
                <a:latin typeface="+mj-lt"/>
              </a:rPr>
              <a:t>Mosque </a:t>
            </a:r>
            <a:r>
              <a:rPr lang="en-GB" b="1" dirty="0" err="1">
                <a:solidFill>
                  <a:srgbClr val="FF0000"/>
                </a:solidFill>
                <a:latin typeface="+mj-lt"/>
              </a:rPr>
              <a:t>Djemaa</a:t>
            </a:r>
            <a:r>
              <a:rPr lang="en-GB" b="1" dirty="0">
                <a:solidFill>
                  <a:srgbClr val="FF0000"/>
                </a:solidFill>
                <a:latin typeface="+mj-lt"/>
              </a:rPr>
              <a:t> </a:t>
            </a:r>
            <a:r>
              <a:rPr lang="en-GB" b="1" dirty="0" err="1">
                <a:solidFill>
                  <a:srgbClr val="FF0000"/>
                </a:solidFill>
                <a:latin typeface="+mj-lt"/>
              </a:rPr>
              <a:t>Djedid</a:t>
            </a:r>
            <a:r>
              <a:rPr lang="en-GB" b="1" dirty="0">
                <a:solidFill>
                  <a:srgbClr val="FF0000"/>
                </a:solidFill>
                <a:latin typeface="+mj-lt"/>
              </a:rPr>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pic>
        <p:nvPicPr>
          <p:cNvPr id="14339" name="Picture 6" descr="Alger_Place_du_Gouverneme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2138" y="0"/>
            <a:ext cx="6011862" cy="427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6988" y="6350"/>
            <a:ext cx="9159876" cy="1459879"/>
          </a:xfrm>
          <a:prstGeom prst="rect">
            <a:avLst/>
          </a:prstGeom>
        </p:spPr>
        <p:txBody>
          <a:bodyPr lIns="540000" tIns="540000" rIns="540000" bIns="540000">
            <a:spAutoFit/>
          </a:bodyPr>
          <a:lstStyle/>
          <a:p>
            <a:pPr>
              <a:defRPr/>
            </a:pPr>
            <a:r>
              <a:rPr lang="en-GB" sz="2400" b="1" u="sng" dirty="0" smtClean="0">
                <a:solidFill>
                  <a:srgbClr val="FF0000"/>
                </a:solidFill>
                <a:effectLst>
                  <a:outerShdw blurRad="38100" dist="38100" dir="2700000" algn="tl">
                    <a:srgbClr val="000000"/>
                  </a:outerShdw>
                </a:effectLst>
                <a:latin typeface="Calibri" pitchFamily="34" charset="0"/>
              </a:rPr>
              <a:t>4. Colonial Algiers: </a:t>
            </a:r>
            <a:r>
              <a:rPr lang="en-GB" sz="2400" b="1" u="sng" dirty="0">
                <a:solidFill>
                  <a:srgbClr val="FF0000"/>
                </a:solidFill>
                <a:effectLst>
                  <a:outerShdw blurRad="38100" dist="38100" dir="2700000" algn="tl">
                    <a:srgbClr val="000000"/>
                  </a:outerShdw>
                </a:effectLst>
                <a:latin typeface="Calibri" pitchFamily="34" charset="0"/>
              </a:rPr>
              <a:t>Symbolism of French Rule</a:t>
            </a:r>
          </a:p>
        </p:txBody>
      </p:sp>
      <p:sp>
        <p:nvSpPr>
          <p:cNvPr id="2" name="Rectangle 8"/>
          <p:cNvSpPr/>
          <p:nvPr/>
        </p:nvSpPr>
        <p:spPr>
          <a:xfrm>
            <a:off x="2334030" y="2867030"/>
            <a:ext cx="7031715" cy="4660755"/>
          </a:xfrm>
          <a:prstGeom prst="rect">
            <a:avLst/>
          </a:prstGeom>
        </p:spPr>
        <p:txBody>
          <a:bodyPr wrap="square" lIns="540000" tIns="540000" rIns="540000" bIns="540000">
            <a:spAutoFit/>
          </a:bodyPr>
          <a:lstStyle/>
          <a:p>
            <a:pPr algn="r">
              <a:defRPr/>
            </a:pPr>
            <a:endParaRPr lang="en-GB" sz="2400" b="1" dirty="0" smtClean="0">
              <a:solidFill>
                <a:srgbClr val="FFFF00"/>
              </a:solidFill>
              <a:effectLst>
                <a:outerShdw blurRad="38100" dist="38100" dir="2700000" algn="tl">
                  <a:srgbClr val="000000"/>
                </a:outerShdw>
              </a:effectLst>
              <a:latin typeface="+mn-lt"/>
            </a:endParaRPr>
          </a:p>
          <a:p>
            <a:pPr algn="r">
              <a:defRPr/>
            </a:pPr>
            <a:r>
              <a:rPr lang="en-GB" sz="2400" b="1" dirty="0" smtClean="0">
                <a:solidFill>
                  <a:srgbClr val="FFFF00"/>
                </a:solidFill>
                <a:effectLst>
                  <a:outerShdw blurRad="38100" dist="38100" dir="2700000" algn="tl">
                    <a:srgbClr val="000000"/>
                  </a:outerShdw>
                </a:effectLst>
                <a:latin typeface="+mn-lt"/>
              </a:rPr>
              <a:t>“… </a:t>
            </a:r>
            <a:r>
              <a:rPr lang="en-GB" sz="2400" b="1" dirty="0" smtClean="0">
                <a:solidFill>
                  <a:srgbClr val="FFFF00"/>
                </a:solidFill>
                <a:effectLst>
                  <a:outerShdw blurRad="38100" dist="38100" dir="2700000" algn="tl">
                    <a:srgbClr val="000000"/>
                  </a:outerShdw>
                </a:effectLst>
                <a:latin typeface="+mn-lt"/>
                <a:cs typeface="+mn-cs"/>
              </a:rPr>
              <a:t>A </a:t>
            </a:r>
            <a:r>
              <a:rPr lang="en-GB" sz="2400" b="1" dirty="0">
                <a:solidFill>
                  <a:srgbClr val="FFFF00"/>
                </a:solidFill>
                <a:effectLst>
                  <a:outerShdw blurRad="38100" dist="38100" dir="2700000" algn="tl">
                    <a:srgbClr val="000000"/>
                  </a:outerShdw>
                </a:effectLst>
                <a:latin typeface="+mn-lt"/>
                <a:cs typeface="+mn-cs"/>
              </a:rPr>
              <a:t>world compartmentalized, Manichaean and petrified, a world of statues: the statue of the </a:t>
            </a:r>
            <a:r>
              <a:rPr lang="en-GB" sz="2400" b="1" dirty="0" smtClean="0">
                <a:solidFill>
                  <a:srgbClr val="FFFF00"/>
                </a:solidFill>
                <a:effectLst>
                  <a:outerShdw blurRad="38100" dist="38100" dir="2700000" algn="tl">
                    <a:srgbClr val="000000"/>
                  </a:outerShdw>
                </a:effectLst>
                <a:latin typeface="+mn-lt"/>
                <a:cs typeface="+mn-cs"/>
              </a:rPr>
              <a:t>general, the </a:t>
            </a:r>
            <a:r>
              <a:rPr lang="en-GB" sz="2400" b="1" dirty="0">
                <a:solidFill>
                  <a:srgbClr val="FFFF00"/>
                </a:solidFill>
                <a:effectLst>
                  <a:outerShdw blurRad="38100" dist="38100" dir="2700000" algn="tl">
                    <a:srgbClr val="000000"/>
                  </a:outerShdw>
                </a:effectLst>
                <a:latin typeface="+mn-lt"/>
                <a:cs typeface="+mn-cs"/>
              </a:rPr>
              <a:t>statue of the engineer who built the bridge. A world cocksure of itself, crushing with its stoniness the backbones of those scarred by the whip. That is the colonial world.”</a:t>
            </a:r>
          </a:p>
          <a:p>
            <a:pPr marL="342900" indent="-342900" algn="r">
              <a:buFontTx/>
              <a:buChar char="-"/>
              <a:defRPr/>
            </a:pPr>
            <a:r>
              <a:rPr lang="en-GB" sz="1600" b="1" dirty="0">
                <a:solidFill>
                  <a:srgbClr val="FFFF00"/>
                </a:solidFill>
                <a:latin typeface="+mn-lt"/>
                <a:cs typeface="+mn-cs"/>
              </a:rPr>
              <a:t>Franz Fanon</a:t>
            </a:r>
            <a:r>
              <a:rPr lang="en-GB" sz="1600" b="1" i="1" dirty="0">
                <a:solidFill>
                  <a:srgbClr val="FFFF00"/>
                </a:solidFill>
                <a:latin typeface="+mn-lt"/>
                <a:cs typeface="+mn-cs"/>
              </a:rPr>
              <a:t>, The Wretched of the Earth</a:t>
            </a:r>
            <a:r>
              <a:rPr lang="en-GB" sz="1600" dirty="0">
                <a:solidFill>
                  <a:srgbClr val="FFFF00"/>
                </a:solidFill>
                <a:latin typeface="+mn-lt"/>
                <a:cs typeface="+mn-cs"/>
              </a:rPr>
              <a:t> </a:t>
            </a:r>
          </a:p>
          <a:p>
            <a:pPr>
              <a:defRPr/>
            </a:pPr>
            <a:endParaRPr lang="en-GB" sz="2400" dirty="0">
              <a:solidFill>
                <a:srgbClr val="FFFF00"/>
              </a:solidFill>
              <a:latin typeface="+mn-lt"/>
              <a:cs typeface="+mn-cs"/>
            </a:endParaRPr>
          </a:p>
        </p:txBody>
      </p:sp>
      <p:pic>
        <p:nvPicPr>
          <p:cNvPr id="14342" name="Picture 2"/>
          <p:cNvPicPr>
            <a:picLocks noChangeAspect="1" noChangeArrowheads="1"/>
          </p:cNvPicPr>
          <p:nvPr/>
        </p:nvPicPr>
        <p:blipFill>
          <a:blip r:embed="rId4">
            <a:extLst>
              <a:ext uri="{28A0092B-C50C-407E-A947-70E740481C1C}">
                <a14:useLocalDpi xmlns:a14="http://schemas.microsoft.com/office/drawing/2010/main" val="0"/>
              </a:ext>
            </a:extLst>
          </a:blip>
          <a:srcRect t="9364" b="13904"/>
          <a:stretch>
            <a:fillRect/>
          </a:stretch>
        </p:blipFill>
        <p:spPr bwMode="auto">
          <a:xfrm>
            <a:off x="178306" y="1803459"/>
            <a:ext cx="3336752" cy="19202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99516" y="993775"/>
            <a:ext cx="6174667" cy="830997"/>
          </a:xfrm>
          <a:prstGeom prst="rect">
            <a:avLst/>
          </a:prstGeom>
        </p:spPr>
        <p:txBody>
          <a:bodyPr wrap="square">
            <a:spAutoFit/>
          </a:bodyPr>
          <a:lstStyle/>
          <a:p>
            <a:pPr>
              <a:defRPr/>
            </a:pPr>
            <a:r>
              <a:rPr lang="en-GB" sz="2400" b="1" dirty="0">
                <a:solidFill>
                  <a:srgbClr val="FFC000"/>
                </a:solidFill>
                <a:effectLst>
                  <a:outerShdw blurRad="38100" dist="38100" dir="2700000" algn="tl">
                    <a:srgbClr val="000000">
                      <a:alpha val="43137"/>
                    </a:srgbClr>
                  </a:outerShdw>
                </a:effectLst>
                <a:latin typeface="+mn-lt"/>
                <a:cs typeface="+mn-cs"/>
              </a:rPr>
              <a:t>Place du </a:t>
            </a:r>
            <a:r>
              <a:rPr lang="en-GB" sz="2400" b="1" dirty="0" err="1" smtClean="0">
                <a:solidFill>
                  <a:srgbClr val="FFC000"/>
                </a:solidFill>
                <a:effectLst>
                  <a:outerShdw blurRad="38100" dist="38100" dir="2700000" algn="tl">
                    <a:srgbClr val="000000">
                      <a:alpha val="43137"/>
                    </a:srgbClr>
                  </a:outerShdw>
                </a:effectLst>
                <a:latin typeface="+mn-lt"/>
                <a:cs typeface="+mn-cs"/>
              </a:rPr>
              <a:t>Gouvernement</a:t>
            </a:r>
            <a:r>
              <a:rPr lang="en-GB" sz="2400" b="1" dirty="0" smtClean="0">
                <a:solidFill>
                  <a:srgbClr val="FFC000"/>
                </a:solidFill>
                <a:effectLst>
                  <a:outerShdw blurRad="38100" dist="38100" dir="2700000" algn="tl">
                    <a:srgbClr val="000000">
                      <a:alpha val="43137"/>
                    </a:srgbClr>
                  </a:outerShdw>
                </a:effectLst>
                <a:latin typeface="+mn-lt"/>
                <a:cs typeface="+mn-cs"/>
              </a:rPr>
              <a:t> </a:t>
            </a:r>
          </a:p>
          <a:p>
            <a:pPr>
              <a:defRPr/>
            </a:pPr>
            <a:r>
              <a:rPr lang="en-GB" sz="2400" b="1" dirty="0" smtClean="0">
                <a:solidFill>
                  <a:srgbClr val="FFC000"/>
                </a:solidFill>
                <a:effectLst>
                  <a:outerShdw blurRad="38100" dist="38100" dir="2700000" algn="tl">
                    <a:srgbClr val="000000">
                      <a:alpha val="43137"/>
                    </a:srgbClr>
                  </a:outerShdw>
                </a:effectLst>
                <a:latin typeface="+mn-lt"/>
                <a:cs typeface="+mn-cs"/>
              </a:rPr>
              <a:t>Statue of Duke of </a:t>
            </a:r>
            <a:r>
              <a:rPr lang="en-GB" sz="2400" b="1" dirty="0" err="1" smtClean="0">
                <a:solidFill>
                  <a:srgbClr val="FFC000"/>
                </a:solidFill>
                <a:effectLst>
                  <a:outerShdw blurRad="38100" dist="38100" dir="2700000" algn="tl">
                    <a:srgbClr val="000000">
                      <a:alpha val="43137"/>
                    </a:srgbClr>
                  </a:outerShdw>
                </a:effectLst>
                <a:latin typeface="+mn-lt"/>
                <a:cs typeface="+mn-cs"/>
              </a:rPr>
              <a:t>Orlêans</a:t>
            </a:r>
            <a:r>
              <a:rPr lang="en-GB" sz="2400" b="1" dirty="0" smtClean="0">
                <a:solidFill>
                  <a:srgbClr val="FFC000"/>
                </a:solidFill>
                <a:effectLst>
                  <a:outerShdw blurRad="38100" dist="38100" dir="2700000" algn="tl">
                    <a:srgbClr val="000000">
                      <a:alpha val="43137"/>
                    </a:srgbClr>
                  </a:outerShdw>
                </a:effectLst>
                <a:latin typeface="+mn-lt"/>
                <a:cs typeface="+mn-cs"/>
              </a:rPr>
              <a:t> (built 1845)  </a:t>
            </a:r>
            <a:endParaRPr lang="en-GB" sz="2400" b="1" dirty="0">
              <a:solidFill>
                <a:srgbClr val="FFC000"/>
              </a:solidFill>
              <a:effectLst>
                <a:outerShdw blurRad="38100" dist="38100" dir="2700000" algn="tl">
                  <a:srgbClr val="000000">
                    <a:alpha val="43137"/>
                  </a:srgbClr>
                </a:outerShdw>
              </a:effectLst>
              <a:latin typeface="+mn-lt"/>
              <a:cs typeface="+mn-cs"/>
            </a:endParaRPr>
          </a:p>
        </p:txBody>
      </p:sp>
      <p:pic>
        <p:nvPicPr>
          <p:cNvPr id="6" name="Picture 5"/>
          <p:cNvPicPr>
            <a:picLocks noChangeAspect="1"/>
          </p:cNvPicPr>
          <p:nvPr/>
        </p:nvPicPr>
        <p:blipFill>
          <a:blip r:embed="rId5"/>
          <a:stretch>
            <a:fillRect/>
          </a:stretch>
        </p:blipFill>
        <p:spPr>
          <a:xfrm>
            <a:off x="178305" y="3713924"/>
            <a:ext cx="2155725" cy="3185801"/>
          </a:xfrm>
          <a:prstGeom prst="rect">
            <a:avLst/>
          </a:prstGeom>
        </p:spPr>
      </p:pic>
      <p:sp>
        <p:nvSpPr>
          <p:cNvPr id="10" name="Rectangle 9"/>
          <p:cNvSpPr/>
          <p:nvPr/>
        </p:nvSpPr>
        <p:spPr>
          <a:xfrm>
            <a:off x="-11113" y="5634151"/>
            <a:ext cx="5000280" cy="1200329"/>
          </a:xfrm>
          <a:prstGeom prst="rect">
            <a:avLst/>
          </a:prstGeom>
        </p:spPr>
        <p:txBody>
          <a:bodyPr wrap="none">
            <a:spAutoFit/>
          </a:bodyPr>
          <a:lstStyle/>
          <a:p>
            <a:pPr>
              <a:defRPr/>
            </a:pPr>
            <a:r>
              <a:rPr lang="en-GB" sz="2400" b="1" dirty="0" smtClean="0">
                <a:solidFill>
                  <a:srgbClr val="FFC000"/>
                </a:solidFill>
                <a:effectLst>
                  <a:outerShdw blurRad="38100" dist="38100" dir="2700000" algn="tl">
                    <a:srgbClr val="000000">
                      <a:alpha val="43137"/>
                    </a:srgbClr>
                  </a:outerShdw>
                </a:effectLst>
                <a:latin typeface="+mn-lt"/>
                <a:cs typeface="+mn-cs"/>
              </a:rPr>
              <a:t>: </a:t>
            </a:r>
          </a:p>
          <a:p>
            <a:pPr>
              <a:defRPr/>
            </a:pPr>
            <a:r>
              <a:rPr lang="en-GB" sz="2400" b="1" dirty="0" smtClean="0">
                <a:solidFill>
                  <a:srgbClr val="FFC000"/>
                </a:solidFill>
                <a:effectLst>
                  <a:outerShdw blurRad="38100" dist="38100" dir="2700000" algn="tl">
                    <a:srgbClr val="000000">
                      <a:alpha val="43137"/>
                    </a:srgbClr>
                  </a:outerShdw>
                </a:effectLst>
                <a:latin typeface="+mn-lt"/>
                <a:cs typeface="+mn-cs"/>
              </a:rPr>
              <a:t>Statue </a:t>
            </a:r>
            <a:r>
              <a:rPr lang="en-GB" sz="2400" b="1" dirty="0">
                <a:solidFill>
                  <a:srgbClr val="FFC000"/>
                </a:solidFill>
                <a:effectLst>
                  <a:outerShdw blurRad="38100" dist="38100" dir="2700000" algn="tl">
                    <a:srgbClr val="000000">
                      <a:alpha val="43137"/>
                    </a:srgbClr>
                  </a:outerShdw>
                </a:effectLst>
                <a:latin typeface="+mn-lt"/>
                <a:cs typeface="+mn-cs"/>
              </a:rPr>
              <a:t>of </a:t>
            </a:r>
            <a:r>
              <a:rPr lang="en-GB" sz="2400" b="1" dirty="0" smtClean="0">
                <a:solidFill>
                  <a:srgbClr val="FFC000"/>
                </a:solidFill>
                <a:effectLst>
                  <a:outerShdw blurRad="38100" dist="38100" dir="2700000" algn="tl">
                    <a:srgbClr val="000000">
                      <a:alpha val="43137"/>
                    </a:srgbClr>
                  </a:outerShdw>
                </a:effectLst>
                <a:latin typeface="+mn-lt"/>
                <a:cs typeface="+mn-cs"/>
              </a:rPr>
              <a:t>Joan of Arc (built 1951)</a:t>
            </a:r>
          </a:p>
          <a:p>
            <a:pPr>
              <a:defRPr/>
            </a:pPr>
            <a:endParaRPr lang="en-GB" sz="800" b="1" dirty="0" smtClean="0">
              <a:effectLst>
                <a:outerShdw blurRad="38100" dist="38100" dir="2700000" algn="tl">
                  <a:srgbClr val="000000">
                    <a:alpha val="43137"/>
                  </a:srgbClr>
                </a:outerShdw>
              </a:effectLst>
              <a:latin typeface="+mn-lt"/>
              <a:cs typeface="+mn-cs"/>
            </a:endParaRPr>
          </a:p>
          <a:p>
            <a:pPr>
              <a:defRPr/>
            </a:pPr>
            <a:r>
              <a:rPr lang="en-GB" sz="1600" b="1" dirty="0" smtClean="0">
                <a:effectLst>
                  <a:outerShdw blurRad="38100" dist="38100" dir="2700000" algn="tl">
                    <a:srgbClr val="000000">
                      <a:alpha val="43137"/>
                    </a:srgbClr>
                  </a:outerShdw>
                </a:effectLst>
                <a:latin typeface="+mn-lt"/>
                <a:cs typeface="+mn-cs"/>
              </a:rPr>
              <a:t>See </a:t>
            </a:r>
            <a:r>
              <a:rPr lang="en-GB" sz="1600" b="1" dirty="0">
                <a:effectLst>
                  <a:outerShdw blurRad="38100" dist="38100" dir="2700000" algn="tl">
                    <a:srgbClr val="000000">
                      <a:alpha val="43137"/>
                    </a:srgbClr>
                  </a:outerShdw>
                </a:effectLst>
                <a:latin typeface="+mn-lt"/>
                <a:cs typeface="+mn-cs"/>
              </a:rPr>
              <a:t>https://www.youtube.com/watch?v=PQbBdM_iQo4</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3675870"/>
          </a:xfrm>
          <a:prstGeom prst="rect">
            <a:avLst/>
          </a:prstGeom>
        </p:spPr>
        <p:txBody>
          <a:bodyPr lIns="540000" tIns="540000" rIns="540000" bIns="540000">
            <a:spAutoFit/>
          </a:bodyPr>
          <a:lstStyle/>
          <a:p>
            <a:pPr>
              <a:defRPr/>
            </a:pPr>
            <a:endParaRPr lang="en-GB" sz="2400" b="1" dirty="0">
              <a:solidFill>
                <a:srgbClr val="FFFFFF"/>
              </a:solidFill>
              <a:effectLst>
                <a:outerShdw blurRad="38100" dist="38100" dir="2700000" algn="tl">
                  <a:srgbClr val="000000"/>
                </a:outerShdw>
              </a:effectLst>
              <a:latin typeface="Calibri" pitchFamily="34" charset="0"/>
            </a:endParaRPr>
          </a:p>
          <a:p>
            <a:pPr>
              <a:defRPr/>
            </a:pPr>
            <a:endParaRPr lang="en-GB" sz="2400" b="1" dirty="0">
              <a:solidFill>
                <a:srgbClr val="FFFFFF"/>
              </a:solidFill>
              <a:effectLst>
                <a:outerShdw blurRad="38100" dist="38100" dir="2700000" algn="tl">
                  <a:srgbClr val="000000"/>
                </a:outerShdw>
              </a:effectLst>
              <a:latin typeface="Calibri" pitchFamily="34" charset="0"/>
            </a:endParaRPr>
          </a:p>
          <a:p>
            <a:pPr>
              <a:defRPr/>
            </a:pPr>
            <a:endParaRPr lang="en-GB" sz="2400" b="1" dirty="0">
              <a:solidFill>
                <a:srgbClr val="FFFFFF"/>
              </a:solidFill>
              <a:effectLst>
                <a:outerShdw blurRad="38100" dist="38100" dir="2700000" algn="tl">
                  <a:srgbClr val="000000"/>
                </a:outerShdw>
              </a:effectLst>
              <a:latin typeface="Calibri" pitchFamily="34" charset="0"/>
            </a:endParaRPr>
          </a:p>
          <a:p>
            <a:pPr>
              <a:defRPr/>
            </a:pPr>
            <a:r>
              <a:rPr lang="en-GB" sz="2400" b="1" dirty="0" smtClean="0">
                <a:solidFill>
                  <a:srgbClr val="FFFFFF"/>
                </a:solidFill>
                <a:effectLst>
                  <a:outerShdw blurRad="38100" dist="38100" dir="2700000" algn="tl">
                    <a:srgbClr val="000000"/>
                  </a:outerShdw>
                </a:effectLst>
                <a:latin typeface="Calibri" pitchFamily="34" charset="0"/>
              </a:rPr>
              <a:t>Cathedral </a:t>
            </a:r>
            <a:r>
              <a:rPr lang="en-GB" sz="2400" b="1" dirty="0">
                <a:solidFill>
                  <a:srgbClr val="FFFFFF"/>
                </a:solidFill>
                <a:effectLst>
                  <a:outerShdw blurRad="38100" dist="38100" dir="2700000" algn="tl">
                    <a:srgbClr val="000000"/>
                  </a:outerShdw>
                </a:effectLst>
                <a:latin typeface="Calibri" pitchFamily="34" charset="0"/>
              </a:rPr>
              <a:t>St Philippe</a:t>
            </a:r>
          </a:p>
          <a:p>
            <a:pPr>
              <a:defRPr/>
            </a:pPr>
            <a:r>
              <a:rPr lang="en-GB" sz="2400" b="1" dirty="0" smtClean="0">
                <a:solidFill>
                  <a:srgbClr val="FFFFFF"/>
                </a:solidFill>
                <a:effectLst>
                  <a:outerShdw blurRad="38100" dist="38100" dir="2700000" algn="tl">
                    <a:srgbClr val="000000"/>
                  </a:outerShdw>
                </a:effectLst>
                <a:latin typeface="Calibri" pitchFamily="34" charset="0"/>
              </a:rPr>
              <a:t>(</a:t>
            </a:r>
            <a:r>
              <a:rPr lang="en-GB" sz="2400" b="1" dirty="0" err="1" smtClean="0">
                <a:solidFill>
                  <a:srgbClr val="FFFFFF"/>
                </a:solidFill>
                <a:effectLst>
                  <a:outerShdw blurRad="38100" dist="38100" dir="2700000" algn="tl">
                    <a:srgbClr val="000000"/>
                  </a:outerShdw>
                </a:effectLst>
                <a:latin typeface="Calibri" pitchFamily="34" charset="0"/>
              </a:rPr>
              <a:t>Ketchaoua</a:t>
            </a:r>
            <a:r>
              <a:rPr lang="en-GB" sz="2400" b="1" dirty="0" smtClean="0">
                <a:solidFill>
                  <a:srgbClr val="FFFFFF"/>
                </a:solidFill>
                <a:effectLst>
                  <a:outerShdw blurRad="38100" dist="38100" dir="2700000" algn="tl">
                    <a:srgbClr val="000000"/>
                  </a:outerShdw>
                </a:effectLst>
                <a:latin typeface="Calibri" pitchFamily="34" charset="0"/>
              </a:rPr>
              <a:t> Mosque, </a:t>
            </a:r>
          </a:p>
          <a:p>
            <a:pPr>
              <a:defRPr/>
            </a:pPr>
            <a:r>
              <a:rPr lang="en-GB" sz="2400" b="1" dirty="0" smtClean="0">
                <a:solidFill>
                  <a:srgbClr val="FFFFFF"/>
                </a:solidFill>
                <a:effectLst>
                  <a:outerShdw blurRad="38100" dist="38100" dir="2700000" algn="tl">
                    <a:srgbClr val="000000"/>
                  </a:outerShdw>
                </a:effectLst>
                <a:latin typeface="Calibri" pitchFamily="34" charset="0"/>
              </a:rPr>
              <a:t>1612–1845, 1962–present)</a:t>
            </a:r>
            <a:endParaRPr lang="en-GB" sz="2400" b="1" dirty="0">
              <a:solidFill>
                <a:srgbClr val="FFFFFF"/>
              </a:solidFill>
              <a:effectLst>
                <a:outerShdw blurRad="38100" dist="38100" dir="2700000" algn="tl">
                  <a:srgbClr val="000000"/>
                </a:outerShdw>
              </a:effectLst>
              <a:latin typeface="Calibri" pitchFamily="34" charset="0"/>
            </a:endParaRPr>
          </a:p>
          <a:p>
            <a:pPr>
              <a:defRPr/>
            </a:pPr>
            <a:endParaRPr lang="en-GB" sz="2400" b="1" u="sng" dirty="0">
              <a:solidFill>
                <a:srgbClr val="FFFFFF"/>
              </a:solidFill>
              <a:effectLst>
                <a:outerShdw blurRad="38100" dist="38100" dir="2700000" algn="tl">
                  <a:srgbClr val="000000"/>
                </a:outerShdw>
              </a:effectLst>
              <a:latin typeface="Calibri" pitchFamily="34" charset="0"/>
            </a:endParaRPr>
          </a:p>
        </p:txBody>
      </p:sp>
      <p:sp>
        <p:nvSpPr>
          <p:cNvPr id="16388"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1638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2709" y="11790"/>
            <a:ext cx="4858601" cy="68462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26988" y="6350"/>
            <a:ext cx="9159876" cy="1829211"/>
          </a:xfrm>
          <a:prstGeom prst="rect">
            <a:avLst/>
          </a:prstGeom>
        </p:spPr>
        <p:txBody>
          <a:bodyPr lIns="540000" tIns="540000" rIns="540000" bIns="540000">
            <a:spAutoFit/>
          </a:bodyPr>
          <a:lstStyle/>
          <a:p>
            <a:pPr>
              <a:defRPr/>
            </a:pPr>
            <a:r>
              <a:rPr lang="en-GB" sz="2400" b="1" u="sng" dirty="0" smtClean="0">
                <a:solidFill>
                  <a:srgbClr val="FF0000"/>
                </a:solidFill>
                <a:effectLst>
                  <a:outerShdw blurRad="38100" dist="38100" dir="2700000" algn="tl">
                    <a:srgbClr val="000000"/>
                  </a:outerShdw>
                </a:effectLst>
                <a:latin typeface="Calibri" pitchFamily="34" charset="0"/>
              </a:rPr>
              <a:t>4. Colonial Algiers: </a:t>
            </a:r>
          </a:p>
          <a:p>
            <a:pPr>
              <a:defRPr/>
            </a:pPr>
            <a:r>
              <a:rPr lang="en-GB" sz="2400" b="1" u="sng" dirty="0" smtClean="0">
                <a:solidFill>
                  <a:srgbClr val="FF0000"/>
                </a:solidFill>
                <a:effectLst>
                  <a:outerShdw blurRad="38100" dist="38100" dir="2700000" algn="tl">
                    <a:srgbClr val="000000"/>
                  </a:outerShdw>
                </a:effectLst>
                <a:latin typeface="Calibri" pitchFamily="34" charset="0"/>
              </a:rPr>
              <a:t>Symbolism </a:t>
            </a:r>
            <a:r>
              <a:rPr lang="en-GB" sz="2400" b="1" u="sng" dirty="0">
                <a:solidFill>
                  <a:srgbClr val="FF0000"/>
                </a:solidFill>
                <a:effectLst>
                  <a:outerShdw blurRad="38100" dist="38100" dir="2700000" algn="tl">
                    <a:srgbClr val="000000"/>
                  </a:outerShdw>
                </a:effectLst>
                <a:latin typeface="Calibri" pitchFamily="34" charset="0"/>
              </a:rPr>
              <a:t>of French Rule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17411" name="Picture 4" descr="http://algeriemonbeaupaysretrouve.olympe.in/3fad2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1175" y="26988"/>
            <a:ext cx="6092825" cy="376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9000" y="3790950"/>
            <a:ext cx="6985000" cy="30559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12" name="Rectangle 11"/>
          <p:cNvSpPr/>
          <p:nvPr/>
        </p:nvSpPr>
        <p:spPr>
          <a:xfrm>
            <a:off x="-26988" y="6350"/>
            <a:ext cx="9159876" cy="2567874"/>
          </a:xfrm>
          <a:prstGeom prst="rect">
            <a:avLst/>
          </a:prstGeom>
        </p:spPr>
        <p:txBody>
          <a:bodyPr lIns="540000" tIns="540000" rIns="540000" bIns="540000">
            <a:spAutoFit/>
          </a:bodyPr>
          <a:lstStyle/>
          <a:p>
            <a:pPr>
              <a:defRPr/>
            </a:pPr>
            <a:r>
              <a:rPr lang="en-GB" sz="2400" b="1" u="sng" dirty="0" smtClean="0">
                <a:solidFill>
                  <a:srgbClr val="FF0000"/>
                </a:solidFill>
                <a:effectLst>
                  <a:outerShdw blurRad="38100" dist="38100" dir="2700000" algn="tl">
                    <a:srgbClr val="000000"/>
                  </a:outerShdw>
                </a:effectLst>
                <a:latin typeface="Calibri" pitchFamily="34" charset="0"/>
              </a:rPr>
              <a:t>4. Colonial Algiers: </a:t>
            </a:r>
            <a:r>
              <a:rPr lang="en-GB" sz="2400" b="1" u="sng" dirty="0">
                <a:solidFill>
                  <a:srgbClr val="FF0000"/>
                </a:solidFill>
                <a:effectLst>
                  <a:outerShdw blurRad="38100" dist="38100" dir="2700000" algn="tl">
                    <a:srgbClr val="000000"/>
                  </a:outerShdw>
                </a:effectLst>
                <a:latin typeface="Calibri" pitchFamily="34" charset="0"/>
              </a:rPr>
              <a:t>Symbolism of French Rule</a:t>
            </a:r>
          </a:p>
          <a:p>
            <a:pPr>
              <a:defRPr/>
            </a:pPr>
            <a:r>
              <a:rPr lang="en-GB" sz="2400" dirty="0">
                <a:solidFill>
                  <a:srgbClr val="FFC000"/>
                </a:solidFill>
                <a:effectLst>
                  <a:outerShdw blurRad="38100" dist="38100" dir="2700000" algn="tl">
                    <a:srgbClr val="000000"/>
                  </a:outerShdw>
                </a:effectLst>
                <a:latin typeface="Calibri" pitchFamily="34" charset="0"/>
              </a:rPr>
              <a:t>Boulevard </a:t>
            </a:r>
          </a:p>
          <a:p>
            <a:pPr>
              <a:defRPr/>
            </a:pPr>
            <a:r>
              <a:rPr lang="en-GB" sz="2400" dirty="0">
                <a:solidFill>
                  <a:srgbClr val="FFC000"/>
                </a:solidFill>
                <a:effectLst>
                  <a:outerShdw blurRad="38100" dist="38100" dir="2700000" algn="tl">
                    <a:srgbClr val="000000"/>
                  </a:outerShdw>
                </a:effectLst>
                <a:latin typeface="Calibri" pitchFamily="34" charset="0"/>
              </a:rPr>
              <a:t>de </a:t>
            </a:r>
            <a:r>
              <a:rPr lang="en-GB" sz="2400" dirty="0" err="1" smtClean="0">
                <a:solidFill>
                  <a:srgbClr val="FFC000"/>
                </a:solidFill>
                <a:effectLst>
                  <a:outerShdw blurRad="38100" dist="38100" dir="2700000" algn="tl">
                    <a:srgbClr val="000000"/>
                  </a:outerShdw>
                </a:effectLst>
                <a:latin typeface="Calibri" pitchFamily="34" charset="0"/>
              </a:rPr>
              <a:t>l'Impératrice</a:t>
            </a:r>
            <a:r>
              <a:rPr lang="en-GB" sz="2400" dirty="0" smtClean="0">
                <a:solidFill>
                  <a:srgbClr val="FFC000"/>
                </a:solidFill>
                <a:effectLst>
                  <a:outerShdw blurRad="38100" dist="38100" dir="2700000" algn="tl">
                    <a:srgbClr val="000000"/>
                  </a:outerShdw>
                </a:effectLst>
                <a:latin typeface="Calibri" pitchFamily="34" charset="0"/>
              </a:rPr>
              <a:t> [Empress]</a:t>
            </a:r>
          </a:p>
          <a:p>
            <a:pPr>
              <a:defRPr/>
            </a:pPr>
            <a:endParaRPr lang="en-GB" sz="2400" dirty="0">
              <a:solidFill>
                <a:srgbClr val="FF0000"/>
              </a:solidFill>
              <a:effectLst>
                <a:outerShdw blurRad="38100" dist="38100" dir="2700000" algn="tl">
                  <a:srgbClr val="000000"/>
                </a:outerShdw>
              </a:effectLst>
              <a:latin typeface="Calibri" pitchFamily="34" charset="0"/>
            </a:endParaRPr>
          </a:p>
        </p:txBody>
      </p:sp>
      <p:sp>
        <p:nvSpPr>
          <p:cNvPr id="2" name="Rectangle 1"/>
          <p:cNvSpPr/>
          <p:nvPr/>
        </p:nvSpPr>
        <p:spPr>
          <a:xfrm>
            <a:off x="158031" y="1909763"/>
            <a:ext cx="1749673" cy="5201424"/>
          </a:xfrm>
          <a:prstGeom prst="rect">
            <a:avLst/>
          </a:prstGeom>
        </p:spPr>
        <p:txBody>
          <a:bodyPr wrap="square">
            <a:spAutoFit/>
          </a:bodyPr>
          <a:lstStyle/>
          <a:p>
            <a:pPr algn="just"/>
            <a:r>
              <a:rPr lang="en-GB" b="1" dirty="0" smtClean="0">
                <a:latin typeface="+mj-lt"/>
              </a:rPr>
              <a:t>“ … This </a:t>
            </a:r>
            <a:r>
              <a:rPr lang="en-GB" b="1" dirty="0">
                <a:latin typeface="+mj-lt"/>
              </a:rPr>
              <a:t>project </a:t>
            </a:r>
            <a:r>
              <a:rPr lang="en-GB" b="1" dirty="0" smtClean="0">
                <a:latin typeface="+mj-lt"/>
              </a:rPr>
              <a:t>engraved </a:t>
            </a:r>
            <a:r>
              <a:rPr lang="en-GB" b="1" dirty="0">
                <a:latin typeface="+mj-lt"/>
              </a:rPr>
              <a:t>the power relations of the colonial order onto the urban image: the </a:t>
            </a:r>
            <a:r>
              <a:rPr lang="en-GB" b="1" dirty="0" err="1">
                <a:latin typeface="+mj-lt"/>
              </a:rPr>
              <a:t>casbah</a:t>
            </a:r>
            <a:r>
              <a:rPr lang="en-GB" b="1" dirty="0">
                <a:latin typeface="+mj-lt"/>
              </a:rPr>
              <a:t> was locked behind </a:t>
            </a:r>
            <a:r>
              <a:rPr lang="en-GB" b="1" dirty="0" smtClean="0">
                <a:latin typeface="+mj-lt"/>
              </a:rPr>
              <a:t>solid </a:t>
            </a:r>
            <a:r>
              <a:rPr lang="en-GB" b="1" dirty="0">
                <a:latin typeface="+mj-lt"/>
              </a:rPr>
              <a:t>rows of French </a:t>
            </a:r>
            <a:r>
              <a:rPr lang="en-GB" b="1" dirty="0" smtClean="0">
                <a:latin typeface="+mj-lt"/>
              </a:rPr>
              <a:t>structures.”</a:t>
            </a:r>
          </a:p>
          <a:p>
            <a:pPr algn="r"/>
            <a:r>
              <a:rPr lang="en-GB" dirty="0" smtClean="0">
                <a:latin typeface="+mj-lt"/>
              </a:rPr>
              <a:t>- </a:t>
            </a:r>
            <a:r>
              <a:rPr lang="en-GB" sz="1400" dirty="0" err="1" smtClean="0">
                <a:latin typeface="+mn-lt"/>
              </a:rPr>
              <a:t>Zeynep</a:t>
            </a:r>
            <a:r>
              <a:rPr lang="en-GB" sz="1400" dirty="0" smtClean="0">
                <a:latin typeface="+mn-lt"/>
              </a:rPr>
              <a:t> </a:t>
            </a:r>
            <a:r>
              <a:rPr lang="en-GB" sz="1400" dirty="0" err="1" smtClean="0">
                <a:latin typeface="+mn-lt"/>
              </a:rPr>
              <a:t>Çelik</a:t>
            </a:r>
            <a:r>
              <a:rPr lang="en-GB" sz="1400" dirty="0" smtClean="0">
                <a:latin typeface="+mn-lt"/>
              </a:rPr>
              <a:t>, </a:t>
            </a:r>
            <a:r>
              <a:rPr lang="en-GB" sz="1400" i="1" dirty="0" smtClean="0">
                <a:latin typeface="+mn-lt"/>
              </a:rPr>
              <a:t>Urban </a:t>
            </a:r>
            <a:r>
              <a:rPr lang="en-GB" sz="1400" i="1" dirty="0">
                <a:latin typeface="+mn-lt"/>
              </a:rPr>
              <a:t>Forms and Colonial Confrontations</a:t>
            </a:r>
            <a:endParaRPr lang="en-GB" sz="1400" dirty="0">
              <a:latin typeface="+mn-lt"/>
            </a:endParaRPr>
          </a:p>
          <a:p>
            <a:pPr algn="r"/>
            <a:r>
              <a:rPr lang="en-GB" sz="1400" i="1" dirty="0">
                <a:latin typeface="+mn-lt"/>
              </a:rPr>
              <a:t>Algiers under French </a:t>
            </a:r>
            <a:r>
              <a:rPr lang="en-GB" sz="1400" i="1" dirty="0" smtClean="0">
                <a:latin typeface="+mn-lt"/>
              </a:rPr>
              <a:t>Rule</a:t>
            </a:r>
            <a:r>
              <a:rPr lang="en-GB" sz="1400" dirty="0" smtClean="0">
                <a:latin typeface="+mn-lt"/>
              </a:rPr>
              <a:t>, p. 35</a:t>
            </a:r>
          </a:p>
          <a:p>
            <a:endParaRPr lang="en-GB" sz="1400" dirty="0" smtClean="0">
              <a:latin typeface="+mn-lt"/>
            </a:endParaRPr>
          </a:p>
          <a:p>
            <a:endParaRPr lang="en-GB" sz="1400" dirty="0">
              <a:latin typeface="+mn-lt"/>
            </a:endParaRPr>
          </a:p>
          <a:p>
            <a:endParaRPr lang="en-GB" dirty="0">
              <a:latin typeface="+mj-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988" y="6350"/>
            <a:ext cx="9159876" cy="1828800"/>
          </a:xfrm>
          <a:prstGeom prst="rect">
            <a:avLst/>
          </a:prstGeom>
        </p:spPr>
        <p:txBody>
          <a:bodyPr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Calibri" pitchFamily="34" charset="0"/>
              </a:rPr>
              <a:t>4. Colonial Algiers: </a:t>
            </a:r>
            <a:endParaRPr lang="en-GB" sz="2400" b="1" u="sng" dirty="0">
              <a:solidFill>
                <a:srgbClr val="FFFFFF"/>
              </a:solidFill>
              <a:effectLst>
                <a:outerShdw blurRad="38100" dist="38100" dir="2700000" algn="tl">
                  <a:srgbClr val="000000"/>
                </a:outerShdw>
              </a:effectLst>
              <a:latin typeface="Calibri" pitchFamily="34" charset="0"/>
            </a:endParaRPr>
          </a:p>
          <a:p>
            <a:pPr>
              <a:defRPr/>
            </a:pPr>
            <a:r>
              <a:rPr lang="en-GB" sz="2400" b="1" u="sng" dirty="0">
                <a:solidFill>
                  <a:srgbClr val="FFFFFF"/>
                </a:solidFill>
                <a:effectLst>
                  <a:outerShdw blurRad="38100" dist="38100" dir="2700000" algn="tl">
                    <a:srgbClr val="000000"/>
                  </a:outerShdw>
                </a:effectLst>
                <a:latin typeface="Calibri" pitchFamily="34" charset="0"/>
              </a:rPr>
              <a:t>Geography</a:t>
            </a:r>
          </a:p>
        </p:txBody>
      </p:sp>
      <p:sp>
        <p:nvSpPr>
          <p:cNvPr id="18436"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1843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9900" y="0"/>
            <a:ext cx="4559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8"/>
          <p:cNvSpPr/>
          <p:nvPr/>
        </p:nvSpPr>
        <p:spPr>
          <a:xfrm>
            <a:off x="28575" y="968375"/>
            <a:ext cx="4000500" cy="2936875"/>
          </a:xfrm>
          <a:prstGeom prst="rect">
            <a:avLst/>
          </a:prstGeom>
        </p:spPr>
        <p:txBody>
          <a:bodyPr lIns="540000" tIns="540000" rIns="540000" bIns="540000">
            <a:spAutoFit/>
          </a:bodyPr>
          <a:lstStyle/>
          <a:p>
            <a:pPr>
              <a:defRPr/>
            </a:pPr>
            <a:r>
              <a:rPr lang="en-GB" sz="2400" dirty="0">
                <a:solidFill>
                  <a:srgbClr val="FFFFFF"/>
                </a:solidFill>
                <a:latin typeface="Calibri" pitchFamily="34" charset="0"/>
              </a:rPr>
              <a:t>Maps of Algiers, c. 1900 (1 = Casbah, 2 = Marine Quarter) </a:t>
            </a:r>
          </a:p>
          <a:p>
            <a:pPr>
              <a:defRPr/>
            </a:pPr>
            <a:endParaRPr lang="en-GB" sz="2400" dirty="0">
              <a:solidFill>
                <a:srgbClr val="FFFFFF"/>
              </a:solidFill>
              <a:latin typeface="Calibri" pitchFamily="34" charset="0"/>
            </a:endParaRPr>
          </a:p>
          <a:p>
            <a:pPr>
              <a:defRPr/>
            </a:pPr>
            <a:endParaRPr lang="en-GB" sz="2400" b="1" u="sng" dirty="0">
              <a:solidFill>
                <a:srgbClr val="FFFFFF"/>
              </a:solidFill>
              <a:effectLst>
                <a:outerShdw blurRad="38100" dist="38100" dir="2700000" algn="tl">
                  <a:srgbClr val="000000"/>
                </a:outerShdw>
              </a:effectLst>
              <a:latin typeface="Calibri" pitchFamily="34" charset="0"/>
            </a:endParaRPr>
          </a:p>
        </p:txBody>
      </p:sp>
      <p:pic>
        <p:nvPicPr>
          <p:cNvPr id="1843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2911475"/>
            <a:ext cx="3498850" cy="394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831" y="6350"/>
            <a:ext cx="9242831" cy="6833464"/>
          </a:xfrm>
          <a:prstGeom prst="rect">
            <a:avLst/>
          </a:prstGeom>
        </p:spPr>
      </p:pic>
      <p:sp>
        <p:nvSpPr>
          <p:cNvPr id="4" name="Rectangle 3"/>
          <p:cNvSpPr/>
          <p:nvPr/>
        </p:nvSpPr>
        <p:spPr>
          <a:xfrm>
            <a:off x="-129280" y="6350"/>
            <a:ext cx="9639548" cy="1829211"/>
          </a:xfrm>
          <a:prstGeom prst="rect">
            <a:avLst/>
          </a:prstGeom>
        </p:spPr>
        <p:txBody>
          <a:bodyPr wrap="square" lIns="540000" tIns="540000" rIns="540000" bIns="540000">
            <a:spAutoFit/>
          </a:bodyPr>
          <a:lstStyle/>
          <a:p>
            <a:pPr>
              <a:defRPr/>
            </a:pPr>
            <a:r>
              <a:rPr lang="en-GB" sz="2400" b="1" u="sng" dirty="0" smtClean="0">
                <a:solidFill>
                  <a:srgbClr val="FFFF00"/>
                </a:solidFill>
                <a:effectLst>
                  <a:outerShdw blurRad="38100" dist="38100" dir="2700000" algn="tl">
                    <a:srgbClr val="000000"/>
                  </a:outerShdw>
                </a:effectLst>
                <a:latin typeface="Calibri" pitchFamily="34" charset="0"/>
              </a:rPr>
              <a:t>4. Colonial Algiers: </a:t>
            </a:r>
          </a:p>
          <a:p>
            <a:pPr>
              <a:defRPr/>
            </a:pPr>
            <a:r>
              <a:rPr lang="en-GB" sz="2400" b="1" u="sng" dirty="0" smtClean="0">
                <a:solidFill>
                  <a:srgbClr val="FFFF00"/>
                </a:solidFill>
                <a:effectLst>
                  <a:outerShdw blurRad="38100" dist="38100" dir="2700000" algn="tl">
                    <a:srgbClr val="000000"/>
                  </a:outerShdw>
                </a:effectLst>
                <a:latin typeface="Calibri" pitchFamily="34" charset="0"/>
              </a:rPr>
              <a:t>Geography</a:t>
            </a:r>
            <a:endParaRPr lang="en-GB" sz="2400" b="1" u="sng" dirty="0">
              <a:solidFill>
                <a:srgbClr val="FFFF00"/>
              </a:solidFill>
              <a:effectLst>
                <a:outerShdw blurRad="38100" dist="38100" dir="2700000" algn="tl">
                  <a:srgbClr val="000000"/>
                </a:outerShdw>
              </a:effectLst>
              <a:latin typeface="Calibri" pitchFamily="34" charset="0"/>
            </a:endParaRPr>
          </a:p>
        </p:txBody>
      </p:sp>
      <p:sp>
        <p:nvSpPr>
          <p:cNvPr id="5" name="Rectangle 4"/>
          <p:cNvSpPr/>
          <p:nvPr/>
        </p:nvSpPr>
        <p:spPr>
          <a:xfrm>
            <a:off x="4139952" y="188640"/>
            <a:ext cx="4572000" cy="646331"/>
          </a:xfrm>
          <a:prstGeom prst="rect">
            <a:avLst/>
          </a:prstGeom>
        </p:spPr>
        <p:txBody>
          <a:bodyPr>
            <a:spAutoFit/>
          </a:bodyPr>
          <a:lstStyle/>
          <a:p>
            <a:r>
              <a:rPr lang="en-US" b="1" i="1" dirty="0">
                <a:solidFill>
                  <a:srgbClr val="FFFF00"/>
                </a:solidFill>
                <a:effectLst>
                  <a:outerShdw blurRad="38100" dist="38100" dir="2700000" algn="tl">
                    <a:srgbClr val="000000">
                      <a:alpha val="43137"/>
                    </a:srgbClr>
                  </a:outerShdw>
                </a:effectLst>
                <a:latin typeface="+mn-lt"/>
              </a:rPr>
              <a:t>Aerial view from 1935, showing </a:t>
            </a:r>
            <a:r>
              <a:rPr lang="en-US" b="1" i="1" dirty="0" smtClean="0">
                <a:solidFill>
                  <a:srgbClr val="FFFF00"/>
                </a:solidFill>
                <a:effectLst>
                  <a:outerShdw blurRad="38100" dist="38100" dir="2700000" algn="tl">
                    <a:srgbClr val="000000">
                      <a:alpha val="43137"/>
                    </a:srgbClr>
                  </a:outerShdw>
                </a:effectLst>
                <a:latin typeface="+mn-lt"/>
              </a:rPr>
              <a:t>juncture </a:t>
            </a:r>
            <a:r>
              <a:rPr lang="en-US" b="1" i="1" dirty="0">
                <a:solidFill>
                  <a:srgbClr val="FFFF00"/>
                </a:solidFill>
                <a:effectLst>
                  <a:outerShdw blurRad="38100" dist="38100" dir="2700000" algn="tl">
                    <a:srgbClr val="000000">
                      <a:alpha val="43137"/>
                    </a:srgbClr>
                  </a:outerShdw>
                </a:effectLst>
                <a:latin typeface="+mn-lt"/>
              </a:rPr>
              <a:t>of the </a:t>
            </a:r>
            <a:r>
              <a:rPr lang="en-US" b="1" i="1" dirty="0" smtClean="0">
                <a:solidFill>
                  <a:srgbClr val="FFFF00"/>
                </a:solidFill>
                <a:effectLst>
                  <a:outerShdw blurRad="38100" dist="38100" dir="2700000" algn="tl">
                    <a:srgbClr val="000000">
                      <a:alpha val="43137"/>
                    </a:srgbClr>
                  </a:outerShdw>
                </a:effectLst>
                <a:latin typeface="+mn-lt"/>
              </a:rPr>
              <a:t>Casbah (right</a:t>
            </a:r>
            <a:r>
              <a:rPr lang="en-US" b="1" i="1" dirty="0">
                <a:solidFill>
                  <a:srgbClr val="FFFF00"/>
                </a:solidFill>
                <a:effectLst>
                  <a:outerShdw blurRad="38100" dist="38100" dir="2700000" algn="tl">
                    <a:srgbClr val="000000">
                      <a:alpha val="43137"/>
                    </a:srgbClr>
                  </a:outerShdw>
                </a:effectLst>
                <a:latin typeface="+mn-lt"/>
              </a:rPr>
              <a:t>) and </a:t>
            </a:r>
            <a:r>
              <a:rPr lang="en-US" b="1" i="1" dirty="0" smtClean="0">
                <a:solidFill>
                  <a:srgbClr val="FFFF00"/>
                </a:solidFill>
                <a:effectLst>
                  <a:outerShdw blurRad="38100" dist="38100" dir="2700000" algn="tl">
                    <a:srgbClr val="000000">
                      <a:alpha val="43137"/>
                    </a:srgbClr>
                  </a:outerShdw>
                </a:effectLst>
                <a:latin typeface="+mn-lt"/>
              </a:rPr>
              <a:t>French </a:t>
            </a:r>
            <a:r>
              <a:rPr lang="en-US" b="1" i="1" dirty="0">
                <a:solidFill>
                  <a:srgbClr val="FFFF00"/>
                </a:solidFill>
                <a:effectLst>
                  <a:outerShdw blurRad="38100" dist="38100" dir="2700000" algn="tl">
                    <a:srgbClr val="000000">
                      <a:alpha val="43137"/>
                    </a:srgbClr>
                  </a:outerShdw>
                </a:effectLst>
                <a:latin typeface="+mn-lt"/>
              </a:rPr>
              <a:t>quarters </a:t>
            </a:r>
            <a:r>
              <a:rPr lang="en-US" b="1" i="1" dirty="0" smtClean="0">
                <a:solidFill>
                  <a:srgbClr val="FFFF00"/>
                </a:solidFill>
                <a:effectLst>
                  <a:outerShdw blurRad="38100" dist="38100" dir="2700000" algn="tl">
                    <a:srgbClr val="000000">
                      <a:alpha val="43137"/>
                    </a:srgbClr>
                  </a:outerShdw>
                </a:effectLst>
                <a:latin typeface="+mn-lt"/>
              </a:rPr>
              <a:t>(left</a:t>
            </a:r>
            <a:r>
              <a:rPr lang="en-US" b="1" i="1" dirty="0">
                <a:solidFill>
                  <a:srgbClr val="FFFF00"/>
                </a:solidFill>
                <a:effectLst>
                  <a:outerShdw blurRad="38100" dist="38100" dir="2700000" algn="tl">
                    <a:srgbClr val="000000">
                      <a:alpha val="43137"/>
                    </a:srgbClr>
                  </a:outerShdw>
                </a:effectLst>
                <a:latin typeface="+mn-lt"/>
              </a:rPr>
              <a:t>).</a:t>
            </a:r>
          </a:p>
        </p:txBody>
      </p:sp>
    </p:spTree>
    <p:extLst>
      <p:ext uri="{BB962C8B-B14F-4D97-AF65-F5344CB8AC3E}">
        <p14:creationId xmlns:p14="http://schemas.microsoft.com/office/powerpoint/2010/main" val="2897422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19459"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dirty="0">
              <a:latin typeface="Calibri" pitchFamily="34" charset="0"/>
            </a:endParaRPr>
          </a:p>
        </p:txBody>
      </p:sp>
      <p:pic>
        <p:nvPicPr>
          <p:cNvPr id="1946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04864"/>
            <a:ext cx="4253954" cy="3034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61" name="Picture 7" descr="Panorama of Algiers / French"/>
          <p:cNvPicPr>
            <a:picLocks noChangeAspect="1" noChangeArrowheads="1"/>
          </p:cNvPicPr>
          <p:nvPr/>
        </p:nvPicPr>
        <p:blipFill rotWithShape="1">
          <a:blip r:embed="rId4">
            <a:extLst>
              <a:ext uri="{28A0092B-C50C-407E-A947-70E740481C1C}">
                <a14:useLocalDpi xmlns:a14="http://schemas.microsoft.com/office/drawing/2010/main" val="0"/>
              </a:ext>
            </a:extLst>
          </a:blip>
          <a:srcRect l="2505" t="9007" r="3528" b="8883"/>
          <a:stretch/>
        </p:blipFill>
        <p:spPr bwMode="auto">
          <a:xfrm>
            <a:off x="2627784" y="-36685"/>
            <a:ext cx="6528501" cy="2659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a:stretch>
            <a:fillRect/>
          </a:stretch>
        </p:blipFill>
        <p:spPr>
          <a:xfrm>
            <a:off x="5076056" y="2607303"/>
            <a:ext cx="4056832" cy="4250698"/>
          </a:xfrm>
          <a:prstGeom prst="rect">
            <a:avLst/>
          </a:prstGeom>
        </p:spPr>
      </p:pic>
      <p:sp>
        <p:nvSpPr>
          <p:cNvPr id="9" name="Rectangle 8"/>
          <p:cNvSpPr/>
          <p:nvPr/>
        </p:nvSpPr>
        <p:spPr>
          <a:xfrm>
            <a:off x="-26988" y="6350"/>
            <a:ext cx="3374852" cy="2937206"/>
          </a:xfrm>
          <a:prstGeom prst="rect">
            <a:avLst/>
          </a:prstGeom>
        </p:spPr>
        <p:txBody>
          <a:bodyPr wrap="square" lIns="540000" tIns="540000" rIns="540000" bIns="540000">
            <a:spAutoFit/>
          </a:bodyPr>
          <a:lstStyle/>
          <a:p>
            <a:pPr>
              <a:defRPr/>
            </a:pPr>
            <a:r>
              <a:rPr lang="en-GB" sz="2400" b="1" u="sng" dirty="0" smtClean="0">
                <a:effectLst>
                  <a:outerShdw blurRad="38100" dist="38100" dir="2700000" algn="tl">
                    <a:srgbClr val="000000"/>
                  </a:outerShdw>
                </a:effectLst>
                <a:latin typeface="Calibri" pitchFamily="34" charset="0"/>
              </a:rPr>
              <a:t>4. Colonial Algiers: </a:t>
            </a:r>
            <a:endParaRPr lang="en-GB" sz="2400" b="1" u="sng" dirty="0">
              <a:effectLst>
                <a:outerShdw blurRad="38100" dist="38100" dir="2700000" algn="tl">
                  <a:srgbClr val="000000"/>
                </a:outerShdw>
              </a:effectLst>
              <a:latin typeface="Calibri" pitchFamily="34" charset="0"/>
            </a:endParaRPr>
          </a:p>
          <a:p>
            <a:pPr>
              <a:defRPr/>
            </a:pPr>
            <a:r>
              <a:rPr lang="en-GB" sz="2400" b="1" u="sng" dirty="0" smtClean="0">
                <a:effectLst>
                  <a:outerShdw blurRad="38100" dist="38100" dir="2700000" algn="tl">
                    <a:srgbClr val="000000"/>
                  </a:outerShdw>
                </a:effectLst>
                <a:latin typeface="Calibri" pitchFamily="34" charset="0"/>
              </a:rPr>
              <a:t>Marine Quarter and beaches</a:t>
            </a:r>
            <a:r>
              <a:rPr lang="en-GB" sz="2400" b="1" dirty="0" smtClean="0">
                <a:effectLst>
                  <a:outerShdw blurRad="38100" dist="38100" dir="2700000" algn="tl">
                    <a:srgbClr val="000000"/>
                  </a:outerShdw>
                </a:effectLst>
                <a:latin typeface="Calibri" pitchFamily="34" charset="0"/>
              </a:rPr>
              <a:t> </a:t>
            </a:r>
            <a:endParaRPr lang="en-GB" sz="2400" b="1" dirty="0">
              <a:effectLst>
                <a:outerShdw blurRad="38100" dist="38100" dir="2700000" algn="tl">
                  <a:srgbClr val="000000"/>
                </a:outerShdw>
              </a:effectLst>
              <a:latin typeface="Calibri" pitchFamily="34" charset="0"/>
            </a:endParaRPr>
          </a:p>
          <a:p>
            <a:pPr>
              <a:defRPr/>
            </a:pPr>
            <a:endParaRPr lang="en-GB" sz="2400" b="1" u="sng" dirty="0">
              <a:solidFill>
                <a:srgbClr val="FFFFFF"/>
              </a:solidFill>
              <a:effectLst>
                <a:outerShdw blurRad="38100" dist="38100" dir="2700000" algn="tl">
                  <a:srgbClr val="000000"/>
                </a:outerShdw>
              </a:effectLst>
              <a:latin typeface="Calibri" pitchFamily="34" charset="0"/>
            </a:endParaRPr>
          </a:p>
        </p:txBody>
      </p:sp>
      <p:pic>
        <p:nvPicPr>
          <p:cNvPr id="11" name="Picture 10"/>
          <p:cNvPicPr>
            <a:picLocks noChangeAspect="1"/>
          </p:cNvPicPr>
          <p:nvPr/>
        </p:nvPicPr>
        <p:blipFill>
          <a:blip r:embed="rId6"/>
          <a:stretch>
            <a:fillRect/>
          </a:stretch>
        </p:blipFill>
        <p:spPr>
          <a:xfrm>
            <a:off x="2795685" y="4840874"/>
            <a:ext cx="2595111" cy="2017127"/>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80928" y="14763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1829211"/>
          </a:xfrm>
          <a:prstGeom prst="rect">
            <a:avLst/>
          </a:prstGeom>
        </p:spPr>
        <p:txBody>
          <a:bodyPr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Calibri" pitchFamily="34" charset="0"/>
              </a:rPr>
              <a:t>4. Colonial Algiers: </a:t>
            </a:r>
          </a:p>
          <a:p>
            <a:pPr>
              <a:defRPr/>
            </a:pPr>
            <a:r>
              <a:rPr lang="en-GB" sz="2400" b="1" u="sng" dirty="0" smtClean="0">
                <a:solidFill>
                  <a:srgbClr val="FFFFFF"/>
                </a:solidFill>
                <a:effectLst>
                  <a:outerShdw blurRad="38100" dist="38100" dir="2700000" algn="tl">
                    <a:srgbClr val="000000"/>
                  </a:outerShdw>
                </a:effectLst>
                <a:latin typeface="Calibri" pitchFamily="34" charset="0"/>
              </a:rPr>
              <a:t>European City</a:t>
            </a:r>
            <a:endParaRPr lang="en-GB" sz="2400" b="1" u="sng" dirty="0">
              <a:solidFill>
                <a:srgbClr val="FFFFFF"/>
              </a:solidFill>
              <a:effectLst>
                <a:outerShdw blurRad="38100" dist="38100" dir="2700000" algn="tl">
                  <a:srgbClr val="000000"/>
                </a:outerShdw>
              </a:effectLst>
              <a:latin typeface="Calibri" pitchFamily="34" charset="0"/>
            </a:endParaRPr>
          </a:p>
        </p:txBody>
      </p:sp>
      <p:sp>
        <p:nvSpPr>
          <p:cNvPr id="2048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dirty="0">
              <a:latin typeface="Calibri" pitchFamily="34" charset="0"/>
            </a:endParaRPr>
          </a:p>
        </p:txBody>
      </p:sp>
      <p:pic>
        <p:nvPicPr>
          <p:cNvPr id="2048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67539"/>
            <a:ext cx="3923928" cy="4790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stretch>
            <a:fillRect/>
          </a:stretch>
        </p:blipFill>
        <p:spPr>
          <a:xfrm>
            <a:off x="3417888" y="-75352"/>
            <a:ext cx="5715000" cy="3514725"/>
          </a:xfrm>
          <a:prstGeom prst="rect">
            <a:avLst/>
          </a:prstGeom>
        </p:spPr>
      </p:pic>
      <p:pic>
        <p:nvPicPr>
          <p:cNvPr id="4" name="Picture 3"/>
          <p:cNvPicPr>
            <a:picLocks noChangeAspect="1"/>
          </p:cNvPicPr>
          <p:nvPr/>
        </p:nvPicPr>
        <p:blipFill>
          <a:blip r:embed="rId5"/>
          <a:stretch>
            <a:fillRect/>
          </a:stretch>
        </p:blipFill>
        <p:spPr>
          <a:xfrm>
            <a:off x="3923928" y="3450981"/>
            <a:ext cx="5283541" cy="3407019"/>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1829211"/>
          </a:xfrm>
          <a:prstGeom prst="rect">
            <a:avLst/>
          </a:prstGeom>
        </p:spPr>
        <p:txBody>
          <a:bodyPr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Calibri" pitchFamily="34" charset="0"/>
              </a:rPr>
              <a:t>4. Colonial Algiers: </a:t>
            </a:r>
            <a:r>
              <a:rPr lang="en-GB" sz="2400" b="1" u="sng" dirty="0">
                <a:solidFill>
                  <a:srgbClr val="FFFFFF"/>
                </a:solidFill>
                <a:effectLst>
                  <a:outerShdw blurRad="38100" dist="38100" dir="2700000" algn="tl">
                    <a:srgbClr val="000000"/>
                  </a:outerShdw>
                </a:effectLst>
                <a:latin typeface="Calibri" pitchFamily="34" charset="0"/>
              </a:rPr>
              <a:t>The </a:t>
            </a:r>
            <a:r>
              <a:rPr lang="en-GB" sz="2400" b="1" u="sng" dirty="0" smtClean="0">
                <a:solidFill>
                  <a:srgbClr val="FFFFFF"/>
                </a:solidFill>
                <a:effectLst>
                  <a:outerShdw blurRad="38100" dist="38100" dir="2700000" algn="tl">
                    <a:srgbClr val="000000"/>
                  </a:outerShdw>
                </a:effectLst>
                <a:latin typeface="Calibri" pitchFamily="34" charset="0"/>
              </a:rPr>
              <a:t>Casbah</a:t>
            </a:r>
          </a:p>
          <a:p>
            <a:pPr>
              <a:defRPr/>
            </a:pPr>
            <a:endParaRPr lang="en-GB" sz="2400" b="1" u="sng" dirty="0">
              <a:solidFill>
                <a:srgbClr val="FFFFFF"/>
              </a:solidFill>
              <a:effectLst>
                <a:outerShdw blurRad="38100" dist="38100" dir="2700000" algn="tl">
                  <a:srgbClr val="000000"/>
                </a:outerShdw>
              </a:effectLst>
              <a:latin typeface="Calibri" pitchFamily="34" charset="0"/>
            </a:endParaRPr>
          </a:p>
        </p:txBody>
      </p:sp>
      <p:sp>
        <p:nvSpPr>
          <p:cNvPr id="21508"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dirty="0">
              <a:latin typeface="Calibri" pitchFamily="34" charset="0"/>
            </a:endParaRPr>
          </a:p>
        </p:txBody>
      </p:sp>
      <p:pic>
        <p:nvPicPr>
          <p:cNvPr id="3" name="Picture 2"/>
          <p:cNvPicPr>
            <a:picLocks noChangeAspect="1"/>
          </p:cNvPicPr>
          <p:nvPr/>
        </p:nvPicPr>
        <p:blipFill>
          <a:blip r:embed="rId3"/>
          <a:stretch>
            <a:fillRect/>
          </a:stretch>
        </p:blipFill>
        <p:spPr>
          <a:xfrm>
            <a:off x="-26988" y="1435315"/>
            <a:ext cx="4296757" cy="4263188"/>
          </a:xfrm>
          <a:prstGeom prst="rect">
            <a:avLst/>
          </a:prstGeom>
        </p:spPr>
      </p:pic>
      <p:sp>
        <p:nvSpPr>
          <p:cNvPr id="4" name="Rectangle 3"/>
          <p:cNvSpPr/>
          <p:nvPr/>
        </p:nvSpPr>
        <p:spPr>
          <a:xfrm>
            <a:off x="4566950" y="187587"/>
            <a:ext cx="4392488" cy="1200329"/>
          </a:xfrm>
          <a:prstGeom prst="rect">
            <a:avLst/>
          </a:prstGeom>
        </p:spPr>
        <p:txBody>
          <a:bodyPr wrap="square">
            <a:spAutoFit/>
          </a:bodyPr>
          <a:lstStyle/>
          <a:p>
            <a:pPr marL="342900" indent="-342900">
              <a:buFont typeface="Arial" panose="020B0604020202020204" pitchFamily="34" charset="0"/>
              <a:buChar char="•"/>
              <a:defRPr/>
            </a:pPr>
            <a:r>
              <a:rPr lang="en-US" sz="2400" dirty="0">
                <a:solidFill>
                  <a:srgbClr val="FFFFFF"/>
                </a:solidFill>
                <a:latin typeface="Calibri" pitchFamily="34" charset="0"/>
              </a:rPr>
              <a:t>Old town of El </a:t>
            </a:r>
            <a:r>
              <a:rPr lang="en-US" sz="2400" dirty="0" err="1">
                <a:solidFill>
                  <a:srgbClr val="FFFFFF"/>
                </a:solidFill>
                <a:latin typeface="Calibri" pitchFamily="34" charset="0"/>
              </a:rPr>
              <a:t>Djazair</a:t>
            </a:r>
            <a:r>
              <a:rPr lang="en-US" sz="2400" dirty="0">
                <a:solidFill>
                  <a:srgbClr val="FFFFFF"/>
                </a:solidFill>
                <a:latin typeface="Calibri" pitchFamily="34" charset="0"/>
              </a:rPr>
              <a:t>, boundaries and building est. 16</a:t>
            </a:r>
            <a:r>
              <a:rPr lang="en-US" sz="2400" baseline="30000" dirty="0">
                <a:solidFill>
                  <a:srgbClr val="FFFFFF"/>
                </a:solidFill>
                <a:latin typeface="Calibri" pitchFamily="34" charset="0"/>
              </a:rPr>
              <a:t>th</a:t>
            </a:r>
            <a:r>
              <a:rPr lang="en-US" sz="2400" dirty="0">
                <a:solidFill>
                  <a:srgbClr val="FFFFFF"/>
                </a:solidFill>
                <a:latin typeface="Calibri" pitchFamily="34" charset="0"/>
              </a:rPr>
              <a:t>/17</a:t>
            </a:r>
            <a:r>
              <a:rPr lang="en-US" sz="2400" baseline="30000" dirty="0">
                <a:solidFill>
                  <a:srgbClr val="FFFFFF"/>
                </a:solidFill>
                <a:latin typeface="Calibri" pitchFamily="34" charset="0"/>
              </a:rPr>
              <a:t>th</a:t>
            </a:r>
            <a:r>
              <a:rPr lang="en-US" sz="2400" dirty="0">
                <a:solidFill>
                  <a:srgbClr val="FFFFFF"/>
                </a:solidFill>
                <a:latin typeface="Calibri" pitchFamily="34" charset="0"/>
              </a:rPr>
              <a:t>centuries </a:t>
            </a:r>
            <a:endParaRPr lang="en-GB" sz="2400" dirty="0">
              <a:solidFill>
                <a:srgbClr val="FFFFFF"/>
              </a:solidFill>
              <a:latin typeface="Calibri" pitchFamily="34" charset="0"/>
            </a:endParaRPr>
          </a:p>
        </p:txBody>
      </p:sp>
      <p:pic>
        <p:nvPicPr>
          <p:cNvPr id="12" name="Picture 11"/>
          <p:cNvPicPr>
            <a:picLocks noChangeAspect="1"/>
          </p:cNvPicPr>
          <p:nvPr/>
        </p:nvPicPr>
        <p:blipFill>
          <a:blip r:embed="rId4"/>
          <a:stretch>
            <a:fillRect/>
          </a:stretch>
        </p:blipFill>
        <p:spPr>
          <a:xfrm>
            <a:off x="-47154" y="5698503"/>
            <a:ext cx="4316923" cy="1136032"/>
          </a:xfrm>
          <a:prstGeom prst="rect">
            <a:avLst/>
          </a:prstGeom>
        </p:spPr>
      </p:pic>
      <p:pic>
        <p:nvPicPr>
          <p:cNvPr id="1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9230" y="3085617"/>
            <a:ext cx="2391691" cy="37723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5"/>
          <p:cNvPicPr>
            <a:picLocks noChangeAspect="1"/>
          </p:cNvPicPr>
          <p:nvPr/>
        </p:nvPicPr>
        <p:blipFill>
          <a:blip r:embed="rId6"/>
          <a:stretch>
            <a:fillRect/>
          </a:stretch>
        </p:blipFill>
        <p:spPr>
          <a:xfrm>
            <a:off x="4243400" y="1412169"/>
            <a:ext cx="2695230" cy="4148957"/>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1460500"/>
          </a:xfrm>
          <a:prstGeom prst="rect">
            <a:avLst/>
          </a:prstGeom>
        </p:spPr>
        <p:txBody>
          <a:bodyPr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Calibri" pitchFamily="34" charset="0"/>
              </a:rPr>
              <a:t>4. Colonial Algiers: </a:t>
            </a:r>
            <a:r>
              <a:rPr lang="en-GB" sz="2400" b="1" u="sng" dirty="0">
                <a:solidFill>
                  <a:srgbClr val="FFFFFF"/>
                </a:solidFill>
                <a:effectLst>
                  <a:outerShdw blurRad="38100" dist="38100" dir="2700000" algn="tl">
                    <a:srgbClr val="000000"/>
                  </a:outerShdw>
                </a:effectLst>
                <a:latin typeface="Calibri" pitchFamily="34" charset="0"/>
              </a:rPr>
              <a:t>The Casbah</a:t>
            </a:r>
          </a:p>
        </p:txBody>
      </p:sp>
      <p:sp>
        <p:nvSpPr>
          <p:cNvPr id="21508"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2" name="Picture 1"/>
          <p:cNvPicPr>
            <a:picLocks noChangeAspect="1"/>
          </p:cNvPicPr>
          <p:nvPr/>
        </p:nvPicPr>
        <p:blipFill>
          <a:blip r:embed="rId3"/>
          <a:stretch>
            <a:fillRect/>
          </a:stretch>
        </p:blipFill>
        <p:spPr>
          <a:xfrm>
            <a:off x="5772125" y="1171972"/>
            <a:ext cx="3344887" cy="4762128"/>
          </a:xfrm>
          <a:prstGeom prst="rect">
            <a:avLst/>
          </a:prstGeom>
        </p:spPr>
      </p:pic>
      <p:sp>
        <p:nvSpPr>
          <p:cNvPr id="3" name="Rectangle 2"/>
          <p:cNvSpPr/>
          <p:nvPr/>
        </p:nvSpPr>
        <p:spPr>
          <a:xfrm>
            <a:off x="6062662" y="5942062"/>
            <a:ext cx="2829818" cy="646331"/>
          </a:xfrm>
          <a:prstGeom prst="rect">
            <a:avLst/>
          </a:prstGeom>
        </p:spPr>
        <p:txBody>
          <a:bodyPr wrap="square">
            <a:spAutoFit/>
          </a:bodyPr>
          <a:lstStyle/>
          <a:p>
            <a:r>
              <a:rPr lang="en-US" dirty="0" smtClean="0">
                <a:latin typeface="+mn-lt"/>
              </a:rPr>
              <a:t>The </a:t>
            </a:r>
            <a:r>
              <a:rPr lang="en-US" dirty="0">
                <a:latin typeface="+mn-lt"/>
              </a:rPr>
              <a:t>C</a:t>
            </a:r>
            <a:r>
              <a:rPr lang="en-US" dirty="0" smtClean="0">
                <a:latin typeface="+mn-lt"/>
              </a:rPr>
              <a:t>asbah by Addison </a:t>
            </a:r>
            <a:r>
              <a:rPr lang="en-US" dirty="0">
                <a:latin typeface="+mn-lt"/>
              </a:rPr>
              <a:t>Thomas </a:t>
            </a:r>
            <a:r>
              <a:rPr lang="en-US" dirty="0" smtClean="0">
                <a:latin typeface="+mn-lt"/>
              </a:rPr>
              <a:t>Millar, 19</a:t>
            </a:r>
            <a:r>
              <a:rPr lang="en-US" baseline="30000" dirty="0" smtClean="0">
                <a:latin typeface="+mn-lt"/>
              </a:rPr>
              <a:t>th</a:t>
            </a:r>
            <a:r>
              <a:rPr lang="en-US" dirty="0" smtClean="0">
                <a:latin typeface="+mn-lt"/>
              </a:rPr>
              <a:t> century</a:t>
            </a:r>
            <a:endParaRPr lang="en-US" dirty="0">
              <a:latin typeface="+mn-lt"/>
            </a:endParaRPr>
          </a:p>
        </p:txBody>
      </p:sp>
      <p:pic>
        <p:nvPicPr>
          <p:cNvPr id="1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3259" y="1171448"/>
            <a:ext cx="3079403" cy="47544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868" y="1228771"/>
            <a:ext cx="2997710" cy="47370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94279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3798981"/>
          </a:xfrm>
          <a:prstGeom prst="rect">
            <a:avLst/>
          </a:prstGeom>
        </p:spPr>
        <p:txBody>
          <a:bodyPr lIns="540000" tIns="540000" rIns="540000" bIns="540000">
            <a:spAutoFit/>
          </a:bodyPr>
          <a:lstStyle/>
          <a:p>
            <a:pPr>
              <a:defRPr/>
            </a:pPr>
            <a:r>
              <a:rPr lang="en-GB" sz="2400" b="1" u="sng" dirty="0" smtClean="0">
                <a:solidFill>
                  <a:srgbClr val="FFFFFF"/>
                </a:solidFill>
                <a:effectLst>
                  <a:outerShdw blurRad="38100" dist="38100" dir="2700000" algn="tl">
                    <a:srgbClr val="000000">
                      <a:alpha val="43137"/>
                    </a:srgbClr>
                  </a:outerShdw>
                </a:effectLst>
                <a:latin typeface="+mj-lt"/>
              </a:rPr>
              <a:t>4. Colonial Algiers: </a:t>
            </a:r>
            <a:r>
              <a:rPr lang="en-GB" sz="2400" b="1" i="1" u="sng" dirty="0" err="1" smtClean="0">
                <a:effectLst>
                  <a:outerShdw blurRad="38100" dist="38100" dir="2700000" algn="tl">
                    <a:srgbClr val="000000">
                      <a:alpha val="43137"/>
                    </a:srgbClr>
                  </a:outerShdw>
                </a:effectLst>
                <a:latin typeface="+mj-lt"/>
                <a:cs typeface="+mn-cs"/>
              </a:rPr>
              <a:t>Pépé</a:t>
            </a:r>
            <a:r>
              <a:rPr lang="en-GB" sz="2400" b="1" i="1" u="sng" dirty="0" smtClean="0">
                <a:effectLst>
                  <a:outerShdw blurRad="38100" dist="38100" dir="2700000" algn="tl">
                    <a:srgbClr val="000000">
                      <a:alpha val="43137"/>
                    </a:srgbClr>
                  </a:outerShdw>
                </a:effectLst>
                <a:latin typeface="+mj-lt"/>
                <a:cs typeface="+mn-cs"/>
              </a:rPr>
              <a:t> </a:t>
            </a:r>
            <a:r>
              <a:rPr lang="en-GB" sz="2400" b="1" i="1" u="sng" dirty="0">
                <a:effectLst>
                  <a:outerShdw blurRad="38100" dist="38100" dir="2700000" algn="tl">
                    <a:srgbClr val="000000">
                      <a:alpha val="43137"/>
                    </a:srgbClr>
                  </a:outerShdw>
                </a:effectLst>
                <a:latin typeface="+mj-lt"/>
                <a:cs typeface="+mn-cs"/>
              </a:rPr>
              <a:t>le </a:t>
            </a:r>
            <a:r>
              <a:rPr lang="en-GB" sz="2400" b="1" i="1" u="sng" dirty="0" err="1">
                <a:effectLst>
                  <a:outerShdw blurRad="38100" dist="38100" dir="2700000" algn="tl">
                    <a:srgbClr val="000000">
                      <a:alpha val="43137"/>
                    </a:srgbClr>
                  </a:outerShdw>
                </a:effectLst>
                <a:latin typeface="+mj-lt"/>
                <a:cs typeface="+mn-cs"/>
              </a:rPr>
              <a:t>Moko</a:t>
            </a:r>
            <a:r>
              <a:rPr lang="en-GB" sz="2400" b="1" i="1" u="sng" dirty="0">
                <a:effectLst>
                  <a:outerShdw blurRad="38100" dist="38100" dir="2700000" algn="tl">
                    <a:srgbClr val="000000">
                      <a:alpha val="43137"/>
                    </a:srgbClr>
                  </a:outerShdw>
                </a:effectLst>
                <a:latin typeface="+mj-lt"/>
                <a:cs typeface="+mn-cs"/>
              </a:rPr>
              <a:t> </a:t>
            </a:r>
            <a:r>
              <a:rPr lang="en-GB" sz="2400" b="1" u="sng" dirty="0">
                <a:effectLst>
                  <a:outerShdw blurRad="38100" dist="38100" dir="2700000" algn="tl">
                    <a:srgbClr val="000000">
                      <a:alpha val="43137"/>
                    </a:srgbClr>
                  </a:outerShdw>
                </a:effectLst>
                <a:latin typeface="+mj-lt"/>
                <a:cs typeface="+mn-cs"/>
              </a:rPr>
              <a:t>(1937)</a:t>
            </a:r>
            <a:endParaRPr lang="en-GB" sz="2400" b="1" i="1" u="sng" dirty="0">
              <a:effectLst>
                <a:outerShdw blurRad="38100" dist="38100" dir="2700000" algn="tl">
                  <a:srgbClr val="000000">
                    <a:alpha val="43137"/>
                  </a:srgbClr>
                </a:outerShdw>
              </a:effectLst>
              <a:latin typeface="+mj-lt"/>
              <a:cs typeface="+mn-cs"/>
            </a:endParaRPr>
          </a:p>
          <a:p>
            <a:pPr>
              <a:defRPr/>
            </a:pPr>
            <a:r>
              <a:rPr lang="en-GB" sz="2400" b="1" dirty="0">
                <a:latin typeface="+mj-lt"/>
                <a:cs typeface="+mn-cs"/>
              </a:rPr>
              <a:t>Opening scene:</a:t>
            </a:r>
          </a:p>
          <a:p>
            <a:pPr>
              <a:defRPr/>
            </a:pPr>
            <a:r>
              <a:rPr lang="en-GB" sz="2400" b="1" dirty="0">
                <a:latin typeface="+mj-lt"/>
                <a:cs typeface="+mn-cs"/>
                <a:hlinkClick r:id="rId3"/>
              </a:rPr>
              <a:t>http://www.dailymotion.com/video/x2xafv7</a:t>
            </a:r>
            <a:endParaRPr lang="en-GB" sz="2400" b="1" dirty="0">
              <a:latin typeface="+mj-lt"/>
              <a:cs typeface="+mn-cs"/>
            </a:endParaRPr>
          </a:p>
          <a:p>
            <a:pPr>
              <a:defRPr/>
            </a:pPr>
            <a:endParaRPr lang="en-GB" sz="2400" b="1" dirty="0">
              <a:latin typeface="+mj-lt"/>
              <a:cs typeface="+mn-cs"/>
            </a:endParaRPr>
          </a:p>
          <a:p>
            <a:pPr>
              <a:defRPr/>
            </a:pPr>
            <a:endParaRPr lang="en-GB" sz="2400" b="1" i="1" u="sng" dirty="0">
              <a:solidFill>
                <a:srgbClr val="FFFFFF"/>
              </a:solidFill>
              <a:effectLst>
                <a:outerShdw blurRad="38100" dist="38100" dir="2700000" algn="tl">
                  <a:srgbClr val="000000"/>
                </a:outerShdw>
              </a:effectLst>
              <a:latin typeface="Calibri" pitchFamily="34" charset="0"/>
            </a:endParaRPr>
          </a:p>
          <a:p>
            <a:pPr>
              <a:defRPr/>
            </a:pPr>
            <a:endParaRPr lang="en-GB" sz="2400" b="1" i="1" u="sng" dirty="0">
              <a:solidFill>
                <a:srgbClr val="FFFFFF"/>
              </a:solidFill>
              <a:effectLst>
                <a:outerShdw blurRad="38100" dist="38100" dir="2700000" algn="tl">
                  <a:srgbClr val="000000"/>
                </a:outerShdw>
              </a:effectLst>
              <a:latin typeface="Calibri" pitchFamily="34" charset="0"/>
            </a:endParaRPr>
          </a:p>
          <a:p>
            <a:pPr>
              <a:defRPr/>
            </a:pPr>
            <a:endParaRPr lang="en-GB" sz="3200" b="1" i="1" u="sng" dirty="0">
              <a:solidFill>
                <a:srgbClr val="FFFFFF"/>
              </a:solidFill>
              <a:effectLst>
                <a:outerShdw blurRad="38100" dist="38100" dir="2700000" algn="tl">
                  <a:srgbClr val="000000"/>
                </a:outerShdw>
              </a:effectLst>
              <a:latin typeface="Calibri" pitchFamily="34"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2560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1667677"/>
            <a:ext cx="3812247" cy="5190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375" y="1888700"/>
            <a:ext cx="4286250" cy="3238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6261193"/>
          </a:xfrm>
          <a:prstGeom prst="rect">
            <a:avLst/>
          </a:prstGeom>
        </p:spPr>
        <p:txBody>
          <a:bodyPr lIns="540000" tIns="540000" rIns="540000" bIns="540000">
            <a:spAutoFit/>
          </a:bodyPr>
          <a:lstStyle/>
          <a:p>
            <a:pPr>
              <a:defRPr/>
            </a:pPr>
            <a:r>
              <a:rPr lang="en-GB" sz="2400" b="1" u="sng" dirty="0" smtClean="0">
                <a:solidFill>
                  <a:srgbClr val="FFFFFF"/>
                </a:solidFill>
                <a:effectLst>
                  <a:outerShdw blurRad="38100" dist="38100" dir="2700000" algn="tl">
                    <a:srgbClr val="000000">
                      <a:alpha val="43137"/>
                    </a:srgbClr>
                  </a:outerShdw>
                </a:effectLst>
                <a:latin typeface="+mj-lt"/>
              </a:rPr>
              <a:t>4. Colonial Algiers: </a:t>
            </a:r>
            <a:r>
              <a:rPr lang="en-GB" sz="2400" b="1" i="1" u="sng" dirty="0" err="1" smtClean="0">
                <a:effectLst>
                  <a:outerShdw blurRad="38100" dist="38100" dir="2700000" algn="tl">
                    <a:srgbClr val="000000">
                      <a:alpha val="43137"/>
                    </a:srgbClr>
                  </a:outerShdw>
                </a:effectLst>
                <a:latin typeface="+mj-lt"/>
                <a:cs typeface="+mn-cs"/>
              </a:rPr>
              <a:t>Pépé</a:t>
            </a:r>
            <a:r>
              <a:rPr lang="en-GB" sz="2400" b="1" i="1" u="sng" dirty="0" smtClean="0">
                <a:effectLst>
                  <a:outerShdw blurRad="38100" dist="38100" dir="2700000" algn="tl">
                    <a:srgbClr val="000000">
                      <a:alpha val="43137"/>
                    </a:srgbClr>
                  </a:outerShdw>
                </a:effectLst>
                <a:latin typeface="+mj-lt"/>
                <a:cs typeface="+mn-cs"/>
              </a:rPr>
              <a:t> </a:t>
            </a:r>
            <a:r>
              <a:rPr lang="en-GB" sz="2400" b="1" i="1" u="sng" dirty="0">
                <a:effectLst>
                  <a:outerShdw blurRad="38100" dist="38100" dir="2700000" algn="tl">
                    <a:srgbClr val="000000">
                      <a:alpha val="43137"/>
                    </a:srgbClr>
                  </a:outerShdw>
                </a:effectLst>
                <a:latin typeface="+mj-lt"/>
                <a:cs typeface="+mn-cs"/>
              </a:rPr>
              <a:t>le </a:t>
            </a:r>
            <a:r>
              <a:rPr lang="en-GB" sz="2400" b="1" i="1" u="sng" dirty="0" err="1">
                <a:effectLst>
                  <a:outerShdw blurRad="38100" dist="38100" dir="2700000" algn="tl">
                    <a:srgbClr val="000000">
                      <a:alpha val="43137"/>
                    </a:srgbClr>
                  </a:outerShdw>
                </a:effectLst>
                <a:latin typeface="+mj-lt"/>
                <a:cs typeface="+mn-cs"/>
              </a:rPr>
              <a:t>Moko</a:t>
            </a:r>
            <a:r>
              <a:rPr lang="en-GB" sz="2400" b="1" i="1" u="sng" dirty="0">
                <a:effectLst>
                  <a:outerShdw blurRad="38100" dist="38100" dir="2700000" algn="tl">
                    <a:srgbClr val="000000">
                      <a:alpha val="43137"/>
                    </a:srgbClr>
                  </a:outerShdw>
                </a:effectLst>
                <a:latin typeface="+mj-lt"/>
                <a:cs typeface="+mn-cs"/>
              </a:rPr>
              <a:t> </a:t>
            </a:r>
            <a:r>
              <a:rPr lang="en-GB" sz="2400" b="1" u="sng" dirty="0" smtClean="0">
                <a:effectLst>
                  <a:outerShdw blurRad="38100" dist="38100" dir="2700000" algn="tl">
                    <a:srgbClr val="000000">
                      <a:alpha val="43137"/>
                    </a:srgbClr>
                  </a:outerShdw>
                </a:effectLst>
                <a:latin typeface="+mj-lt"/>
                <a:cs typeface="+mn-cs"/>
              </a:rPr>
              <a:t>remakes</a:t>
            </a:r>
          </a:p>
          <a:p>
            <a:pPr>
              <a:defRPr/>
            </a:pPr>
            <a:endParaRPr lang="en-GB" sz="2400" b="1" i="1" u="sng" dirty="0">
              <a:effectLst>
                <a:outerShdw blurRad="38100" dist="38100" dir="2700000" algn="tl">
                  <a:srgbClr val="000000">
                    <a:alpha val="43137"/>
                  </a:srgbClr>
                </a:outerShdw>
              </a:effectLst>
              <a:latin typeface="+mj-lt"/>
            </a:endParaRPr>
          </a:p>
          <a:p>
            <a:pPr>
              <a:defRPr/>
            </a:pPr>
            <a:endParaRPr lang="en-GB" sz="2400" b="1" i="1" u="sng" dirty="0" smtClean="0">
              <a:effectLst>
                <a:outerShdw blurRad="38100" dist="38100" dir="2700000" algn="tl">
                  <a:srgbClr val="000000">
                    <a:alpha val="43137"/>
                  </a:srgbClr>
                </a:outerShdw>
              </a:effectLst>
              <a:latin typeface="+mj-lt"/>
              <a:cs typeface="+mn-cs"/>
            </a:endParaRPr>
          </a:p>
          <a:p>
            <a:pPr>
              <a:defRPr/>
            </a:pPr>
            <a:endParaRPr lang="en-GB" sz="2400" b="1" i="1" u="sng" dirty="0">
              <a:effectLst>
                <a:outerShdw blurRad="38100" dist="38100" dir="2700000" algn="tl">
                  <a:srgbClr val="000000">
                    <a:alpha val="43137"/>
                  </a:srgbClr>
                </a:outerShdw>
              </a:effectLst>
              <a:latin typeface="+mj-lt"/>
            </a:endParaRPr>
          </a:p>
          <a:p>
            <a:pPr>
              <a:defRPr/>
            </a:pPr>
            <a:endParaRPr lang="en-GB" sz="2400" b="1" i="1" u="sng" dirty="0" smtClean="0">
              <a:effectLst>
                <a:outerShdw blurRad="38100" dist="38100" dir="2700000" algn="tl">
                  <a:srgbClr val="000000">
                    <a:alpha val="43137"/>
                  </a:srgbClr>
                </a:outerShdw>
              </a:effectLst>
              <a:latin typeface="+mj-lt"/>
              <a:cs typeface="+mn-cs"/>
            </a:endParaRPr>
          </a:p>
          <a:p>
            <a:pPr>
              <a:defRPr/>
            </a:pPr>
            <a:endParaRPr lang="en-GB" sz="2400" b="1" i="1" u="sng" dirty="0">
              <a:effectLst>
                <a:outerShdw blurRad="38100" dist="38100" dir="2700000" algn="tl">
                  <a:srgbClr val="000000">
                    <a:alpha val="43137"/>
                  </a:srgbClr>
                </a:outerShdw>
              </a:effectLst>
              <a:latin typeface="+mj-lt"/>
            </a:endParaRPr>
          </a:p>
          <a:p>
            <a:pPr>
              <a:defRPr/>
            </a:pPr>
            <a:endParaRPr lang="en-GB" sz="2400" b="1" i="1" u="sng" dirty="0" smtClean="0">
              <a:effectLst>
                <a:outerShdw blurRad="38100" dist="38100" dir="2700000" algn="tl">
                  <a:srgbClr val="000000">
                    <a:alpha val="43137"/>
                  </a:srgbClr>
                </a:outerShdw>
              </a:effectLst>
              <a:latin typeface="+mj-lt"/>
              <a:cs typeface="+mn-cs"/>
            </a:endParaRPr>
          </a:p>
          <a:p>
            <a:pPr>
              <a:defRPr/>
            </a:pPr>
            <a:endParaRPr lang="en-GB" sz="2400" b="1" i="1" u="sng" dirty="0">
              <a:effectLst>
                <a:outerShdw blurRad="38100" dist="38100" dir="2700000" algn="tl">
                  <a:srgbClr val="000000">
                    <a:alpha val="43137"/>
                  </a:srgbClr>
                </a:outerShdw>
              </a:effectLst>
              <a:latin typeface="+mj-lt"/>
            </a:endParaRPr>
          </a:p>
          <a:p>
            <a:pPr>
              <a:defRPr/>
            </a:pPr>
            <a:endParaRPr lang="en-GB" sz="2400" b="1" i="1" u="sng" dirty="0" smtClean="0">
              <a:effectLst>
                <a:outerShdw blurRad="38100" dist="38100" dir="2700000" algn="tl">
                  <a:srgbClr val="000000">
                    <a:alpha val="43137"/>
                  </a:srgbClr>
                </a:outerShdw>
              </a:effectLst>
              <a:latin typeface="+mj-lt"/>
              <a:cs typeface="+mn-cs"/>
            </a:endParaRPr>
          </a:p>
          <a:p>
            <a:pPr>
              <a:defRPr/>
            </a:pPr>
            <a:endParaRPr lang="en-GB" sz="2400" b="1" i="1" u="sng" dirty="0">
              <a:effectLst>
                <a:outerShdw blurRad="38100" dist="38100" dir="2700000" algn="tl">
                  <a:srgbClr val="000000">
                    <a:alpha val="43137"/>
                  </a:srgbClr>
                </a:outerShdw>
              </a:effectLst>
              <a:latin typeface="+mj-lt"/>
            </a:endParaRPr>
          </a:p>
          <a:p>
            <a:pPr>
              <a:defRPr/>
            </a:pPr>
            <a:endParaRPr lang="en-GB" sz="2400" b="1" i="1" u="sng" dirty="0" smtClean="0">
              <a:effectLst>
                <a:outerShdw blurRad="38100" dist="38100" dir="2700000" algn="tl">
                  <a:srgbClr val="000000">
                    <a:alpha val="43137"/>
                  </a:srgbClr>
                </a:outerShdw>
              </a:effectLst>
              <a:latin typeface="+mj-lt"/>
              <a:cs typeface="+mn-cs"/>
            </a:endParaRPr>
          </a:p>
          <a:p>
            <a:pPr>
              <a:defRPr/>
            </a:pPr>
            <a:endParaRPr lang="en-GB" sz="2400" b="1" i="1" u="sng" dirty="0">
              <a:effectLst>
                <a:outerShdw blurRad="38100" dist="38100" dir="2700000" algn="tl">
                  <a:srgbClr val="000000">
                    <a:alpha val="43137"/>
                  </a:srgbClr>
                </a:outerShdw>
              </a:effectLst>
              <a:latin typeface="+mj-lt"/>
            </a:endParaRPr>
          </a:p>
          <a:p>
            <a:pPr>
              <a:defRPr/>
            </a:pPr>
            <a:endParaRPr lang="en-GB" sz="2400" b="1" i="1" u="sng" dirty="0" smtClean="0">
              <a:effectLst>
                <a:outerShdw blurRad="38100" dist="38100" dir="2700000" algn="tl">
                  <a:srgbClr val="000000">
                    <a:alpha val="43137"/>
                  </a:srgbClr>
                </a:outerShdw>
              </a:effectLst>
              <a:latin typeface="+mj-lt"/>
              <a:cs typeface="+mn-cs"/>
            </a:endParaRPr>
          </a:p>
          <a:p>
            <a:pPr>
              <a:defRPr/>
            </a:pPr>
            <a:endParaRPr lang="en-GB" sz="2400" b="1" i="1" u="sng" dirty="0">
              <a:effectLst>
                <a:outerShdw blurRad="38100" dist="38100" dir="2700000" algn="tl">
                  <a:srgbClr val="000000">
                    <a:alpha val="43137"/>
                  </a:srgbClr>
                </a:outerShdw>
              </a:effectLst>
              <a:latin typeface="+mj-lt"/>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 y="1134143"/>
            <a:ext cx="3368948" cy="49298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3115628"/>
            <a:ext cx="2381358" cy="3572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524523" y="3970755"/>
            <a:ext cx="3063701" cy="3816429"/>
          </a:xfrm>
          <a:prstGeom prst="rect">
            <a:avLst/>
          </a:prstGeom>
        </p:spPr>
        <p:txBody>
          <a:bodyPr wrap="square">
            <a:spAutoFit/>
          </a:bodyPr>
          <a:lstStyle/>
          <a:p>
            <a:pPr marL="457200" indent="-457200" algn="ctr">
              <a:buFont typeface="Arial" panose="020B0604020202020204" pitchFamily="34" charset="0"/>
              <a:buChar char="•"/>
              <a:defRPr/>
            </a:pPr>
            <a:r>
              <a:rPr lang="en-GB" sz="2200" b="1" i="1" dirty="0" err="1" smtClean="0">
                <a:solidFill>
                  <a:srgbClr val="92D050"/>
                </a:solidFill>
                <a:effectLst>
                  <a:outerShdw blurRad="38100" dist="38100" dir="2700000" algn="tl">
                    <a:srgbClr val="000000">
                      <a:alpha val="43137"/>
                    </a:srgbClr>
                  </a:outerShdw>
                </a:effectLst>
                <a:latin typeface="+mn-lt"/>
              </a:rPr>
              <a:t>Casbah</a:t>
            </a:r>
            <a:r>
              <a:rPr lang="en-GB" sz="2200" b="1" i="1" dirty="0" smtClean="0">
                <a:solidFill>
                  <a:srgbClr val="92D050"/>
                </a:solidFill>
                <a:effectLst>
                  <a:outerShdw blurRad="38100" dist="38100" dir="2700000" algn="tl">
                    <a:srgbClr val="000000">
                      <a:alpha val="43137"/>
                    </a:srgbClr>
                  </a:outerShdw>
                </a:effectLst>
                <a:latin typeface="+mn-lt"/>
              </a:rPr>
              <a:t> </a:t>
            </a:r>
            <a:r>
              <a:rPr lang="en-GB" sz="2200" b="1" i="1" dirty="0">
                <a:solidFill>
                  <a:srgbClr val="92D050"/>
                </a:solidFill>
                <a:effectLst>
                  <a:outerShdw blurRad="38100" dist="38100" dir="2700000" algn="tl">
                    <a:srgbClr val="000000">
                      <a:alpha val="43137"/>
                    </a:srgbClr>
                  </a:outerShdw>
                </a:effectLst>
                <a:latin typeface="+mn-lt"/>
              </a:rPr>
              <a:t>as ‘city within a city’ – signifier of Algiers   as a </a:t>
            </a:r>
            <a:r>
              <a:rPr lang="en-GB" sz="2200" b="1" i="1" dirty="0" smtClean="0">
                <a:solidFill>
                  <a:srgbClr val="92D050"/>
                </a:solidFill>
                <a:effectLst>
                  <a:outerShdw blurRad="38100" dist="38100" dir="2700000" algn="tl">
                    <a:srgbClr val="000000">
                      <a:alpha val="43137"/>
                    </a:srgbClr>
                  </a:outerShdw>
                </a:effectLst>
                <a:latin typeface="+mn-lt"/>
              </a:rPr>
              <a:t>whole</a:t>
            </a:r>
          </a:p>
          <a:p>
            <a:pPr marL="457200" indent="-457200" algn="ctr">
              <a:buFont typeface="Arial" panose="020B0604020202020204" pitchFamily="34" charset="0"/>
              <a:buChar char="•"/>
              <a:defRPr/>
            </a:pPr>
            <a:r>
              <a:rPr lang="en-GB" sz="2200" b="1" i="1" dirty="0" smtClean="0">
                <a:solidFill>
                  <a:srgbClr val="92D050"/>
                </a:solidFill>
                <a:effectLst>
                  <a:outerShdw blurRad="38100" dist="38100" dir="2700000" algn="tl">
                    <a:srgbClr val="000000">
                      <a:alpha val="43137"/>
                    </a:srgbClr>
                  </a:outerShdw>
                </a:effectLst>
                <a:latin typeface="+mn-lt"/>
              </a:rPr>
              <a:t>Feminisation (and eroticisation) of Algiers</a:t>
            </a:r>
            <a:endParaRPr lang="en-GB" sz="2200" b="1" i="1" dirty="0">
              <a:solidFill>
                <a:srgbClr val="92D050"/>
              </a:solidFill>
              <a:latin typeface="+mn-lt"/>
            </a:endParaRPr>
          </a:p>
          <a:p>
            <a:pPr algn="ctr">
              <a:defRPr/>
            </a:pPr>
            <a:endParaRPr lang="en-GB" sz="2800" dirty="0"/>
          </a:p>
          <a:p>
            <a:pPr>
              <a:defRPr/>
            </a:pPr>
            <a:endParaRPr lang="en-GB" b="1" i="1" u="sng" dirty="0">
              <a:solidFill>
                <a:srgbClr val="FFFFFF"/>
              </a:solidFill>
              <a:effectLst>
                <a:outerShdw blurRad="38100" dist="38100" dir="2700000" algn="tl">
                  <a:srgbClr val="000000"/>
                </a:outerShdw>
              </a:effectLst>
              <a:latin typeface="Calibri" pitchFamily="34" charset="0"/>
            </a:endParaRPr>
          </a:p>
          <a:p>
            <a:pPr>
              <a:defRPr/>
            </a:pPr>
            <a:endParaRPr lang="en-GB" b="1" i="1" u="sng" dirty="0">
              <a:solidFill>
                <a:srgbClr val="FFFFFF"/>
              </a:solidFill>
              <a:effectLst>
                <a:outerShdw blurRad="38100" dist="38100" dir="2700000" algn="tl">
                  <a:srgbClr val="000000"/>
                </a:outerShdw>
              </a:effectLst>
              <a:latin typeface="Calibri" pitchFamily="34" charset="0"/>
            </a:endParaRPr>
          </a:p>
          <a:p>
            <a:pPr>
              <a:defRPr/>
            </a:pPr>
            <a:endParaRPr lang="en-GB" sz="2400" b="1" i="1" u="sng" dirty="0">
              <a:solidFill>
                <a:srgbClr val="FFFFFF"/>
              </a:solidFill>
              <a:effectLst>
                <a:outerShdw blurRad="38100" dist="38100" dir="2700000" algn="tl">
                  <a:srgbClr val="000000"/>
                </a:outerShdw>
              </a:effectLst>
              <a:latin typeface="Calibri" pitchFamily="34" charset="0"/>
            </a:endParaRPr>
          </a:p>
        </p:txBody>
      </p:sp>
      <p:pic>
        <p:nvPicPr>
          <p:cNvPr id="3" name="Picture 2"/>
          <p:cNvPicPr>
            <a:picLocks noChangeAspect="1"/>
          </p:cNvPicPr>
          <p:nvPr/>
        </p:nvPicPr>
        <p:blipFill>
          <a:blip r:embed="rId5"/>
          <a:stretch>
            <a:fillRect/>
          </a:stretch>
        </p:blipFill>
        <p:spPr>
          <a:xfrm>
            <a:off x="6946391" y="-99994"/>
            <a:ext cx="2242184" cy="2242184"/>
          </a:xfrm>
          <a:prstGeom prst="rect">
            <a:avLst/>
          </a:prstGeom>
        </p:spPr>
      </p:pic>
      <p:pic>
        <p:nvPicPr>
          <p:cNvPr id="10" name="Picture 5" descr="http://rogeronimo.com/wp-content/uploads/2013/01/Casbah.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71900" y="1131278"/>
            <a:ext cx="3714750" cy="2800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0672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1460500"/>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r>
              <a:rPr lang="en-GB" sz="2400" b="1" u="sng" dirty="0">
                <a:solidFill>
                  <a:srgbClr val="FFFFFF"/>
                </a:solidFill>
                <a:effectLst>
                  <a:outerShdw blurRad="38100" dist="38100" dir="2700000" algn="tl">
                    <a:srgbClr val="000000"/>
                  </a:outerShdw>
                </a:effectLst>
                <a:latin typeface="+mn-lt"/>
                <a:cs typeface="Arial" charset="0"/>
              </a:rPr>
              <a:t>The Casbah</a:t>
            </a:r>
          </a:p>
        </p:txBody>
      </p:sp>
      <p:sp>
        <p:nvSpPr>
          <p:cNvPr id="22532"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253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1863" y="-19050"/>
            <a:ext cx="4391025" cy="6953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32856"/>
            <a:ext cx="4814888" cy="3033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99758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1829211"/>
          </a:xfrm>
          <a:prstGeom prst="rect">
            <a:avLst/>
          </a:prstGeom>
        </p:spPr>
        <p:txBody>
          <a:bodyPr lIns="540000" tIns="540000" rIns="540000" bIns="540000">
            <a:spAutoFit/>
          </a:bodyPr>
          <a:lstStyle/>
          <a:p>
            <a:pPr algn="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endParaRPr lang="en-GB" sz="2400" b="1" u="sng" dirty="0">
              <a:solidFill>
                <a:srgbClr val="FFFFFF"/>
              </a:solidFill>
              <a:effectLst>
                <a:outerShdw blurRad="38100" dist="38100" dir="2700000" algn="tl">
                  <a:srgbClr val="000000"/>
                </a:outerShdw>
              </a:effectLst>
              <a:latin typeface="+mn-lt"/>
              <a:cs typeface="Arial" charset="0"/>
            </a:endParaRPr>
          </a:p>
          <a:p>
            <a:pPr algn="r" fontAlgn="base">
              <a:spcBef>
                <a:spcPct val="0"/>
              </a:spcBef>
              <a:spcAft>
                <a:spcPct val="0"/>
              </a:spcAft>
              <a:defRPr/>
            </a:pPr>
            <a:r>
              <a:rPr lang="en-GB" sz="2400" b="1" u="sng" dirty="0">
                <a:solidFill>
                  <a:srgbClr val="FFFFFF"/>
                </a:solidFill>
                <a:effectLst>
                  <a:outerShdw blurRad="38100" dist="38100" dir="2700000" algn="tl">
                    <a:srgbClr val="000000"/>
                  </a:outerShdw>
                </a:effectLst>
                <a:latin typeface="+mn-lt"/>
                <a:cs typeface="Arial" charset="0"/>
              </a:rPr>
              <a:t>Orientalism</a:t>
            </a:r>
          </a:p>
        </p:txBody>
      </p:sp>
      <p:sp>
        <p:nvSpPr>
          <p:cNvPr id="23556"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355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2239" y="1484783"/>
            <a:ext cx="4463656" cy="5356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55575" y="4869160"/>
            <a:ext cx="3840361" cy="1200329"/>
          </a:xfrm>
          <a:prstGeom prst="rect">
            <a:avLst/>
          </a:prstGeom>
        </p:spPr>
        <p:txBody>
          <a:bodyPr wrap="square">
            <a:spAutoFit/>
          </a:bodyPr>
          <a:lstStyle/>
          <a:p>
            <a:pPr fontAlgn="base">
              <a:spcBef>
                <a:spcPct val="0"/>
              </a:spcBef>
              <a:spcAft>
                <a:spcPct val="0"/>
              </a:spcAft>
            </a:pPr>
            <a:r>
              <a:rPr lang="fr-FR" dirty="0">
                <a:solidFill>
                  <a:srgbClr val="D6EC02"/>
                </a:solidFill>
                <a:latin typeface="+mn-lt"/>
                <a:cs typeface="Arial" charset="0"/>
              </a:rPr>
              <a:t>Frederick Arthur Bridgman,  </a:t>
            </a:r>
            <a:r>
              <a:rPr lang="fr-FR" i="1" dirty="0" err="1">
                <a:solidFill>
                  <a:srgbClr val="D6EC02"/>
                </a:solidFill>
                <a:latin typeface="+mn-lt"/>
                <a:cs typeface="Arial" charset="0"/>
              </a:rPr>
              <a:t>Late</a:t>
            </a:r>
            <a:r>
              <a:rPr lang="fr-FR" i="1" dirty="0">
                <a:solidFill>
                  <a:srgbClr val="D6EC02"/>
                </a:solidFill>
                <a:latin typeface="+mn-lt"/>
                <a:cs typeface="Arial" charset="0"/>
              </a:rPr>
              <a:t> </a:t>
            </a:r>
            <a:r>
              <a:rPr lang="fr-FR" i="1" dirty="0" err="1">
                <a:solidFill>
                  <a:srgbClr val="D6EC02"/>
                </a:solidFill>
                <a:latin typeface="+mn-lt"/>
                <a:cs typeface="Arial" charset="0"/>
              </a:rPr>
              <a:t>Afternoon</a:t>
            </a:r>
            <a:r>
              <a:rPr lang="fr-FR" i="1" dirty="0">
                <a:solidFill>
                  <a:srgbClr val="D6EC02"/>
                </a:solidFill>
                <a:latin typeface="+mn-lt"/>
                <a:cs typeface="Arial" charset="0"/>
              </a:rPr>
              <a:t>, </a:t>
            </a:r>
            <a:r>
              <a:rPr lang="fr-FR" i="1" dirty="0" err="1">
                <a:solidFill>
                  <a:srgbClr val="D6EC02"/>
                </a:solidFill>
                <a:latin typeface="+mn-lt"/>
                <a:cs typeface="Arial" charset="0"/>
              </a:rPr>
              <a:t>Algiers</a:t>
            </a:r>
            <a:r>
              <a:rPr lang="fr-FR" i="1" dirty="0">
                <a:solidFill>
                  <a:srgbClr val="D6EC02"/>
                </a:solidFill>
                <a:latin typeface="+mn-lt"/>
                <a:cs typeface="Arial" charset="0"/>
              </a:rPr>
              <a:t> </a:t>
            </a:r>
            <a:r>
              <a:rPr lang="fr-FR" dirty="0">
                <a:solidFill>
                  <a:srgbClr val="D6EC02"/>
                </a:solidFill>
                <a:latin typeface="+mn-lt"/>
                <a:cs typeface="Arial" charset="0"/>
              </a:rPr>
              <a:t>(19th </a:t>
            </a:r>
            <a:r>
              <a:rPr lang="fr-FR" dirty="0" err="1">
                <a:solidFill>
                  <a:srgbClr val="D6EC02"/>
                </a:solidFill>
                <a:latin typeface="+mn-lt"/>
                <a:cs typeface="Arial" charset="0"/>
              </a:rPr>
              <a:t>century</a:t>
            </a:r>
            <a:r>
              <a:rPr lang="fr-FR" dirty="0">
                <a:solidFill>
                  <a:srgbClr val="D6EC02"/>
                </a:solidFill>
                <a:latin typeface="+mn-lt"/>
                <a:cs typeface="Arial" charset="0"/>
              </a:rPr>
              <a:t>);  Jules Alexis </a:t>
            </a:r>
            <a:r>
              <a:rPr lang="fr-FR" dirty="0" err="1">
                <a:solidFill>
                  <a:srgbClr val="D6EC02"/>
                </a:solidFill>
                <a:latin typeface="+mn-lt"/>
                <a:cs typeface="Arial" charset="0"/>
              </a:rPr>
              <a:t>Muenier</a:t>
            </a:r>
            <a:r>
              <a:rPr lang="en-GB" dirty="0">
                <a:solidFill>
                  <a:srgbClr val="D6EC02"/>
                </a:solidFill>
                <a:latin typeface="+mn-lt"/>
                <a:cs typeface="Arial" charset="0"/>
              </a:rPr>
              <a:t>, </a:t>
            </a:r>
            <a:r>
              <a:rPr lang="fr-FR" i="1" dirty="0">
                <a:solidFill>
                  <a:srgbClr val="D6EC02"/>
                </a:solidFill>
                <a:latin typeface="+mn-lt"/>
                <a:cs typeface="Arial" charset="0"/>
              </a:rPr>
              <a:t>Femmes d'Alger sur les terrasses</a:t>
            </a:r>
            <a:r>
              <a:rPr lang="fr-FR" dirty="0">
                <a:solidFill>
                  <a:srgbClr val="D6EC02"/>
                </a:solidFill>
                <a:latin typeface="+mn-lt"/>
                <a:cs typeface="Arial" charset="0"/>
              </a:rPr>
              <a:t> (1888)</a:t>
            </a:r>
            <a:endParaRPr lang="en-GB" dirty="0">
              <a:solidFill>
                <a:srgbClr val="D6EC02"/>
              </a:solidFill>
              <a:latin typeface="+mn-lt"/>
              <a:cs typeface="Arial" charset="0"/>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92" y="548680"/>
            <a:ext cx="5162838" cy="3872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0104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1829211"/>
          </a:xfrm>
          <a:prstGeom prst="rect">
            <a:avLst/>
          </a:prstGeom>
        </p:spPr>
        <p:txBody>
          <a:bodyPr lIns="540000" tIns="540000" rIns="540000" bIns="540000">
            <a:spAutoFit/>
          </a:bodyPr>
          <a:lstStyle/>
          <a:p>
            <a:pPr algn="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endParaRPr lang="en-GB" sz="2400" b="1" u="sng" dirty="0">
              <a:solidFill>
                <a:srgbClr val="FFFFFF"/>
              </a:solidFill>
              <a:effectLst>
                <a:outerShdw blurRad="38100" dist="38100" dir="2700000" algn="tl">
                  <a:srgbClr val="000000"/>
                </a:outerShdw>
              </a:effectLst>
              <a:latin typeface="+mn-lt"/>
              <a:cs typeface="Arial" charset="0"/>
            </a:endParaRPr>
          </a:p>
          <a:p>
            <a:pPr algn="r" fontAlgn="base">
              <a:spcBef>
                <a:spcPct val="0"/>
              </a:spcBef>
              <a:spcAft>
                <a:spcPct val="0"/>
              </a:spcAft>
              <a:defRPr/>
            </a:pPr>
            <a:r>
              <a:rPr lang="en-GB" sz="2400" b="1" u="sng" dirty="0">
                <a:solidFill>
                  <a:srgbClr val="FFFFFF"/>
                </a:solidFill>
                <a:effectLst>
                  <a:outerShdw blurRad="38100" dist="38100" dir="2700000" algn="tl">
                    <a:srgbClr val="000000"/>
                  </a:outerShdw>
                </a:effectLst>
                <a:latin typeface="+mn-lt"/>
                <a:cs typeface="Arial" charset="0"/>
              </a:rPr>
              <a:t>Orientalism</a:t>
            </a:r>
          </a:p>
        </p:txBody>
      </p:sp>
      <p:sp>
        <p:nvSpPr>
          <p:cNvPr id="23556"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2" name="Rectangle 1"/>
          <p:cNvSpPr/>
          <p:nvPr/>
        </p:nvSpPr>
        <p:spPr>
          <a:xfrm>
            <a:off x="460375" y="3256091"/>
            <a:ext cx="2832249" cy="3139321"/>
          </a:xfrm>
          <a:prstGeom prst="rect">
            <a:avLst/>
          </a:prstGeom>
        </p:spPr>
        <p:txBody>
          <a:bodyPr wrap="square">
            <a:spAutoFit/>
          </a:bodyPr>
          <a:lstStyle/>
          <a:p>
            <a:pPr fontAlgn="base">
              <a:spcBef>
                <a:spcPct val="0"/>
              </a:spcBef>
              <a:spcAft>
                <a:spcPct val="0"/>
              </a:spcAft>
            </a:pPr>
            <a:r>
              <a:rPr lang="fr-FR" dirty="0" smtClean="0">
                <a:solidFill>
                  <a:srgbClr val="D6EC02"/>
                </a:solidFill>
                <a:latin typeface="+mn-lt"/>
                <a:cs typeface="Arial" charset="0"/>
              </a:rPr>
              <a:t>Pierre-Auguste Renoir, </a:t>
            </a:r>
            <a:r>
              <a:rPr lang="fr-FR" i="1" dirty="0" smtClean="0">
                <a:solidFill>
                  <a:srgbClr val="D6EC02"/>
                </a:solidFill>
                <a:latin typeface="+mn-lt"/>
                <a:cs typeface="Arial" charset="0"/>
              </a:rPr>
              <a:t>Odalisque (An Algerian </a:t>
            </a:r>
            <a:r>
              <a:rPr lang="fr-FR" i="1" dirty="0" err="1" smtClean="0">
                <a:solidFill>
                  <a:srgbClr val="D6EC02"/>
                </a:solidFill>
                <a:latin typeface="+mn-lt"/>
                <a:cs typeface="Arial" charset="0"/>
              </a:rPr>
              <a:t>Woman</a:t>
            </a:r>
            <a:r>
              <a:rPr lang="fr-FR" i="1" dirty="0" smtClean="0">
                <a:solidFill>
                  <a:srgbClr val="D6EC02"/>
                </a:solidFill>
                <a:latin typeface="+mn-lt"/>
                <a:cs typeface="Arial" charset="0"/>
              </a:rPr>
              <a:t>)</a:t>
            </a:r>
            <a:r>
              <a:rPr lang="fr-FR" dirty="0" smtClean="0">
                <a:solidFill>
                  <a:srgbClr val="D6EC02"/>
                </a:solidFill>
                <a:latin typeface="+mn-lt"/>
                <a:cs typeface="Arial" charset="0"/>
              </a:rPr>
              <a:t>, 1870; Claude-Joseph Portier, </a:t>
            </a:r>
            <a:r>
              <a:rPr lang="fr-FR" dirty="0" err="1" smtClean="0">
                <a:solidFill>
                  <a:srgbClr val="D6EC02"/>
                </a:solidFill>
                <a:latin typeface="+mn-lt"/>
                <a:cs typeface="Arial" charset="0"/>
              </a:rPr>
              <a:t>photograph</a:t>
            </a:r>
            <a:r>
              <a:rPr lang="fr-FR" dirty="0" smtClean="0">
                <a:solidFill>
                  <a:srgbClr val="D6EC02"/>
                </a:solidFill>
                <a:latin typeface="+mn-lt"/>
                <a:cs typeface="Arial" charset="0"/>
              </a:rPr>
              <a:t> of Algerian </a:t>
            </a:r>
            <a:r>
              <a:rPr lang="fr-FR" dirty="0" err="1" smtClean="0">
                <a:solidFill>
                  <a:srgbClr val="D6EC02"/>
                </a:solidFill>
                <a:latin typeface="+mn-lt"/>
                <a:cs typeface="Arial" charset="0"/>
              </a:rPr>
              <a:t>woman</a:t>
            </a:r>
            <a:r>
              <a:rPr lang="fr-FR" dirty="0" smtClean="0">
                <a:solidFill>
                  <a:srgbClr val="D6EC02"/>
                </a:solidFill>
                <a:latin typeface="+mn-lt"/>
                <a:cs typeface="Arial" charset="0"/>
              </a:rPr>
              <a:t> in  Odalisque pose, </a:t>
            </a:r>
            <a:r>
              <a:rPr lang="fr-FR" dirty="0" err="1" smtClean="0">
                <a:solidFill>
                  <a:srgbClr val="D6EC02"/>
                </a:solidFill>
                <a:latin typeface="+mn-lt"/>
                <a:cs typeface="Arial" charset="0"/>
              </a:rPr>
              <a:t>Algiers</a:t>
            </a:r>
            <a:r>
              <a:rPr lang="fr-FR" dirty="0" smtClean="0">
                <a:solidFill>
                  <a:srgbClr val="D6EC02"/>
                </a:solidFill>
                <a:latin typeface="+mn-lt"/>
                <a:cs typeface="Arial" charset="0"/>
              </a:rPr>
              <a:t>, 1870s</a:t>
            </a:r>
          </a:p>
          <a:p>
            <a:pPr fontAlgn="base">
              <a:spcBef>
                <a:spcPct val="0"/>
              </a:spcBef>
              <a:spcAft>
                <a:spcPct val="0"/>
              </a:spcAft>
            </a:pPr>
            <a:endParaRPr lang="fr-FR" dirty="0">
              <a:solidFill>
                <a:srgbClr val="D6EC02"/>
              </a:solidFill>
              <a:latin typeface="+mn-lt"/>
              <a:cs typeface="Arial" charset="0"/>
            </a:endParaRPr>
          </a:p>
          <a:p>
            <a:pPr fontAlgn="base">
              <a:spcBef>
                <a:spcPct val="0"/>
              </a:spcBef>
              <a:spcAft>
                <a:spcPct val="0"/>
              </a:spcAft>
            </a:pPr>
            <a:r>
              <a:rPr lang="fr-FR" i="1" dirty="0">
                <a:solidFill>
                  <a:srgbClr val="D6EC02"/>
                </a:solidFill>
                <a:latin typeface="+mn-lt"/>
                <a:cs typeface="Arial" charset="0"/>
              </a:rPr>
              <a:t>Odalisque </a:t>
            </a:r>
            <a:r>
              <a:rPr lang="fr-FR" i="1" dirty="0" smtClean="0">
                <a:solidFill>
                  <a:srgbClr val="D6EC02"/>
                </a:solidFill>
                <a:latin typeface="+mn-lt"/>
                <a:cs typeface="Arial" charset="0"/>
              </a:rPr>
              <a:t>= </a:t>
            </a:r>
            <a:r>
              <a:rPr lang="fr-FR" i="1" dirty="0" err="1" smtClean="0">
                <a:solidFill>
                  <a:srgbClr val="D6EC02"/>
                </a:solidFill>
                <a:latin typeface="+mn-lt"/>
                <a:cs typeface="Arial" charset="0"/>
              </a:rPr>
              <a:t>female</a:t>
            </a:r>
            <a:r>
              <a:rPr lang="fr-FR" i="1" dirty="0" smtClean="0">
                <a:solidFill>
                  <a:srgbClr val="D6EC02"/>
                </a:solidFill>
                <a:latin typeface="+mn-lt"/>
                <a:cs typeface="Arial" charset="0"/>
              </a:rPr>
              <a:t> slave or concubine; </a:t>
            </a:r>
            <a:r>
              <a:rPr lang="fr-FR" i="1" dirty="0" err="1" smtClean="0">
                <a:solidFill>
                  <a:srgbClr val="D6EC02"/>
                </a:solidFill>
                <a:latin typeface="+mn-lt"/>
                <a:cs typeface="Arial" charset="0"/>
              </a:rPr>
              <a:t>artistic</a:t>
            </a:r>
            <a:r>
              <a:rPr lang="fr-FR" i="1" dirty="0" smtClean="0">
                <a:solidFill>
                  <a:srgbClr val="D6EC02"/>
                </a:solidFill>
                <a:latin typeface="+mn-lt"/>
                <a:cs typeface="Arial" charset="0"/>
              </a:rPr>
              <a:t> genre </a:t>
            </a:r>
            <a:r>
              <a:rPr lang="fr-FR" i="1" dirty="0" err="1" smtClean="0">
                <a:solidFill>
                  <a:srgbClr val="D6EC02"/>
                </a:solidFill>
                <a:latin typeface="+mn-lt"/>
                <a:cs typeface="Arial" charset="0"/>
              </a:rPr>
              <a:t>scene</a:t>
            </a:r>
            <a:endParaRPr lang="en-GB" dirty="0">
              <a:solidFill>
                <a:srgbClr val="D6EC02"/>
              </a:solidFill>
              <a:latin typeface="+mn-lt"/>
              <a:cs typeface="Arial"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731" y="179858"/>
            <a:ext cx="5140682" cy="2817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AutoShape 4" descr="Odalisque pose by Claude-Joseph Portier, Algiers, 1870s. This image shows an Algerian girl in the classic odalisque pose featured by painters in the same period. Portier ran a photographic studio in the capital of the French colony of Algeria, during the 1860s and 1870s. As well as images produced for sale back in France, he photographed people who wanted portraits and made expeditions to record the Algerian countryside and landscape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60788" y="2996952"/>
            <a:ext cx="5372100" cy="365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26472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1052736"/>
            <a:ext cx="7821912" cy="5803354"/>
          </a:xfrm>
          <a:prstGeom prst="rect">
            <a:avLst/>
          </a:prstGeom>
        </p:spPr>
      </p:pic>
      <p:sp>
        <p:nvSpPr>
          <p:cNvPr id="4" name="Rectangle 3"/>
          <p:cNvSpPr/>
          <p:nvPr/>
        </p:nvSpPr>
        <p:spPr>
          <a:xfrm>
            <a:off x="3986212" y="1196752"/>
            <a:ext cx="4691797" cy="369332"/>
          </a:xfrm>
          <a:prstGeom prst="rect">
            <a:avLst/>
          </a:prstGeom>
        </p:spPr>
        <p:txBody>
          <a:bodyPr wrap="none">
            <a:spAutoFit/>
          </a:bodyPr>
          <a:lstStyle/>
          <a:p>
            <a:r>
              <a:rPr lang="en-US" dirty="0" smtClean="0">
                <a:latin typeface="+mn-lt"/>
              </a:rPr>
              <a:t>Henri Matisse</a:t>
            </a:r>
            <a:r>
              <a:rPr lang="en-US" dirty="0">
                <a:latin typeface="+mn-lt"/>
              </a:rPr>
              <a:t>, </a:t>
            </a:r>
            <a:r>
              <a:rPr lang="en-US" i="1" dirty="0" smtClean="0">
                <a:latin typeface="+mn-lt"/>
              </a:rPr>
              <a:t>Odalisque </a:t>
            </a:r>
            <a:r>
              <a:rPr lang="en-US" i="1" dirty="0">
                <a:latin typeface="+mn-lt"/>
              </a:rPr>
              <a:t>with </a:t>
            </a:r>
            <a:r>
              <a:rPr lang="en-US" i="1" dirty="0" smtClean="0">
                <a:latin typeface="+mn-lt"/>
              </a:rPr>
              <a:t>Magnolias </a:t>
            </a:r>
            <a:r>
              <a:rPr lang="en-US" dirty="0" smtClean="0">
                <a:latin typeface="+mn-lt"/>
              </a:rPr>
              <a:t>(1924)</a:t>
            </a:r>
            <a:endParaRPr lang="en-US" i="1" dirty="0">
              <a:latin typeface="+mn-lt"/>
            </a:endParaRPr>
          </a:p>
        </p:txBody>
      </p:sp>
      <p:sp>
        <p:nvSpPr>
          <p:cNvPr id="5" name="Rectangle 4"/>
          <p:cNvSpPr/>
          <p:nvPr/>
        </p:nvSpPr>
        <p:spPr>
          <a:xfrm>
            <a:off x="-26988" y="6350"/>
            <a:ext cx="9159876" cy="145987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Orientalism</a:t>
            </a:r>
            <a:endParaRPr lang="en-GB" sz="2400" b="1" u="sng" dirty="0">
              <a:solidFill>
                <a:srgbClr val="FFFFFF"/>
              </a:solidFill>
              <a:effectLst>
                <a:outerShdw blurRad="38100" dist="38100" dir="2700000" algn="tl">
                  <a:srgbClr val="000000"/>
                </a:outerShdw>
              </a:effectLst>
              <a:latin typeface="+mn-lt"/>
              <a:cs typeface="Arial" charset="0"/>
            </a:endParaRPr>
          </a:p>
        </p:txBody>
      </p:sp>
    </p:spTree>
    <p:extLst>
      <p:ext uri="{BB962C8B-B14F-4D97-AF65-F5344CB8AC3E}">
        <p14:creationId xmlns:p14="http://schemas.microsoft.com/office/powerpoint/2010/main" val="24125975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pic>
        <p:nvPicPr>
          <p:cNvPr id="2458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30386"/>
            <a:ext cx="7323361" cy="5728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822766" y="30386"/>
            <a:ext cx="2448272" cy="1015663"/>
          </a:xfrm>
          <a:prstGeom prst="rect">
            <a:avLst/>
          </a:prstGeom>
        </p:spPr>
        <p:txBody>
          <a:bodyPr wrap="square">
            <a:spAutoFit/>
          </a:bodyPr>
          <a:lstStyle/>
          <a:p>
            <a:pPr fontAlgn="base">
              <a:spcBef>
                <a:spcPct val="0"/>
              </a:spcBef>
              <a:spcAft>
                <a:spcPct val="0"/>
              </a:spcAft>
            </a:pPr>
            <a:r>
              <a:rPr lang="en-GB" sz="2000" b="1" dirty="0" err="1">
                <a:solidFill>
                  <a:srgbClr val="D6EC02"/>
                </a:solidFill>
                <a:latin typeface="+mn-lt"/>
                <a:cs typeface="Arial" charset="0"/>
              </a:rPr>
              <a:t>Eugène</a:t>
            </a:r>
            <a:r>
              <a:rPr lang="en-GB" sz="2000" b="1" dirty="0">
                <a:solidFill>
                  <a:srgbClr val="D6EC02"/>
                </a:solidFill>
                <a:latin typeface="+mn-lt"/>
                <a:cs typeface="Arial" charset="0"/>
              </a:rPr>
              <a:t> Delacroix, </a:t>
            </a:r>
            <a:r>
              <a:rPr lang="en-GB" sz="2000" b="1" i="1" dirty="0">
                <a:solidFill>
                  <a:srgbClr val="D6EC02"/>
                </a:solidFill>
                <a:latin typeface="+mn-lt"/>
                <a:cs typeface="Arial" charset="0"/>
              </a:rPr>
              <a:t>Women of Algiers</a:t>
            </a:r>
            <a:r>
              <a:rPr lang="en-GB" sz="2000" b="1" dirty="0">
                <a:solidFill>
                  <a:srgbClr val="D6EC02"/>
                </a:solidFill>
                <a:latin typeface="+mn-lt"/>
                <a:cs typeface="Arial" charset="0"/>
              </a:rPr>
              <a:t>, </a:t>
            </a:r>
            <a:r>
              <a:rPr lang="en-GB" sz="2000" b="1" dirty="0" smtClean="0">
                <a:solidFill>
                  <a:srgbClr val="D6EC02"/>
                </a:solidFill>
                <a:latin typeface="+mn-lt"/>
                <a:cs typeface="Arial" charset="0"/>
              </a:rPr>
              <a:t>1834</a:t>
            </a:r>
            <a:endParaRPr lang="en-GB" sz="2000" b="1" dirty="0">
              <a:solidFill>
                <a:srgbClr val="D6EC02"/>
              </a:solidFill>
              <a:latin typeface="+mn-lt"/>
              <a:cs typeface="Arial" charset="0"/>
            </a:endParaRPr>
          </a:p>
        </p:txBody>
      </p:sp>
      <p:sp>
        <p:nvSpPr>
          <p:cNvPr id="7" name="Rectangle 6"/>
          <p:cNvSpPr/>
          <p:nvPr/>
        </p:nvSpPr>
        <p:spPr>
          <a:xfrm>
            <a:off x="-26988" y="4581128"/>
            <a:ext cx="9024705" cy="2573691"/>
          </a:xfrm>
          <a:prstGeom prst="rect">
            <a:avLst/>
          </a:prstGeom>
        </p:spPr>
        <p:txBody>
          <a:bodyPr wrap="square" lIns="360000" tIns="360000" rIns="360000" bIns="360000">
            <a:spAutoFit/>
          </a:bodyPr>
          <a:lstStyle/>
          <a:p>
            <a:pPr algn="just" fontAlgn="base">
              <a:spcBef>
                <a:spcPct val="0"/>
              </a:spcBef>
              <a:spcAft>
                <a:spcPct val="0"/>
              </a:spcAft>
            </a:pPr>
            <a:r>
              <a:rPr lang="en-GB" sz="2000" b="1" dirty="0" smtClean="0">
                <a:latin typeface="+mn-lt"/>
                <a:cs typeface="Arial" charset="0"/>
              </a:rPr>
              <a:t>“In the works of Delacroix and  dozens of other painters … the Oriental genre tableau carried representation into visual expression … Sensuality, promise, terror, sublimity, idyllic pleasure, intense energy: the Orient as a figure in the pre-Romantic, </a:t>
            </a:r>
            <a:r>
              <a:rPr lang="en-GB" sz="2000" b="1" dirty="0" err="1" smtClean="0">
                <a:latin typeface="+mn-lt"/>
                <a:cs typeface="Arial" charset="0"/>
              </a:rPr>
              <a:t>pretechnical</a:t>
            </a:r>
            <a:r>
              <a:rPr lang="en-GB" sz="2000" b="1" dirty="0" smtClean="0">
                <a:latin typeface="+mn-lt"/>
                <a:cs typeface="Arial" charset="0"/>
              </a:rPr>
              <a:t> imagination.”</a:t>
            </a:r>
          </a:p>
          <a:p>
            <a:pPr marL="342900" indent="-342900" fontAlgn="base">
              <a:spcBef>
                <a:spcPct val="0"/>
              </a:spcBef>
              <a:spcAft>
                <a:spcPct val="0"/>
              </a:spcAft>
              <a:buFontTx/>
              <a:buChar char="-"/>
            </a:pPr>
            <a:r>
              <a:rPr lang="en-GB" sz="2000" b="1" dirty="0" smtClean="0">
                <a:latin typeface="+mn-lt"/>
                <a:cs typeface="Arial" charset="0"/>
              </a:rPr>
              <a:t>Edward Said, </a:t>
            </a:r>
            <a:r>
              <a:rPr lang="en-GB" sz="2000" b="1" i="1" dirty="0" smtClean="0">
                <a:latin typeface="+mn-lt"/>
                <a:cs typeface="Arial" charset="0"/>
              </a:rPr>
              <a:t>Orientalism</a:t>
            </a:r>
          </a:p>
          <a:p>
            <a:pPr marL="342900" indent="-342900" fontAlgn="base">
              <a:spcBef>
                <a:spcPct val="0"/>
              </a:spcBef>
              <a:spcAft>
                <a:spcPct val="0"/>
              </a:spcAft>
              <a:buFontTx/>
              <a:buChar char="-"/>
            </a:pPr>
            <a:endParaRPr lang="en-GB" sz="2000" b="1" dirty="0">
              <a:solidFill>
                <a:srgbClr val="D6EC02"/>
              </a:solidFill>
              <a:cs typeface="Arial" charset="0"/>
            </a:endParaRPr>
          </a:p>
        </p:txBody>
      </p:sp>
      <p:sp>
        <p:nvSpPr>
          <p:cNvPr id="10" name="Rectangle 9"/>
          <p:cNvSpPr/>
          <p:nvPr/>
        </p:nvSpPr>
        <p:spPr>
          <a:xfrm>
            <a:off x="-26988" y="6350"/>
            <a:ext cx="9159876" cy="145987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r>
              <a:rPr lang="en-GB" sz="2400" b="1" u="sng" dirty="0">
                <a:solidFill>
                  <a:srgbClr val="FFFFFF"/>
                </a:solidFill>
                <a:effectLst>
                  <a:outerShdw blurRad="38100" dist="38100" dir="2700000" algn="tl">
                    <a:srgbClr val="000000"/>
                  </a:outerShdw>
                </a:effectLst>
                <a:latin typeface="+mn-lt"/>
                <a:cs typeface="Arial" charset="0"/>
              </a:rPr>
              <a:t>Orientalism</a:t>
            </a:r>
          </a:p>
        </p:txBody>
      </p:sp>
    </p:spTree>
    <p:extLst>
      <p:ext uri="{BB962C8B-B14F-4D97-AF65-F5344CB8AC3E}">
        <p14:creationId xmlns:p14="http://schemas.microsoft.com/office/powerpoint/2010/main" val="15402103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pic>
        <p:nvPicPr>
          <p:cNvPr id="2458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9270" y="30386"/>
            <a:ext cx="6169787" cy="4825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822766" y="30386"/>
            <a:ext cx="2448272" cy="1015663"/>
          </a:xfrm>
          <a:prstGeom prst="rect">
            <a:avLst/>
          </a:prstGeom>
        </p:spPr>
        <p:txBody>
          <a:bodyPr wrap="square">
            <a:spAutoFit/>
          </a:bodyPr>
          <a:lstStyle/>
          <a:p>
            <a:pPr fontAlgn="base">
              <a:spcBef>
                <a:spcPct val="0"/>
              </a:spcBef>
              <a:spcAft>
                <a:spcPct val="0"/>
              </a:spcAft>
            </a:pPr>
            <a:r>
              <a:rPr lang="en-GB" sz="2000" b="1" dirty="0" err="1">
                <a:solidFill>
                  <a:srgbClr val="D6EC02"/>
                </a:solidFill>
                <a:latin typeface="+mn-lt"/>
                <a:cs typeface="Arial" charset="0"/>
              </a:rPr>
              <a:t>Eugène</a:t>
            </a:r>
            <a:r>
              <a:rPr lang="en-GB" sz="2000" b="1" dirty="0">
                <a:solidFill>
                  <a:srgbClr val="D6EC02"/>
                </a:solidFill>
                <a:latin typeface="+mn-lt"/>
                <a:cs typeface="Arial" charset="0"/>
              </a:rPr>
              <a:t> Delacroix, </a:t>
            </a:r>
            <a:r>
              <a:rPr lang="en-GB" sz="2000" b="1" i="1" dirty="0">
                <a:solidFill>
                  <a:srgbClr val="D6EC02"/>
                </a:solidFill>
                <a:latin typeface="+mn-lt"/>
                <a:cs typeface="Arial" charset="0"/>
              </a:rPr>
              <a:t>Women of Algiers</a:t>
            </a:r>
            <a:r>
              <a:rPr lang="en-GB" sz="2000" b="1" dirty="0">
                <a:solidFill>
                  <a:srgbClr val="D6EC02"/>
                </a:solidFill>
                <a:latin typeface="+mn-lt"/>
                <a:cs typeface="Arial" charset="0"/>
              </a:rPr>
              <a:t>, </a:t>
            </a:r>
            <a:r>
              <a:rPr lang="en-GB" sz="2000" b="1" dirty="0" smtClean="0">
                <a:solidFill>
                  <a:srgbClr val="D6EC02"/>
                </a:solidFill>
                <a:latin typeface="+mn-lt"/>
                <a:cs typeface="Arial" charset="0"/>
              </a:rPr>
              <a:t>1834</a:t>
            </a:r>
            <a:endParaRPr lang="en-GB" sz="2000" b="1" dirty="0">
              <a:solidFill>
                <a:srgbClr val="D6EC02"/>
              </a:solidFill>
              <a:latin typeface="+mn-lt"/>
              <a:cs typeface="Arial" charset="0"/>
            </a:endParaRPr>
          </a:p>
        </p:txBody>
      </p:sp>
      <p:sp>
        <p:nvSpPr>
          <p:cNvPr id="10" name="Rectangle 9"/>
          <p:cNvSpPr/>
          <p:nvPr/>
        </p:nvSpPr>
        <p:spPr>
          <a:xfrm>
            <a:off x="-26988" y="6350"/>
            <a:ext cx="9159876" cy="145987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r>
              <a:rPr lang="en-GB" sz="2400" b="1" u="sng" dirty="0">
                <a:solidFill>
                  <a:srgbClr val="FFFFFF"/>
                </a:solidFill>
                <a:effectLst>
                  <a:outerShdw blurRad="38100" dist="38100" dir="2700000" algn="tl">
                    <a:srgbClr val="000000"/>
                  </a:outerShdw>
                </a:effectLst>
                <a:latin typeface="+mn-lt"/>
                <a:cs typeface="Arial" charset="0"/>
              </a:rPr>
              <a:t>Orientalism</a:t>
            </a:r>
          </a:p>
        </p:txBody>
      </p:sp>
      <p:pic>
        <p:nvPicPr>
          <p:cNvPr id="3" name="Picture 2"/>
          <p:cNvPicPr>
            <a:picLocks noChangeAspect="1"/>
          </p:cNvPicPr>
          <p:nvPr/>
        </p:nvPicPr>
        <p:blipFill>
          <a:blip r:embed="rId4"/>
          <a:stretch>
            <a:fillRect/>
          </a:stretch>
        </p:blipFill>
        <p:spPr>
          <a:xfrm>
            <a:off x="3198" y="3252192"/>
            <a:ext cx="2986866" cy="3624064"/>
          </a:xfrm>
          <a:prstGeom prst="rect">
            <a:avLst/>
          </a:prstGeom>
        </p:spPr>
      </p:pic>
      <p:sp>
        <p:nvSpPr>
          <p:cNvPr id="4" name="Rectangle 3"/>
          <p:cNvSpPr/>
          <p:nvPr/>
        </p:nvSpPr>
        <p:spPr>
          <a:xfrm>
            <a:off x="3347864" y="5219919"/>
            <a:ext cx="4572000" cy="707886"/>
          </a:xfrm>
          <a:prstGeom prst="rect">
            <a:avLst/>
          </a:prstGeom>
        </p:spPr>
        <p:txBody>
          <a:bodyPr>
            <a:spAutoFit/>
          </a:bodyPr>
          <a:lstStyle/>
          <a:p>
            <a:r>
              <a:rPr lang="fr-FR" sz="2000" dirty="0" smtClean="0">
                <a:solidFill>
                  <a:srgbClr val="FFFF00"/>
                </a:solidFill>
                <a:latin typeface="+mn-lt"/>
              </a:rPr>
              <a:t>Pierre-Auguste </a:t>
            </a:r>
            <a:r>
              <a:rPr lang="fr-FR" sz="2000" dirty="0">
                <a:solidFill>
                  <a:srgbClr val="FFFF00"/>
                </a:solidFill>
                <a:latin typeface="+mn-lt"/>
              </a:rPr>
              <a:t>Renoir, </a:t>
            </a:r>
            <a:r>
              <a:rPr lang="en-US" sz="2000" i="1" dirty="0">
                <a:solidFill>
                  <a:srgbClr val="FFFF00"/>
                </a:solidFill>
                <a:latin typeface="+mn-lt"/>
              </a:rPr>
              <a:t>Parisian Women in Algerian Costume (The </a:t>
            </a:r>
            <a:r>
              <a:rPr lang="en-US" sz="2000" i="1" dirty="0" smtClean="0">
                <a:solidFill>
                  <a:srgbClr val="FFFF00"/>
                </a:solidFill>
                <a:latin typeface="+mn-lt"/>
              </a:rPr>
              <a:t>Harem</a:t>
            </a:r>
            <a:r>
              <a:rPr lang="en-US" sz="2000" dirty="0" smtClean="0">
                <a:solidFill>
                  <a:srgbClr val="FFFF00"/>
                </a:solidFill>
                <a:latin typeface="+mn-lt"/>
              </a:rPr>
              <a:t>), 1872</a:t>
            </a:r>
            <a:endParaRPr lang="en-US" sz="2000" dirty="0">
              <a:solidFill>
                <a:srgbClr val="FFFF00"/>
              </a:solidFill>
              <a:latin typeface="+mn-lt"/>
            </a:endParaRPr>
          </a:p>
        </p:txBody>
      </p:sp>
    </p:spTree>
    <p:extLst>
      <p:ext uri="{BB962C8B-B14F-4D97-AF65-F5344CB8AC3E}">
        <p14:creationId xmlns:p14="http://schemas.microsoft.com/office/powerpoint/2010/main" val="2733386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10" name="Rectangle 9"/>
          <p:cNvSpPr/>
          <p:nvPr/>
        </p:nvSpPr>
        <p:spPr>
          <a:xfrm>
            <a:off x="-26988" y="6350"/>
            <a:ext cx="9159876" cy="145987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r>
              <a:rPr lang="en-GB" sz="2400" b="1" u="sng" dirty="0">
                <a:solidFill>
                  <a:srgbClr val="FFFFFF"/>
                </a:solidFill>
                <a:effectLst>
                  <a:outerShdw blurRad="38100" dist="38100" dir="2700000" algn="tl">
                    <a:srgbClr val="000000"/>
                  </a:outerShdw>
                </a:effectLst>
                <a:latin typeface="+mn-lt"/>
                <a:cs typeface="Arial" charset="0"/>
              </a:rPr>
              <a:t>Orientalism</a:t>
            </a:r>
          </a:p>
        </p:txBody>
      </p:sp>
      <p:sp>
        <p:nvSpPr>
          <p:cNvPr id="4" name="Rectangle 3"/>
          <p:cNvSpPr/>
          <p:nvPr/>
        </p:nvSpPr>
        <p:spPr>
          <a:xfrm>
            <a:off x="4985038" y="8757592"/>
            <a:ext cx="4572000" cy="707886"/>
          </a:xfrm>
          <a:prstGeom prst="rect">
            <a:avLst/>
          </a:prstGeom>
        </p:spPr>
        <p:txBody>
          <a:bodyPr>
            <a:spAutoFit/>
          </a:bodyPr>
          <a:lstStyle/>
          <a:p>
            <a:r>
              <a:rPr lang="fr-FR" sz="2000" dirty="0" smtClean="0">
                <a:solidFill>
                  <a:srgbClr val="FFFF00"/>
                </a:solidFill>
                <a:latin typeface="+mn-lt"/>
              </a:rPr>
              <a:t>Pierre-Auguste </a:t>
            </a:r>
            <a:r>
              <a:rPr lang="fr-FR" sz="2000" dirty="0">
                <a:solidFill>
                  <a:srgbClr val="FFFF00"/>
                </a:solidFill>
                <a:latin typeface="+mn-lt"/>
              </a:rPr>
              <a:t>Renoir, </a:t>
            </a:r>
            <a:r>
              <a:rPr lang="en-US" sz="2000" i="1" dirty="0">
                <a:solidFill>
                  <a:srgbClr val="FFFF00"/>
                </a:solidFill>
                <a:latin typeface="+mn-lt"/>
              </a:rPr>
              <a:t>Parisian Women in Algerian Costume (The </a:t>
            </a:r>
            <a:r>
              <a:rPr lang="en-US" sz="2000" i="1" dirty="0" smtClean="0">
                <a:solidFill>
                  <a:srgbClr val="FFFF00"/>
                </a:solidFill>
                <a:latin typeface="+mn-lt"/>
              </a:rPr>
              <a:t>Harem</a:t>
            </a:r>
            <a:r>
              <a:rPr lang="en-US" sz="2000" dirty="0" smtClean="0">
                <a:solidFill>
                  <a:srgbClr val="FFFF00"/>
                </a:solidFill>
                <a:latin typeface="+mn-lt"/>
              </a:rPr>
              <a:t>), 1872</a:t>
            </a:r>
            <a:endParaRPr lang="en-US" sz="2000" dirty="0">
              <a:solidFill>
                <a:srgbClr val="FFFF00"/>
              </a:solidFill>
              <a:latin typeface="+mn-lt"/>
            </a:endParaRPr>
          </a:p>
        </p:txBody>
      </p:sp>
      <p:pic>
        <p:nvPicPr>
          <p:cNvPr id="6" name="Picture 5"/>
          <p:cNvPicPr>
            <a:picLocks noChangeAspect="1"/>
          </p:cNvPicPr>
          <p:nvPr/>
        </p:nvPicPr>
        <p:blipFill>
          <a:blip r:embed="rId3"/>
          <a:stretch>
            <a:fillRect/>
          </a:stretch>
        </p:blipFill>
        <p:spPr>
          <a:xfrm>
            <a:off x="2828" y="922807"/>
            <a:ext cx="2726780" cy="3753183"/>
          </a:xfrm>
          <a:prstGeom prst="rect">
            <a:avLst/>
          </a:prstGeom>
        </p:spPr>
      </p:pic>
      <p:pic>
        <p:nvPicPr>
          <p:cNvPr id="7" name="Picture 6"/>
          <p:cNvPicPr>
            <a:picLocks noChangeAspect="1"/>
          </p:cNvPicPr>
          <p:nvPr/>
        </p:nvPicPr>
        <p:blipFill>
          <a:blip r:embed="rId4"/>
          <a:stretch>
            <a:fillRect/>
          </a:stretch>
        </p:blipFill>
        <p:spPr>
          <a:xfrm>
            <a:off x="-26988" y="4337699"/>
            <a:ext cx="3279552" cy="2520301"/>
          </a:xfrm>
          <a:prstGeom prst="rect">
            <a:avLst/>
          </a:prstGeom>
        </p:spPr>
      </p:pic>
      <p:pic>
        <p:nvPicPr>
          <p:cNvPr id="8" name="Picture 7"/>
          <p:cNvPicPr>
            <a:picLocks noChangeAspect="1"/>
          </p:cNvPicPr>
          <p:nvPr/>
        </p:nvPicPr>
        <p:blipFill>
          <a:blip r:embed="rId5"/>
          <a:stretch>
            <a:fillRect/>
          </a:stretch>
        </p:blipFill>
        <p:spPr>
          <a:xfrm>
            <a:off x="4476512" y="-27243"/>
            <a:ext cx="4702760" cy="6885243"/>
          </a:xfrm>
          <a:prstGeom prst="rect">
            <a:avLst/>
          </a:prstGeom>
        </p:spPr>
      </p:pic>
      <p:sp>
        <p:nvSpPr>
          <p:cNvPr id="9" name="Rectangle 8"/>
          <p:cNvSpPr/>
          <p:nvPr/>
        </p:nvSpPr>
        <p:spPr>
          <a:xfrm>
            <a:off x="2918654" y="1628800"/>
            <a:ext cx="1426756" cy="1754326"/>
          </a:xfrm>
          <a:prstGeom prst="rect">
            <a:avLst/>
          </a:prstGeom>
        </p:spPr>
        <p:txBody>
          <a:bodyPr wrap="square">
            <a:spAutoFit/>
          </a:bodyPr>
          <a:lstStyle/>
          <a:p>
            <a:r>
              <a:rPr lang="en-US" dirty="0">
                <a:latin typeface="+mn-lt"/>
              </a:rPr>
              <a:t>Le Corbusier, </a:t>
            </a:r>
            <a:r>
              <a:rPr lang="en-US" i="1" dirty="0" err="1">
                <a:latin typeface="+mn-lt"/>
              </a:rPr>
              <a:t>Fathma</a:t>
            </a:r>
            <a:r>
              <a:rPr lang="en-US" dirty="0">
                <a:latin typeface="+mn-lt"/>
              </a:rPr>
              <a:t>, </a:t>
            </a:r>
            <a:r>
              <a:rPr lang="en-US" dirty="0" smtClean="0">
                <a:latin typeface="+mn-lt"/>
              </a:rPr>
              <a:t>1939; sketches of Algerian women</a:t>
            </a:r>
            <a:endParaRPr lang="en-US" dirty="0">
              <a:latin typeface="+mn-lt"/>
            </a:endParaRPr>
          </a:p>
        </p:txBody>
      </p:sp>
    </p:spTree>
    <p:extLst>
      <p:ext uri="{BB962C8B-B14F-4D97-AF65-F5344CB8AC3E}">
        <p14:creationId xmlns:p14="http://schemas.microsoft.com/office/powerpoint/2010/main" val="15887482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145987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r>
              <a:rPr lang="en-GB" sz="2400" b="1" u="sng" dirty="0">
                <a:solidFill>
                  <a:srgbClr val="FFFFFF"/>
                </a:solidFill>
                <a:effectLst>
                  <a:outerShdw blurRad="38100" dist="38100" dir="2700000" algn="tl">
                    <a:srgbClr val="000000"/>
                  </a:outerShdw>
                </a:effectLst>
                <a:latin typeface="+mn-lt"/>
                <a:cs typeface="Arial" charset="0"/>
              </a:rPr>
              <a:t>Orientalism</a:t>
            </a:r>
          </a:p>
        </p:txBody>
      </p:sp>
      <p:sp>
        <p:nvSpPr>
          <p:cNvPr id="24580"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2" name="Rectangle 1"/>
          <p:cNvSpPr/>
          <p:nvPr/>
        </p:nvSpPr>
        <p:spPr>
          <a:xfrm>
            <a:off x="155574" y="5829230"/>
            <a:ext cx="4128393" cy="707886"/>
          </a:xfrm>
          <a:prstGeom prst="rect">
            <a:avLst/>
          </a:prstGeom>
        </p:spPr>
        <p:txBody>
          <a:bodyPr wrap="square">
            <a:spAutoFit/>
          </a:bodyPr>
          <a:lstStyle/>
          <a:p>
            <a:pPr fontAlgn="base">
              <a:spcBef>
                <a:spcPct val="0"/>
              </a:spcBef>
              <a:spcAft>
                <a:spcPct val="0"/>
              </a:spcAft>
            </a:pPr>
            <a:r>
              <a:rPr lang="en-GB" sz="2000" b="1" dirty="0" smtClean="0">
                <a:solidFill>
                  <a:srgbClr val="D6EC02"/>
                </a:solidFill>
                <a:latin typeface="+mn-lt"/>
                <a:cs typeface="Arial" charset="0"/>
              </a:rPr>
              <a:t>Pablo Picasso, </a:t>
            </a:r>
            <a:r>
              <a:rPr lang="en-GB" sz="2000" b="1" i="1" dirty="0">
                <a:solidFill>
                  <a:srgbClr val="D6EC02"/>
                </a:solidFill>
                <a:latin typeface="+mn-lt"/>
                <a:cs typeface="Arial" charset="0"/>
              </a:rPr>
              <a:t>Women of </a:t>
            </a:r>
            <a:r>
              <a:rPr lang="en-GB" sz="2000" b="1" i="1" dirty="0" smtClean="0">
                <a:solidFill>
                  <a:srgbClr val="D6EC02"/>
                </a:solidFill>
                <a:latin typeface="+mn-lt"/>
                <a:cs typeface="Arial" charset="0"/>
              </a:rPr>
              <a:t>Algiers</a:t>
            </a:r>
            <a:r>
              <a:rPr lang="en-GB" sz="2000" b="1" dirty="0" smtClean="0">
                <a:solidFill>
                  <a:srgbClr val="D6EC02"/>
                </a:solidFill>
                <a:latin typeface="+mn-lt"/>
                <a:cs typeface="Arial" charset="0"/>
              </a:rPr>
              <a:t> series, 1954–1955</a:t>
            </a:r>
            <a:endParaRPr lang="en-GB" sz="2000" b="1" dirty="0">
              <a:solidFill>
                <a:srgbClr val="D6EC02"/>
              </a:solidFill>
              <a:latin typeface="+mn-lt"/>
              <a:cs typeface="Arial"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00" y="1096331"/>
            <a:ext cx="5581183" cy="43749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8871" y="3861047"/>
            <a:ext cx="3290248" cy="26760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8871" y="1117291"/>
            <a:ext cx="3290248" cy="2608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247656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1983099"/>
          </a:xfrm>
          <a:prstGeom prst="rect">
            <a:avLst/>
          </a:prstGeom>
        </p:spPr>
        <p:txBody>
          <a:bodyPr lIns="540000" tIns="540000" rIns="540000" bIns="540000">
            <a:spAutoFit/>
          </a:bodyPr>
          <a:lstStyle/>
          <a:p>
            <a:pPr fontAlgn="base">
              <a:spcBef>
                <a:spcPct val="0"/>
              </a:spcBef>
              <a:spcAft>
                <a:spcPct val="0"/>
              </a:spcAft>
              <a:defRPr/>
            </a:pPr>
            <a:r>
              <a:rPr lang="en-GB" sz="2400" b="1" u="sng" dirty="0">
                <a:solidFill>
                  <a:srgbClr val="FFFFFF"/>
                </a:solidFill>
                <a:effectLst>
                  <a:outerShdw blurRad="38100" dist="38100" dir="2700000" algn="tl">
                    <a:srgbClr val="000000"/>
                  </a:outerShdw>
                </a:effectLst>
                <a:latin typeface="+mn-lt"/>
                <a:cs typeface="Arial" charset="0"/>
              </a:rPr>
              <a:t>3. Colonial Algiers: Expansion and </a:t>
            </a:r>
            <a:r>
              <a:rPr lang="en-GB" sz="2400" b="1" u="sng" dirty="0" smtClean="0">
                <a:solidFill>
                  <a:srgbClr val="FFFFFF"/>
                </a:solidFill>
                <a:effectLst>
                  <a:outerShdw blurRad="38100" dist="38100" dir="2700000" algn="tl">
                    <a:srgbClr val="000000"/>
                  </a:outerShdw>
                </a:effectLst>
                <a:latin typeface="+mn-lt"/>
                <a:cs typeface="Arial" charset="0"/>
              </a:rPr>
              <a:t>Suburbanisation</a:t>
            </a:r>
          </a:p>
          <a:p>
            <a:pPr fontAlgn="base">
              <a:spcBef>
                <a:spcPct val="0"/>
              </a:spcBef>
              <a:spcAft>
                <a:spcPct val="0"/>
              </a:spcAft>
              <a:defRPr/>
            </a:pPr>
            <a:endParaRPr lang="en-GB" sz="1000" b="1" u="sng" dirty="0">
              <a:solidFill>
                <a:srgbClr val="FFFFFF"/>
              </a:solidFill>
              <a:effectLst>
                <a:outerShdw blurRad="38100" dist="38100" dir="2700000" algn="tl">
                  <a:srgbClr val="000000"/>
                </a:outerShdw>
              </a:effectLst>
              <a:latin typeface="+mn-lt"/>
              <a:cs typeface="Arial" charset="0"/>
            </a:endParaRPr>
          </a:p>
          <a:p>
            <a:pPr fontAlgn="base">
              <a:spcBef>
                <a:spcPct val="0"/>
              </a:spcBef>
              <a:spcAft>
                <a:spcPct val="0"/>
              </a:spcAft>
              <a:defRPr/>
            </a:pPr>
            <a:r>
              <a:rPr lang="en-GB" sz="2400" dirty="0" smtClean="0">
                <a:solidFill>
                  <a:srgbClr val="92D050"/>
                </a:solidFill>
                <a:latin typeface="+mn-lt"/>
                <a:cs typeface="Arial" charset="0"/>
              </a:rPr>
              <a:t>Map of Algiers, 1960 and c. 1900 (inset)</a:t>
            </a:r>
            <a:endParaRPr lang="en-GB" sz="2400" dirty="0">
              <a:solidFill>
                <a:srgbClr val="92D050"/>
              </a:solidFill>
              <a:latin typeface="+mn-l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66587"/>
            <a:ext cx="7103393" cy="5167718"/>
          </a:xfrm>
          <a:prstGeom prst="rect">
            <a:avLst/>
          </a:prstGeom>
        </p:spPr>
      </p:pic>
      <p:sp>
        <p:nvSpPr>
          <p:cNvPr id="7" name="Oval 6"/>
          <p:cNvSpPr/>
          <p:nvPr/>
        </p:nvSpPr>
        <p:spPr>
          <a:xfrm>
            <a:off x="176860" y="1995367"/>
            <a:ext cx="1095673" cy="409153"/>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white"/>
              </a:solidFill>
            </a:endParaRPr>
          </a:p>
        </p:txBody>
      </p:sp>
      <p:sp>
        <p:nvSpPr>
          <p:cNvPr id="8" name="Oval 7"/>
          <p:cNvSpPr/>
          <p:nvPr/>
        </p:nvSpPr>
        <p:spPr>
          <a:xfrm>
            <a:off x="729213" y="4045869"/>
            <a:ext cx="1095673" cy="409153"/>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white"/>
              </a:solidFill>
            </a:endParaRPr>
          </a:p>
        </p:txBody>
      </p:sp>
      <p:pic>
        <p:nvPicPr>
          <p:cNvPr id="1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71141" y="984615"/>
            <a:ext cx="2304257" cy="346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39004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b="21106"/>
          <a:stretch/>
        </p:blipFill>
        <p:spPr>
          <a:xfrm>
            <a:off x="-66098" y="1889708"/>
            <a:ext cx="8613720" cy="4943884"/>
          </a:xfrm>
          <a:prstGeom prst="rect">
            <a:avLst/>
          </a:prstGeom>
        </p:spPr>
      </p:pic>
      <p:sp>
        <p:nvSpPr>
          <p:cNvPr id="10" name="Oval 9"/>
          <p:cNvSpPr/>
          <p:nvPr/>
        </p:nvSpPr>
        <p:spPr>
          <a:xfrm>
            <a:off x="228023" y="2358997"/>
            <a:ext cx="1095673" cy="409153"/>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white"/>
              </a:solidFill>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9179" y="134710"/>
            <a:ext cx="2984821" cy="4435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62594" y="967288"/>
            <a:ext cx="3196585" cy="41129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p:cNvSpPr/>
          <p:nvPr/>
        </p:nvSpPr>
        <p:spPr>
          <a:xfrm>
            <a:off x="-26988" y="6350"/>
            <a:ext cx="9159876" cy="8846516"/>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00"/>
                </a:solidFill>
                <a:effectLst>
                  <a:outerShdw blurRad="38100" dist="38100" dir="2700000" algn="tl">
                    <a:srgbClr val="000000"/>
                  </a:outerShdw>
                </a:effectLst>
                <a:latin typeface="+mn-lt"/>
              </a:rPr>
              <a:t>4. Colonial Algiers: </a:t>
            </a:r>
            <a:r>
              <a:rPr lang="en-GB" sz="2400" b="1" u="sng" dirty="0">
                <a:solidFill>
                  <a:srgbClr val="FFFF00"/>
                </a:solidFill>
                <a:effectLst>
                  <a:outerShdw blurRad="38100" dist="38100" dir="2700000" algn="tl">
                    <a:srgbClr val="000000"/>
                  </a:outerShdw>
                </a:effectLst>
                <a:latin typeface="+mn-lt"/>
              </a:rPr>
              <a:t>Expansion and </a:t>
            </a:r>
            <a:r>
              <a:rPr lang="en-GB" sz="2400" b="1" u="sng" dirty="0" smtClean="0">
                <a:solidFill>
                  <a:srgbClr val="FFFF00"/>
                </a:solidFill>
                <a:effectLst>
                  <a:outerShdw blurRad="38100" dist="38100" dir="2700000" algn="tl">
                    <a:srgbClr val="000000"/>
                  </a:outerShdw>
                </a:effectLst>
                <a:latin typeface="+mn-lt"/>
              </a:rPr>
              <a:t>Suburbanisation</a:t>
            </a:r>
            <a:endParaRPr lang="en-GB" sz="2400" b="1" dirty="0">
              <a:solidFill>
                <a:srgbClr val="FF0000"/>
              </a:solidFill>
              <a:effectLst>
                <a:outerShdw blurRad="38100" dist="38100" dir="2700000" algn="tl">
                  <a:srgbClr val="000000">
                    <a:alpha val="43137"/>
                  </a:srgbClr>
                </a:outerShdw>
              </a:effectLst>
              <a:latin typeface="+mn-lt"/>
            </a:endParaRPr>
          </a:p>
          <a:p>
            <a:pPr marL="342900" indent="-342900" fontAlgn="base">
              <a:spcBef>
                <a:spcPct val="0"/>
              </a:spcBef>
              <a:spcAft>
                <a:spcPct val="0"/>
              </a:spcAft>
              <a:buFont typeface="Arial" panose="020B0604020202020204" pitchFamily="34" charset="0"/>
              <a:buChar char="•"/>
              <a:defRPr/>
            </a:pPr>
            <a:r>
              <a:rPr lang="en-GB" sz="2400" b="1" dirty="0" smtClean="0">
                <a:solidFill>
                  <a:srgbClr val="FF0000"/>
                </a:solidFill>
                <a:effectLst>
                  <a:outerShdw blurRad="38100" dist="38100" dir="2700000" algn="tl">
                    <a:srgbClr val="000000">
                      <a:alpha val="43137"/>
                    </a:srgbClr>
                  </a:outerShdw>
                </a:effectLst>
                <a:latin typeface="+mn-lt"/>
              </a:rPr>
              <a:t>1898–1926</a:t>
            </a:r>
            <a:r>
              <a:rPr lang="en-GB" sz="2400" b="1" dirty="0">
                <a:solidFill>
                  <a:srgbClr val="FF0000"/>
                </a:solidFill>
                <a:effectLst>
                  <a:outerShdw blurRad="38100" dist="38100" dir="2700000" algn="tl">
                    <a:srgbClr val="000000">
                      <a:alpha val="43137"/>
                    </a:srgbClr>
                  </a:outerShdw>
                </a:effectLst>
                <a:latin typeface="+mn-lt"/>
              </a:rPr>
              <a:t>, Bab-el-</a:t>
            </a:r>
            <a:r>
              <a:rPr lang="en-GB" sz="2400" b="1" dirty="0" err="1">
                <a:solidFill>
                  <a:srgbClr val="FF0000"/>
                </a:solidFill>
                <a:effectLst>
                  <a:outerShdw blurRad="38100" dist="38100" dir="2700000" algn="tl">
                    <a:srgbClr val="000000">
                      <a:alpha val="43137"/>
                    </a:srgbClr>
                  </a:outerShdw>
                </a:effectLst>
                <a:latin typeface="+mn-lt"/>
              </a:rPr>
              <a:t>Oued</a:t>
            </a:r>
            <a:r>
              <a:rPr lang="en-GB" sz="2400" b="1" dirty="0">
                <a:solidFill>
                  <a:srgbClr val="FF0000"/>
                </a:solidFill>
                <a:effectLst>
                  <a:outerShdw blurRad="38100" dist="38100" dir="2700000" algn="tl">
                    <a:srgbClr val="000000">
                      <a:alpha val="43137"/>
                    </a:srgbClr>
                  </a:outerShdw>
                </a:effectLst>
                <a:latin typeface="+mn-lt"/>
              </a:rPr>
              <a:t> population </a:t>
            </a:r>
            <a:r>
              <a:rPr lang="en-GB" sz="2400" b="1" dirty="0" smtClean="0">
                <a:solidFill>
                  <a:srgbClr val="FF0000"/>
                </a:solidFill>
                <a:effectLst>
                  <a:outerShdw blurRad="38100" dist="38100" dir="2700000" algn="tl">
                    <a:srgbClr val="000000">
                      <a:alpha val="43137"/>
                    </a:srgbClr>
                  </a:outerShdw>
                </a:effectLst>
                <a:latin typeface="+mn-lt"/>
              </a:rPr>
              <a:t>doubled </a:t>
            </a:r>
            <a:r>
              <a:rPr lang="en-GB" sz="2400" b="1" dirty="0">
                <a:solidFill>
                  <a:srgbClr val="FF0000"/>
                </a:solidFill>
                <a:effectLst>
                  <a:outerShdw blurRad="38100" dist="38100" dir="2700000" algn="tl">
                    <a:srgbClr val="000000">
                      <a:alpha val="43137"/>
                    </a:srgbClr>
                  </a:outerShdw>
                </a:effectLst>
                <a:latin typeface="+mn-lt"/>
              </a:rPr>
              <a:t>in size</a:t>
            </a: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p:txBody>
      </p:sp>
      <p:sp>
        <p:nvSpPr>
          <p:cNvPr id="11" name="Rectangle 10"/>
          <p:cNvSpPr/>
          <p:nvPr/>
        </p:nvSpPr>
        <p:spPr>
          <a:xfrm>
            <a:off x="228022" y="1244538"/>
            <a:ext cx="2734572" cy="1107996"/>
          </a:xfrm>
          <a:prstGeom prst="rect">
            <a:avLst/>
          </a:prstGeom>
        </p:spPr>
        <p:txBody>
          <a:bodyPr wrap="square">
            <a:spAutoFit/>
          </a:bodyPr>
          <a:lstStyle/>
          <a:p>
            <a:r>
              <a:rPr lang="en-GB" sz="1400" b="1" dirty="0" smtClean="0">
                <a:solidFill>
                  <a:srgbClr val="FF0000"/>
                </a:solidFill>
                <a:cs typeface="Arial" charset="0"/>
              </a:rPr>
              <a:t>Photographs from</a:t>
            </a:r>
            <a:r>
              <a:rPr lang="en-GB" sz="1400" b="1" dirty="0">
                <a:solidFill>
                  <a:srgbClr val="FF0000"/>
                </a:solidFill>
                <a:cs typeface="Arial" charset="0"/>
              </a:rPr>
              <a:t>: </a:t>
            </a:r>
            <a:r>
              <a:rPr lang="en-GB" sz="1400" b="1" dirty="0">
                <a:solidFill>
                  <a:srgbClr val="FF0000"/>
                </a:solidFill>
                <a:hlinkClick r:id="rId6"/>
              </a:rPr>
              <a:t>http://algeroisementvotre.free.fr</a:t>
            </a:r>
          </a:p>
          <a:p>
            <a:endParaRPr lang="en-GB" sz="2400" b="1" dirty="0" smtClean="0">
              <a:solidFill>
                <a:srgbClr val="FF0000"/>
              </a:solidFill>
              <a:effectLst>
                <a:outerShdw blurRad="38100" dist="38100" dir="2700000" algn="tl">
                  <a:srgbClr val="000000">
                    <a:alpha val="43137"/>
                  </a:srgbClr>
                </a:outerShdw>
              </a:effectLst>
            </a:endParaRPr>
          </a:p>
          <a:p>
            <a:endParaRPr lang="en-GB" sz="1400" dirty="0"/>
          </a:p>
        </p:txBody>
      </p:sp>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631" y="4164013"/>
            <a:ext cx="3109913" cy="269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60544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9" y="885025"/>
            <a:ext cx="4036022" cy="29439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t="5981"/>
          <a:stretch/>
        </p:blipFill>
        <p:spPr>
          <a:xfrm>
            <a:off x="2562928" y="3517589"/>
            <a:ext cx="5147905" cy="3359767"/>
          </a:xfrm>
          <a:prstGeom prst="rect">
            <a:avLst/>
          </a:prstGeom>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72" y="3401334"/>
            <a:ext cx="2616200" cy="345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Oval 12"/>
          <p:cNvSpPr/>
          <p:nvPr/>
        </p:nvSpPr>
        <p:spPr>
          <a:xfrm>
            <a:off x="2500695" y="4752492"/>
            <a:ext cx="974258" cy="755429"/>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white"/>
              </a:solidFill>
            </a:endParaRPr>
          </a:p>
        </p:txBody>
      </p:sp>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27447" y="21966"/>
            <a:ext cx="1816553" cy="4670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tangle 13"/>
          <p:cNvSpPr/>
          <p:nvPr/>
        </p:nvSpPr>
        <p:spPr>
          <a:xfrm>
            <a:off x="4600158" y="1006818"/>
            <a:ext cx="2232248" cy="1969770"/>
          </a:xfrm>
          <a:prstGeom prst="rect">
            <a:avLst/>
          </a:prstGeom>
        </p:spPr>
        <p:txBody>
          <a:bodyPr wrap="square">
            <a:spAutoFit/>
          </a:bodyPr>
          <a:lstStyle/>
          <a:p>
            <a:r>
              <a:rPr lang="en-GB" sz="2400" b="1" dirty="0" err="1" smtClean="0">
                <a:solidFill>
                  <a:srgbClr val="FFFF00"/>
                </a:solidFill>
                <a:effectLst>
                  <a:outerShdw blurRad="38100" dist="38100" dir="2700000" algn="tl">
                    <a:srgbClr val="000000">
                      <a:alpha val="43137"/>
                    </a:srgbClr>
                  </a:outerShdw>
                </a:effectLst>
                <a:latin typeface="+mn-lt"/>
              </a:rPr>
              <a:t>Belcourt</a:t>
            </a:r>
            <a:endParaRPr lang="en-GB" sz="2400" b="1" dirty="0" smtClean="0">
              <a:solidFill>
                <a:srgbClr val="FFFF00"/>
              </a:solidFill>
              <a:effectLst>
                <a:outerShdw blurRad="38100" dist="38100" dir="2700000" algn="tl">
                  <a:srgbClr val="000000">
                    <a:alpha val="43137"/>
                  </a:srgbClr>
                </a:outerShdw>
              </a:effectLst>
              <a:latin typeface="+mn-lt"/>
            </a:endParaRPr>
          </a:p>
          <a:p>
            <a:endParaRPr lang="en-GB" sz="1400" dirty="0">
              <a:latin typeface="+mn-lt"/>
            </a:endParaRPr>
          </a:p>
          <a:p>
            <a:r>
              <a:rPr lang="en-GB" sz="1400" dirty="0" smtClean="0">
                <a:latin typeface="+mn-lt"/>
              </a:rPr>
              <a:t>Views of </a:t>
            </a:r>
            <a:r>
              <a:rPr lang="en-GB" sz="1400" dirty="0" err="1" smtClean="0">
                <a:latin typeface="+mn-lt"/>
              </a:rPr>
              <a:t>Belcourt</a:t>
            </a:r>
            <a:r>
              <a:rPr lang="en-GB" sz="1400" dirty="0" smtClean="0">
                <a:latin typeface="+mn-lt"/>
              </a:rPr>
              <a:t> and Rue-de-Lyon; </a:t>
            </a:r>
            <a:r>
              <a:rPr lang="en-GB" sz="1400" dirty="0">
                <a:latin typeface="+mn-lt"/>
              </a:rPr>
              <a:t>cable car (</a:t>
            </a:r>
            <a:r>
              <a:rPr lang="en-GB" sz="1400" i="1" dirty="0" err="1" smtClean="0">
                <a:latin typeface="+mn-lt"/>
              </a:rPr>
              <a:t>téléphérique</a:t>
            </a:r>
            <a:r>
              <a:rPr lang="en-GB" sz="1400" dirty="0" smtClean="0">
                <a:latin typeface="+mn-lt"/>
              </a:rPr>
              <a:t>) connecting workplaces on Rue-de-Lyon to new suburbs of </a:t>
            </a:r>
            <a:r>
              <a:rPr lang="en-GB" sz="1400" dirty="0" err="1" smtClean="0">
                <a:latin typeface="+mn-lt"/>
              </a:rPr>
              <a:t>Diar</a:t>
            </a:r>
            <a:r>
              <a:rPr lang="en-GB" sz="1400" dirty="0" smtClean="0">
                <a:latin typeface="+mn-lt"/>
              </a:rPr>
              <a:t> </a:t>
            </a:r>
            <a:r>
              <a:rPr lang="en-GB" sz="1400" dirty="0" err="1">
                <a:latin typeface="+mn-lt"/>
              </a:rPr>
              <a:t>es</a:t>
            </a:r>
            <a:r>
              <a:rPr lang="en-GB" sz="1400" dirty="0">
                <a:latin typeface="+mn-lt"/>
              </a:rPr>
              <a:t> </a:t>
            </a:r>
            <a:r>
              <a:rPr lang="en-GB" sz="1400" dirty="0" err="1">
                <a:latin typeface="+mn-lt"/>
              </a:rPr>
              <a:t>Saada</a:t>
            </a:r>
            <a:r>
              <a:rPr lang="en-GB" sz="1400" dirty="0">
                <a:latin typeface="+mn-lt"/>
              </a:rPr>
              <a:t> and </a:t>
            </a:r>
            <a:r>
              <a:rPr lang="en-GB" sz="1400" dirty="0" err="1">
                <a:latin typeface="+mn-lt"/>
              </a:rPr>
              <a:t>Diar</a:t>
            </a:r>
            <a:r>
              <a:rPr lang="en-GB" sz="1400" dirty="0">
                <a:latin typeface="+mn-lt"/>
              </a:rPr>
              <a:t> </a:t>
            </a:r>
            <a:r>
              <a:rPr lang="en-GB" sz="1400" dirty="0" smtClean="0">
                <a:latin typeface="+mn-lt"/>
              </a:rPr>
              <a:t>el-</a:t>
            </a:r>
            <a:r>
              <a:rPr lang="en-GB" sz="1400" dirty="0" err="1" smtClean="0">
                <a:latin typeface="+mn-lt"/>
              </a:rPr>
              <a:t>Mahçoul</a:t>
            </a:r>
            <a:endParaRPr lang="en-GB" sz="1400" dirty="0" smtClean="0">
              <a:latin typeface="+mn-lt"/>
            </a:endParaRPr>
          </a:p>
        </p:txBody>
      </p:sp>
      <p:sp>
        <p:nvSpPr>
          <p:cNvPr id="12" name="Rectangle 11"/>
          <p:cNvSpPr/>
          <p:nvPr/>
        </p:nvSpPr>
        <p:spPr>
          <a:xfrm>
            <a:off x="-26988" y="6350"/>
            <a:ext cx="9159876" cy="145987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00"/>
                </a:solidFill>
                <a:effectLst>
                  <a:outerShdw blurRad="38100" dist="38100" dir="2700000" algn="tl">
                    <a:srgbClr val="000000"/>
                  </a:outerShdw>
                </a:effectLst>
                <a:latin typeface="+mn-lt"/>
                <a:cs typeface="Arial" charset="0"/>
              </a:rPr>
              <a:t>4. Colonial Algiers: </a:t>
            </a:r>
            <a:r>
              <a:rPr lang="en-GB" sz="2400" b="1" u="sng" dirty="0">
                <a:solidFill>
                  <a:srgbClr val="FFFF00"/>
                </a:solidFill>
                <a:effectLst>
                  <a:outerShdw blurRad="38100" dist="38100" dir="2700000" algn="tl">
                    <a:srgbClr val="000000"/>
                  </a:outerShdw>
                </a:effectLst>
                <a:latin typeface="+mn-lt"/>
                <a:cs typeface="Arial" charset="0"/>
              </a:rPr>
              <a:t>Expansion and </a:t>
            </a:r>
            <a:r>
              <a:rPr lang="en-GB" sz="2400" b="1" u="sng" dirty="0" smtClean="0">
                <a:solidFill>
                  <a:srgbClr val="FFFF00"/>
                </a:solidFill>
                <a:effectLst>
                  <a:outerShdw blurRad="38100" dist="38100" dir="2700000" algn="tl">
                    <a:srgbClr val="000000"/>
                  </a:outerShdw>
                </a:effectLst>
                <a:latin typeface="+mn-lt"/>
                <a:cs typeface="Arial" charset="0"/>
              </a:rPr>
              <a:t>Suburbanisation</a:t>
            </a:r>
          </a:p>
        </p:txBody>
      </p:sp>
    </p:spTree>
    <p:extLst>
      <p:ext uri="{BB962C8B-B14F-4D97-AF65-F5344CB8AC3E}">
        <p14:creationId xmlns:p14="http://schemas.microsoft.com/office/powerpoint/2010/main" val="29644103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736918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r>
              <a:rPr lang="en-GB" sz="2400" b="1" u="sng" dirty="0">
                <a:solidFill>
                  <a:srgbClr val="FFFFFF"/>
                </a:solidFill>
                <a:effectLst>
                  <a:outerShdw blurRad="38100" dist="38100" dir="2700000" algn="tl">
                    <a:srgbClr val="000000"/>
                  </a:outerShdw>
                </a:effectLst>
                <a:latin typeface="+mn-lt"/>
                <a:cs typeface="Arial" charset="0"/>
              </a:rPr>
              <a:t>Expansion and </a:t>
            </a:r>
            <a:r>
              <a:rPr lang="en-GB" sz="2400" b="1" u="sng" dirty="0" smtClean="0">
                <a:solidFill>
                  <a:srgbClr val="FFFFFF"/>
                </a:solidFill>
                <a:effectLst>
                  <a:outerShdw blurRad="38100" dist="38100" dir="2700000" algn="tl">
                    <a:srgbClr val="000000"/>
                  </a:outerShdw>
                </a:effectLst>
                <a:latin typeface="+mn-lt"/>
                <a:cs typeface="Arial" charset="0"/>
              </a:rPr>
              <a:t>Suburbanisation</a:t>
            </a:r>
          </a:p>
          <a:p>
            <a:pPr fontAlgn="base">
              <a:spcBef>
                <a:spcPct val="0"/>
              </a:spcBef>
              <a:spcAft>
                <a:spcPct val="0"/>
              </a:spcAft>
              <a:defRPr/>
            </a:pPr>
            <a:r>
              <a:rPr lang="en-GB" sz="2400" b="1" dirty="0" smtClean="0">
                <a:solidFill>
                  <a:srgbClr val="FFFF00"/>
                </a:solidFill>
                <a:effectLst>
                  <a:outerShdw blurRad="38100" dist="38100" dir="2700000" algn="tl">
                    <a:srgbClr val="000000"/>
                  </a:outerShdw>
                </a:effectLst>
                <a:latin typeface="+mn-lt"/>
                <a:cs typeface="Arial" charset="0"/>
              </a:rPr>
              <a:t>Working-Class Algiers</a:t>
            </a:r>
          </a:p>
          <a:p>
            <a:pPr fontAlgn="base">
              <a:spcBef>
                <a:spcPct val="0"/>
              </a:spcBef>
              <a:spcAft>
                <a:spcPct val="0"/>
              </a:spcAft>
              <a:defRPr/>
            </a:pPr>
            <a:endParaRPr lang="en-GB" sz="2400" u="sng" dirty="0" smtClean="0">
              <a:solidFill>
                <a:srgbClr val="FFFFFF"/>
              </a:solidFill>
              <a:effectLst>
                <a:outerShdw blurRad="38100" dist="38100" dir="2700000" algn="tl">
                  <a:srgbClr val="000000"/>
                </a:outerShdw>
              </a:effectLst>
              <a:latin typeface="+mn-lt"/>
              <a:cs typeface="Arial" charset="0"/>
            </a:endParaRPr>
          </a:p>
          <a:p>
            <a:pPr fontAlgn="base">
              <a:spcBef>
                <a:spcPct val="0"/>
              </a:spcBef>
              <a:spcAft>
                <a:spcPct val="0"/>
              </a:spcAft>
              <a:defRPr/>
            </a:pPr>
            <a:r>
              <a:rPr lang="en-GB" sz="2400" u="sng" dirty="0" smtClean="0">
                <a:solidFill>
                  <a:srgbClr val="FFFF00"/>
                </a:solidFill>
                <a:effectLst>
                  <a:outerShdw blurRad="38100" dist="38100" dir="2700000" algn="tl">
                    <a:srgbClr val="000000"/>
                  </a:outerShdw>
                </a:effectLst>
                <a:latin typeface="+mn-lt"/>
                <a:cs typeface="Arial" charset="0"/>
              </a:rPr>
              <a:t>Employment</a:t>
            </a:r>
            <a:endParaRPr lang="en-GB" sz="2400" u="sng" dirty="0" smtClean="0">
              <a:solidFill>
                <a:srgbClr val="FFFF00"/>
              </a:solidFill>
              <a:latin typeface="+mn-lt"/>
              <a:cs typeface="Arial" charset="0"/>
            </a:endParaRP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Dock work</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Food-processing</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Tobacco industry</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Service industry</a:t>
            </a:r>
          </a:p>
          <a:p>
            <a:pPr marL="342900" indent="-342900" fontAlgn="base">
              <a:spcBef>
                <a:spcPct val="0"/>
              </a:spcBef>
              <a:spcAft>
                <a:spcPct val="0"/>
              </a:spcAft>
              <a:buFont typeface="Arial" panose="020B0604020202020204" pitchFamily="34" charset="0"/>
              <a:buChar char="•"/>
              <a:defRPr/>
            </a:pPr>
            <a:endParaRPr lang="en-GB" sz="2400" b="1" dirty="0">
              <a:solidFill>
                <a:srgbClr val="FFFFFF"/>
              </a:solidFill>
              <a:latin typeface="+mn-lt"/>
              <a:cs typeface="Arial" charset="0"/>
            </a:endParaRPr>
          </a:p>
          <a:p>
            <a:pPr fontAlgn="base">
              <a:spcBef>
                <a:spcPct val="0"/>
              </a:spcBef>
              <a:spcAft>
                <a:spcPct val="0"/>
              </a:spcAft>
              <a:defRPr/>
            </a:pPr>
            <a:r>
              <a:rPr lang="en-GB" sz="2400" u="sng" dirty="0" smtClean="0">
                <a:solidFill>
                  <a:srgbClr val="FFFF00"/>
                </a:solidFill>
                <a:effectLst>
                  <a:outerShdw blurRad="38100" dist="38100" dir="2700000" algn="tl">
                    <a:srgbClr val="000000"/>
                  </a:outerShdw>
                </a:effectLst>
                <a:latin typeface="+mn-lt"/>
                <a:cs typeface="Arial" charset="0"/>
              </a:rPr>
              <a:t>Demographics</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Mixed: French, Spanish, </a:t>
            </a:r>
            <a:r>
              <a:rPr lang="en-GB" sz="2400" b="1" dirty="0">
                <a:solidFill>
                  <a:srgbClr val="FFFFFF"/>
                </a:solidFill>
                <a:latin typeface="+mn-lt"/>
                <a:cs typeface="Arial" charset="0"/>
              </a:rPr>
              <a:t>Jewish, </a:t>
            </a:r>
            <a:r>
              <a:rPr lang="en-GB" sz="2400" b="1" dirty="0" smtClean="0">
                <a:solidFill>
                  <a:srgbClr val="FFFFFF"/>
                </a:solidFill>
                <a:latin typeface="+mn-lt"/>
                <a:cs typeface="Arial" charset="0"/>
              </a:rPr>
              <a:t>Maltese as well as native Berbers and Arabs</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By 1908, population of Algiers totalled 145,280 – with a ratio of </a:t>
            </a:r>
            <a:r>
              <a:rPr lang="en-GB" sz="2400" b="1" dirty="0">
                <a:solidFill>
                  <a:srgbClr val="FFFFFF"/>
                </a:solidFill>
                <a:latin typeface="+mn-lt"/>
                <a:cs typeface="Arial" charset="0"/>
              </a:rPr>
              <a:t>3</a:t>
            </a:r>
            <a:r>
              <a:rPr lang="en-GB" sz="2400" b="1" dirty="0" smtClean="0">
                <a:solidFill>
                  <a:srgbClr val="FFFFFF"/>
                </a:solidFill>
                <a:latin typeface="+mn-lt"/>
                <a:cs typeface="Arial" charset="0"/>
              </a:rPr>
              <a:t>:1 Europeans to Algerians (as opposed to 1:6 in Algeria overall)</a:t>
            </a:r>
          </a:p>
          <a:p>
            <a:pPr marL="342900" indent="-342900" fontAlgn="base">
              <a:spcBef>
                <a:spcPct val="0"/>
              </a:spcBef>
              <a:spcAft>
                <a:spcPct val="0"/>
              </a:spcAft>
              <a:buFont typeface="Arial" panose="020B0604020202020204" pitchFamily="34" charset="0"/>
              <a:buChar char="•"/>
              <a:defRPr/>
            </a:pPr>
            <a:endParaRPr lang="en-GB" sz="2400" b="1" dirty="0" smtClean="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b="1" dirty="0">
              <a:solidFill>
                <a:srgbClr val="FFFFFF"/>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Tree>
    <p:extLst>
      <p:ext uri="{BB962C8B-B14F-4D97-AF65-F5344CB8AC3E}">
        <p14:creationId xmlns:p14="http://schemas.microsoft.com/office/powerpoint/2010/main" val="419257493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736918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rPr>
              <a:t>4. Colonial Algiers: </a:t>
            </a:r>
            <a:r>
              <a:rPr lang="en-GB" sz="2400" b="1" i="1" u="sng" dirty="0" err="1" smtClean="0">
                <a:solidFill>
                  <a:srgbClr val="FFFFFF"/>
                </a:solidFill>
                <a:effectLst>
                  <a:outerShdw blurRad="38100" dist="38100" dir="2700000" algn="tl">
                    <a:srgbClr val="000000"/>
                  </a:outerShdw>
                </a:effectLst>
                <a:latin typeface="+mn-lt"/>
              </a:rPr>
              <a:t>Pieds</a:t>
            </a:r>
            <a:r>
              <a:rPr lang="en-GB" sz="2400" b="1" i="1" u="sng" dirty="0" smtClean="0">
                <a:solidFill>
                  <a:srgbClr val="FFFFFF"/>
                </a:solidFill>
                <a:effectLst>
                  <a:outerShdw blurRad="38100" dist="38100" dir="2700000" algn="tl">
                    <a:srgbClr val="000000"/>
                  </a:outerShdw>
                </a:effectLst>
                <a:latin typeface="+mn-lt"/>
              </a:rPr>
              <a:t>-Noirs</a:t>
            </a:r>
          </a:p>
          <a:p>
            <a:pPr fontAlgn="base">
              <a:spcBef>
                <a:spcPct val="0"/>
              </a:spcBef>
              <a:spcAft>
                <a:spcPct val="0"/>
              </a:spcAft>
              <a:defRPr/>
            </a:pPr>
            <a:endParaRPr lang="en-GB" sz="1000" b="1" i="1" u="sng" dirty="0">
              <a:solidFill>
                <a:srgbClr val="FFFFFF"/>
              </a:solidFill>
              <a:effectLst>
                <a:outerShdw blurRad="38100" dist="38100" dir="2700000" algn="tl">
                  <a:srgbClr val="000000"/>
                </a:outerShdw>
              </a:effectLst>
              <a:latin typeface="+mn-lt"/>
            </a:endParaRPr>
          </a:p>
          <a:p>
            <a:pPr marL="342900" indent="-342900" algn="just" fontAlgn="base">
              <a:spcBef>
                <a:spcPct val="0"/>
              </a:spcBef>
              <a:spcAft>
                <a:spcPct val="0"/>
              </a:spcAft>
              <a:buFont typeface="Arial" panose="020B0604020202020204" pitchFamily="34" charset="0"/>
              <a:buChar char="•"/>
              <a:defRPr/>
            </a:pPr>
            <a:r>
              <a:rPr lang="en-GB" sz="2200" dirty="0" smtClean="0">
                <a:solidFill>
                  <a:srgbClr val="FFFFFF"/>
                </a:solidFill>
                <a:latin typeface="+mn-lt"/>
              </a:rPr>
              <a:t>In 1889, all European residents of Algeria given French citizenship – Jews also naturalised. By contrast, Muslims had no automatic right to citizenship (hard to obtain) and were instead ‘subjects’ </a:t>
            </a:r>
            <a:r>
              <a:rPr lang="en-GB" sz="1600" dirty="0" smtClean="0">
                <a:solidFill>
                  <a:srgbClr val="FFFFFF"/>
                </a:solidFill>
                <a:latin typeface="+mn-lt"/>
              </a:rPr>
              <a:t>(NB: Muslims made citizens post-1946, but without full civil status of Europeans)</a:t>
            </a:r>
          </a:p>
          <a:p>
            <a:pPr marL="342900" indent="-342900" algn="just" fontAlgn="base">
              <a:spcBef>
                <a:spcPct val="0"/>
              </a:spcBef>
              <a:spcAft>
                <a:spcPct val="0"/>
              </a:spcAft>
              <a:buFont typeface="Arial" panose="020B0604020202020204" pitchFamily="34" charset="0"/>
              <a:buChar char="•"/>
              <a:defRPr/>
            </a:pPr>
            <a:endParaRPr lang="en-GB" sz="2200" dirty="0">
              <a:solidFill>
                <a:srgbClr val="FFFFFF"/>
              </a:solidFill>
              <a:latin typeface="+mn-lt"/>
            </a:endParaRPr>
          </a:p>
          <a:p>
            <a:pPr marL="342900" indent="-342900" algn="just">
              <a:buFont typeface="Arial" panose="020B0604020202020204" pitchFamily="34" charset="0"/>
              <a:buChar char="•"/>
              <a:defRPr/>
            </a:pPr>
            <a:r>
              <a:rPr lang="en-GB" sz="2200" dirty="0" smtClean="0">
                <a:solidFill>
                  <a:srgbClr val="FFFFFF"/>
                </a:solidFill>
                <a:latin typeface="+mn-lt"/>
              </a:rPr>
              <a:t>Development of composite </a:t>
            </a:r>
            <a:r>
              <a:rPr lang="en-GB" sz="2200" dirty="0">
                <a:solidFill>
                  <a:srgbClr val="FFFFFF"/>
                </a:solidFill>
                <a:latin typeface="+mn-lt"/>
              </a:rPr>
              <a:t>white, Euro-Algerian </a:t>
            </a:r>
            <a:r>
              <a:rPr lang="en-GB" sz="2200" dirty="0" smtClean="0">
                <a:solidFill>
                  <a:srgbClr val="FFFFFF"/>
                </a:solidFill>
                <a:latin typeface="+mn-lt"/>
              </a:rPr>
              <a:t>identity: some lobbying for greater autonomy and home rule</a:t>
            </a:r>
          </a:p>
          <a:p>
            <a:pPr marL="342900" indent="-342900" algn="just" fontAlgn="base">
              <a:spcBef>
                <a:spcPct val="0"/>
              </a:spcBef>
              <a:spcAft>
                <a:spcPct val="0"/>
              </a:spcAft>
              <a:buFont typeface="Arial" panose="020B0604020202020204" pitchFamily="34" charset="0"/>
              <a:buChar char="•"/>
              <a:defRPr/>
            </a:pPr>
            <a:endParaRPr lang="en-GB" sz="2200" dirty="0" smtClean="0">
              <a:solidFill>
                <a:srgbClr val="FFFFFF"/>
              </a:solidFill>
              <a:latin typeface="+mn-lt"/>
            </a:endParaRPr>
          </a:p>
          <a:p>
            <a:pPr marL="342900" indent="-342900" algn="just" fontAlgn="base">
              <a:spcBef>
                <a:spcPct val="0"/>
              </a:spcBef>
              <a:spcAft>
                <a:spcPct val="0"/>
              </a:spcAft>
              <a:buFont typeface="Arial" panose="020B0604020202020204" pitchFamily="34" charset="0"/>
              <a:buChar char="•"/>
              <a:defRPr/>
            </a:pPr>
            <a:r>
              <a:rPr lang="en-GB" sz="2200" dirty="0" smtClean="0">
                <a:solidFill>
                  <a:srgbClr val="FFFFFF"/>
                </a:solidFill>
                <a:latin typeface="+mn-lt"/>
              </a:rPr>
              <a:t>In early 20</a:t>
            </a:r>
            <a:r>
              <a:rPr lang="en-GB" sz="2200" baseline="30000" dirty="0" smtClean="0">
                <a:solidFill>
                  <a:srgbClr val="FFFFFF"/>
                </a:solidFill>
                <a:latin typeface="+mn-lt"/>
              </a:rPr>
              <a:t>th</a:t>
            </a:r>
            <a:r>
              <a:rPr lang="en-GB" sz="2200" dirty="0" smtClean="0">
                <a:solidFill>
                  <a:srgbClr val="FFFFFF"/>
                </a:solidFill>
                <a:latin typeface="+mn-lt"/>
              </a:rPr>
              <a:t> century, the phrase used to self-identify this community </a:t>
            </a:r>
            <a:r>
              <a:rPr lang="en-GB" sz="2200" i="1" dirty="0" smtClean="0">
                <a:solidFill>
                  <a:srgbClr val="FFFFFF"/>
                </a:solidFill>
                <a:latin typeface="+mn-lt"/>
              </a:rPr>
              <a:t>was </a:t>
            </a:r>
            <a:r>
              <a:rPr lang="en-GB" sz="2200" dirty="0" smtClean="0">
                <a:solidFill>
                  <a:srgbClr val="FFFFFF"/>
                </a:solidFill>
                <a:latin typeface="+mn-lt"/>
              </a:rPr>
              <a:t>‘Algerian’</a:t>
            </a:r>
          </a:p>
          <a:p>
            <a:pPr marL="342900" indent="-342900" algn="just" fontAlgn="base">
              <a:spcBef>
                <a:spcPct val="0"/>
              </a:spcBef>
              <a:spcAft>
                <a:spcPct val="0"/>
              </a:spcAft>
              <a:buFont typeface="Arial" panose="020B0604020202020204" pitchFamily="34" charset="0"/>
              <a:buChar char="•"/>
              <a:defRPr/>
            </a:pPr>
            <a:endParaRPr lang="en-GB" sz="800" dirty="0">
              <a:solidFill>
                <a:srgbClr val="FFFFFF"/>
              </a:solidFill>
              <a:latin typeface="+mn-lt"/>
            </a:endParaRPr>
          </a:p>
          <a:p>
            <a:pPr algn="just" fontAlgn="base">
              <a:spcBef>
                <a:spcPct val="0"/>
              </a:spcBef>
              <a:spcAft>
                <a:spcPct val="0"/>
              </a:spcAft>
              <a:defRPr/>
            </a:pPr>
            <a:endParaRPr lang="en-GB" sz="1000" dirty="0" smtClean="0">
              <a:solidFill>
                <a:srgbClr val="FFFFFF"/>
              </a:solidFill>
              <a:latin typeface="+mn-lt"/>
            </a:endParaRPr>
          </a:p>
          <a:p>
            <a:pPr algn="just" fontAlgn="base">
              <a:spcBef>
                <a:spcPct val="0"/>
              </a:spcBef>
              <a:spcAft>
                <a:spcPct val="0"/>
              </a:spcAft>
              <a:defRPr/>
            </a:pPr>
            <a:r>
              <a:rPr lang="en-GB" sz="2200" b="1" u="sng" dirty="0" smtClean="0">
                <a:solidFill>
                  <a:srgbClr val="FFFF00"/>
                </a:solidFill>
                <a:latin typeface="+mn-lt"/>
              </a:rPr>
              <a:t>Semantics of European community terminology:</a:t>
            </a:r>
          </a:p>
          <a:p>
            <a:pPr algn="just" fontAlgn="base">
              <a:spcBef>
                <a:spcPct val="0"/>
              </a:spcBef>
              <a:spcAft>
                <a:spcPct val="0"/>
              </a:spcAft>
              <a:defRPr/>
            </a:pPr>
            <a:r>
              <a:rPr lang="en-GB" sz="2200" i="1" dirty="0" err="1" smtClean="0">
                <a:solidFill>
                  <a:srgbClr val="FFFFFF"/>
                </a:solidFill>
                <a:latin typeface="+mn-lt"/>
              </a:rPr>
              <a:t>Petits-blancs</a:t>
            </a:r>
            <a:r>
              <a:rPr lang="en-GB" sz="2200" i="1" dirty="0" smtClean="0">
                <a:solidFill>
                  <a:srgbClr val="FFFFFF"/>
                </a:solidFill>
                <a:latin typeface="+mn-lt"/>
              </a:rPr>
              <a:t> </a:t>
            </a:r>
            <a:r>
              <a:rPr lang="en-GB" sz="2200" dirty="0">
                <a:solidFill>
                  <a:srgbClr val="FFFFFF"/>
                </a:solidFill>
                <a:latin typeface="+mn-lt"/>
              </a:rPr>
              <a:t>= ‘Little whites’ – similar to </a:t>
            </a:r>
            <a:r>
              <a:rPr lang="en-GB" sz="2200" i="1" dirty="0">
                <a:solidFill>
                  <a:srgbClr val="FFFFFF"/>
                </a:solidFill>
                <a:latin typeface="+mn-lt"/>
              </a:rPr>
              <a:t>p</a:t>
            </a:r>
            <a:r>
              <a:rPr lang="en-GB" sz="2200" i="1" dirty="0">
                <a:latin typeface="+mn-lt"/>
              </a:rPr>
              <a:t>etite bourgeoisie</a:t>
            </a:r>
            <a:endParaRPr lang="en-GB" sz="2200" dirty="0">
              <a:latin typeface="+mn-lt"/>
            </a:endParaRPr>
          </a:p>
          <a:p>
            <a:pPr algn="just" fontAlgn="base">
              <a:spcBef>
                <a:spcPct val="0"/>
              </a:spcBef>
              <a:spcAft>
                <a:spcPct val="0"/>
              </a:spcAft>
              <a:defRPr/>
            </a:pPr>
            <a:r>
              <a:rPr lang="en-GB" sz="2200" i="1" dirty="0" err="1">
                <a:solidFill>
                  <a:srgbClr val="FFFFFF"/>
                </a:solidFill>
                <a:latin typeface="+mn-lt"/>
              </a:rPr>
              <a:t>Pauvre-blancs</a:t>
            </a:r>
            <a:r>
              <a:rPr lang="en-GB" sz="2200" i="1" dirty="0">
                <a:solidFill>
                  <a:srgbClr val="FFFFFF"/>
                </a:solidFill>
                <a:latin typeface="+mn-lt"/>
              </a:rPr>
              <a:t> </a:t>
            </a:r>
            <a:r>
              <a:rPr lang="en-GB" sz="2200" dirty="0">
                <a:solidFill>
                  <a:srgbClr val="FFFFFF"/>
                </a:solidFill>
                <a:latin typeface="+mn-lt"/>
              </a:rPr>
              <a:t>= ‘Poor whites’</a:t>
            </a:r>
            <a:endParaRPr lang="en-GB" sz="2200" i="1" dirty="0">
              <a:solidFill>
                <a:srgbClr val="FFFFFF"/>
              </a:solidFill>
              <a:latin typeface="+mn-lt"/>
            </a:endParaRPr>
          </a:p>
          <a:p>
            <a:pPr algn="just" fontAlgn="base">
              <a:spcBef>
                <a:spcPct val="0"/>
              </a:spcBef>
              <a:spcAft>
                <a:spcPct val="0"/>
              </a:spcAft>
              <a:defRPr/>
            </a:pPr>
            <a:r>
              <a:rPr lang="en-GB" sz="2200" i="1" dirty="0">
                <a:solidFill>
                  <a:srgbClr val="FFFFFF"/>
                </a:solidFill>
                <a:latin typeface="+mn-lt"/>
              </a:rPr>
              <a:t>Colons </a:t>
            </a:r>
            <a:r>
              <a:rPr lang="en-GB" sz="2200" dirty="0">
                <a:solidFill>
                  <a:srgbClr val="FFFFFF"/>
                </a:solidFill>
                <a:latin typeface="+mn-lt"/>
              </a:rPr>
              <a:t>= colonists</a:t>
            </a:r>
            <a:endParaRPr lang="en-GB" sz="2200" i="1" dirty="0">
              <a:solidFill>
                <a:srgbClr val="FFFFFF"/>
              </a:solidFill>
              <a:latin typeface="+mn-lt"/>
            </a:endParaRPr>
          </a:p>
          <a:p>
            <a:pPr algn="just" fontAlgn="base">
              <a:spcBef>
                <a:spcPct val="0"/>
              </a:spcBef>
              <a:spcAft>
                <a:spcPct val="0"/>
              </a:spcAft>
              <a:defRPr/>
            </a:pPr>
            <a:r>
              <a:rPr lang="en-GB" sz="2200" i="1" dirty="0">
                <a:solidFill>
                  <a:srgbClr val="FFFFFF"/>
                </a:solidFill>
                <a:latin typeface="+mn-lt"/>
              </a:rPr>
              <a:t>Grand-colons </a:t>
            </a:r>
            <a:r>
              <a:rPr lang="en-GB" sz="2200" dirty="0">
                <a:solidFill>
                  <a:srgbClr val="FFFFFF"/>
                </a:solidFill>
                <a:latin typeface="+mn-lt"/>
              </a:rPr>
              <a:t>= </a:t>
            </a:r>
            <a:r>
              <a:rPr lang="en-GB" sz="2200" dirty="0" smtClean="0">
                <a:solidFill>
                  <a:srgbClr val="FFFFFF"/>
                </a:solidFill>
                <a:latin typeface="+mn-lt"/>
              </a:rPr>
              <a:t>‘great colonists’ – wealthy, propertied, landowning, business-owning </a:t>
            </a:r>
            <a:endParaRPr lang="en-GB" sz="2400" i="1" dirty="0">
              <a:solidFill>
                <a:srgbClr val="FFFFFF"/>
              </a:solidFill>
              <a:latin typeface="+mn-lt"/>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Tree>
    <p:extLst>
      <p:ext uri="{BB962C8B-B14F-4D97-AF65-F5344CB8AC3E}">
        <p14:creationId xmlns:p14="http://schemas.microsoft.com/office/powerpoint/2010/main" val="197249074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050" name="Picture 2" descr="http://jessnevins.com/blog/wp-content/uploads/2015/03/cagayous.gif"/>
          <p:cNvPicPr>
            <a:picLocks noChangeAspect="1" noChangeArrowheads="1"/>
          </p:cNvPicPr>
          <p:nvPr/>
        </p:nvPicPr>
        <p:blipFill rotWithShape="1">
          <a:blip r:embed="rId3">
            <a:extLst>
              <a:ext uri="{28A0092B-C50C-407E-A947-70E740481C1C}">
                <a14:useLocalDpi xmlns:a14="http://schemas.microsoft.com/office/drawing/2010/main" val="0"/>
              </a:ext>
            </a:extLst>
          </a:blip>
          <a:srcRect l="7766" t="15775" r="8597" b="11314"/>
          <a:stretch/>
        </p:blipFill>
        <p:spPr bwMode="auto">
          <a:xfrm>
            <a:off x="5220072" y="680244"/>
            <a:ext cx="3748644" cy="511256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26988" y="6350"/>
            <a:ext cx="5535092" cy="8261741"/>
          </a:xfrm>
          <a:prstGeom prst="rect">
            <a:avLst/>
          </a:prstGeom>
        </p:spPr>
        <p:txBody>
          <a:bodyPr wrap="square" lIns="540000" tIns="540000" rIns="540000" bIns="540000">
            <a:spAutoFit/>
          </a:bodyPr>
          <a:lstStyle/>
          <a:p>
            <a:pPr fontAlgn="base">
              <a:spcBef>
                <a:spcPct val="0"/>
              </a:spcBef>
              <a:spcAft>
                <a:spcPct val="0"/>
              </a:spcAft>
              <a:defRPr/>
            </a:pPr>
            <a:r>
              <a:rPr lang="en-GB" sz="2400" b="1" u="sng" dirty="0" smtClean="0">
                <a:effectLst>
                  <a:outerShdw blurRad="38100" dist="38100" dir="2700000" algn="tl">
                    <a:srgbClr val="000000"/>
                  </a:outerShdw>
                </a:effectLst>
                <a:latin typeface="+mn-lt"/>
                <a:cs typeface="Arial" charset="0"/>
              </a:rPr>
              <a:t>4. Colonial Algiers: </a:t>
            </a:r>
            <a:r>
              <a:rPr lang="en-GB" sz="2400" b="1" u="sng" dirty="0" err="1" smtClean="0">
                <a:effectLst>
                  <a:outerShdw blurRad="38100" dist="38100" dir="2700000" algn="tl">
                    <a:srgbClr val="000000"/>
                  </a:outerShdw>
                </a:effectLst>
                <a:latin typeface="+mn-lt"/>
                <a:cs typeface="Arial" charset="0"/>
              </a:rPr>
              <a:t>Cagayous</a:t>
            </a:r>
            <a:endParaRPr lang="en-GB" sz="2400" b="1" u="sng" dirty="0" smtClean="0">
              <a:effectLst>
                <a:outerShdw blurRad="38100" dist="38100" dir="2700000" algn="tl">
                  <a:srgbClr val="000000"/>
                </a:outerShdw>
              </a:effectLst>
              <a:latin typeface="+mn-lt"/>
              <a:cs typeface="Arial" charset="0"/>
            </a:endParaRPr>
          </a:p>
          <a:p>
            <a:pPr fontAlgn="base">
              <a:spcBef>
                <a:spcPct val="0"/>
              </a:spcBef>
              <a:spcAft>
                <a:spcPct val="0"/>
              </a:spcAft>
              <a:defRPr/>
            </a:pPr>
            <a:endParaRPr lang="en-GB" sz="1000" u="sng" dirty="0">
              <a:solidFill>
                <a:srgbClr val="FF0000"/>
              </a:solidFill>
              <a:effectLst>
                <a:outerShdw blurRad="38100" dist="38100" dir="2700000" algn="tl">
                  <a:srgbClr val="000000"/>
                </a:outerShdw>
              </a:effectLst>
              <a:latin typeface="+mn-lt"/>
              <a:cs typeface="Arial" charset="0"/>
            </a:endParaRPr>
          </a:p>
          <a:p>
            <a:pPr marL="342900" indent="-342900" fontAlgn="base">
              <a:spcBef>
                <a:spcPct val="0"/>
              </a:spcBef>
              <a:spcAft>
                <a:spcPct val="0"/>
              </a:spcAft>
              <a:buFont typeface="Arial" panose="020B0604020202020204" pitchFamily="34" charset="0"/>
              <a:buChar char="•"/>
              <a:defRPr/>
            </a:pPr>
            <a:r>
              <a:rPr lang="en-GB" b="1" dirty="0" smtClean="0">
                <a:solidFill>
                  <a:srgbClr val="FFFF00"/>
                </a:solidFill>
                <a:latin typeface="+mn-lt"/>
                <a:cs typeface="Arial" charset="0"/>
              </a:rPr>
              <a:t>Character created by ‘Musette,’ nom-de-plume of </a:t>
            </a:r>
            <a:r>
              <a:rPr lang="en-GB" b="1" dirty="0" err="1" smtClean="0">
                <a:solidFill>
                  <a:srgbClr val="FFFF00"/>
                </a:solidFill>
                <a:latin typeface="+mn-lt"/>
                <a:cs typeface="Arial" charset="0"/>
              </a:rPr>
              <a:t>Auguste</a:t>
            </a:r>
            <a:r>
              <a:rPr lang="en-GB" b="1" dirty="0" smtClean="0">
                <a:solidFill>
                  <a:srgbClr val="FFFF00"/>
                </a:solidFill>
                <a:latin typeface="+mn-lt"/>
                <a:cs typeface="Arial" charset="0"/>
              </a:rPr>
              <a:t> </a:t>
            </a:r>
            <a:r>
              <a:rPr lang="en-GB" b="1" dirty="0" err="1" smtClean="0">
                <a:solidFill>
                  <a:srgbClr val="FFFF00"/>
                </a:solidFill>
                <a:latin typeface="+mn-lt"/>
                <a:cs typeface="Arial" charset="0"/>
              </a:rPr>
              <a:t>Robinet</a:t>
            </a:r>
            <a:r>
              <a:rPr lang="en-GB" b="1" dirty="0" smtClean="0">
                <a:solidFill>
                  <a:srgbClr val="FFFF00"/>
                </a:solidFill>
                <a:latin typeface="+mn-lt"/>
                <a:cs typeface="Arial" charset="0"/>
              </a:rPr>
              <a:t> (1862–1930), colonial administrator – inspector of orphanages in Bab-el-</a:t>
            </a:r>
            <a:r>
              <a:rPr lang="en-GB" b="1" dirty="0" err="1" smtClean="0">
                <a:solidFill>
                  <a:srgbClr val="FFFF00"/>
                </a:solidFill>
                <a:latin typeface="+mn-lt"/>
                <a:cs typeface="Arial" charset="0"/>
              </a:rPr>
              <a:t>Oued</a:t>
            </a:r>
            <a:endParaRPr lang="en-GB" b="1" dirty="0" smtClean="0">
              <a:solidFill>
                <a:srgbClr val="FFFF00"/>
              </a:solidFill>
              <a:latin typeface="+mn-lt"/>
              <a:cs typeface="Arial" charset="0"/>
            </a:endParaRPr>
          </a:p>
          <a:p>
            <a:pPr marL="342900" indent="-342900" fontAlgn="base">
              <a:spcBef>
                <a:spcPct val="0"/>
              </a:spcBef>
              <a:spcAft>
                <a:spcPct val="0"/>
              </a:spcAft>
              <a:buFont typeface="Arial" panose="020B0604020202020204" pitchFamily="34" charset="0"/>
              <a:buChar char="•"/>
              <a:defRPr/>
            </a:pPr>
            <a:r>
              <a:rPr lang="en-GB" b="1" i="1" dirty="0" smtClean="0">
                <a:solidFill>
                  <a:srgbClr val="FFFF00"/>
                </a:solidFill>
                <a:latin typeface="+mn-lt"/>
                <a:cs typeface="Arial" charset="0"/>
              </a:rPr>
              <a:t>Le </a:t>
            </a:r>
            <a:r>
              <a:rPr lang="en-GB" b="1" i="1" dirty="0" err="1">
                <a:solidFill>
                  <a:srgbClr val="FFFF00"/>
                </a:solidFill>
                <a:latin typeface="+mn-lt"/>
                <a:cs typeface="Arial" charset="0"/>
              </a:rPr>
              <a:t>roi</a:t>
            </a:r>
            <a:r>
              <a:rPr lang="en-GB" b="1" i="1" dirty="0">
                <a:solidFill>
                  <a:srgbClr val="FFFF00"/>
                </a:solidFill>
                <a:latin typeface="+mn-lt"/>
                <a:cs typeface="Arial" charset="0"/>
              </a:rPr>
              <a:t> des </a:t>
            </a:r>
            <a:r>
              <a:rPr lang="en-GB" b="1" i="1" dirty="0" err="1" smtClean="0">
                <a:solidFill>
                  <a:srgbClr val="FFFF00"/>
                </a:solidFill>
                <a:latin typeface="+mn-lt"/>
                <a:cs typeface="Arial" charset="0"/>
              </a:rPr>
              <a:t>Salaouetches</a:t>
            </a:r>
            <a:r>
              <a:rPr lang="en-GB" b="1" i="1" dirty="0" smtClean="0">
                <a:solidFill>
                  <a:srgbClr val="FFFF00"/>
                </a:solidFill>
                <a:latin typeface="+mn-lt"/>
                <a:cs typeface="Arial" charset="0"/>
              </a:rPr>
              <a:t> </a:t>
            </a:r>
            <a:r>
              <a:rPr lang="en-GB" b="1" dirty="0" smtClean="0">
                <a:solidFill>
                  <a:srgbClr val="FFFF00"/>
                </a:solidFill>
                <a:latin typeface="+mn-lt"/>
                <a:cs typeface="Arial" charset="0"/>
              </a:rPr>
              <a:t>= king of the layabouts </a:t>
            </a:r>
          </a:p>
          <a:p>
            <a:pPr marL="342900" indent="-342900" fontAlgn="base">
              <a:spcBef>
                <a:spcPct val="0"/>
              </a:spcBef>
              <a:spcAft>
                <a:spcPct val="0"/>
              </a:spcAft>
              <a:buFont typeface="Arial" panose="020B0604020202020204" pitchFamily="34" charset="0"/>
              <a:buChar char="•"/>
              <a:defRPr/>
            </a:pPr>
            <a:r>
              <a:rPr lang="en-GB" b="1" dirty="0" smtClean="0">
                <a:solidFill>
                  <a:srgbClr val="FFFF00"/>
                </a:solidFill>
                <a:latin typeface="+mn-lt"/>
                <a:cs typeface="Arial" charset="0"/>
              </a:rPr>
              <a:t>Stories </a:t>
            </a:r>
            <a:r>
              <a:rPr lang="en-GB" dirty="0" smtClean="0">
                <a:solidFill>
                  <a:srgbClr val="FFFF00"/>
                </a:solidFill>
                <a:latin typeface="+mn-lt"/>
                <a:cs typeface="Arial" charset="0"/>
              </a:rPr>
              <a:t>(published 1894–1920) </a:t>
            </a:r>
            <a:r>
              <a:rPr lang="en-GB" b="1" dirty="0" smtClean="0">
                <a:solidFill>
                  <a:srgbClr val="FFFF00"/>
                </a:solidFill>
                <a:latin typeface="+mn-lt"/>
                <a:cs typeface="Arial" charset="0"/>
              </a:rPr>
              <a:t>concentrate on </a:t>
            </a:r>
            <a:r>
              <a:rPr lang="en-GB" b="1" dirty="0" err="1" smtClean="0">
                <a:solidFill>
                  <a:srgbClr val="FFFF00"/>
                </a:solidFill>
                <a:latin typeface="+mn-lt"/>
                <a:cs typeface="Arial" charset="0"/>
              </a:rPr>
              <a:t>Cagayous</a:t>
            </a:r>
            <a:r>
              <a:rPr lang="en-GB" b="1" dirty="0" smtClean="0">
                <a:solidFill>
                  <a:srgbClr val="FFFF00"/>
                </a:solidFill>
                <a:latin typeface="+mn-lt"/>
                <a:cs typeface="Arial" charset="0"/>
              </a:rPr>
              <a:t>’ street escapades in Bab-el-</a:t>
            </a:r>
            <a:r>
              <a:rPr lang="en-GB" b="1" dirty="0" err="1" smtClean="0">
                <a:solidFill>
                  <a:srgbClr val="FFFF00"/>
                </a:solidFill>
                <a:latin typeface="+mn-lt"/>
                <a:cs typeface="Arial" charset="0"/>
              </a:rPr>
              <a:t>Oued</a:t>
            </a:r>
            <a:r>
              <a:rPr lang="en-GB" b="1" dirty="0" smtClean="0">
                <a:solidFill>
                  <a:srgbClr val="FFFF00"/>
                </a:solidFill>
                <a:latin typeface="+mn-lt"/>
                <a:cs typeface="Arial" charset="0"/>
              </a:rPr>
              <a:t> and  Marine Quarter  </a:t>
            </a:r>
            <a:r>
              <a:rPr lang="en-GB" dirty="0" smtClean="0">
                <a:solidFill>
                  <a:srgbClr val="FFFF00"/>
                </a:solidFill>
                <a:latin typeface="+mn-lt"/>
                <a:cs typeface="Arial" charset="0"/>
              </a:rPr>
              <a:t>(only occasional forays into the </a:t>
            </a:r>
            <a:r>
              <a:rPr lang="en-GB" dirty="0" err="1" smtClean="0">
                <a:solidFill>
                  <a:srgbClr val="FFFF00"/>
                </a:solidFill>
                <a:latin typeface="+mn-lt"/>
                <a:cs typeface="Arial" charset="0"/>
              </a:rPr>
              <a:t>Casbah</a:t>
            </a:r>
            <a:r>
              <a:rPr lang="en-GB" dirty="0" smtClean="0">
                <a:solidFill>
                  <a:srgbClr val="FFFF00"/>
                </a:solidFill>
                <a:latin typeface="+mn-lt"/>
                <a:cs typeface="Arial" charset="0"/>
              </a:rPr>
              <a:t> or hillside French villas)</a:t>
            </a:r>
          </a:p>
          <a:p>
            <a:pPr marL="342900" indent="-342900" fontAlgn="base">
              <a:spcBef>
                <a:spcPct val="0"/>
              </a:spcBef>
              <a:spcAft>
                <a:spcPct val="0"/>
              </a:spcAft>
              <a:buFont typeface="Arial" panose="020B0604020202020204" pitchFamily="34" charset="0"/>
              <a:buChar char="•"/>
              <a:defRPr/>
            </a:pPr>
            <a:r>
              <a:rPr lang="en-GB" b="1" dirty="0" smtClean="0">
                <a:solidFill>
                  <a:srgbClr val="FFFF00"/>
                </a:solidFill>
                <a:latin typeface="+mn-lt"/>
                <a:cs typeface="Arial" charset="0"/>
              </a:rPr>
              <a:t>Speaks plebeian </a:t>
            </a:r>
            <a:r>
              <a:rPr lang="en-GB" b="1" i="1" dirty="0" err="1" smtClean="0">
                <a:solidFill>
                  <a:srgbClr val="FFFF00"/>
                </a:solidFill>
                <a:latin typeface="+mn-lt"/>
                <a:cs typeface="Arial" charset="0"/>
              </a:rPr>
              <a:t>patouète</a:t>
            </a:r>
            <a:r>
              <a:rPr lang="en-GB" b="1" i="1" dirty="0" smtClean="0">
                <a:solidFill>
                  <a:srgbClr val="FFFF00"/>
                </a:solidFill>
                <a:latin typeface="+mn-lt"/>
                <a:cs typeface="Arial" charset="0"/>
              </a:rPr>
              <a:t>  </a:t>
            </a:r>
            <a:r>
              <a:rPr lang="en-GB" b="1" dirty="0" smtClean="0">
                <a:solidFill>
                  <a:srgbClr val="FFFF00"/>
                </a:solidFill>
                <a:latin typeface="+mn-lt"/>
                <a:cs typeface="Arial" charset="0"/>
              </a:rPr>
              <a:t>(‘potato-eater’) Algiers-French dialect; uses coarse language </a:t>
            </a:r>
          </a:p>
          <a:p>
            <a:pPr marL="342900" indent="-342900" fontAlgn="base">
              <a:spcBef>
                <a:spcPct val="0"/>
              </a:spcBef>
              <a:spcAft>
                <a:spcPct val="0"/>
              </a:spcAft>
              <a:buFont typeface="Arial" panose="020B0604020202020204" pitchFamily="34" charset="0"/>
              <a:buChar char="•"/>
              <a:defRPr/>
            </a:pPr>
            <a:r>
              <a:rPr lang="en-GB" b="1" dirty="0" smtClean="0">
                <a:solidFill>
                  <a:srgbClr val="FFFF00"/>
                </a:solidFill>
                <a:latin typeface="+mn-lt"/>
                <a:cs typeface="Arial" charset="0"/>
              </a:rPr>
              <a:t>Stories act as a </a:t>
            </a:r>
            <a:r>
              <a:rPr lang="en-GB" b="1" dirty="0" err="1" smtClean="0">
                <a:solidFill>
                  <a:srgbClr val="FFFF00"/>
                </a:solidFill>
                <a:latin typeface="+mn-lt"/>
                <a:cs typeface="Arial" charset="0"/>
              </a:rPr>
              <a:t>vessal</a:t>
            </a:r>
            <a:r>
              <a:rPr lang="en-GB" b="1" dirty="0" smtClean="0">
                <a:solidFill>
                  <a:srgbClr val="FFFF00"/>
                </a:solidFill>
                <a:latin typeface="+mn-lt"/>
                <a:cs typeface="Arial" charset="0"/>
              </a:rPr>
              <a:t> for satire and for exploring political satire issues:</a:t>
            </a:r>
          </a:p>
          <a:p>
            <a:pPr marL="800100" lvl="1" indent="-342900" fontAlgn="base">
              <a:spcBef>
                <a:spcPct val="0"/>
              </a:spcBef>
              <a:spcAft>
                <a:spcPct val="0"/>
              </a:spcAft>
              <a:buFontTx/>
              <a:buChar char="-"/>
              <a:defRPr/>
            </a:pPr>
            <a:r>
              <a:rPr lang="en-GB" dirty="0">
                <a:solidFill>
                  <a:srgbClr val="FFFF00"/>
                </a:solidFill>
                <a:latin typeface="+mn-lt"/>
                <a:cs typeface="Arial" charset="0"/>
              </a:rPr>
              <a:t>A</a:t>
            </a:r>
            <a:r>
              <a:rPr lang="en-GB" dirty="0" smtClean="0">
                <a:solidFill>
                  <a:srgbClr val="FFFF00"/>
                </a:solidFill>
                <a:latin typeface="+mn-lt"/>
                <a:cs typeface="Arial" charset="0"/>
              </a:rPr>
              <a:t>nti-Semitism</a:t>
            </a:r>
          </a:p>
          <a:p>
            <a:pPr marL="800100" lvl="1" indent="-342900" fontAlgn="base">
              <a:spcBef>
                <a:spcPct val="0"/>
              </a:spcBef>
              <a:spcAft>
                <a:spcPct val="0"/>
              </a:spcAft>
              <a:buFontTx/>
              <a:buChar char="-"/>
              <a:defRPr/>
            </a:pPr>
            <a:r>
              <a:rPr lang="en-GB" dirty="0" smtClean="0">
                <a:solidFill>
                  <a:srgbClr val="FFFF00"/>
                </a:solidFill>
                <a:latin typeface="+mn-lt"/>
                <a:cs typeface="Arial" charset="0"/>
              </a:rPr>
              <a:t>Debates about Algerian autonomy</a:t>
            </a:r>
          </a:p>
          <a:p>
            <a:pPr marL="800100" lvl="1" indent="-342900" fontAlgn="base">
              <a:spcBef>
                <a:spcPct val="0"/>
              </a:spcBef>
              <a:spcAft>
                <a:spcPct val="0"/>
              </a:spcAft>
              <a:buFontTx/>
              <a:buChar char="-"/>
              <a:defRPr/>
            </a:pPr>
            <a:r>
              <a:rPr lang="en-GB" dirty="0" smtClean="0">
                <a:solidFill>
                  <a:srgbClr val="FFFF00"/>
                </a:solidFill>
                <a:latin typeface="+mn-lt"/>
                <a:cs typeface="Arial" charset="0"/>
              </a:rPr>
              <a:t>Stands for election in Paris as </a:t>
            </a:r>
            <a:r>
              <a:rPr lang="en-GB" i="1" dirty="0" err="1" smtClean="0">
                <a:solidFill>
                  <a:srgbClr val="FFFF00"/>
                </a:solidFill>
                <a:latin typeface="+mn-lt"/>
                <a:cs typeface="Arial" charset="0"/>
              </a:rPr>
              <a:t>antitout</a:t>
            </a:r>
            <a:r>
              <a:rPr lang="en-GB" i="1" dirty="0" smtClean="0">
                <a:solidFill>
                  <a:srgbClr val="FFFF00"/>
                </a:solidFill>
                <a:latin typeface="+mn-lt"/>
                <a:cs typeface="Arial" charset="0"/>
              </a:rPr>
              <a:t> </a:t>
            </a:r>
            <a:r>
              <a:rPr lang="en-GB" dirty="0" smtClean="0">
                <a:solidFill>
                  <a:srgbClr val="FFFF00"/>
                </a:solidFill>
                <a:latin typeface="+mn-lt"/>
                <a:cs typeface="Arial" charset="0"/>
              </a:rPr>
              <a:t>(‘anti-everything’) candidate  </a:t>
            </a:r>
          </a:p>
          <a:p>
            <a:pPr marL="342900" indent="-342900" fontAlgn="base">
              <a:spcBef>
                <a:spcPct val="0"/>
              </a:spcBef>
              <a:spcAft>
                <a:spcPct val="0"/>
              </a:spcAft>
              <a:buFont typeface="Arial" panose="020B0604020202020204" pitchFamily="34" charset="0"/>
              <a:buChar char="•"/>
              <a:defRPr/>
            </a:pPr>
            <a:endParaRPr lang="en-GB" sz="2400" dirty="0">
              <a:solidFill>
                <a:srgbClr val="FFFF00"/>
              </a:solidFill>
              <a:cs typeface="Arial" charset="0"/>
            </a:endParaRPr>
          </a:p>
          <a:p>
            <a:pPr fontAlgn="base">
              <a:spcBef>
                <a:spcPct val="0"/>
              </a:spcBef>
              <a:spcAft>
                <a:spcPct val="0"/>
              </a:spcAft>
              <a:defRPr/>
            </a:pPr>
            <a:endParaRPr lang="en-GB" sz="2400" u="sng" dirty="0" smtClean="0">
              <a:solidFill>
                <a:srgbClr val="FFFF00"/>
              </a:solidFill>
              <a:effectLst>
                <a:outerShdw blurRad="38100" dist="38100" dir="2700000" algn="tl">
                  <a:srgbClr val="000000"/>
                </a:outerShdw>
              </a:effectLst>
              <a:cs typeface="Arial" charset="0"/>
            </a:endParaRPr>
          </a:p>
          <a:p>
            <a:pPr marL="285750" indent="-285750" fontAlgn="base">
              <a:spcBef>
                <a:spcPct val="0"/>
              </a:spcBef>
              <a:spcAft>
                <a:spcPct val="0"/>
              </a:spcAft>
              <a:buFont typeface="Arial" panose="020B0604020202020204" pitchFamily="34" charset="0"/>
              <a:buChar char="•"/>
              <a:defRPr/>
            </a:pPr>
            <a:endParaRPr lang="en-GB" sz="1600" b="1" dirty="0" smtClean="0">
              <a:solidFill>
                <a:srgbClr val="FF0000"/>
              </a:solidFill>
            </a:endParaRPr>
          </a:p>
        </p:txBody>
      </p:sp>
    </p:spTree>
    <p:extLst>
      <p:ext uri="{BB962C8B-B14F-4D97-AF65-F5344CB8AC3E}">
        <p14:creationId xmlns:p14="http://schemas.microsoft.com/office/powerpoint/2010/main" val="38600526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3152650"/>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4. Colonial Algiers: </a:t>
            </a:r>
            <a:r>
              <a:rPr lang="en-GB" sz="2400" b="1" i="1" u="sng" dirty="0" err="1" smtClean="0">
                <a:solidFill>
                  <a:srgbClr val="FFFFFF"/>
                </a:solidFill>
                <a:effectLst>
                  <a:outerShdw blurRad="38100" dist="38100" dir="2700000" algn="tl">
                    <a:srgbClr val="000000"/>
                  </a:outerShdw>
                </a:effectLst>
                <a:latin typeface="+mn-lt"/>
                <a:cs typeface="Arial" charset="0"/>
              </a:rPr>
              <a:t>Pieds</a:t>
            </a:r>
            <a:r>
              <a:rPr lang="en-GB" sz="2400" b="1" i="1" u="sng" dirty="0" smtClean="0">
                <a:solidFill>
                  <a:srgbClr val="FFFFFF"/>
                </a:solidFill>
                <a:effectLst>
                  <a:outerShdw blurRad="38100" dist="38100" dir="2700000" algn="tl">
                    <a:srgbClr val="000000"/>
                  </a:outerShdw>
                </a:effectLst>
                <a:latin typeface="+mn-lt"/>
                <a:cs typeface="Arial" charset="0"/>
              </a:rPr>
              <a:t>-Noirs</a:t>
            </a:r>
          </a:p>
          <a:p>
            <a:pPr marL="342900" indent="-342900" algn="just" fontAlgn="base">
              <a:spcBef>
                <a:spcPct val="0"/>
              </a:spcBef>
              <a:spcAft>
                <a:spcPct val="0"/>
              </a:spcAft>
              <a:buFont typeface="Arial" panose="020B0604020202020204" pitchFamily="34" charset="0"/>
              <a:buChar char="•"/>
              <a:defRPr/>
            </a:pPr>
            <a:r>
              <a:rPr lang="en-GB" sz="2200" dirty="0" smtClean="0">
                <a:solidFill>
                  <a:srgbClr val="FFFFFF"/>
                </a:solidFill>
                <a:latin typeface="+mn-lt"/>
                <a:cs typeface="Arial" charset="0"/>
              </a:rPr>
              <a:t>Eventually, the accepted term of self-identification for the white, European settler community </a:t>
            </a:r>
            <a:r>
              <a:rPr lang="en-GB" sz="2200" dirty="0">
                <a:solidFill>
                  <a:srgbClr val="FFFFFF"/>
                </a:solidFill>
                <a:latin typeface="+mn-lt"/>
                <a:cs typeface="Arial" charset="0"/>
              </a:rPr>
              <a:t>is </a:t>
            </a:r>
            <a:r>
              <a:rPr lang="en-GB" sz="2200" i="1" dirty="0" err="1" smtClean="0">
                <a:solidFill>
                  <a:srgbClr val="FFFFFF"/>
                </a:solidFill>
                <a:latin typeface="+mn-lt"/>
                <a:cs typeface="Arial" charset="0"/>
              </a:rPr>
              <a:t>pieds</a:t>
            </a:r>
            <a:r>
              <a:rPr lang="en-GB" sz="2200" i="1" dirty="0" smtClean="0">
                <a:solidFill>
                  <a:srgbClr val="FFFFFF"/>
                </a:solidFill>
                <a:latin typeface="+mn-lt"/>
                <a:cs typeface="Arial" charset="0"/>
              </a:rPr>
              <a:t>-noirs </a:t>
            </a:r>
            <a:r>
              <a:rPr lang="en-GB" sz="2200" dirty="0" smtClean="0">
                <a:solidFill>
                  <a:srgbClr val="FFFFFF"/>
                </a:solidFill>
                <a:latin typeface="+mn-lt"/>
                <a:cs typeface="Arial" charset="0"/>
              </a:rPr>
              <a:t>– ‘black feet’</a:t>
            </a:r>
          </a:p>
          <a:p>
            <a:pPr marL="342900" indent="-342900" algn="just" fontAlgn="base">
              <a:spcBef>
                <a:spcPct val="0"/>
              </a:spcBef>
              <a:spcAft>
                <a:spcPct val="0"/>
              </a:spcAft>
              <a:buFont typeface="Arial" panose="020B0604020202020204" pitchFamily="34" charset="0"/>
              <a:buChar char="•"/>
              <a:defRPr/>
            </a:pPr>
            <a:r>
              <a:rPr lang="en-GB" sz="2200" dirty="0" smtClean="0">
                <a:solidFill>
                  <a:srgbClr val="FFFFFF"/>
                </a:solidFill>
                <a:latin typeface="+mn-lt"/>
                <a:cs typeface="Arial" charset="0"/>
              </a:rPr>
              <a:t>Early 20</a:t>
            </a:r>
            <a:r>
              <a:rPr lang="en-GB" sz="2200" baseline="30000" dirty="0" smtClean="0">
                <a:solidFill>
                  <a:srgbClr val="FFFFFF"/>
                </a:solidFill>
                <a:latin typeface="+mn-lt"/>
                <a:cs typeface="Arial" charset="0"/>
              </a:rPr>
              <a:t>th</a:t>
            </a:r>
            <a:r>
              <a:rPr lang="en-GB" sz="2200" dirty="0" smtClean="0">
                <a:solidFill>
                  <a:srgbClr val="FFFFFF"/>
                </a:solidFill>
                <a:latin typeface="+mn-lt"/>
                <a:cs typeface="Arial" charset="0"/>
              </a:rPr>
              <a:t> century, </a:t>
            </a:r>
            <a:r>
              <a:rPr lang="en-GB" sz="2200" i="1" dirty="0" err="1" smtClean="0">
                <a:solidFill>
                  <a:srgbClr val="FFFFFF"/>
                </a:solidFill>
                <a:latin typeface="+mn-lt"/>
                <a:cs typeface="Arial" charset="0"/>
              </a:rPr>
              <a:t>pieds</a:t>
            </a:r>
            <a:r>
              <a:rPr lang="en-GB" sz="2200" i="1" dirty="0" smtClean="0">
                <a:solidFill>
                  <a:srgbClr val="FFFFFF"/>
                </a:solidFill>
                <a:latin typeface="+mn-lt"/>
                <a:cs typeface="Arial" charset="0"/>
              </a:rPr>
              <a:t>-noirs </a:t>
            </a:r>
            <a:r>
              <a:rPr lang="en-GB" sz="2200" dirty="0" smtClean="0">
                <a:solidFill>
                  <a:srgbClr val="FFFFFF"/>
                </a:solidFill>
                <a:latin typeface="+mn-lt"/>
                <a:cs typeface="Arial" charset="0"/>
              </a:rPr>
              <a:t>tended to refer to ‘blackened feet’ of coal-using workers aboard ships – pejorative connotation</a:t>
            </a:r>
          </a:p>
          <a:p>
            <a:pPr marL="342900" indent="-342900" algn="just" fontAlgn="base">
              <a:spcBef>
                <a:spcPct val="0"/>
              </a:spcBef>
              <a:spcAft>
                <a:spcPct val="0"/>
              </a:spcAft>
              <a:buFont typeface="Arial" panose="020B0604020202020204" pitchFamily="34" charset="0"/>
              <a:buChar char="•"/>
              <a:defRPr/>
            </a:pPr>
            <a:r>
              <a:rPr lang="en-GB" sz="2200" i="1" dirty="0" err="1" smtClean="0">
                <a:solidFill>
                  <a:srgbClr val="FFFFFF"/>
                </a:solidFill>
                <a:latin typeface="+mn-lt"/>
                <a:cs typeface="Arial" charset="0"/>
              </a:rPr>
              <a:t>Pieds</a:t>
            </a:r>
            <a:r>
              <a:rPr lang="en-GB" sz="2200" i="1" dirty="0" smtClean="0">
                <a:solidFill>
                  <a:srgbClr val="FFFFFF"/>
                </a:solidFill>
                <a:latin typeface="+mn-lt"/>
                <a:cs typeface="Arial" charset="0"/>
              </a:rPr>
              <a:t>-noirs </a:t>
            </a:r>
            <a:r>
              <a:rPr lang="en-GB" sz="2200" dirty="0" smtClean="0">
                <a:solidFill>
                  <a:srgbClr val="FFFFFF"/>
                </a:solidFill>
                <a:latin typeface="+mn-lt"/>
                <a:cs typeface="Arial" charset="0"/>
              </a:rPr>
              <a:t>identity embraced in the era of decolonisation</a:t>
            </a: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26988" y="2996952"/>
            <a:ext cx="9159876" cy="2937206"/>
          </a:xfrm>
          <a:prstGeom prst="rect">
            <a:avLst/>
          </a:prstGeom>
        </p:spPr>
        <p:txBody>
          <a:bodyPr lIns="540000" tIns="540000" rIns="540000" bIns="540000">
            <a:spAutoFit/>
          </a:bodyPr>
          <a:lstStyle/>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i="1" dirty="0" smtClean="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p:txBody>
      </p:sp>
      <p:pic>
        <p:nvPicPr>
          <p:cNvPr id="2" name="Picture 1"/>
          <p:cNvPicPr>
            <a:picLocks noChangeAspect="1"/>
          </p:cNvPicPr>
          <p:nvPr/>
        </p:nvPicPr>
        <p:blipFill>
          <a:blip r:embed="rId3"/>
          <a:stretch>
            <a:fillRect/>
          </a:stretch>
        </p:blipFill>
        <p:spPr>
          <a:xfrm>
            <a:off x="2051720" y="2769567"/>
            <a:ext cx="5412854" cy="4088433"/>
          </a:xfrm>
          <a:prstGeom prst="rect">
            <a:avLst/>
          </a:prstGeom>
        </p:spPr>
      </p:pic>
      <p:sp>
        <p:nvSpPr>
          <p:cNvPr id="3" name="Rectangle 2"/>
          <p:cNvSpPr/>
          <p:nvPr/>
        </p:nvSpPr>
        <p:spPr>
          <a:xfrm>
            <a:off x="155575" y="3530916"/>
            <a:ext cx="1853952" cy="1569660"/>
          </a:xfrm>
          <a:prstGeom prst="rect">
            <a:avLst/>
          </a:prstGeom>
        </p:spPr>
        <p:txBody>
          <a:bodyPr wrap="square">
            <a:spAutoFit/>
          </a:bodyPr>
          <a:lstStyle/>
          <a:p>
            <a:r>
              <a:rPr lang="en-US" sz="1600" dirty="0">
                <a:latin typeface="+mn-lt"/>
              </a:rPr>
              <a:t>Albert Camus at the age of seven (</a:t>
            </a:r>
            <a:r>
              <a:rPr lang="en-US" sz="1600" dirty="0" err="1">
                <a:latin typeface="+mn-lt"/>
              </a:rPr>
              <a:t>centre</a:t>
            </a:r>
            <a:r>
              <a:rPr lang="en-US" sz="1600" dirty="0">
                <a:latin typeface="+mn-lt"/>
              </a:rPr>
              <a:t>, wearing black) in his uncle’s workshop, Algiers, 1920</a:t>
            </a:r>
          </a:p>
        </p:txBody>
      </p:sp>
    </p:spTree>
    <p:extLst>
      <p:ext uri="{BB962C8B-B14F-4D97-AF65-F5344CB8AC3E}">
        <p14:creationId xmlns:p14="http://schemas.microsoft.com/office/powerpoint/2010/main" val="287990487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26988" y="2996952"/>
            <a:ext cx="9159876" cy="2937206"/>
          </a:xfrm>
          <a:prstGeom prst="rect">
            <a:avLst/>
          </a:prstGeom>
        </p:spPr>
        <p:txBody>
          <a:bodyPr lIns="540000" tIns="540000" rIns="540000" bIns="540000">
            <a:spAutoFit/>
          </a:bodyPr>
          <a:lstStyle/>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i="1" dirty="0" smtClean="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4231" y="-3175"/>
            <a:ext cx="4418657" cy="2962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5587038" y="2661689"/>
            <a:ext cx="3695746" cy="5159014"/>
          </a:xfrm>
          <a:prstGeom prst="rect">
            <a:avLst/>
          </a:prstGeom>
        </p:spPr>
        <p:txBody>
          <a:bodyPr wrap="square" lIns="540000" tIns="360000" rIns="540000" bIns="360000">
            <a:spAutoFit/>
          </a:bodyPr>
          <a:lstStyle/>
          <a:p>
            <a:pPr algn="r" fontAlgn="base">
              <a:spcBef>
                <a:spcPct val="0"/>
              </a:spcBef>
              <a:spcAft>
                <a:spcPct val="0"/>
              </a:spcAft>
              <a:defRPr/>
            </a:pPr>
            <a:r>
              <a:rPr lang="en-GB" b="1" u="sng" dirty="0" smtClean="0">
                <a:solidFill>
                  <a:srgbClr val="FFFF00"/>
                </a:solidFill>
                <a:latin typeface="+mn-lt"/>
                <a:cs typeface="Arial" charset="0"/>
              </a:rPr>
              <a:t>Key works</a:t>
            </a:r>
          </a:p>
          <a:p>
            <a:pPr algn="r" fontAlgn="base">
              <a:spcBef>
                <a:spcPct val="0"/>
              </a:spcBef>
              <a:spcAft>
                <a:spcPct val="0"/>
              </a:spcAft>
              <a:defRPr/>
            </a:pPr>
            <a:r>
              <a:rPr lang="en-GB" b="1" i="1" dirty="0">
                <a:latin typeface="+mn-lt"/>
                <a:cs typeface="Arial" charset="0"/>
              </a:rPr>
              <a:t>The Stranger </a:t>
            </a:r>
            <a:r>
              <a:rPr lang="en-GB" i="1" dirty="0">
                <a:latin typeface="+mn-lt"/>
                <a:cs typeface="Arial" charset="0"/>
              </a:rPr>
              <a:t>(</a:t>
            </a:r>
            <a:r>
              <a:rPr lang="en-GB" i="1" dirty="0" err="1">
                <a:latin typeface="+mn-lt"/>
                <a:cs typeface="Arial" charset="0"/>
              </a:rPr>
              <a:t>L'Étranger</a:t>
            </a:r>
            <a:r>
              <a:rPr lang="en-GB" i="1" dirty="0">
                <a:latin typeface="+mn-lt"/>
                <a:cs typeface="Arial" charset="0"/>
              </a:rPr>
              <a:t>, </a:t>
            </a:r>
            <a:r>
              <a:rPr lang="en-GB" dirty="0">
                <a:latin typeface="+mn-lt"/>
                <a:cs typeface="Arial" charset="0"/>
              </a:rPr>
              <a:t>often </a:t>
            </a:r>
            <a:r>
              <a:rPr lang="en-GB" dirty="0" smtClean="0">
                <a:latin typeface="+mn-lt"/>
                <a:cs typeface="Arial" charset="0"/>
              </a:rPr>
              <a:t>translated as </a:t>
            </a:r>
            <a:r>
              <a:rPr lang="en-GB" i="1" dirty="0" smtClean="0">
                <a:latin typeface="+mn-lt"/>
                <a:cs typeface="Arial" charset="0"/>
              </a:rPr>
              <a:t>The </a:t>
            </a:r>
            <a:r>
              <a:rPr lang="en-GB" i="1" dirty="0">
                <a:latin typeface="+mn-lt"/>
                <a:cs typeface="Arial" charset="0"/>
              </a:rPr>
              <a:t>Outsider</a:t>
            </a:r>
            <a:r>
              <a:rPr lang="en-GB" i="1" dirty="0" smtClean="0">
                <a:latin typeface="+mn-lt"/>
                <a:cs typeface="Arial" charset="0"/>
              </a:rPr>
              <a:t>) </a:t>
            </a:r>
            <a:r>
              <a:rPr lang="en-GB" dirty="0" smtClean="0">
                <a:latin typeface="+mn-lt"/>
                <a:cs typeface="Arial" charset="0"/>
              </a:rPr>
              <a:t>(1942)</a:t>
            </a:r>
          </a:p>
          <a:p>
            <a:pPr algn="r" fontAlgn="base">
              <a:spcBef>
                <a:spcPct val="0"/>
              </a:spcBef>
              <a:spcAft>
                <a:spcPct val="0"/>
              </a:spcAft>
              <a:defRPr/>
            </a:pPr>
            <a:r>
              <a:rPr lang="en-GB" b="1" i="1" dirty="0">
                <a:latin typeface="+mn-lt"/>
                <a:cs typeface="Arial" charset="0"/>
              </a:rPr>
              <a:t>The Myth of Sisyphus </a:t>
            </a:r>
            <a:r>
              <a:rPr lang="en-GB" i="1" dirty="0">
                <a:latin typeface="+mn-lt"/>
                <a:cs typeface="Arial" charset="0"/>
              </a:rPr>
              <a:t>(Le </a:t>
            </a:r>
            <a:r>
              <a:rPr lang="en-GB" i="1" dirty="0" err="1">
                <a:latin typeface="+mn-lt"/>
                <a:cs typeface="Arial" charset="0"/>
              </a:rPr>
              <a:t>Mythe</a:t>
            </a:r>
            <a:r>
              <a:rPr lang="en-GB" i="1" dirty="0">
                <a:latin typeface="+mn-lt"/>
                <a:cs typeface="Arial" charset="0"/>
              </a:rPr>
              <a:t> de </a:t>
            </a:r>
            <a:r>
              <a:rPr lang="en-GB" i="1" dirty="0" err="1">
                <a:latin typeface="+mn-lt"/>
                <a:cs typeface="Arial" charset="0"/>
              </a:rPr>
              <a:t>Sisyphe</a:t>
            </a:r>
            <a:r>
              <a:rPr lang="en-GB" dirty="0">
                <a:latin typeface="+mn-lt"/>
                <a:cs typeface="Arial" charset="0"/>
              </a:rPr>
              <a:t>) (1942)</a:t>
            </a:r>
            <a:endParaRPr lang="en-GB" dirty="0" smtClean="0">
              <a:latin typeface="+mn-lt"/>
              <a:cs typeface="Arial" charset="0"/>
            </a:endParaRPr>
          </a:p>
          <a:p>
            <a:pPr algn="r" fontAlgn="base">
              <a:spcBef>
                <a:spcPct val="0"/>
              </a:spcBef>
              <a:spcAft>
                <a:spcPct val="0"/>
              </a:spcAft>
              <a:defRPr/>
            </a:pPr>
            <a:r>
              <a:rPr lang="en-GB" b="1" i="1" dirty="0" smtClean="0">
                <a:latin typeface="+mn-lt"/>
                <a:cs typeface="Arial" charset="0"/>
              </a:rPr>
              <a:t>The </a:t>
            </a:r>
            <a:r>
              <a:rPr lang="en-GB" b="1" i="1" dirty="0">
                <a:latin typeface="+mn-lt"/>
                <a:cs typeface="Arial" charset="0"/>
              </a:rPr>
              <a:t>Plague </a:t>
            </a:r>
            <a:r>
              <a:rPr lang="en-GB" i="1" dirty="0">
                <a:latin typeface="+mn-lt"/>
                <a:cs typeface="Arial" charset="0"/>
              </a:rPr>
              <a:t>(La </a:t>
            </a:r>
            <a:r>
              <a:rPr lang="en-GB" i="1" dirty="0" err="1">
                <a:latin typeface="+mn-lt"/>
                <a:cs typeface="Arial" charset="0"/>
              </a:rPr>
              <a:t>Peste</a:t>
            </a:r>
            <a:r>
              <a:rPr lang="en-GB" i="1" dirty="0">
                <a:latin typeface="+mn-lt"/>
                <a:cs typeface="Arial" charset="0"/>
              </a:rPr>
              <a:t>) </a:t>
            </a:r>
            <a:r>
              <a:rPr lang="en-GB" dirty="0">
                <a:latin typeface="+mn-lt"/>
                <a:cs typeface="Arial" charset="0"/>
              </a:rPr>
              <a:t>(1947)</a:t>
            </a:r>
          </a:p>
          <a:p>
            <a:pPr algn="r" fontAlgn="base">
              <a:spcBef>
                <a:spcPct val="0"/>
              </a:spcBef>
              <a:spcAft>
                <a:spcPct val="0"/>
              </a:spcAft>
              <a:defRPr/>
            </a:pPr>
            <a:r>
              <a:rPr lang="en-GB" b="1" i="1" dirty="0">
                <a:latin typeface="+mn-lt"/>
                <a:cs typeface="Arial" charset="0"/>
              </a:rPr>
              <a:t>The Fall </a:t>
            </a:r>
            <a:r>
              <a:rPr lang="en-GB" i="1" dirty="0">
                <a:latin typeface="+mn-lt"/>
                <a:cs typeface="Arial" charset="0"/>
              </a:rPr>
              <a:t>(La Chute) </a:t>
            </a:r>
            <a:r>
              <a:rPr lang="en-GB" dirty="0">
                <a:latin typeface="+mn-lt"/>
                <a:cs typeface="Arial" charset="0"/>
              </a:rPr>
              <a:t>(1956</a:t>
            </a:r>
            <a:r>
              <a:rPr lang="en-GB" b="1" dirty="0">
                <a:latin typeface="+mn-lt"/>
                <a:cs typeface="Arial" charset="0"/>
              </a:rPr>
              <a:t>)</a:t>
            </a:r>
          </a:p>
          <a:p>
            <a:pPr algn="r" fontAlgn="base">
              <a:spcBef>
                <a:spcPct val="0"/>
              </a:spcBef>
              <a:spcAft>
                <a:spcPct val="0"/>
              </a:spcAft>
              <a:defRPr/>
            </a:pPr>
            <a:r>
              <a:rPr lang="en-GB" b="1" i="1" dirty="0" smtClean="0">
                <a:latin typeface="+mn-lt"/>
                <a:cs typeface="Arial" charset="0"/>
              </a:rPr>
              <a:t>The </a:t>
            </a:r>
            <a:r>
              <a:rPr lang="en-GB" b="1" i="1" dirty="0">
                <a:latin typeface="+mn-lt"/>
                <a:cs typeface="Arial" charset="0"/>
              </a:rPr>
              <a:t>First Man </a:t>
            </a:r>
            <a:r>
              <a:rPr lang="en-GB" i="1" dirty="0">
                <a:latin typeface="+mn-lt"/>
                <a:cs typeface="Arial" charset="0"/>
              </a:rPr>
              <a:t>(Le premier </a:t>
            </a:r>
            <a:r>
              <a:rPr lang="en-GB" i="1" dirty="0" err="1">
                <a:latin typeface="+mn-lt"/>
                <a:cs typeface="Arial" charset="0"/>
              </a:rPr>
              <a:t>homme</a:t>
            </a:r>
            <a:r>
              <a:rPr lang="en-GB" i="1" dirty="0">
                <a:latin typeface="+mn-lt"/>
                <a:cs typeface="Arial" charset="0"/>
              </a:rPr>
              <a:t>) </a:t>
            </a:r>
            <a:r>
              <a:rPr lang="en-GB" dirty="0">
                <a:latin typeface="+mn-lt"/>
                <a:cs typeface="Arial" charset="0"/>
              </a:rPr>
              <a:t>(incomplete, published </a:t>
            </a:r>
            <a:r>
              <a:rPr lang="en-GB" dirty="0" smtClean="0">
                <a:latin typeface="+mn-lt"/>
                <a:cs typeface="Arial" charset="0"/>
              </a:rPr>
              <a:t>1995</a:t>
            </a:r>
            <a:r>
              <a:rPr lang="en-GB" dirty="0" smtClean="0">
                <a:cs typeface="Arial" charset="0"/>
              </a:rPr>
              <a:t>) </a:t>
            </a:r>
            <a:endParaRPr lang="en-GB" u="sng" dirty="0">
              <a:cs typeface="Arial" charset="0"/>
            </a:endParaRPr>
          </a:p>
          <a:p>
            <a:pPr algn="r" fontAlgn="base">
              <a:spcBef>
                <a:spcPct val="0"/>
              </a:spcBef>
              <a:spcAft>
                <a:spcPct val="0"/>
              </a:spcAft>
              <a:defRPr/>
            </a:pPr>
            <a:endParaRPr lang="en-GB" b="1" u="sng" dirty="0" smtClean="0">
              <a:solidFill>
                <a:srgbClr val="FFFF00"/>
              </a:solidFill>
              <a:cs typeface="Arial" charset="0"/>
            </a:endParaRPr>
          </a:p>
          <a:p>
            <a:pPr algn="r" fontAlgn="base">
              <a:spcBef>
                <a:spcPct val="0"/>
              </a:spcBef>
              <a:spcAft>
                <a:spcPct val="0"/>
              </a:spcAft>
              <a:defRPr/>
            </a:pPr>
            <a:endParaRPr lang="en-GB" b="1" u="sng" dirty="0">
              <a:solidFill>
                <a:srgbClr val="FFFF00"/>
              </a:solidFill>
              <a:cs typeface="Arial" charset="0"/>
            </a:endParaRPr>
          </a:p>
          <a:p>
            <a:pPr algn="r" fontAlgn="base">
              <a:spcBef>
                <a:spcPct val="0"/>
              </a:spcBef>
              <a:spcAft>
                <a:spcPct val="0"/>
              </a:spcAft>
              <a:defRPr/>
            </a:pPr>
            <a:endParaRPr lang="en-GB" b="1" u="sng" dirty="0" smtClean="0">
              <a:solidFill>
                <a:srgbClr val="FFFF00"/>
              </a:solidFill>
              <a:cs typeface="Arial" charset="0"/>
            </a:endParaRPr>
          </a:p>
          <a:p>
            <a:pPr algn="r" fontAlgn="base">
              <a:spcBef>
                <a:spcPct val="0"/>
              </a:spcBef>
              <a:spcAft>
                <a:spcPct val="0"/>
              </a:spcAft>
              <a:defRPr/>
            </a:pPr>
            <a:endParaRPr lang="en-GB" dirty="0" smtClean="0">
              <a:solidFill>
                <a:srgbClr val="FFFF00"/>
              </a:solidFill>
              <a:cs typeface="Arial" charset="0"/>
            </a:endParaRPr>
          </a:p>
        </p:txBody>
      </p:sp>
      <p:sp>
        <p:nvSpPr>
          <p:cNvPr id="10" name="Rectangle 9"/>
          <p:cNvSpPr/>
          <p:nvPr/>
        </p:nvSpPr>
        <p:spPr>
          <a:xfrm>
            <a:off x="-11113" y="34724"/>
            <a:ext cx="6269159" cy="6938302"/>
          </a:xfrm>
          <a:prstGeom prst="rect">
            <a:avLst/>
          </a:prstGeom>
        </p:spPr>
        <p:txBody>
          <a:bodyPr wrap="square"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mn-lt"/>
              </a:rPr>
              <a:t>4. Colonial Algiers:</a:t>
            </a:r>
          </a:p>
          <a:p>
            <a:pPr>
              <a:defRPr/>
            </a:pPr>
            <a:r>
              <a:rPr lang="en-GB" sz="2400" b="1" u="sng" dirty="0" smtClean="0">
                <a:solidFill>
                  <a:srgbClr val="FFFF00"/>
                </a:solidFill>
                <a:latin typeface="+mn-lt"/>
              </a:rPr>
              <a:t>Albert Camus (1913–1960)</a:t>
            </a:r>
          </a:p>
          <a:p>
            <a:pPr fontAlgn="base">
              <a:spcBef>
                <a:spcPct val="0"/>
              </a:spcBef>
              <a:spcAft>
                <a:spcPct val="0"/>
              </a:spcAft>
              <a:defRPr/>
            </a:pPr>
            <a:endParaRPr lang="en-GB" sz="2400" u="sng" dirty="0" smtClean="0">
              <a:solidFill>
                <a:srgbClr val="FFFF00"/>
              </a:solidFill>
              <a:effectLst>
                <a:outerShdw blurRad="38100" dist="38100" dir="2700000" algn="tl">
                  <a:srgbClr val="000000"/>
                </a:outerShdw>
              </a:effectLst>
              <a:latin typeface="+mn-lt"/>
            </a:endParaRPr>
          </a:p>
          <a:p>
            <a:pPr fontAlgn="base">
              <a:spcBef>
                <a:spcPct val="0"/>
              </a:spcBef>
              <a:spcAft>
                <a:spcPct val="0"/>
              </a:spcAft>
              <a:defRPr/>
            </a:pPr>
            <a:endParaRPr lang="en-GB" sz="2400" u="sng" dirty="0" smtClean="0">
              <a:solidFill>
                <a:srgbClr val="FFFF00"/>
              </a:solidFill>
              <a:effectLst>
                <a:outerShdw blurRad="38100" dist="38100" dir="2700000" algn="tl">
                  <a:srgbClr val="000000"/>
                </a:outerShdw>
              </a:effectLst>
              <a:latin typeface="+mn-lt"/>
            </a:endParaRPr>
          </a:p>
          <a:p>
            <a:pPr fontAlgn="base">
              <a:spcBef>
                <a:spcPct val="0"/>
              </a:spcBef>
              <a:spcAft>
                <a:spcPct val="0"/>
              </a:spcAft>
              <a:defRPr/>
            </a:pPr>
            <a:endParaRPr lang="en-GB" sz="2400" u="sng" dirty="0">
              <a:solidFill>
                <a:srgbClr val="FFFF00"/>
              </a:solidFill>
              <a:effectLst>
                <a:outerShdw blurRad="38100" dist="38100" dir="2700000" algn="tl">
                  <a:srgbClr val="000000"/>
                </a:outerShdw>
              </a:effectLst>
              <a:latin typeface="+mn-lt"/>
            </a:endParaRPr>
          </a:p>
          <a:p>
            <a:pPr marL="342900" indent="-342900" fontAlgn="base">
              <a:spcBef>
                <a:spcPct val="0"/>
              </a:spcBef>
              <a:spcAft>
                <a:spcPct val="0"/>
              </a:spcAft>
              <a:buFont typeface="Arial" panose="020B0604020202020204" pitchFamily="34" charset="0"/>
              <a:buChar char="•"/>
              <a:defRPr/>
            </a:pPr>
            <a:r>
              <a:rPr lang="en-GB" sz="2000" dirty="0" smtClean="0">
                <a:solidFill>
                  <a:srgbClr val="FFFF00"/>
                </a:solidFill>
                <a:latin typeface="+mn-lt"/>
              </a:rPr>
              <a:t>b. in coastal town </a:t>
            </a:r>
            <a:r>
              <a:rPr lang="en-GB" sz="2000" dirty="0">
                <a:solidFill>
                  <a:srgbClr val="FFFF00"/>
                </a:solidFill>
                <a:latin typeface="+mn-lt"/>
              </a:rPr>
              <a:t>of </a:t>
            </a:r>
            <a:r>
              <a:rPr lang="en-GB" sz="2000" dirty="0" err="1" smtClean="0">
                <a:solidFill>
                  <a:srgbClr val="FFFF00"/>
                </a:solidFill>
                <a:latin typeface="+mn-lt"/>
              </a:rPr>
              <a:t>Dréan</a:t>
            </a:r>
            <a:r>
              <a:rPr lang="en-GB" sz="2000" dirty="0" smtClean="0">
                <a:solidFill>
                  <a:srgbClr val="FFFF00"/>
                </a:solidFill>
                <a:latin typeface="+mn-lt"/>
              </a:rPr>
              <a:t>, Algeria</a:t>
            </a:r>
          </a:p>
          <a:p>
            <a:pPr marL="342900" indent="-342900" fontAlgn="base">
              <a:spcBef>
                <a:spcPct val="0"/>
              </a:spcBef>
              <a:spcAft>
                <a:spcPct val="0"/>
              </a:spcAft>
              <a:buFont typeface="Arial" panose="020B0604020202020204" pitchFamily="34" charset="0"/>
              <a:buChar char="•"/>
              <a:defRPr/>
            </a:pPr>
            <a:r>
              <a:rPr lang="en-GB" sz="2000" dirty="0" smtClean="0">
                <a:solidFill>
                  <a:srgbClr val="FFFF00"/>
                </a:solidFill>
                <a:latin typeface="+mn-lt"/>
              </a:rPr>
              <a:t>Father died in WWI (1914); grew </a:t>
            </a:r>
            <a:r>
              <a:rPr lang="en-GB" sz="2000" dirty="0">
                <a:solidFill>
                  <a:srgbClr val="FFFF00"/>
                </a:solidFill>
                <a:latin typeface="+mn-lt"/>
              </a:rPr>
              <a:t>up </a:t>
            </a:r>
            <a:r>
              <a:rPr lang="en-GB" sz="2000" dirty="0" smtClean="0">
                <a:solidFill>
                  <a:srgbClr val="FFFF00"/>
                </a:solidFill>
                <a:latin typeface="+mn-lt"/>
              </a:rPr>
              <a:t>with his (illiterate, Spanish-descended) mother in </a:t>
            </a:r>
            <a:r>
              <a:rPr lang="en-GB" sz="2000" dirty="0" err="1" smtClean="0">
                <a:solidFill>
                  <a:srgbClr val="FFFF00"/>
                </a:solidFill>
                <a:latin typeface="+mn-lt"/>
              </a:rPr>
              <a:t>Belcourt</a:t>
            </a:r>
            <a:r>
              <a:rPr lang="en-GB" sz="2000" dirty="0" smtClean="0">
                <a:solidFill>
                  <a:srgbClr val="FFFF00"/>
                </a:solidFill>
                <a:latin typeface="+mn-lt"/>
              </a:rPr>
              <a:t>, Algiers</a:t>
            </a:r>
            <a:endParaRPr lang="en-GB" sz="2000" dirty="0">
              <a:solidFill>
                <a:srgbClr val="FFFF00"/>
              </a:solidFill>
              <a:latin typeface="+mn-lt"/>
            </a:endParaRPr>
          </a:p>
          <a:p>
            <a:pPr marL="342900" indent="-342900" fontAlgn="base">
              <a:spcBef>
                <a:spcPct val="0"/>
              </a:spcBef>
              <a:spcAft>
                <a:spcPct val="0"/>
              </a:spcAft>
              <a:buFont typeface="Arial" panose="020B0604020202020204" pitchFamily="34" charset="0"/>
              <a:buChar char="•"/>
              <a:defRPr/>
            </a:pPr>
            <a:r>
              <a:rPr lang="en-GB" sz="2000" dirty="0" smtClean="0">
                <a:solidFill>
                  <a:srgbClr val="FFFF00"/>
                </a:solidFill>
                <a:latin typeface="+mn-lt"/>
              </a:rPr>
              <a:t>Educated at University of Algiers – played goalkeeper </a:t>
            </a:r>
            <a:r>
              <a:rPr lang="en-GB" sz="2000" dirty="0">
                <a:solidFill>
                  <a:srgbClr val="FFFF00"/>
                </a:solidFill>
                <a:latin typeface="+mn-lt"/>
              </a:rPr>
              <a:t>for </a:t>
            </a:r>
            <a:r>
              <a:rPr lang="en-GB" sz="2000" i="1" dirty="0">
                <a:solidFill>
                  <a:srgbClr val="FFFF00"/>
                </a:solidFill>
                <a:latin typeface="+mn-lt"/>
              </a:rPr>
              <a:t>Racing </a:t>
            </a:r>
            <a:r>
              <a:rPr lang="en-GB" sz="2000" i="1" dirty="0" err="1">
                <a:solidFill>
                  <a:srgbClr val="FFFF00"/>
                </a:solidFill>
                <a:latin typeface="+mn-lt"/>
              </a:rPr>
              <a:t>Universitaire</a:t>
            </a:r>
            <a:r>
              <a:rPr lang="en-GB" sz="2000" i="1" dirty="0">
                <a:solidFill>
                  <a:srgbClr val="FFFF00"/>
                </a:solidFill>
                <a:latin typeface="+mn-lt"/>
              </a:rPr>
              <a:t> </a:t>
            </a:r>
            <a:r>
              <a:rPr lang="en-GB" sz="2000" i="1" dirty="0" err="1" smtClean="0">
                <a:solidFill>
                  <a:srgbClr val="FFFF00"/>
                </a:solidFill>
                <a:latin typeface="+mn-lt"/>
              </a:rPr>
              <a:t>d'Alger</a:t>
            </a:r>
            <a:endParaRPr lang="en-GB" sz="2000" i="1" dirty="0" smtClean="0">
              <a:solidFill>
                <a:srgbClr val="FFFF00"/>
              </a:solidFill>
              <a:latin typeface="+mn-lt"/>
            </a:endParaRPr>
          </a:p>
          <a:p>
            <a:pPr marL="342900" indent="-342900" fontAlgn="base">
              <a:spcBef>
                <a:spcPct val="0"/>
              </a:spcBef>
              <a:spcAft>
                <a:spcPct val="0"/>
              </a:spcAft>
              <a:buFont typeface="Arial" panose="020B0604020202020204" pitchFamily="34" charset="0"/>
              <a:buChar char="•"/>
              <a:defRPr/>
            </a:pPr>
            <a:r>
              <a:rPr lang="en-GB" sz="2000" dirty="0">
                <a:solidFill>
                  <a:srgbClr val="FFFF00"/>
                </a:solidFill>
                <a:latin typeface="+mn-lt"/>
              </a:rPr>
              <a:t>Moved to France – served </a:t>
            </a:r>
            <a:r>
              <a:rPr lang="en-GB" sz="2000" dirty="0" smtClean="0">
                <a:solidFill>
                  <a:srgbClr val="FFFF00"/>
                </a:solidFill>
                <a:latin typeface="+mn-lt"/>
              </a:rPr>
              <a:t>in WWII </a:t>
            </a:r>
            <a:r>
              <a:rPr lang="en-GB" sz="2000" dirty="0">
                <a:solidFill>
                  <a:srgbClr val="FFFF00"/>
                </a:solidFill>
                <a:latin typeface="+mn-lt"/>
              </a:rPr>
              <a:t>resistance </a:t>
            </a:r>
            <a:r>
              <a:rPr lang="en-GB" sz="2000" dirty="0" smtClean="0">
                <a:solidFill>
                  <a:srgbClr val="FFFF00"/>
                </a:solidFill>
                <a:latin typeface="+mn-lt"/>
              </a:rPr>
              <a:t>Worked as journalist, playwright and essayist, gaining fame as novelist and philosopher – notable associates </a:t>
            </a:r>
            <a:r>
              <a:rPr lang="en-GB" sz="2000" dirty="0" err="1" smtClean="0">
                <a:solidFill>
                  <a:srgbClr val="FFFF00"/>
                </a:solidFill>
                <a:latin typeface="+mn-lt"/>
              </a:rPr>
              <a:t>inc.</a:t>
            </a:r>
            <a:r>
              <a:rPr lang="en-GB" sz="2000" dirty="0" smtClean="0">
                <a:solidFill>
                  <a:srgbClr val="FFFF00"/>
                </a:solidFill>
                <a:latin typeface="+mn-lt"/>
              </a:rPr>
              <a:t> Jean-Paul Sartre and Simone de Beauvoir</a:t>
            </a:r>
          </a:p>
          <a:p>
            <a:pPr marL="342900" indent="-342900" fontAlgn="base">
              <a:spcBef>
                <a:spcPct val="0"/>
              </a:spcBef>
              <a:spcAft>
                <a:spcPct val="0"/>
              </a:spcAft>
              <a:buFont typeface="Arial" panose="020B0604020202020204" pitchFamily="34" charset="0"/>
              <a:buChar char="•"/>
              <a:defRPr/>
            </a:pPr>
            <a:r>
              <a:rPr lang="en-GB" sz="2000" dirty="0" smtClean="0">
                <a:solidFill>
                  <a:srgbClr val="FFFF00"/>
                </a:solidFill>
                <a:latin typeface="+mn-lt"/>
              </a:rPr>
              <a:t>Several works commentate on colonialism and Algerian society </a:t>
            </a:r>
            <a:endParaRPr lang="en-GB" dirty="0" smtClean="0">
              <a:solidFill>
                <a:srgbClr val="FFFF00"/>
              </a:solidFill>
              <a:cs typeface="Arial" charset="0"/>
            </a:endParaRPr>
          </a:p>
        </p:txBody>
      </p:sp>
      <p:pic>
        <p:nvPicPr>
          <p:cNvPr id="2" name="Picture 1"/>
          <p:cNvPicPr>
            <a:picLocks noChangeAspect="1"/>
          </p:cNvPicPr>
          <p:nvPr/>
        </p:nvPicPr>
        <p:blipFill>
          <a:blip r:embed="rId4"/>
          <a:stretch>
            <a:fillRect/>
          </a:stretch>
        </p:blipFill>
        <p:spPr>
          <a:xfrm>
            <a:off x="4097993" y="-3175"/>
            <a:ext cx="1598552" cy="2361498"/>
          </a:xfrm>
          <a:prstGeom prst="rect">
            <a:avLst/>
          </a:prstGeom>
        </p:spPr>
      </p:pic>
    </p:spTree>
    <p:extLst>
      <p:ext uri="{BB962C8B-B14F-4D97-AF65-F5344CB8AC3E}">
        <p14:creationId xmlns:p14="http://schemas.microsoft.com/office/powerpoint/2010/main" val="139953787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7553855"/>
          </a:xfrm>
          <a:prstGeom prst="rect">
            <a:avLst/>
          </a:prstGeom>
        </p:spPr>
        <p:txBody>
          <a:bodyPr lIns="540000" tIns="540000" rIns="540000" bIns="540000">
            <a:spAutoFit/>
          </a:bodyPr>
          <a:lstStyle/>
          <a:p>
            <a:pPr>
              <a:defRPr/>
            </a:pPr>
            <a:r>
              <a:rPr lang="en-GB" sz="2400" b="1" u="sng" dirty="0">
                <a:solidFill>
                  <a:prstClr val="white"/>
                </a:solidFill>
                <a:latin typeface="+mn-lt"/>
              </a:rPr>
              <a:t>5. Build-up to </a:t>
            </a:r>
            <a:r>
              <a:rPr lang="en-GB" sz="2400" b="1" u="sng" dirty="0" smtClean="0">
                <a:solidFill>
                  <a:prstClr val="white"/>
                </a:solidFill>
                <a:latin typeface="+mn-lt"/>
              </a:rPr>
              <a:t>War </a:t>
            </a:r>
            <a:r>
              <a:rPr lang="en-GB" sz="2400" b="1" u="sng" dirty="0">
                <a:solidFill>
                  <a:prstClr val="white"/>
                </a:solidFill>
                <a:latin typeface="+mn-lt"/>
              </a:rPr>
              <a:t>of </a:t>
            </a:r>
            <a:r>
              <a:rPr lang="en-GB" sz="2400" b="1" u="sng" dirty="0" smtClean="0">
                <a:solidFill>
                  <a:prstClr val="white"/>
                </a:solidFill>
                <a:latin typeface="+mn-lt"/>
              </a:rPr>
              <a:t>Independence: Urban </a:t>
            </a:r>
            <a:r>
              <a:rPr lang="en-GB" sz="2400" b="1" u="sng" dirty="0">
                <a:solidFill>
                  <a:prstClr val="white"/>
                </a:solidFill>
                <a:latin typeface="+mn-lt"/>
              </a:rPr>
              <a:t>S</a:t>
            </a:r>
            <a:r>
              <a:rPr lang="en-GB" sz="2400" b="1" u="sng" dirty="0" smtClean="0">
                <a:solidFill>
                  <a:prstClr val="white"/>
                </a:solidFill>
                <a:latin typeface="+mn-lt"/>
              </a:rPr>
              <a:t>prawl </a:t>
            </a:r>
            <a:r>
              <a:rPr lang="en-GB" sz="2400" b="1" u="sng" dirty="0">
                <a:solidFill>
                  <a:prstClr val="white"/>
                </a:solidFill>
                <a:latin typeface="+mn-lt"/>
              </a:rPr>
              <a:t>and </a:t>
            </a:r>
            <a:r>
              <a:rPr lang="en-GB" sz="2400" b="1" u="sng" dirty="0" smtClean="0">
                <a:solidFill>
                  <a:prstClr val="white"/>
                </a:solidFill>
                <a:latin typeface="+mn-lt"/>
              </a:rPr>
              <a:t>e </a:t>
            </a:r>
            <a:r>
              <a:rPr lang="en-GB" sz="2400" b="1" i="1" u="sng" dirty="0" err="1" smtClean="0">
                <a:solidFill>
                  <a:prstClr val="white"/>
                </a:solidFill>
                <a:latin typeface="+mn-lt"/>
              </a:rPr>
              <a:t>Bidonvilles</a:t>
            </a:r>
            <a:endParaRPr lang="en-GB" sz="2400" b="1" u="sng" dirty="0">
              <a:solidFill>
                <a:prstClr val="white"/>
              </a:solidFill>
              <a:latin typeface="+mn-lt"/>
            </a:endParaRPr>
          </a:p>
          <a:p>
            <a:pPr>
              <a:defRPr/>
            </a:pPr>
            <a:endParaRPr lang="en-GB" sz="2000" b="1" i="1" dirty="0">
              <a:solidFill>
                <a:prstClr val="white"/>
              </a:solidFill>
              <a:latin typeface="+mn-lt"/>
            </a:endParaRPr>
          </a:p>
          <a:p>
            <a:pPr>
              <a:defRPr/>
            </a:pPr>
            <a:r>
              <a:rPr lang="en-GB" sz="2000" b="1" i="1" dirty="0" smtClean="0">
                <a:solidFill>
                  <a:prstClr val="white"/>
                </a:solidFill>
                <a:latin typeface="+mn-lt"/>
              </a:rPr>
              <a:t>Changing demographics:</a:t>
            </a:r>
          </a:p>
          <a:p>
            <a:pPr>
              <a:defRPr/>
            </a:pPr>
            <a:r>
              <a:rPr lang="en-GB" sz="2000" b="1" dirty="0" smtClean="0">
                <a:solidFill>
                  <a:prstClr val="white"/>
                </a:solidFill>
                <a:latin typeface="+mn-lt"/>
              </a:rPr>
              <a:t>Population size</a:t>
            </a: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marL="342900" indent="-342900">
              <a:buFont typeface="Arial" panose="020B0604020202020204" pitchFamily="34" charset="0"/>
              <a:buChar char="•"/>
              <a:defRPr/>
            </a:pPr>
            <a:endParaRPr lang="en-GB" sz="800" b="1" dirty="0" smtClean="0">
              <a:solidFill>
                <a:prstClr val="white"/>
              </a:solidFill>
              <a:latin typeface="+mn-lt"/>
            </a:endParaRPr>
          </a:p>
          <a:p>
            <a:pPr marL="342900" indent="-342900">
              <a:buFont typeface="Arial" panose="020B0604020202020204" pitchFamily="34" charset="0"/>
              <a:buChar char="•"/>
              <a:defRPr/>
            </a:pPr>
            <a:r>
              <a:rPr lang="en-GB" sz="2000" b="1" dirty="0" smtClean="0">
                <a:solidFill>
                  <a:prstClr val="white"/>
                </a:solidFill>
                <a:latin typeface="+mn-lt"/>
              </a:rPr>
              <a:t>Inward migration from impoverished rural areas – increasing Muslim-Algerian presence in city</a:t>
            </a:r>
          </a:p>
          <a:p>
            <a:pPr marL="342900" indent="-342900">
              <a:buFont typeface="Arial" panose="020B0604020202020204" pitchFamily="34" charset="0"/>
              <a:buChar char="•"/>
              <a:defRPr/>
            </a:pPr>
            <a:endParaRPr lang="en-GB" sz="2000" b="1" dirty="0" smtClean="0">
              <a:solidFill>
                <a:prstClr val="white"/>
              </a:solidFill>
              <a:latin typeface="+mn-lt"/>
            </a:endParaRPr>
          </a:p>
          <a:p>
            <a:pPr marL="342900" indent="-342900">
              <a:buFont typeface="Arial" panose="020B0604020202020204" pitchFamily="34" charset="0"/>
              <a:buChar char="•"/>
              <a:defRPr/>
            </a:pPr>
            <a:r>
              <a:rPr lang="en-GB" sz="2000" b="1" dirty="0" smtClean="0">
                <a:solidFill>
                  <a:prstClr val="white"/>
                </a:solidFill>
                <a:latin typeface="+mn-lt"/>
              </a:rPr>
              <a:t>By 1950s, Algiers France’s 4</a:t>
            </a:r>
            <a:r>
              <a:rPr lang="en-GB" sz="2000" b="1" baseline="30000" dirty="0" smtClean="0">
                <a:solidFill>
                  <a:prstClr val="white"/>
                </a:solidFill>
                <a:latin typeface="+mn-lt"/>
              </a:rPr>
              <a:t>th</a:t>
            </a:r>
            <a:r>
              <a:rPr lang="en-GB" sz="2000" b="1" dirty="0" smtClean="0">
                <a:solidFill>
                  <a:prstClr val="white"/>
                </a:solidFill>
                <a:latin typeface="+mn-lt"/>
              </a:rPr>
              <a:t>-largest city (after Paris, Marseille, Lyon)</a:t>
            </a:r>
            <a:endParaRPr lang="en-GB" sz="2000" b="1" dirty="0">
              <a:solidFill>
                <a:prstClr val="white"/>
              </a:solidFill>
              <a:latin typeface="+mn-lt"/>
            </a:endParaRPr>
          </a:p>
          <a:p>
            <a:pPr marL="342900" indent="-342900" algn="r">
              <a:buFont typeface="Arial" panose="020B0604020202020204" pitchFamily="34" charset="0"/>
              <a:buChar char="•"/>
              <a:defRPr/>
            </a:pPr>
            <a:endParaRPr lang="en-GB" sz="1400" b="1" dirty="0">
              <a:solidFill>
                <a:prstClr val="white"/>
              </a:solidFill>
              <a:latin typeface="+mn-lt"/>
            </a:endParaRPr>
          </a:p>
          <a:p>
            <a:pPr algn="r">
              <a:defRPr/>
            </a:pPr>
            <a:r>
              <a:rPr lang="en-GB" sz="1400" dirty="0">
                <a:latin typeface="+mn-lt"/>
              </a:rPr>
              <a:t>Data taken from </a:t>
            </a:r>
            <a:r>
              <a:rPr lang="en-GB" sz="1400" dirty="0" err="1">
                <a:latin typeface="+mn-lt"/>
              </a:rPr>
              <a:t>Zeynep</a:t>
            </a:r>
            <a:r>
              <a:rPr lang="en-GB" sz="1400" dirty="0">
                <a:latin typeface="+mn-lt"/>
              </a:rPr>
              <a:t> </a:t>
            </a:r>
            <a:r>
              <a:rPr lang="en-GB" sz="1400" dirty="0" err="1">
                <a:latin typeface="+mn-lt"/>
              </a:rPr>
              <a:t>Çelik</a:t>
            </a:r>
            <a:r>
              <a:rPr lang="en-GB" sz="1400" dirty="0">
                <a:latin typeface="+mn-lt"/>
              </a:rPr>
              <a:t>, </a:t>
            </a:r>
            <a:r>
              <a:rPr lang="en-GB" sz="1400" i="1" dirty="0">
                <a:latin typeface="+mn-lt"/>
              </a:rPr>
              <a:t>Urban Forms and Colonial Confrontations: Algiers under French </a:t>
            </a:r>
            <a:r>
              <a:rPr lang="en-GB" sz="1400" i="1" dirty="0"/>
              <a:t>Rule </a:t>
            </a:r>
            <a:endParaRPr lang="en-GB" sz="1400" dirty="0"/>
          </a:p>
          <a:p>
            <a:pPr marL="342900" indent="-342900">
              <a:buFont typeface="Arial" panose="020B0604020202020204" pitchFamily="34" charset="0"/>
              <a:buChar char="•"/>
              <a:defRPr/>
            </a:pPr>
            <a:endParaRPr lang="en-GB" sz="2400" b="1" dirty="0" smtClean="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6" name="Rectangle 5"/>
          <p:cNvSpPr/>
          <p:nvPr/>
        </p:nvSpPr>
        <p:spPr>
          <a:xfrm>
            <a:off x="-26988" y="2420888"/>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 name="Rectangle 1"/>
          <p:cNvSpPr/>
          <p:nvPr/>
        </p:nvSpPr>
        <p:spPr>
          <a:xfrm>
            <a:off x="1331640" y="2276872"/>
            <a:ext cx="7560840" cy="3170099"/>
          </a:xfrm>
          <a:prstGeom prst="rect">
            <a:avLst/>
          </a:prstGeom>
        </p:spPr>
        <p:txBody>
          <a:bodyPr wrap="square" numCol="2">
            <a:spAutoFit/>
          </a:bodyPr>
          <a:lstStyle/>
          <a:p>
            <a:pPr>
              <a:defRPr/>
            </a:pPr>
            <a:r>
              <a:rPr lang="en-GB" sz="2000" b="1" u="sng" dirty="0">
                <a:solidFill>
                  <a:srgbClr val="FFFF00"/>
                </a:solidFill>
                <a:latin typeface="+mn-lt"/>
                <a:cs typeface="Arial" charset="0"/>
              </a:rPr>
              <a:t>Algiers</a:t>
            </a:r>
          </a:p>
          <a:p>
            <a:pPr>
              <a:defRPr/>
            </a:pPr>
            <a:r>
              <a:rPr lang="en-GB" sz="2000" b="1" dirty="0">
                <a:solidFill>
                  <a:srgbClr val="FFFF00"/>
                </a:solidFill>
                <a:latin typeface="+mn-lt"/>
                <a:cs typeface="Arial" charset="0"/>
              </a:rPr>
              <a:t>1866 = 64,809</a:t>
            </a:r>
          </a:p>
          <a:p>
            <a:pPr>
              <a:defRPr/>
            </a:pPr>
            <a:r>
              <a:rPr lang="en-GB" sz="2000" b="1" dirty="0">
                <a:solidFill>
                  <a:srgbClr val="FFFF00"/>
                </a:solidFill>
                <a:latin typeface="+mn-lt"/>
                <a:cs typeface="Arial" charset="0"/>
              </a:rPr>
              <a:t>1926 = 266,268</a:t>
            </a:r>
          </a:p>
          <a:p>
            <a:pPr>
              <a:defRPr/>
            </a:pPr>
            <a:r>
              <a:rPr lang="en-GB" sz="2000" b="1" dirty="0">
                <a:solidFill>
                  <a:srgbClr val="FFFF00"/>
                </a:solidFill>
                <a:latin typeface="+mn-lt"/>
                <a:cs typeface="Arial" charset="0"/>
              </a:rPr>
              <a:t>1948 = 473,261</a:t>
            </a:r>
          </a:p>
          <a:p>
            <a:pPr>
              <a:defRPr/>
            </a:pPr>
            <a:r>
              <a:rPr lang="en-GB" sz="2000" b="1" dirty="0">
                <a:solidFill>
                  <a:srgbClr val="FFFF00"/>
                </a:solidFill>
                <a:latin typeface="+mn-lt"/>
                <a:cs typeface="Arial" charset="0"/>
              </a:rPr>
              <a:t>1954 = </a:t>
            </a:r>
            <a:r>
              <a:rPr lang="en-GB" sz="2000" b="1" dirty="0" smtClean="0">
                <a:solidFill>
                  <a:srgbClr val="FFFF00"/>
                </a:solidFill>
                <a:latin typeface="+mn-lt"/>
                <a:cs typeface="Arial" charset="0"/>
              </a:rPr>
              <a:t>570,000</a:t>
            </a:r>
          </a:p>
          <a:p>
            <a:pPr>
              <a:defRPr/>
            </a:pPr>
            <a:endParaRPr lang="en-GB" sz="2000" b="1" dirty="0" smtClean="0">
              <a:solidFill>
                <a:prstClr val="white"/>
              </a:solidFill>
              <a:latin typeface="+mn-lt"/>
              <a:cs typeface="Arial" charset="0"/>
            </a:endParaRPr>
          </a:p>
          <a:p>
            <a:pPr>
              <a:defRPr/>
            </a:pPr>
            <a:endParaRPr lang="en-GB" sz="2000" b="1" dirty="0">
              <a:solidFill>
                <a:prstClr val="white"/>
              </a:solidFill>
              <a:latin typeface="+mn-lt"/>
              <a:cs typeface="Arial" charset="0"/>
            </a:endParaRPr>
          </a:p>
          <a:p>
            <a:pPr>
              <a:defRPr/>
            </a:pPr>
            <a:endParaRPr lang="en-GB" sz="2000" b="1" dirty="0" smtClean="0">
              <a:solidFill>
                <a:prstClr val="white"/>
              </a:solidFill>
              <a:latin typeface="+mn-lt"/>
              <a:cs typeface="Arial" charset="0"/>
            </a:endParaRPr>
          </a:p>
          <a:p>
            <a:pPr>
              <a:defRPr/>
            </a:pPr>
            <a:endParaRPr lang="en-GB" sz="2000" b="1" dirty="0" smtClean="0">
              <a:solidFill>
                <a:prstClr val="white"/>
              </a:solidFill>
              <a:latin typeface="+mn-lt"/>
              <a:cs typeface="Arial" charset="0"/>
            </a:endParaRPr>
          </a:p>
          <a:p>
            <a:pPr>
              <a:defRPr/>
            </a:pPr>
            <a:endParaRPr lang="en-GB" sz="2000" b="1" dirty="0">
              <a:solidFill>
                <a:prstClr val="white"/>
              </a:solidFill>
              <a:latin typeface="+mn-lt"/>
              <a:cs typeface="Arial" charset="0"/>
            </a:endParaRPr>
          </a:p>
          <a:p>
            <a:pPr>
              <a:defRPr/>
            </a:pPr>
            <a:r>
              <a:rPr lang="en-GB" sz="2000" b="1" u="sng" dirty="0">
                <a:solidFill>
                  <a:srgbClr val="92D050"/>
                </a:solidFill>
                <a:latin typeface="+mn-lt"/>
                <a:cs typeface="Arial" charset="0"/>
              </a:rPr>
              <a:t>Algeria</a:t>
            </a:r>
          </a:p>
          <a:p>
            <a:pPr>
              <a:defRPr/>
            </a:pPr>
            <a:r>
              <a:rPr lang="en-GB" sz="2000" b="1" dirty="0" smtClean="0">
                <a:solidFill>
                  <a:srgbClr val="92D050"/>
                </a:solidFill>
                <a:latin typeface="+mn-lt"/>
                <a:cs typeface="Arial" charset="0"/>
              </a:rPr>
              <a:t>1830</a:t>
            </a:r>
            <a:r>
              <a:rPr lang="en-GB" sz="2000" b="1" dirty="0">
                <a:solidFill>
                  <a:srgbClr val="92D050"/>
                </a:solidFill>
                <a:latin typeface="+mn-lt"/>
                <a:cs typeface="Arial" charset="0"/>
              </a:rPr>
              <a:t>	c. </a:t>
            </a:r>
            <a:r>
              <a:rPr lang="en-GB" sz="2000" b="1" dirty="0" smtClean="0">
                <a:solidFill>
                  <a:srgbClr val="92D050"/>
                </a:solidFill>
                <a:latin typeface="+mn-lt"/>
                <a:cs typeface="Arial" charset="0"/>
              </a:rPr>
              <a:t>1,500,000–3,000,000</a:t>
            </a:r>
            <a:endParaRPr lang="en-GB" sz="2000" b="1" dirty="0">
              <a:solidFill>
                <a:srgbClr val="92D050"/>
              </a:solidFill>
              <a:latin typeface="+mn-lt"/>
              <a:cs typeface="Arial" charset="0"/>
            </a:endParaRPr>
          </a:p>
          <a:p>
            <a:pPr>
              <a:defRPr/>
            </a:pPr>
            <a:r>
              <a:rPr lang="en-GB" sz="2000" b="1" dirty="0">
                <a:solidFill>
                  <a:srgbClr val="92D050"/>
                </a:solidFill>
                <a:latin typeface="+mn-lt"/>
                <a:cs typeface="Arial" charset="0"/>
              </a:rPr>
              <a:t>1851	2,554,100</a:t>
            </a:r>
          </a:p>
          <a:p>
            <a:pPr>
              <a:defRPr/>
            </a:pPr>
            <a:r>
              <a:rPr lang="en-GB" sz="2000" b="1" dirty="0">
                <a:solidFill>
                  <a:srgbClr val="92D050"/>
                </a:solidFill>
                <a:latin typeface="+mn-lt"/>
                <a:cs typeface="Arial" charset="0"/>
              </a:rPr>
              <a:t>1900	4,675,000</a:t>
            </a:r>
          </a:p>
          <a:p>
            <a:pPr>
              <a:defRPr/>
            </a:pPr>
            <a:r>
              <a:rPr lang="en-GB" sz="2000" b="1" dirty="0">
                <a:solidFill>
                  <a:srgbClr val="92D050"/>
                </a:solidFill>
                <a:latin typeface="+mn-lt"/>
                <a:cs typeface="Arial" charset="0"/>
              </a:rPr>
              <a:t>1910	5,500,000</a:t>
            </a:r>
          </a:p>
          <a:p>
            <a:pPr>
              <a:defRPr/>
            </a:pPr>
            <a:r>
              <a:rPr lang="en-GB" sz="2000" b="1" dirty="0">
                <a:solidFill>
                  <a:srgbClr val="92D050"/>
                </a:solidFill>
                <a:latin typeface="+mn-lt"/>
                <a:cs typeface="Arial" charset="0"/>
              </a:rPr>
              <a:t>1940	7,600,000</a:t>
            </a:r>
          </a:p>
          <a:p>
            <a:pPr>
              <a:defRPr/>
            </a:pPr>
            <a:r>
              <a:rPr lang="en-GB" sz="2000" b="1" dirty="0">
                <a:solidFill>
                  <a:srgbClr val="92D050"/>
                </a:solidFill>
                <a:latin typeface="+mn-lt"/>
                <a:cs typeface="Arial" charset="0"/>
              </a:rPr>
              <a:t>1960	10,853,000</a:t>
            </a:r>
          </a:p>
          <a:p>
            <a:pPr>
              <a:defRPr/>
            </a:pPr>
            <a:endParaRPr lang="en-GB" b="1" dirty="0">
              <a:solidFill>
                <a:prstClr val="white"/>
              </a:solidFill>
              <a:latin typeface="+mn-lt"/>
              <a:cs typeface="Arial" charset="0"/>
            </a:endParaRPr>
          </a:p>
        </p:txBody>
      </p:sp>
    </p:spTree>
    <p:extLst>
      <p:ext uri="{BB962C8B-B14F-4D97-AF65-F5344CB8AC3E}">
        <p14:creationId xmlns:p14="http://schemas.microsoft.com/office/powerpoint/2010/main" val="64266091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12195" y="1124744"/>
            <a:ext cx="5135869" cy="6630525"/>
          </a:xfrm>
          <a:prstGeom prst="rect">
            <a:avLst/>
          </a:prstGeom>
        </p:spPr>
        <p:txBody>
          <a:bodyPr wrap="square" lIns="540000" tIns="540000" rIns="540000" bIns="540000">
            <a:spAutoFit/>
          </a:bodyPr>
          <a:lstStyle/>
          <a:p>
            <a:pPr marL="342900" indent="-342900">
              <a:buFont typeface="Arial" panose="020B0604020202020204" pitchFamily="34" charset="0"/>
              <a:buChar char="•"/>
              <a:defRPr/>
            </a:pPr>
            <a:r>
              <a:rPr lang="en-GB" sz="2400" b="1" dirty="0" smtClean="0">
                <a:solidFill>
                  <a:prstClr val="white"/>
                </a:solidFill>
                <a:latin typeface="+mn-lt"/>
                <a:cs typeface="Arial" charset="0"/>
              </a:rPr>
              <a:t>By 1954, 41,000 squatter homes were recorded in Algiers – 39,500 of which belonged to Muslims</a:t>
            </a:r>
          </a:p>
          <a:p>
            <a:pPr marL="342900" indent="-342900">
              <a:buFont typeface="Arial" panose="020B0604020202020204" pitchFamily="34" charset="0"/>
              <a:buChar char="•"/>
              <a:defRPr/>
            </a:pPr>
            <a:endParaRPr lang="en-GB" sz="2400" b="1" dirty="0" smtClean="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41.5% of Algiers’ Muslim population lived in </a:t>
            </a:r>
            <a:r>
              <a:rPr lang="en-GB" sz="2400" b="1" i="1" dirty="0" err="1" smtClean="0">
                <a:solidFill>
                  <a:prstClr val="white"/>
                </a:solidFill>
                <a:latin typeface="+mn-lt"/>
                <a:cs typeface="Arial" charset="0"/>
              </a:rPr>
              <a:t>bidonvilles</a:t>
            </a:r>
            <a:r>
              <a:rPr lang="en-GB" sz="2400" b="1" i="1" dirty="0" smtClean="0">
                <a:solidFill>
                  <a:prstClr val="white"/>
                </a:solidFill>
                <a:latin typeface="+mn-lt"/>
                <a:cs typeface="Arial" charset="0"/>
              </a:rPr>
              <a:t> </a:t>
            </a:r>
            <a:r>
              <a:rPr lang="en-GB" sz="2400" b="1" dirty="0" smtClean="0">
                <a:solidFill>
                  <a:prstClr val="white"/>
                </a:solidFill>
                <a:latin typeface="+mn-lt"/>
                <a:cs typeface="Arial" charset="0"/>
              </a:rPr>
              <a:t>– ‘shantytowns’ </a:t>
            </a:r>
          </a:p>
          <a:p>
            <a:pPr marL="342900" indent="-342900">
              <a:buFont typeface="Arial" panose="020B0604020202020204" pitchFamily="34" charset="0"/>
              <a:buChar char="•"/>
              <a:defRPr/>
            </a:pPr>
            <a:endParaRPr lang="en-GB" sz="2400" b="1" dirty="0" smtClean="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Density: 1.2 persons-per-room in European homes; 3.4 for Algerians </a:t>
            </a:r>
          </a:p>
          <a:p>
            <a:pPr>
              <a:defRPr/>
            </a:pPr>
            <a:endParaRPr lang="en-GB" sz="2400" b="1" dirty="0" smtClean="0">
              <a:solidFill>
                <a:prstClr val="white"/>
              </a:solidFill>
              <a:cs typeface="Arial" charset="0"/>
            </a:endParaRPr>
          </a:p>
          <a:p>
            <a:pP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9159876" cy="1829211"/>
          </a:xfrm>
          <a:prstGeom prst="rect">
            <a:avLst/>
          </a:prstGeom>
        </p:spPr>
        <p:txBody>
          <a:bodyPr lIns="540000" tIns="540000" rIns="540000" bIns="540000">
            <a:spAutoFit/>
          </a:bodyPr>
          <a:lstStyle/>
          <a:p>
            <a:pPr>
              <a:defRPr/>
            </a:pPr>
            <a:r>
              <a:rPr lang="en-GB" sz="2400" b="1" u="sng" dirty="0" smtClean="0">
                <a:solidFill>
                  <a:prstClr val="white"/>
                </a:solidFill>
                <a:latin typeface="+mn-lt"/>
                <a:cs typeface="Arial" charset="0"/>
              </a:rPr>
              <a:t>5. Build-up to the War of Independence: Urban Sprawl and the </a:t>
            </a:r>
            <a:r>
              <a:rPr lang="en-GB" sz="2400" b="1" i="1" u="sng" dirty="0" err="1" smtClean="0">
                <a:solidFill>
                  <a:prstClr val="white"/>
                </a:solidFill>
                <a:latin typeface="+mn-lt"/>
                <a:cs typeface="Arial" charset="0"/>
              </a:rPr>
              <a:t>Bidonvilles</a:t>
            </a:r>
            <a:endParaRPr lang="en-GB" sz="2400" b="1" u="sng" dirty="0">
              <a:solidFill>
                <a:prstClr val="white"/>
              </a:solidFill>
              <a:latin typeface="+mn-lt"/>
              <a:cs typeface="Arial"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929680"/>
            <a:ext cx="3800475" cy="3638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076055" y="4722904"/>
            <a:ext cx="3312369" cy="1754326"/>
          </a:xfrm>
          <a:prstGeom prst="rect">
            <a:avLst/>
          </a:prstGeom>
        </p:spPr>
        <p:txBody>
          <a:bodyPr wrap="square">
            <a:spAutoFit/>
          </a:bodyPr>
          <a:lstStyle/>
          <a:p>
            <a:r>
              <a:rPr lang="en-GB" dirty="0">
                <a:latin typeface="+mn-lt"/>
              </a:rPr>
              <a:t>A </a:t>
            </a:r>
            <a:r>
              <a:rPr lang="en-GB" dirty="0" err="1">
                <a:latin typeface="+mn-lt"/>
              </a:rPr>
              <a:t>bidonville</a:t>
            </a:r>
            <a:r>
              <a:rPr lang="en-GB" dirty="0">
                <a:latin typeface="+mn-lt"/>
              </a:rPr>
              <a:t> in </a:t>
            </a:r>
            <a:r>
              <a:rPr lang="en-GB" dirty="0" smtClean="0">
                <a:latin typeface="+mn-lt"/>
              </a:rPr>
              <a:t>Algiers</a:t>
            </a:r>
            <a:r>
              <a:rPr lang="en-GB" dirty="0">
                <a:latin typeface="+mn-lt"/>
              </a:rPr>
              <a:t>, </a:t>
            </a:r>
            <a:r>
              <a:rPr lang="en-GB" dirty="0" smtClean="0">
                <a:latin typeface="+mn-lt"/>
              </a:rPr>
              <a:t>1961</a:t>
            </a:r>
          </a:p>
          <a:p>
            <a:endParaRPr lang="en-GB" dirty="0">
              <a:latin typeface="+mn-lt"/>
            </a:endParaRPr>
          </a:p>
          <a:p>
            <a:r>
              <a:rPr lang="en-GB" dirty="0" smtClean="0">
                <a:latin typeface="+mn-lt"/>
              </a:rPr>
              <a:t>Image and data taken from </a:t>
            </a:r>
            <a:r>
              <a:rPr lang="en-GB" dirty="0" err="1">
                <a:latin typeface="+mn-lt"/>
              </a:rPr>
              <a:t>Zeynep</a:t>
            </a:r>
            <a:r>
              <a:rPr lang="en-GB" dirty="0">
                <a:latin typeface="+mn-lt"/>
              </a:rPr>
              <a:t> </a:t>
            </a:r>
            <a:r>
              <a:rPr lang="en-GB" dirty="0" err="1" smtClean="0">
                <a:latin typeface="+mn-lt"/>
              </a:rPr>
              <a:t>Çelik</a:t>
            </a:r>
            <a:r>
              <a:rPr lang="en-GB" dirty="0" smtClean="0">
                <a:latin typeface="+mn-lt"/>
              </a:rPr>
              <a:t>, </a:t>
            </a:r>
            <a:r>
              <a:rPr lang="en-GB" i="1" dirty="0" smtClean="0">
                <a:latin typeface="+mn-lt"/>
              </a:rPr>
              <a:t>Urban </a:t>
            </a:r>
            <a:r>
              <a:rPr lang="en-GB" i="1" dirty="0">
                <a:latin typeface="+mn-lt"/>
              </a:rPr>
              <a:t>Forms and Colonial Confrontations: Algiers under French Rule </a:t>
            </a:r>
            <a:endParaRPr lang="en-GB" dirty="0" smtClean="0">
              <a:latin typeface="+mn-lt"/>
            </a:endParaRPr>
          </a:p>
        </p:txBody>
      </p:sp>
    </p:spTree>
    <p:extLst>
      <p:ext uri="{BB962C8B-B14F-4D97-AF65-F5344CB8AC3E}">
        <p14:creationId xmlns:p14="http://schemas.microsoft.com/office/powerpoint/2010/main" val="63878592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72533" y="1124744"/>
            <a:ext cx="9159876" cy="2198543"/>
          </a:xfrm>
          <a:prstGeom prst="rect">
            <a:avLst/>
          </a:prstGeom>
        </p:spPr>
        <p:txBody>
          <a:bodyPr wrap="square" lIns="540000" tIns="540000" rIns="540000" bIns="540000">
            <a:spAutoFit/>
          </a:bodyPr>
          <a:lstStyle/>
          <a:p>
            <a:pPr>
              <a:defRPr/>
            </a:pPr>
            <a:endParaRPr lang="en-GB" sz="2400" b="1" dirty="0" smtClean="0">
              <a:solidFill>
                <a:prstClr val="white"/>
              </a:solidFill>
              <a:cs typeface="Arial" charset="0"/>
            </a:endParaRPr>
          </a:p>
          <a:p>
            <a:pP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6831745" cy="4199090"/>
          </a:xfrm>
          <a:prstGeom prst="rect">
            <a:avLst/>
          </a:prstGeom>
        </p:spPr>
        <p:txBody>
          <a:bodyPr wrap="square" lIns="540000" tIns="540000" rIns="540000" bIns="540000">
            <a:spAutoFit/>
          </a:bodyPr>
          <a:lstStyle/>
          <a:p>
            <a:pPr>
              <a:defRPr/>
            </a:pPr>
            <a:r>
              <a:rPr lang="en-GB" sz="2400" b="1" u="sng" dirty="0" smtClean="0">
                <a:solidFill>
                  <a:prstClr val="white"/>
                </a:solidFill>
                <a:latin typeface="+mn-lt"/>
                <a:cs typeface="Arial" charset="0"/>
              </a:rPr>
              <a:t>5. Build-up to the War of Independence: Masterplans</a:t>
            </a:r>
          </a:p>
          <a:p>
            <a:pPr>
              <a:defRPr/>
            </a:pPr>
            <a:endParaRPr lang="en-GB" sz="1000" b="1" u="sng"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Attempts </a:t>
            </a:r>
            <a:r>
              <a:rPr lang="en-GB" sz="2400" b="1" dirty="0">
                <a:solidFill>
                  <a:prstClr val="white"/>
                </a:solidFill>
                <a:latin typeface="+mn-lt"/>
                <a:cs typeface="Arial" charset="0"/>
              </a:rPr>
              <a:t>to </a:t>
            </a:r>
            <a:r>
              <a:rPr lang="en-GB" sz="2400" b="1" dirty="0" smtClean="0">
                <a:solidFill>
                  <a:prstClr val="white"/>
                </a:solidFill>
                <a:latin typeface="+mn-lt"/>
                <a:cs typeface="Arial" charset="0"/>
              </a:rPr>
              <a:t>envisage ways to address housing </a:t>
            </a:r>
            <a:r>
              <a:rPr lang="en-GB" sz="2400" b="1" dirty="0">
                <a:solidFill>
                  <a:prstClr val="white"/>
                </a:solidFill>
                <a:latin typeface="+mn-lt"/>
                <a:cs typeface="Arial" charset="0"/>
              </a:rPr>
              <a:t>problems in Algiers – most famously by Le </a:t>
            </a:r>
            <a:r>
              <a:rPr lang="en-GB" sz="2400" b="1" dirty="0" smtClean="0">
                <a:solidFill>
                  <a:prstClr val="white"/>
                </a:solidFill>
                <a:latin typeface="+mn-lt"/>
                <a:cs typeface="Arial" charset="0"/>
              </a:rPr>
              <a:t>Corbusier’s 1930s series</a:t>
            </a:r>
          </a:p>
          <a:p>
            <a:pPr marL="342900" indent="-342900">
              <a:buFont typeface="Arial" panose="020B0604020202020204" pitchFamily="34" charset="0"/>
              <a:buChar char="•"/>
              <a:defRPr/>
            </a:pPr>
            <a:endParaRPr lang="en-GB" sz="2400" b="1" dirty="0">
              <a:solidFill>
                <a:prstClr val="white"/>
              </a:solidFill>
              <a:cs typeface="Arial" charset="0"/>
            </a:endParaRPr>
          </a:p>
          <a:p>
            <a:pPr>
              <a:defRPr/>
            </a:pPr>
            <a:endParaRPr lang="en-GB" sz="2400" b="1" dirty="0">
              <a:solidFill>
                <a:prstClr val="white"/>
              </a:solidFill>
              <a:cs typeface="Arial" charset="0"/>
            </a:endParaRPr>
          </a:p>
          <a:p>
            <a:pPr>
              <a:defRPr/>
            </a:pPr>
            <a:endParaRPr lang="en-GB" sz="2400" b="1" u="sng" dirty="0">
              <a:solidFill>
                <a:prstClr val="white"/>
              </a:solidFill>
              <a:cs typeface="Arial"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76625"/>
            <a:ext cx="4572000" cy="3381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1678" y="378728"/>
            <a:ext cx="2286212" cy="3134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91678" y="3733190"/>
            <a:ext cx="2286212" cy="286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1526" y="3033553"/>
            <a:ext cx="3075070" cy="20204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536261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72533" y="1124744"/>
            <a:ext cx="9159876" cy="2198543"/>
          </a:xfrm>
          <a:prstGeom prst="rect">
            <a:avLst/>
          </a:prstGeom>
        </p:spPr>
        <p:txBody>
          <a:bodyPr wrap="square" lIns="540000" tIns="540000" rIns="540000" bIns="540000">
            <a:spAutoFit/>
          </a:bodyPr>
          <a:lstStyle/>
          <a:p>
            <a:pPr>
              <a:defRPr/>
            </a:pPr>
            <a:endParaRPr lang="en-GB" sz="2400" b="1" dirty="0" smtClean="0">
              <a:solidFill>
                <a:prstClr val="white"/>
              </a:solidFill>
              <a:cs typeface="Arial" charset="0"/>
            </a:endParaRPr>
          </a:p>
          <a:p>
            <a:pP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9127410" cy="1983099"/>
          </a:xfrm>
          <a:prstGeom prst="rect">
            <a:avLst/>
          </a:prstGeom>
        </p:spPr>
        <p:txBody>
          <a:bodyPr wrap="square" lIns="540000" tIns="540000" rIns="540000" bIns="540000">
            <a:spAutoFit/>
          </a:bodyPr>
          <a:lstStyle/>
          <a:p>
            <a:pPr>
              <a:defRPr/>
            </a:pPr>
            <a:r>
              <a:rPr lang="en-GB" sz="2400" b="1" u="sng" dirty="0" smtClean="0">
                <a:solidFill>
                  <a:prstClr val="white"/>
                </a:solidFill>
                <a:latin typeface="+mn-lt"/>
                <a:cs typeface="Arial" charset="0"/>
              </a:rPr>
              <a:t>5. Build-up to the War of Independence: ‘New Colonialism’ </a:t>
            </a:r>
          </a:p>
          <a:p>
            <a:pPr>
              <a:defRPr/>
            </a:pPr>
            <a:endParaRPr lang="en-GB" sz="1000" b="1" u="sng" dirty="0">
              <a:solidFill>
                <a:prstClr val="white"/>
              </a:solidFill>
              <a:latin typeface="+mn-lt"/>
              <a:cs typeface="Arial" charset="0"/>
            </a:endParaRPr>
          </a:p>
          <a:p>
            <a:pPr>
              <a:defRPr/>
            </a:pPr>
            <a:endParaRPr lang="en-GB" sz="2400" b="1" u="sng" dirty="0">
              <a:solidFill>
                <a:prstClr val="white"/>
              </a:solidFill>
              <a:cs typeface="Arial" charset="0"/>
            </a:endParaRPr>
          </a:p>
        </p:txBody>
      </p:sp>
      <p:pic>
        <p:nvPicPr>
          <p:cNvPr id="2" name="Picture 1"/>
          <p:cNvPicPr>
            <a:picLocks noChangeAspect="1"/>
          </p:cNvPicPr>
          <p:nvPr/>
        </p:nvPicPr>
        <p:blipFill>
          <a:blip r:embed="rId3"/>
          <a:stretch>
            <a:fillRect/>
          </a:stretch>
        </p:blipFill>
        <p:spPr>
          <a:xfrm>
            <a:off x="3773145" y="882806"/>
            <a:ext cx="2162975" cy="3217141"/>
          </a:xfrm>
          <a:prstGeom prst="rect">
            <a:avLst/>
          </a:prstGeom>
        </p:spPr>
      </p:pic>
      <p:pic>
        <p:nvPicPr>
          <p:cNvPr id="3" name="Picture 2"/>
          <p:cNvPicPr>
            <a:picLocks noChangeAspect="1"/>
          </p:cNvPicPr>
          <p:nvPr/>
        </p:nvPicPr>
        <p:blipFill>
          <a:blip r:embed="rId4"/>
          <a:stretch>
            <a:fillRect/>
          </a:stretch>
        </p:blipFill>
        <p:spPr>
          <a:xfrm>
            <a:off x="4877" y="907952"/>
            <a:ext cx="3679626" cy="5839407"/>
          </a:xfrm>
          <a:prstGeom prst="rect">
            <a:avLst/>
          </a:prstGeom>
        </p:spPr>
      </p:pic>
      <p:sp>
        <p:nvSpPr>
          <p:cNvPr id="4" name="Rectangle 3"/>
          <p:cNvSpPr/>
          <p:nvPr/>
        </p:nvSpPr>
        <p:spPr>
          <a:xfrm>
            <a:off x="5971652" y="983198"/>
            <a:ext cx="1023483" cy="2554545"/>
          </a:xfrm>
          <a:prstGeom prst="rect">
            <a:avLst/>
          </a:prstGeom>
        </p:spPr>
        <p:txBody>
          <a:bodyPr wrap="square">
            <a:spAutoFit/>
          </a:bodyPr>
          <a:lstStyle/>
          <a:p>
            <a:pPr algn="r"/>
            <a:r>
              <a:rPr lang="en-US" sz="1600" dirty="0">
                <a:solidFill>
                  <a:srgbClr val="FFFF00"/>
                </a:solidFill>
                <a:latin typeface="+mn-lt"/>
              </a:rPr>
              <a:t>Le Corbusier,</a:t>
            </a:r>
          </a:p>
          <a:p>
            <a:pPr algn="r"/>
            <a:r>
              <a:rPr lang="en-US" sz="1600" dirty="0" smtClean="0">
                <a:solidFill>
                  <a:srgbClr val="FFFF00"/>
                </a:solidFill>
                <a:latin typeface="+mn-lt"/>
              </a:rPr>
              <a:t>maps </a:t>
            </a:r>
            <a:r>
              <a:rPr lang="en-US" sz="1600" dirty="0">
                <a:solidFill>
                  <a:srgbClr val="FFFF00"/>
                </a:solidFill>
                <a:latin typeface="+mn-lt"/>
              </a:rPr>
              <a:t>showing</a:t>
            </a:r>
          </a:p>
          <a:p>
            <a:pPr algn="r"/>
            <a:r>
              <a:rPr lang="en-US" sz="1600" dirty="0">
                <a:solidFill>
                  <a:srgbClr val="FFFF00"/>
                </a:solidFill>
                <a:latin typeface="+mn-lt"/>
              </a:rPr>
              <a:t>geographical axis between</a:t>
            </a:r>
          </a:p>
          <a:p>
            <a:pPr algn="r"/>
            <a:r>
              <a:rPr lang="en-US" sz="1600" dirty="0">
                <a:solidFill>
                  <a:srgbClr val="FFFF00"/>
                </a:solidFill>
                <a:latin typeface="+mn-lt"/>
              </a:rPr>
              <a:t>France and Algiers</a:t>
            </a:r>
          </a:p>
        </p:txBody>
      </p:sp>
      <p:pic>
        <p:nvPicPr>
          <p:cNvPr id="6" name="Picture 5"/>
          <p:cNvPicPr>
            <a:picLocks noChangeAspect="1"/>
          </p:cNvPicPr>
          <p:nvPr/>
        </p:nvPicPr>
        <p:blipFill>
          <a:blip r:embed="rId5"/>
          <a:stretch>
            <a:fillRect/>
          </a:stretch>
        </p:blipFill>
        <p:spPr>
          <a:xfrm>
            <a:off x="7064254" y="882806"/>
            <a:ext cx="2113578" cy="3217141"/>
          </a:xfrm>
          <a:prstGeom prst="rect">
            <a:avLst/>
          </a:prstGeom>
        </p:spPr>
      </p:pic>
      <p:pic>
        <p:nvPicPr>
          <p:cNvPr id="7" name="Picture 6"/>
          <p:cNvPicPr>
            <a:picLocks noChangeAspect="1"/>
          </p:cNvPicPr>
          <p:nvPr/>
        </p:nvPicPr>
        <p:blipFill>
          <a:blip r:embed="rId6"/>
          <a:stretch>
            <a:fillRect/>
          </a:stretch>
        </p:blipFill>
        <p:spPr>
          <a:xfrm>
            <a:off x="3700493" y="5086320"/>
            <a:ext cx="2927191" cy="1759272"/>
          </a:xfrm>
          <a:prstGeom prst="rect">
            <a:avLst/>
          </a:prstGeom>
        </p:spPr>
      </p:pic>
      <p:pic>
        <p:nvPicPr>
          <p:cNvPr id="10" name="Picture 9"/>
          <p:cNvPicPr>
            <a:picLocks noChangeAspect="1"/>
          </p:cNvPicPr>
          <p:nvPr/>
        </p:nvPicPr>
        <p:blipFill>
          <a:blip r:embed="rId7"/>
          <a:stretch>
            <a:fillRect/>
          </a:stretch>
        </p:blipFill>
        <p:spPr>
          <a:xfrm>
            <a:off x="5894388" y="3560745"/>
            <a:ext cx="3238500" cy="2209800"/>
          </a:xfrm>
          <a:prstGeom prst="rect">
            <a:avLst/>
          </a:prstGeom>
        </p:spPr>
      </p:pic>
      <p:sp>
        <p:nvSpPr>
          <p:cNvPr id="16" name="Rectangle 15"/>
          <p:cNvSpPr/>
          <p:nvPr/>
        </p:nvSpPr>
        <p:spPr>
          <a:xfrm>
            <a:off x="6856802" y="5793547"/>
            <a:ext cx="2230541" cy="584775"/>
          </a:xfrm>
          <a:prstGeom prst="rect">
            <a:avLst/>
          </a:prstGeom>
        </p:spPr>
        <p:txBody>
          <a:bodyPr wrap="square">
            <a:spAutoFit/>
          </a:bodyPr>
          <a:lstStyle/>
          <a:p>
            <a:pPr algn="r"/>
            <a:r>
              <a:rPr lang="en-US" sz="1600" dirty="0" smtClean="0">
                <a:solidFill>
                  <a:srgbClr val="FFFF00"/>
                </a:solidFill>
                <a:latin typeface="+mn-lt"/>
              </a:rPr>
              <a:t>Algerian village, Colonial Exposition, Paris, 1931</a:t>
            </a:r>
            <a:endParaRPr lang="en-US" sz="1600" dirty="0">
              <a:solidFill>
                <a:srgbClr val="FFFF00"/>
              </a:solidFill>
              <a:latin typeface="+mn-lt"/>
            </a:endParaRPr>
          </a:p>
        </p:txBody>
      </p:sp>
    </p:spTree>
    <p:extLst>
      <p:ext uri="{BB962C8B-B14F-4D97-AF65-F5344CB8AC3E}">
        <p14:creationId xmlns:p14="http://schemas.microsoft.com/office/powerpoint/2010/main" val="73113379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5757" y="3140968"/>
            <a:ext cx="9119809" cy="3860536"/>
          </a:xfrm>
          <a:prstGeom prst="rect">
            <a:avLst/>
          </a:prstGeom>
        </p:spPr>
        <p:txBody>
          <a:bodyPr wrap="square" lIns="540000" tIns="540000" rIns="540000" bIns="540000">
            <a:spAutoFit/>
          </a:bodyPr>
          <a:lstStyle/>
          <a:p>
            <a:pPr marL="342900" indent="-342900">
              <a:buFont typeface="Arial" panose="020B0604020202020204" pitchFamily="34" charset="0"/>
              <a:buChar char="•"/>
              <a:defRPr/>
            </a:pPr>
            <a:endParaRPr lang="en-GB" sz="2000" b="1" dirty="0" smtClean="0">
              <a:solidFill>
                <a:prstClr val="white"/>
              </a:solidFill>
              <a:latin typeface="+mn-lt"/>
              <a:cs typeface="Arial" charset="0"/>
            </a:endParaRPr>
          </a:p>
          <a:p>
            <a:pPr marL="342900" indent="-342900">
              <a:buFont typeface="Arial" panose="020B0604020202020204" pitchFamily="34" charset="0"/>
              <a:buChar char="•"/>
              <a:defRPr/>
            </a:pPr>
            <a:r>
              <a:rPr lang="en-GB" sz="2000" b="1" dirty="0" smtClean="0">
                <a:solidFill>
                  <a:prstClr val="white"/>
                </a:solidFill>
                <a:latin typeface="+mn-lt"/>
                <a:cs typeface="Arial" charset="0"/>
              </a:rPr>
              <a:t>With Nazi invasion of France in May 1940, Algeria was placed under the dominion of collaborationist Vichy government</a:t>
            </a:r>
          </a:p>
          <a:p>
            <a:pPr marL="342900" indent="-342900">
              <a:buFont typeface="Arial" panose="020B0604020202020204" pitchFamily="34" charset="0"/>
              <a:buChar char="•"/>
              <a:defRPr/>
            </a:pPr>
            <a:r>
              <a:rPr lang="en-GB" sz="2000" b="1" dirty="0" smtClean="0">
                <a:solidFill>
                  <a:prstClr val="white"/>
                </a:solidFill>
                <a:latin typeface="+mn-lt"/>
                <a:cs typeface="Arial" charset="0"/>
              </a:rPr>
              <a:t>Liberated by Allies during  </a:t>
            </a:r>
            <a:r>
              <a:rPr lang="en-GB" sz="2000" b="1" dirty="0">
                <a:solidFill>
                  <a:prstClr val="white"/>
                </a:solidFill>
                <a:latin typeface="+mn-lt"/>
                <a:cs typeface="Arial" charset="0"/>
              </a:rPr>
              <a:t>Operation </a:t>
            </a:r>
            <a:r>
              <a:rPr lang="en-GB" sz="2000" b="1" dirty="0" smtClean="0">
                <a:solidFill>
                  <a:prstClr val="white"/>
                </a:solidFill>
                <a:latin typeface="+mn-lt"/>
                <a:cs typeface="Arial" charset="0"/>
              </a:rPr>
              <a:t>Torch invasion of North Africa, November 1942 – occupied by British and American forces, and home of Free France provisional government </a:t>
            </a:r>
          </a:p>
          <a:p>
            <a:pPr marL="342900" indent="-342900">
              <a:buFont typeface="Arial" panose="020B0604020202020204" pitchFamily="34" charset="0"/>
              <a:buChar char="•"/>
              <a:defRPr/>
            </a:pPr>
            <a:r>
              <a:rPr lang="en-GB" sz="2000" b="1" dirty="0" smtClean="0">
                <a:solidFill>
                  <a:prstClr val="white"/>
                </a:solidFill>
                <a:latin typeface="+mn-lt"/>
                <a:cs typeface="Arial" charset="0"/>
              </a:rPr>
              <a:t>100,000s of Algerians serve in resistance and in Free French army</a:t>
            </a:r>
          </a:p>
          <a:p>
            <a:pPr marL="342900" indent="-342900">
              <a:buFont typeface="Arial" panose="020B0604020202020204" pitchFamily="34" charset="0"/>
              <a:buChar char="•"/>
              <a:defRPr/>
            </a:pPr>
            <a:r>
              <a:rPr lang="en-GB" sz="2000" b="1" dirty="0" smtClean="0">
                <a:solidFill>
                  <a:prstClr val="white"/>
                </a:solidFill>
                <a:latin typeface="+mn-lt"/>
                <a:cs typeface="Arial" charset="0"/>
              </a:rPr>
              <a:t>Increased sense of distance from metropolitan France, and lent urgency to nationalist calls for liberation </a:t>
            </a:r>
            <a:endParaRPr lang="en-GB" sz="2400" b="1" dirty="0">
              <a:solidFill>
                <a:prstClr val="white"/>
              </a:solidFill>
              <a:latin typeface="+mn-l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4" name="Picture 3"/>
          <p:cNvPicPr>
            <a:picLocks noChangeAspect="1"/>
          </p:cNvPicPr>
          <p:nvPr/>
        </p:nvPicPr>
        <p:blipFill>
          <a:blip r:embed="rId3"/>
          <a:stretch>
            <a:fillRect/>
          </a:stretch>
        </p:blipFill>
        <p:spPr>
          <a:xfrm>
            <a:off x="3851920" y="0"/>
            <a:ext cx="5283646" cy="3870272"/>
          </a:xfrm>
          <a:prstGeom prst="rect">
            <a:avLst/>
          </a:prstGeom>
        </p:spPr>
      </p:pic>
      <p:sp>
        <p:nvSpPr>
          <p:cNvPr id="11" name="Rectangle 10"/>
          <p:cNvSpPr/>
          <p:nvPr/>
        </p:nvSpPr>
        <p:spPr>
          <a:xfrm>
            <a:off x="-40067" y="-34231"/>
            <a:ext cx="9159876" cy="1398323"/>
          </a:xfrm>
          <a:prstGeom prst="rect">
            <a:avLst/>
          </a:prstGeom>
        </p:spPr>
        <p:txBody>
          <a:bodyPr lIns="540000" tIns="540000" rIns="540000" bIns="540000">
            <a:spAutoFit/>
          </a:bodyPr>
          <a:lstStyle/>
          <a:p>
            <a:pPr>
              <a:defRPr/>
            </a:pPr>
            <a:r>
              <a:rPr lang="en-GB" sz="2000" b="1" u="sng" dirty="0" smtClean="0">
                <a:solidFill>
                  <a:prstClr val="white"/>
                </a:solidFill>
                <a:latin typeface="+mn-lt"/>
                <a:cs typeface="Arial" charset="0"/>
              </a:rPr>
              <a:t>5. Build-up to the War of Independence</a:t>
            </a:r>
            <a:r>
              <a:rPr lang="en-GB" sz="2000" b="1" u="sng" dirty="0">
                <a:solidFill>
                  <a:prstClr val="white"/>
                </a:solidFill>
                <a:latin typeface="+mn-lt"/>
                <a:cs typeface="Arial" charset="0"/>
              </a:rPr>
              <a:t>: Algeria during </a:t>
            </a:r>
            <a:r>
              <a:rPr lang="en-GB" sz="2000" b="1" u="sng" dirty="0" smtClean="0">
                <a:solidFill>
                  <a:prstClr val="white"/>
                </a:solidFill>
                <a:latin typeface="+mn-lt"/>
                <a:cs typeface="Arial" charset="0"/>
              </a:rPr>
              <a:t>WWII</a:t>
            </a:r>
            <a:endParaRPr lang="en-GB" sz="2000" b="1" u="sng" dirty="0">
              <a:solidFill>
                <a:prstClr val="white"/>
              </a:solidFill>
              <a:latin typeface="+mn-lt"/>
              <a:cs typeface="Arial" charset="0"/>
            </a:endParaRPr>
          </a:p>
        </p:txBody>
      </p:sp>
      <p:sp>
        <p:nvSpPr>
          <p:cNvPr id="6" name="Rectangle 5"/>
          <p:cNvSpPr/>
          <p:nvPr/>
        </p:nvSpPr>
        <p:spPr>
          <a:xfrm>
            <a:off x="3851920" y="3429000"/>
            <a:ext cx="5220072" cy="338554"/>
          </a:xfrm>
          <a:prstGeom prst="rect">
            <a:avLst/>
          </a:prstGeom>
        </p:spPr>
        <p:txBody>
          <a:bodyPr wrap="square">
            <a:spAutoFit/>
          </a:bodyPr>
          <a:lstStyle/>
          <a:p>
            <a:pPr algn="r"/>
            <a:r>
              <a:rPr lang="en-US" sz="1600" dirty="0" smtClean="0">
                <a:solidFill>
                  <a:srgbClr val="FFFF00"/>
                </a:solidFill>
                <a:latin typeface="+mn-lt"/>
              </a:rPr>
              <a:t>British servicewomen in </a:t>
            </a:r>
            <a:r>
              <a:rPr lang="en-US" sz="1600" dirty="0">
                <a:solidFill>
                  <a:srgbClr val="FFFF00"/>
                </a:solidFill>
                <a:latin typeface="+mn-lt"/>
              </a:rPr>
              <a:t>a suburb of </a:t>
            </a:r>
            <a:r>
              <a:rPr lang="en-US" sz="1600" dirty="0" smtClean="0">
                <a:solidFill>
                  <a:srgbClr val="FFFF00"/>
                </a:solidFill>
                <a:latin typeface="+mn-lt"/>
              </a:rPr>
              <a:t>Algiers, 1943</a:t>
            </a:r>
            <a:r>
              <a:rPr lang="en-US" sz="1600" dirty="0" smtClean="0">
                <a:solidFill>
                  <a:srgbClr val="FFFF00"/>
                </a:solidFill>
              </a:rPr>
              <a:t>.</a:t>
            </a:r>
            <a:endParaRPr lang="en-US" sz="1600" dirty="0">
              <a:solidFill>
                <a:srgbClr val="FFFF00"/>
              </a:solidFill>
            </a:endParaRPr>
          </a:p>
        </p:txBody>
      </p:sp>
      <p:pic>
        <p:nvPicPr>
          <p:cNvPr id="7" name="Picture 6"/>
          <p:cNvPicPr>
            <a:picLocks noChangeAspect="1"/>
          </p:cNvPicPr>
          <p:nvPr/>
        </p:nvPicPr>
        <p:blipFill>
          <a:blip r:embed="rId4"/>
          <a:stretch>
            <a:fillRect/>
          </a:stretch>
        </p:blipFill>
        <p:spPr>
          <a:xfrm>
            <a:off x="846276" y="836713"/>
            <a:ext cx="3037773" cy="3033560"/>
          </a:xfrm>
          <a:prstGeom prst="rect">
            <a:avLst/>
          </a:prstGeom>
        </p:spPr>
      </p:pic>
      <p:sp>
        <p:nvSpPr>
          <p:cNvPr id="13" name="Rectangle 2"/>
          <p:cNvSpPr>
            <a:spLocks noChangeArrowheads="1"/>
          </p:cNvSpPr>
          <p:nvPr/>
        </p:nvSpPr>
        <p:spPr bwMode="auto">
          <a:xfrm>
            <a:off x="24751" y="586143"/>
            <a:ext cx="1728788"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sz="1600" dirty="0">
              <a:solidFill>
                <a:srgbClr val="FFFF00"/>
              </a:solidFill>
              <a:latin typeface="Calibri" pitchFamily="34" charset="0"/>
            </a:endParaRPr>
          </a:p>
          <a:p>
            <a:pPr eaLnBrk="1" hangingPunct="1"/>
            <a:endParaRPr lang="en-GB" altLang="en-US" sz="1600" dirty="0">
              <a:solidFill>
                <a:srgbClr val="FFFF00"/>
              </a:solidFill>
              <a:latin typeface="Calibri" pitchFamily="34" charset="0"/>
            </a:endParaRPr>
          </a:p>
          <a:p>
            <a:pPr eaLnBrk="1" hangingPunct="1"/>
            <a:r>
              <a:rPr lang="en-GB" altLang="en-US" sz="1600" dirty="0" smtClean="0">
                <a:solidFill>
                  <a:srgbClr val="FFFF00"/>
                </a:solidFill>
                <a:latin typeface="Calibri" pitchFamily="34" charset="0"/>
              </a:rPr>
              <a:t>General Charles de </a:t>
            </a:r>
            <a:r>
              <a:rPr lang="en-GB" altLang="en-US" sz="1600" dirty="0">
                <a:solidFill>
                  <a:srgbClr val="FFFF00"/>
                </a:solidFill>
                <a:latin typeface="Calibri" pitchFamily="34" charset="0"/>
              </a:rPr>
              <a:t>Gaulle, chairman of provisional French government, with Czechoslovak President-in-exile </a:t>
            </a:r>
            <a:r>
              <a:rPr lang="en-GB" altLang="en-US" sz="1600" dirty="0" err="1">
                <a:solidFill>
                  <a:srgbClr val="FFFF00"/>
                </a:solidFill>
                <a:latin typeface="Calibri" pitchFamily="34" charset="0"/>
              </a:rPr>
              <a:t>Edvard</a:t>
            </a:r>
            <a:r>
              <a:rPr lang="en-GB" altLang="en-US" sz="1600" dirty="0">
                <a:solidFill>
                  <a:srgbClr val="FFFF00"/>
                </a:solidFill>
                <a:latin typeface="Calibri" pitchFamily="34" charset="0"/>
              </a:rPr>
              <a:t> </a:t>
            </a:r>
            <a:r>
              <a:rPr lang="en-GB" altLang="en-US" sz="1600" dirty="0" err="1">
                <a:solidFill>
                  <a:srgbClr val="FFFF00"/>
                </a:solidFill>
                <a:latin typeface="Calibri" pitchFamily="34" charset="0"/>
              </a:rPr>
              <a:t>Beneš</a:t>
            </a:r>
            <a:r>
              <a:rPr lang="en-GB" altLang="en-US" sz="1600" dirty="0">
                <a:solidFill>
                  <a:srgbClr val="FFFF00"/>
                </a:solidFill>
                <a:latin typeface="Calibri" pitchFamily="34" charset="0"/>
              </a:rPr>
              <a:t>, Algiers, </a:t>
            </a:r>
            <a:r>
              <a:rPr lang="en-GB" altLang="en-US" sz="1600" dirty="0" smtClean="0">
                <a:solidFill>
                  <a:srgbClr val="FFFF00"/>
                </a:solidFill>
                <a:latin typeface="Calibri" pitchFamily="34" charset="0"/>
              </a:rPr>
              <a:t>January 1945</a:t>
            </a:r>
            <a:endParaRPr lang="en-GB" altLang="en-US" sz="1600" dirty="0">
              <a:solidFill>
                <a:srgbClr val="FFFF00"/>
              </a:solidFill>
              <a:latin typeface="Calibri" pitchFamily="34" charset="0"/>
            </a:endParaRPr>
          </a:p>
        </p:txBody>
      </p:sp>
    </p:spTree>
    <p:extLst>
      <p:ext uri="{BB962C8B-B14F-4D97-AF65-F5344CB8AC3E}">
        <p14:creationId xmlns:p14="http://schemas.microsoft.com/office/powerpoint/2010/main" val="279299569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40067" y="-34231"/>
            <a:ext cx="9159876" cy="5891861"/>
          </a:xfrm>
          <a:prstGeom prst="rect">
            <a:avLst/>
          </a:prstGeom>
        </p:spPr>
        <p:txBody>
          <a:bodyPr lIns="540000" tIns="540000" rIns="540000" bIns="540000">
            <a:spAutoFit/>
          </a:bodyPr>
          <a:lstStyle/>
          <a:p>
            <a:pPr>
              <a:defRPr/>
            </a:pPr>
            <a:r>
              <a:rPr lang="en-US" sz="2400" b="1" u="sng" dirty="0">
                <a:solidFill>
                  <a:prstClr val="white"/>
                </a:solidFill>
                <a:latin typeface="+mn-lt"/>
              </a:rPr>
              <a:t>5. Build-up to the War of Independence: </a:t>
            </a:r>
            <a:r>
              <a:rPr lang="en-GB" sz="2400" b="1" u="sng" dirty="0" smtClean="0">
                <a:solidFill>
                  <a:prstClr val="white"/>
                </a:solidFill>
                <a:latin typeface="+mn-lt"/>
              </a:rPr>
              <a:t>Nationalism</a:t>
            </a:r>
          </a:p>
          <a:p>
            <a:pPr>
              <a:defRPr/>
            </a:pPr>
            <a:endParaRPr lang="en-GB" sz="2400" b="1" u="sng" dirty="0" smtClean="0">
              <a:solidFill>
                <a:prstClr val="white"/>
              </a:solidFill>
              <a:latin typeface="+mn-lt"/>
            </a:endParaRPr>
          </a:p>
          <a:p>
            <a:pPr>
              <a:defRPr/>
            </a:pPr>
            <a:r>
              <a:rPr lang="en-GB" sz="2400" b="1" u="sng" dirty="0" smtClean="0">
                <a:solidFill>
                  <a:prstClr val="white"/>
                </a:solidFill>
                <a:latin typeface="+mn-lt"/>
              </a:rPr>
              <a:t>Precursors</a:t>
            </a:r>
          </a:p>
          <a:p>
            <a:pPr marL="342900" indent="-342900">
              <a:buFont typeface="Arial" panose="020B0604020202020204" pitchFamily="34" charset="0"/>
              <a:buChar char="•"/>
              <a:defRPr/>
            </a:pPr>
            <a:r>
              <a:rPr lang="en-GB" sz="2400" dirty="0" smtClean="0">
                <a:solidFill>
                  <a:prstClr val="white"/>
                </a:solidFill>
                <a:latin typeface="+mn-lt"/>
              </a:rPr>
              <a:t>‘Young Algerians,’ 1900s–1910s</a:t>
            </a:r>
          </a:p>
          <a:p>
            <a:pPr marL="342900" indent="-342900">
              <a:buFont typeface="Arial" panose="020B0604020202020204" pitchFamily="34" charset="0"/>
              <a:buChar char="•"/>
              <a:defRPr/>
            </a:pPr>
            <a:endParaRPr lang="en-GB" sz="2400" dirty="0" smtClean="0">
              <a:latin typeface="+mn-lt"/>
            </a:endParaRPr>
          </a:p>
          <a:p>
            <a:pPr marL="342900" indent="-342900">
              <a:buFont typeface="Arial" panose="020B0604020202020204" pitchFamily="34" charset="0"/>
              <a:buChar char="•"/>
              <a:defRPr/>
            </a:pPr>
            <a:r>
              <a:rPr lang="en-GB" sz="2400" dirty="0" smtClean="0">
                <a:latin typeface="+mn-lt"/>
              </a:rPr>
              <a:t>Algerian </a:t>
            </a:r>
            <a:r>
              <a:rPr lang="en-GB" sz="2400" dirty="0">
                <a:latin typeface="+mn-lt"/>
              </a:rPr>
              <a:t>Communist </a:t>
            </a:r>
            <a:r>
              <a:rPr lang="en-GB" sz="2400" dirty="0" smtClean="0">
                <a:latin typeface="+mn-lt"/>
              </a:rPr>
              <a:t>Party est. 1936</a:t>
            </a:r>
            <a:endParaRPr lang="en-GB" sz="2400" dirty="0">
              <a:latin typeface="+mn-lt"/>
            </a:endParaRPr>
          </a:p>
          <a:p>
            <a:pPr marL="342900" indent="-342900">
              <a:buFont typeface="Arial" panose="020B0604020202020204" pitchFamily="34" charset="0"/>
              <a:buChar char="•"/>
              <a:defRPr/>
            </a:pPr>
            <a:endParaRPr lang="en-GB" sz="2400" dirty="0" smtClean="0">
              <a:solidFill>
                <a:prstClr val="white"/>
              </a:solidFill>
              <a:latin typeface="+mn-lt"/>
            </a:endParaRPr>
          </a:p>
          <a:p>
            <a:pPr marL="342900" indent="-342900">
              <a:buFont typeface="Arial" panose="020B0604020202020204" pitchFamily="34" charset="0"/>
              <a:buChar char="•"/>
              <a:defRPr/>
            </a:pPr>
            <a:r>
              <a:rPr lang="en-GB" sz="2400" dirty="0" smtClean="0">
                <a:solidFill>
                  <a:prstClr val="white"/>
                </a:solidFill>
                <a:latin typeface="+mn-lt"/>
              </a:rPr>
              <a:t>Algerian </a:t>
            </a:r>
            <a:r>
              <a:rPr lang="en-GB" sz="2400" dirty="0">
                <a:solidFill>
                  <a:prstClr val="white"/>
                </a:solidFill>
                <a:latin typeface="+mn-lt"/>
              </a:rPr>
              <a:t>People's </a:t>
            </a:r>
            <a:r>
              <a:rPr lang="en-GB" sz="2400" dirty="0" smtClean="0">
                <a:solidFill>
                  <a:prstClr val="white"/>
                </a:solidFill>
                <a:latin typeface="+mn-lt"/>
              </a:rPr>
              <a:t>Party est. 1937 – superseded by </a:t>
            </a:r>
            <a:r>
              <a:rPr lang="en-GB" sz="2400" dirty="0">
                <a:solidFill>
                  <a:prstClr val="white"/>
                </a:solidFill>
                <a:latin typeface="+mn-lt"/>
              </a:rPr>
              <a:t>Movement for the Triumph of Democratic </a:t>
            </a:r>
            <a:r>
              <a:rPr lang="en-GB" sz="2400" dirty="0" smtClean="0">
                <a:solidFill>
                  <a:prstClr val="white"/>
                </a:solidFill>
                <a:latin typeface="+mn-lt"/>
              </a:rPr>
              <a:t>Liberties, 1946</a:t>
            </a:r>
          </a:p>
          <a:p>
            <a:pPr marL="342900" indent="-342900">
              <a:buFont typeface="Arial" panose="020B0604020202020204" pitchFamily="34" charset="0"/>
              <a:buChar char="•"/>
              <a:defRPr/>
            </a:pPr>
            <a:endParaRPr lang="en-GB" sz="2400" dirty="0" smtClean="0">
              <a:solidFill>
                <a:prstClr val="white"/>
              </a:solidFill>
              <a:latin typeface="+mn-lt"/>
            </a:endParaRPr>
          </a:p>
          <a:p>
            <a:pPr marL="342900" indent="-342900">
              <a:buFont typeface="Arial" panose="020B0604020202020204" pitchFamily="34" charset="0"/>
              <a:buChar char="•"/>
              <a:defRPr/>
            </a:pPr>
            <a:r>
              <a:rPr lang="en-GB" sz="2400" dirty="0" smtClean="0">
                <a:solidFill>
                  <a:prstClr val="white"/>
                </a:solidFill>
                <a:latin typeface="+mn-lt"/>
              </a:rPr>
              <a:t>Splintering </a:t>
            </a:r>
            <a:r>
              <a:rPr lang="en-GB" sz="2400" dirty="0">
                <a:solidFill>
                  <a:prstClr val="white"/>
                </a:solidFill>
                <a:latin typeface="+mn-lt"/>
              </a:rPr>
              <a:t>between Movement for the Triumph of Democratic Liberties and National Liberation </a:t>
            </a:r>
            <a:r>
              <a:rPr lang="en-GB" sz="2400" dirty="0" smtClean="0">
                <a:solidFill>
                  <a:prstClr val="white"/>
                </a:solidFill>
                <a:latin typeface="+mn-lt"/>
              </a:rPr>
              <a:t>Front </a:t>
            </a:r>
            <a:r>
              <a:rPr lang="fr-FR" sz="2400" dirty="0" smtClean="0">
                <a:solidFill>
                  <a:prstClr val="white"/>
                </a:solidFill>
                <a:latin typeface="+mn-lt"/>
              </a:rPr>
              <a:t>(</a:t>
            </a:r>
            <a:r>
              <a:rPr lang="fr-FR" sz="2400" i="1" dirty="0" smtClean="0">
                <a:solidFill>
                  <a:prstClr val="white"/>
                </a:solidFill>
                <a:latin typeface="+mn-lt"/>
              </a:rPr>
              <a:t>Front </a:t>
            </a:r>
            <a:r>
              <a:rPr lang="fr-FR" sz="2400" i="1" dirty="0">
                <a:solidFill>
                  <a:prstClr val="white"/>
                </a:solidFill>
                <a:latin typeface="+mn-lt"/>
              </a:rPr>
              <a:t>de Libération Nationale</a:t>
            </a:r>
            <a:r>
              <a:rPr lang="fr-FR" sz="2400" dirty="0">
                <a:solidFill>
                  <a:prstClr val="white"/>
                </a:solidFill>
                <a:latin typeface="+mn-lt"/>
              </a:rPr>
              <a:t>, </a:t>
            </a:r>
            <a:r>
              <a:rPr lang="fr-FR" sz="2400" dirty="0" smtClean="0">
                <a:solidFill>
                  <a:prstClr val="white"/>
                </a:solidFill>
                <a:latin typeface="+mn-lt"/>
              </a:rPr>
              <a:t>FLN [</a:t>
            </a:r>
            <a:r>
              <a:rPr lang="en-GB" sz="2400" dirty="0" smtClean="0">
                <a:solidFill>
                  <a:prstClr val="white"/>
                </a:solidFill>
                <a:latin typeface="+mn-lt"/>
              </a:rPr>
              <a:t>NLF]), 1954</a:t>
            </a:r>
            <a:endParaRPr lang="en-GB" sz="2400" dirty="0">
              <a:solidFill>
                <a:prstClr val="white"/>
              </a:solidFill>
              <a:latin typeface="+mn-lt"/>
            </a:endParaRPr>
          </a:p>
        </p:txBody>
      </p:sp>
    </p:spTree>
    <p:extLst>
      <p:ext uri="{BB962C8B-B14F-4D97-AF65-F5344CB8AC3E}">
        <p14:creationId xmlns:p14="http://schemas.microsoft.com/office/powerpoint/2010/main" val="301142852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12195" y="1124744"/>
            <a:ext cx="9107614" cy="6630525"/>
          </a:xfrm>
          <a:prstGeom prst="rect">
            <a:avLst/>
          </a:prstGeom>
        </p:spPr>
        <p:txBody>
          <a:bodyPr wrap="square" lIns="540000" tIns="540000" rIns="540000" bIns="540000">
            <a:spAutoFit/>
          </a:bodyPr>
          <a:lstStyle/>
          <a:p>
            <a:pPr marL="342900" indent="-342900">
              <a:buFont typeface="Arial" panose="020B0604020202020204" pitchFamily="34" charset="0"/>
              <a:buChar char="•"/>
              <a:defRPr/>
            </a:pPr>
            <a:r>
              <a:rPr lang="en-GB" sz="2400" b="1" dirty="0" err="1">
                <a:solidFill>
                  <a:prstClr val="white"/>
                </a:solidFill>
                <a:latin typeface="+mn-lt"/>
                <a:cs typeface="Arial" charset="0"/>
              </a:rPr>
              <a:t>Sétif</a:t>
            </a:r>
            <a:r>
              <a:rPr lang="en-GB" sz="2400" b="1" dirty="0">
                <a:solidFill>
                  <a:prstClr val="white"/>
                </a:solidFill>
                <a:latin typeface="+mn-lt"/>
                <a:cs typeface="Arial" charset="0"/>
              </a:rPr>
              <a:t> M</a:t>
            </a:r>
            <a:r>
              <a:rPr lang="en-GB" sz="2400" b="1" dirty="0" smtClean="0">
                <a:solidFill>
                  <a:prstClr val="white"/>
                </a:solidFill>
                <a:latin typeface="+mn-lt"/>
                <a:cs typeface="Arial" charset="0"/>
              </a:rPr>
              <a:t>assacre: thousands (upper estimate 45,000) Algerians murdered in French retaliation to street demonstrations in market town, May 8 1945</a:t>
            </a:r>
          </a:p>
          <a:p>
            <a:pPr marL="342900" indent="-342900">
              <a:buFont typeface="Arial" panose="020B0604020202020204" pitchFamily="34" charset="0"/>
              <a:buChar char="•"/>
              <a:defRPr/>
            </a:pPr>
            <a:endParaRPr lang="en-GB" sz="2400" b="1"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Protests began as celebration of VE Day and liberation – clashed with French military police who objected to anti-colonial and nationalist flags and banners</a:t>
            </a:r>
          </a:p>
          <a:p>
            <a:pPr marL="342900" indent="-342900">
              <a:buFont typeface="Arial" panose="020B0604020202020204" pitchFamily="34" charset="0"/>
              <a:buChar char="•"/>
              <a:defRPr/>
            </a:pPr>
            <a:endParaRPr lang="en-GB" sz="2400" b="1"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Muslim attacks on local </a:t>
            </a:r>
            <a:r>
              <a:rPr lang="en-GB" sz="2400" b="1" i="1" dirty="0" err="1" smtClean="0">
                <a:solidFill>
                  <a:prstClr val="white"/>
                </a:solidFill>
                <a:latin typeface="+mn-lt"/>
                <a:cs typeface="Arial" charset="0"/>
              </a:rPr>
              <a:t>pieds</a:t>
            </a:r>
            <a:r>
              <a:rPr lang="en-GB" sz="2400" b="1" i="1" dirty="0" smtClean="0">
                <a:solidFill>
                  <a:prstClr val="white"/>
                </a:solidFill>
                <a:latin typeface="+mn-lt"/>
                <a:cs typeface="Arial" charset="0"/>
              </a:rPr>
              <a:t>-noirs </a:t>
            </a:r>
          </a:p>
          <a:p>
            <a:pPr marL="342900" indent="-342900">
              <a:buFont typeface="Arial" panose="020B0604020202020204" pitchFamily="34" charset="0"/>
              <a:buChar char="•"/>
              <a:defRPr/>
            </a:pPr>
            <a:endParaRPr lang="en-GB" sz="2400" b="1" i="1"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Retaliation by French Foreign Legion sees massacre of members of Muslim population</a:t>
            </a:r>
          </a:p>
          <a:p>
            <a:pPr marL="342900" indent="-342900">
              <a:buFont typeface="Arial" panose="020B0604020202020204" pitchFamily="34" charset="0"/>
              <a:buChar char="•"/>
              <a:defRPr/>
            </a:pPr>
            <a:endParaRPr lang="en-GB" sz="2400" b="1" dirty="0">
              <a:solidFill>
                <a:prstClr val="white"/>
              </a:solidFill>
              <a:cs typeface="Arial" charset="0"/>
            </a:endParaRPr>
          </a:p>
          <a:p>
            <a:pPr marL="342900" indent="-342900">
              <a:buFont typeface="Arial" panose="020B0604020202020204" pitchFamily="34" charset="0"/>
              <a:buChar cha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9159876" cy="1459879"/>
          </a:xfrm>
          <a:prstGeom prst="rect">
            <a:avLst/>
          </a:prstGeom>
        </p:spPr>
        <p:txBody>
          <a:bodyPr lIns="540000" tIns="540000" rIns="540000" bIns="540000">
            <a:spAutoFit/>
          </a:bodyPr>
          <a:lstStyle/>
          <a:p>
            <a:pPr>
              <a:defRPr/>
            </a:pPr>
            <a:r>
              <a:rPr lang="en-GB" sz="2400" b="1" u="sng" dirty="0" smtClean="0">
                <a:solidFill>
                  <a:prstClr val="white"/>
                </a:solidFill>
                <a:latin typeface="+mn-lt"/>
                <a:cs typeface="Arial" charset="0"/>
              </a:rPr>
              <a:t>5. Build-up to the War of Independence</a:t>
            </a:r>
            <a:r>
              <a:rPr lang="en-GB" sz="2400" b="1" u="sng" dirty="0">
                <a:solidFill>
                  <a:prstClr val="white"/>
                </a:solidFill>
                <a:latin typeface="+mn-lt"/>
                <a:cs typeface="Arial" charset="0"/>
              </a:rPr>
              <a:t>: Algeria during </a:t>
            </a:r>
            <a:r>
              <a:rPr lang="en-GB" sz="2400" b="1" u="sng" dirty="0" smtClean="0">
                <a:solidFill>
                  <a:prstClr val="white"/>
                </a:solidFill>
                <a:latin typeface="+mn-lt"/>
                <a:cs typeface="Arial" charset="0"/>
              </a:rPr>
              <a:t>WWII </a:t>
            </a:r>
            <a:endParaRPr lang="en-GB" sz="2400" b="1" u="sng" dirty="0">
              <a:solidFill>
                <a:prstClr val="white"/>
              </a:solidFill>
              <a:latin typeface="+mn-lt"/>
              <a:cs typeface="Arial" charset="0"/>
            </a:endParaRPr>
          </a:p>
        </p:txBody>
      </p:sp>
    </p:spTree>
    <p:extLst>
      <p:ext uri="{BB962C8B-B14F-4D97-AF65-F5344CB8AC3E}">
        <p14:creationId xmlns:p14="http://schemas.microsoft.com/office/powerpoint/2010/main" val="163376133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214" y="2780928"/>
            <a:ext cx="3347866" cy="28470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2716" y="3864147"/>
            <a:ext cx="4819063" cy="2892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p:cNvSpPr txBox="1"/>
          <p:nvPr/>
        </p:nvSpPr>
        <p:spPr>
          <a:xfrm>
            <a:off x="0" y="5386489"/>
            <a:ext cx="4267080" cy="1471511"/>
          </a:xfrm>
          <a:prstGeom prst="rect">
            <a:avLst/>
          </a:prstGeom>
          <a:noFill/>
        </p:spPr>
        <p:txBody>
          <a:bodyPr wrap="square" lIns="180000" tIns="180000" rIns="180000" bIns="180000" rtlCol="0">
            <a:spAutoFit/>
          </a:bodyPr>
          <a:lstStyle/>
          <a:p>
            <a:pPr algn="r"/>
            <a:endParaRPr lang="en-GB" sz="1200" dirty="0" smtClean="0">
              <a:latin typeface="+mn-lt"/>
            </a:endParaRPr>
          </a:p>
          <a:p>
            <a:r>
              <a:rPr lang="en-GB" sz="1200" dirty="0">
                <a:latin typeface="+mn-lt"/>
              </a:rPr>
              <a:t>Margaret Bourke-White photographs of partition; </a:t>
            </a:r>
          </a:p>
          <a:p>
            <a:r>
              <a:rPr lang="en-GB" sz="1200" dirty="0">
                <a:latin typeface="+mn-lt"/>
              </a:rPr>
              <a:t>Lord Mountbatten chairing meeting of the Punjab Boundary </a:t>
            </a:r>
            <a:r>
              <a:rPr lang="en-GB" sz="1200" dirty="0" smtClean="0">
                <a:latin typeface="+mn-lt"/>
              </a:rPr>
              <a:t>Commission;  British infantryman instructing a </a:t>
            </a:r>
            <a:r>
              <a:rPr lang="en-GB" sz="1200" dirty="0" err="1" smtClean="0">
                <a:latin typeface="+mn-lt"/>
              </a:rPr>
              <a:t>Dyak</a:t>
            </a:r>
            <a:r>
              <a:rPr lang="en-GB" sz="1200" dirty="0" smtClean="0">
                <a:latin typeface="+mn-lt"/>
              </a:rPr>
              <a:t> tracker during the Malayan Emergency;  British troops round up suspected Mau </a:t>
            </a:r>
            <a:r>
              <a:rPr lang="en-GB" sz="1200" dirty="0" err="1" smtClean="0">
                <a:latin typeface="+mn-lt"/>
              </a:rPr>
              <a:t>Mau</a:t>
            </a:r>
            <a:r>
              <a:rPr lang="en-GB" sz="1200" dirty="0" smtClean="0">
                <a:latin typeface="+mn-lt"/>
              </a:rPr>
              <a:t> rebels in Kenya </a:t>
            </a:r>
          </a:p>
        </p:txBody>
      </p:sp>
      <p:sp>
        <p:nvSpPr>
          <p:cNvPr id="7" name="Rectangle 6"/>
          <p:cNvSpPr/>
          <p:nvPr/>
        </p:nvSpPr>
        <p:spPr>
          <a:xfrm>
            <a:off x="-40067" y="-34231"/>
            <a:ext cx="9159876" cy="1459879"/>
          </a:xfrm>
          <a:prstGeom prst="rect">
            <a:avLst/>
          </a:prstGeom>
        </p:spPr>
        <p:txBody>
          <a:bodyPr lIns="540000" tIns="540000" rIns="540000" bIns="540000">
            <a:spAutoFit/>
          </a:bodyPr>
          <a:lstStyle/>
          <a:p>
            <a:pPr>
              <a:defRPr/>
            </a:pPr>
            <a:r>
              <a:rPr lang="en-GB" sz="2400" b="1" u="sng" dirty="0" smtClean="0">
                <a:solidFill>
                  <a:prstClr val="white"/>
                </a:solidFill>
                <a:latin typeface="+mn-lt"/>
                <a:cs typeface="Arial" charset="0"/>
              </a:rPr>
              <a:t>6. War of Independence (1954–1962): Decolonisation</a:t>
            </a:r>
          </a:p>
        </p:txBody>
      </p:sp>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b="7457"/>
          <a:stretch/>
        </p:blipFill>
        <p:spPr>
          <a:xfrm>
            <a:off x="15636" y="963380"/>
            <a:ext cx="2218218" cy="2303719"/>
          </a:xfrm>
          <a:prstGeom prst="rect">
            <a:avLst/>
          </a:prstGeom>
        </p:spPr>
      </p:pic>
      <p:pic>
        <p:nvPicPr>
          <p:cNvPr id="9"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3966" y="963380"/>
            <a:ext cx="4290034" cy="28600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1979712" y="21148"/>
            <a:ext cx="3994330" cy="3096911"/>
          </a:xfrm>
          <a:prstGeom prst="rect">
            <a:avLst/>
          </a:prstGeom>
          <a:noFill/>
        </p:spPr>
        <p:txBody>
          <a:bodyPr wrap="square" lIns="540000" tIns="360000" rIns="540000" bIns="360000" rtlCol="0">
            <a:spAutoFit/>
          </a:bodyPr>
          <a:lstStyle/>
          <a:p>
            <a:pPr algn="ctr"/>
            <a:endParaRPr lang="en-GB" sz="2200" b="1" i="1" dirty="0" smtClean="0">
              <a:effectLst>
                <a:outerShdw blurRad="38100" dist="38100" dir="2700000" algn="tl">
                  <a:srgbClr val="000000">
                    <a:alpha val="43137"/>
                  </a:srgbClr>
                </a:outerShdw>
              </a:effectLst>
            </a:endParaRPr>
          </a:p>
          <a:p>
            <a:pPr algn="ctr"/>
            <a:endParaRPr lang="en-GB" sz="2200" b="1" dirty="0">
              <a:solidFill>
                <a:srgbClr val="FF0000"/>
              </a:solidFill>
              <a:effectLst>
                <a:outerShdw blurRad="38100" dist="38100" dir="2700000" algn="tl">
                  <a:srgbClr val="000000">
                    <a:alpha val="43137"/>
                  </a:srgbClr>
                </a:outerShdw>
              </a:effectLst>
            </a:endParaRPr>
          </a:p>
          <a:p>
            <a:pPr algn="ctr"/>
            <a:r>
              <a:rPr lang="en-GB" sz="2200" b="1" dirty="0" smtClean="0">
                <a:solidFill>
                  <a:srgbClr val="FF0000"/>
                </a:solidFill>
                <a:effectLst>
                  <a:outerShdw blurRad="38100" dist="38100" dir="2700000" algn="tl">
                    <a:srgbClr val="000000">
                      <a:alpha val="43137"/>
                    </a:srgbClr>
                  </a:outerShdw>
                </a:effectLst>
                <a:latin typeface="+mn-lt"/>
              </a:rPr>
              <a:t>Partition of India (1947)</a:t>
            </a:r>
          </a:p>
          <a:p>
            <a:pPr algn="ctr"/>
            <a:r>
              <a:rPr lang="en-GB" sz="2200" b="1" dirty="0" smtClean="0">
                <a:solidFill>
                  <a:srgbClr val="FF0000"/>
                </a:solidFill>
                <a:effectLst>
                  <a:outerShdw blurRad="38100" dist="38100" dir="2700000" algn="tl">
                    <a:srgbClr val="000000">
                      <a:alpha val="43137"/>
                    </a:srgbClr>
                  </a:outerShdw>
                </a:effectLst>
                <a:latin typeface="+mn-lt"/>
              </a:rPr>
              <a:t>Mau Mau Uprising (1952–1960)</a:t>
            </a:r>
          </a:p>
          <a:p>
            <a:pPr algn="ctr"/>
            <a:r>
              <a:rPr lang="en-GB" sz="2200" b="1" dirty="0" smtClean="0">
                <a:solidFill>
                  <a:srgbClr val="FF0000"/>
                </a:solidFill>
                <a:effectLst>
                  <a:outerShdw blurRad="38100" dist="38100" dir="2700000" algn="tl">
                    <a:srgbClr val="000000">
                      <a:alpha val="43137"/>
                    </a:srgbClr>
                  </a:outerShdw>
                </a:effectLst>
                <a:latin typeface="+mn-lt"/>
              </a:rPr>
              <a:t>Malayan Emergency (1948–1960)</a:t>
            </a:r>
            <a:endParaRPr lang="en-GB" sz="2200" b="1" i="1" dirty="0" smtClean="0">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374894375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91475" y="3933056"/>
            <a:ext cx="2068156" cy="2210175"/>
          </a:xfrm>
          <a:prstGeom prst="rect">
            <a:avLst/>
          </a:prstGeom>
          <a:noFill/>
        </p:spPr>
        <p:txBody>
          <a:bodyPr wrap="square" lIns="180000" tIns="180000" rIns="180000" bIns="180000" rtlCol="0">
            <a:spAutoFit/>
          </a:bodyPr>
          <a:lstStyle/>
          <a:p>
            <a:pPr algn="r"/>
            <a:r>
              <a:rPr lang="en-GB" sz="1200" dirty="0" smtClean="0">
                <a:latin typeface="+mn-lt"/>
              </a:rPr>
              <a:t>French legionnaire in Vietnam, with US-made tank in background, 1954; </a:t>
            </a:r>
            <a:r>
              <a:rPr lang="en-GB" sz="1200" dirty="0" err="1" smtClean="0">
                <a:latin typeface="+mn-lt"/>
              </a:rPr>
              <a:t>Ho</a:t>
            </a:r>
            <a:r>
              <a:rPr lang="en-GB" sz="1200" dirty="0" smtClean="0">
                <a:latin typeface="+mn-lt"/>
              </a:rPr>
              <a:t> Chi Minh with military advisors, before battle of Battle of </a:t>
            </a:r>
            <a:r>
              <a:rPr lang="en-GB" sz="1200" dirty="0" err="1" smtClean="0">
                <a:latin typeface="+mn-lt"/>
              </a:rPr>
              <a:t>Dien</a:t>
            </a:r>
            <a:r>
              <a:rPr lang="en-GB" sz="1200" dirty="0" smtClean="0">
                <a:latin typeface="+mn-lt"/>
              </a:rPr>
              <a:t> Bien </a:t>
            </a:r>
            <a:r>
              <a:rPr lang="en-GB" sz="1200" dirty="0" err="1" smtClean="0">
                <a:latin typeface="+mn-lt"/>
              </a:rPr>
              <a:t>Phu</a:t>
            </a:r>
            <a:r>
              <a:rPr lang="en-GB" sz="1200" dirty="0" smtClean="0">
                <a:latin typeface="+mn-lt"/>
              </a:rPr>
              <a:t>,</a:t>
            </a:r>
          </a:p>
          <a:p>
            <a:pPr algn="r"/>
            <a:r>
              <a:rPr lang="en-GB" sz="1200" dirty="0" smtClean="0">
                <a:latin typeface="+mn-lt"/>
              </a:rPr>
              <a:t> 1954; Viet Minh troops fly flag during decisive victory in  Battle of </a:t>
            </a:r>
            <a:r>
              <a:rPr lang="en-GB" sz="1200" dirty="0" err="1" smtClean="0">
                <a:latin typeface="+mn-lt"/>
              </a:rPr>
              <a:t>Dien</a:t>
            </a:r>
            <a:r>
              <a:rPr lang="en-GB" sz="1200" dirty="0" smtClean="0">
                <a:latin typeface="+mn-lt"/>
              </a:rPr>
              <a:t> Bien </a:t>
            </a:r>
            <a:r>
              <a:rPr lang="en-GB" sz="1200" dirty="0" err="1" smtClean="0">
                <a:latin typeface="+mn-lt"/>
              </a:rPr>
              <a:t>Phu</a:t>
            </a:r>
            <a:r>
              <a:rPr lang="en-GB" sz="1200" dirty="0" smtClean="0">
                <a:latin typeface="+mn-lt"/>
              </a:rPr>
              <a:t>, 1954  </a:t>
            </a:r>
          </a:p>
        </p:txBody>
      </p:sp>
      <p:pic>
        <p:nvPicPr>
          <p:cNvPr id="6" name="Picture 2" descr="http://wps.ablongman.com/wps/media/objects/262/268312/art/figures/KISH616.jpg"/>
          <p:cNvPicPr>
            <a:picLocks noChangeAspect="1" noChangeArrowheads="1"/>
          </p:cNvPicPr>
          <p:nvPr/>
        </p:nvPicPr>
        <p:blipFill rotWithShape="1">
          <a:blip r:embed="rId3">
            <a:extLst>
              <a:ext uri="{28A0092B-C50C-407E-A947-70E740481C1C}">
                <a14:useLocalDpi xmlns:a14="http://schemas.microsoft.com/office/drawing/2010/main" val="0"/>
              </a:ext>
            </a:extLst>
          </a:blip>
          <a:srcRect b="11318"/>
          <a:stretch/>
        </p:blipFill>
        <p:spPr bwMode="auto">
          <a:xfrm>
            <a:off x="4788024" y="1460498"/>
            <a:ext cx="4355976" cy="2472558"/>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3212976"/>
            <a:ext cx="2916018" cy="36450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0059" y="3933056"/>
            <a:ext cx="3883942" cy="2924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48" y="1092638"/>
            <a:ext cx="3332316" cy="2223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40067" y="-34231"/>
            <a:ext cx="9159876" cy="1829211"/>
          </a:xfrm>
          <a:prstGeom prst="rect">
            <a:avLst/>
          </a:prstGeom>
        </p:spPr>
        <p:txBody>
          <a:bodyPr lIns="540000" tIns="540000" rIns="540000" bIns="540000">
            <a:spAutoFit/>
          </a:bodyPr>
          <a:lstStyle/>
          <a:p>
            <a:pPr>
              <a:defRPr/>
            </a:pPr>
            <a:r>
              <a:rPr lang="en-GB" sz="2400" b="1" u="sng" dirty="0" smtClean="0">
                <a:solidFill>
                  <a:prstClr val="white"/>
                </a:solidFill>
                <a:latin typeface="+mn-lt"/>
                <a:cs typeface="Arial" charset="0"/>
              </a:rPr>
              <a:t>6. War of Independence (1954–1962): Decolonisation</a:t>
            </a:r>
          </a:p>
          <a:p>
            <a:pPr algn="r">
              <a:defRPr/>
            </a:pPr>
            <a:r>
              <a:rPr lang="en-GB" sz="2400" b="1" dirty="0">
                <a:solidFill>
                  <a:srgbClr val="FF0000"/>
                </a:solidFill>
                <a:effectLst>
                  <a:outerShdw blurRad="38100" dist="38100" dir="2700000" algn="tl">
                    <a:srgbClr val="000000">
                      <a:alpha val="43137"/>
                    </a:srgbClr>
                  </a:outerShdw>
                </a:effectLst>
                <a:latin typeface="+mn-lt"/>
              </a:rPr>
              <a:t>First Indochina War (</a:t>
            </a:r>
            <a:r>
              <a:rPr lang="en-GB" sz="2400" b="1" dirty="0" smtClean="0">
                <a:solidFill>
                  <a:srgbClr val="FF0000"/>
                </a:solidFill>
                <a:effectLst>
                  <a:outerShdw blurRad="38100" dist="38100" dir="2700000" algn="tl">
                    <a:srgbClr val="000000">
                      <a:alpha val="43137"/>
                    </a:srgbClr>
                  </a:outerShdw>
                </a:effectLst>
                <a:latin typeface="+mn-lt"/>
              </a:rPr>
              <a:t>1946–1954)</a:t>
            </a:r>
            <a:endParaRPr lang="en-GB" sz="2400" b="1" u="sng" dirty="0" smtClean="0">
              <a:solidFill>
                <a:prstClr val="white"/>
              </a:solidFill>
              <a:latin typeface="+mn-lt"/>
            </a:endParaRPr>
          </a:p>
        </p:txBody>
      </p:sp>
    </p:spTree>
    <p:extLst>
      <p:ext uri="{BB962C8B-B14F-4D97-AF65-F5344CB8AC3E}">
        <p14:creationId xmlns:p14="http://schemas.microsoft.com/office/powerpoint/2010/main" val="112074604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40067" y="-34231"/>
            <a:ext cx="9159876" cy="6014972"/>
          </a:xfrm>
          <a:prstGeom prst="rect">
            <a:avLst/>
          </a:prstGeom>
        </p:spPr>
        <p:txBody>
          <a:bodyPr lIns="540000" tIns="540000" rIns="540000" bIns="540000">
            <a:spAutoFit/>
          </a:bodyPr>
          <a:lstStyle/>
          <a:p>
            <a:pPr>
              <a:defRPr/>
            </a:pPr>
            <a:r>
              <a:rPr lang="en-GB" sz="2400" b="1" u="sng" dirty="0" smtClean="0">
                <a:solidFill>
                  <a:prstClr val="white"/>
                </a:solidFill>
                <a:latin typeface="+mn-lt"/>
              </a:rPr>
              <a:t>6. War of Independence (1954–1962)</a:t>
            </a:r>
          </a:p>
          <a:p>
            <a:pPr marL="342900" indent="-342900">
              <a:buFont typeface="Arial" panose="020B0604020202020204" pitchFamily="34" charset="0"/>
              <a:buChar char="•"/>
              <a:defRPr/>
            </a:pPr>
            <a:endParaRPr lang="en-GB" sz="800" dirty="0" smtClean="0">
              <a:solidFill>
                <a:prstClr val="white"/>
              </a:solidFill>
              <a:latin typeface="+mn-lt"/>
            </a:endParaRPr>
          </a:p>
          <a:p>
            <a:pPr marL="342900" indent="-342900">
              <a:buFont typeface="Arial" panose="020B0604020202020204" pitchFamily="34" charset="0"/>
              <a:buChar char="•"/>
              <a:defRPr/>
            </a:pPr>
            <a:r>
              <a:rPr lang="en-GB" sz="2400" dirty="0" smtClean="0">
                <a:solidFill>
                  <a:prstClr val="white"/>
                </a:solidFill>
                <a:latin typeface="+mn-lt"/>
              </a:rPr>
              <a:t>NLF initiates armed combat November 1954</a:t>
            </a:r>
          </a:p>
          <a:p>
            <a:pPr marL="342900" indent="-342900">
              <a:buFont typeface="Arial" panose="020B0604020202020204" pitchFamily="34" charset="0"/>
              <a:buChar char="•"/>
              <a:defRPr/>
            </a:pPr>
            <a:r>
              <a:rPr lang="en-GB" sz="2400" dirty="0" smtClean="0">
                <a:solidFill>
                  <a:prstClr val="white"/>
                </a:solidFill>
                <a:latin typeface="+mn-lt"/>
              </a:rPr>
              <a:t>Battle </a:t>
            </a:r>
            <a:r>
              <a:rPr lang="en-GB" sz="2400" dirty="0">
                <a:solidFill>
                  <a:prstClr val="white"/>
                </a:solidFill>
                <a:latin typeface="+mn-lt"/>
              </a:rPr>
              <a:t>of Algiers, 1956–1957</a:t>
            </a:r>
          </a:p>
          <a:p>
            <a:pPr marL="342900" indent="-342900">
              <a:buFont typeface="Arial" panose="020B0604020202020204" pitchFamily="34" charset="0"/>
              <a:buChar char="•"/>
              <a:defRPr/>
            </a:pPr>
            <a:r>
              <a:rPr lang="en-GB" sz="2400" dirty="0" smtClean="0">
                <a:solidFill>
                  <a:prstClr val="white"/>
                </a:solidFill>
                <a:latin typeface="+mn-lt"/>
              </a:rPr>
              <a:t>Weak French state, plus international support for decolonisation </a:t>
            </a:r>
          </a:p>
          <a:p>
            <a:pPr marL="342900" indent="-342900">
              <a:buFont typeface="Arial" panose="020B0604020202020204" pitchFamily="34" charset="0"/>
              <a:buChar char="•"/>
              <a:defRPr/>
            </a:pPr>
            <a:r>
              <a:rPr lang="en-GB" sz="2400" dirty="0" smtClean="0">
                <a:latin typeface="+mn-lt"/>
              </a:rPr>
              <a:t>May </a:t>
            </a:r>
            <a:r>
              <a:rPr lang="en-GB" sz="2400" dirty="0">
                <a:latin typeface="+mn-lt"/>
              </a:rPr>
              <a:t>1958 </a:t>
            </a:r>
            <a:r>
              <a:rPr lang="en-GB" sz="2400" dirty="0" smtClean="0">
                <a:latin typeface="+mn-lt"/>
              </a:rPr>
              <a:t>crisis – attempted coup by French military generals contributed to downfall of Fourth French Republic, and the return to power of Charles De Gaulle, who later favoured independence</a:t>
            </a:r>
            <a:endParaRPr lang="en-GB" sz="2400" dirty="0">
              <a:latin typeface="+mn-lt"/>
            </a:endParaRPr>
          </a:p>
          <a:p>
            <a:pPr marL="342900" indent="-342900">
              <a:buFont typeface="Arial" panose="020B0604020202020204" pitchFamily="34" charset="0"/>
              <a:buChar char="•"/>
              <a:defRPr/>
            </a:pPr>
            <a:endParaRPr lang="en-GB" sz="2400" dirty="0" smtClean="0">
              <a:solidFill>
                <a:prstClr val="white"/>
              </a:solidFill>
              <a:cs typeface="Arial" charset="0"/>
            </a:endParaRPr>
          </a:p>
          <a:p>
            <a:pPr marL="342900" indent="-342900">
              <a:buFont typeface="Arial" panose="020B0604020202020204" pitchFamily="34" charset="0"/>
              <a:buChar char="•"/>
              <a:defRPr/>
            </a:pPr>
            <a:endParaRPr lang="en-GB" sz="2400" dirty="0" smtClean="0">
              <a:solidFill>
                <a:prstClr val="white"/>
              </a:solidFill>
              <a:cs typeface="Arial" charset="0"/>
            </a:endParaRPr>
          </a:p>
          <a:p>
            <a:pPr marL="342900" indent="-342900">
              <a:buFont typeface="Arial" panose="020B0604020202020204" pitchFamily="34" charset="0"/>
              <a:buChar char="•"/>
              <a:defRPr/>
            </a:pPr>
            <a:endParaRPr lang="en-GB" sz="2400" b="1" u="sng" dirty="0" smtClean="0">
              <a:solidFill>
                <a:prstClr val="white"/>
              </a:solidFill>
              <a:cs typeface="Arial" charset="0"/>
            </a:endParaRPr>
          </a:p>
          <a:p>
            <a:pPr marL="342900" indent="-342900">
              <a:buFont typeface="Arial" panose="020B0604020202020204" pitchFamily="34" charset="0"/>
              <a:buChar char="•"/>
              <a:defRPr/>
            </a:pPr>
            <a:endParaRPr lang="en-GB" sz="2400" b="1" u="sng" dirty="0">
              <a:solidFill>
                <a:prstClr val="white"/>
              </a:solidFill>
              <a:cs typeface="Arial" charset="0"/>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8958" y="3978498"/>
            <a:ext cx="6605042" cy="28795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23529" y="4674384"/>
            <a:ext cx="1512168" cy="1569660"/>
          </a:xfrm>
          <a:prstGeom prst="rect">
            <a:avLst/>
          </a:prstGeom>
        </p:spPr>
        <p:txBody>
          <a:bodyPr wrap="square">
            <a:spAutoFit/>
          </a:bodyPr>
          <a:lstStyle/>
          <a:p>
            <a:r>
              <a:rPr lang="en-GB" sz="1600" dirty="0">
                <a:latin typeface="+mn-lt"/>
              </a:rPr>
              <a:t>French President Charles de Gaulle in </a:t>
            </a:r>
            <a:r>
              <a:rPr lang="en-GB" sz="1600" dirty="0" smtClean="0">
                <a:latin typeface="+mn-lt"/>
              </a:rPr>
              <a:t>Algiers, June 4 1958</a:t>
            </a:r>
            <a:endParaRPr lang="en-GB" sz="1600" dirty="0">
              <a:latin typeface="+mn-lt"/>
            </a:endParaRPr>
          </a:p>
        </p:txBody>
      </p:sp>
    </p:spTree>
    <p:extLst>
      <p:ext uri="{BB962C8B-B14F-4D97-AF65-F5344CB8AC3E}">
        <p14:creationId xmlns:p14="http://schemas.microsoft.com/office/powerpoint/2010/main" val="90718263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fontAlgn="auto">
              <a:spcBef>
                <a:spcPts val="0"/>
              </a:spcBef>
              <a:spcAft>
                <a:spcPts val="0"/>
              </a:spcAft>
            </a:pPr>
            <a:r>
              <a:rPr lang="en-GB" sz="2200" b="1" dirty="0" smtClean="0">
                <a:solidFill>
                  <a:prstClr val="white"/>
                </a:solidFill>
                <a:effectLst>
                  <a:outerShdw blurRad="38100" dist="38100" dir="2700000" algn="tl">
                    <a:srgbClr val="000000">
                      <a:alpha val="43137"/>
                    </a:srgbClr>
                  </a:outerShdw>
                </a:effectLst>
                <a:latin typeface="Calibri"/>
                <a:cs typeface="+mn-cs"/>
              </a:rPr>
              <a:t> </a:t>
            </a:r>
          </a:p>
          <a:p>
            <a:pPr algn="r" fontAlgn="auto">
              <a:spcBef>
                <a:spcPts val="0"/>
              </a:spcBef>
              <a:spcAft>
                <a:spcPts val="0"/>
              </a:spcAft>
            </a:pPr>
            <a:endParaRPr lang="en-GB" sz="2200" b="1" dirty="0">
              <a:solidFill>
                <a:srgbClr val="FF0000"/>
              </a:solidFill>
              <a:effectLst>
                <a:outerShdw blurRad="38100" dist="38100" dir="2700000" algn="tl">
                  <a:srgbClr val="000000">
                    <a:alpha val="43137"/>
                  </a:srgbClr>
                </a:outerShdw>
              </a:effectLst>
              <a:latin typeface="Calibri"/>
              <a:cs typeface="+mn-cs"/>
            </a:endParaRPr>
          </a:p>
        </p:txBody>
      </p:sp>
      <p:sp>
        <p:nvSpPr>
          <p:cNvPr id="9" name="Rectangle 8"/>
          <p:cNvSpPr/>
          <p:nvPr/>
        </p:nvSpPr>
        <p:spPr>
          <a:xfrm>
            <a:off x="-40067" y="-34231"/>
            <a:ext cx="9159876" cy="8261741"/>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prstClr val="white"/>
                </a:solidFill>
                <a:latin typeface="Calibri"/>
              </a:rPr>
              <a:t>6. War of Independence:  Battle of Algiers, 1956–1957</a:t>
            </a:r>
          </a:p>
          <a:p>
            <a:pPr fontAlgn="auto">
              <a:spcBef>
                <a:spcPts val="0"/>
              </a:spcBef>
              <a:spcAft>
                <a:spcPts val="0"/>
              </a:spcAft>
              <a:defRPr/>
            </a:pPr>
            <a:endParaRPr lang="en-GB" sz="1000" b="1" u="sng" dirty="0" smtClean="0">
              <a:solidFill>
                <a:prstClr val="white"/>
              </a:solidFill>
              <a:latin typeface="Calibri"/>
            </a:endParaRP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Urban guerrilla movement by NLF: terrorist attacks on selected targets in Algiers</a:t>
            </a: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June 1956 – 49 European civilians killed by NLF in retaliation for guillotining of two nationalist prisoners</a:t>
            </a:r>
            <a:r>
              <a:rPr lang="en-GB" sz="2400" dirty="0">
                <a:solidFill>
                  <a:prstClr val="white"/>
                </a:solidFill>
                <a:latin typeface="Calibri"/>
              </a:rPr>
              <a:t>; </a:t>
            </a:r>
            <a:r>
              <a:rPr lang="en-GB" sz="2400" dirty="0" smtClean="0">
                <a:solidFill>
                  <a:prstClr val="white"/>
                </a:solidFill>
                <a:latin typeface="Calibri"/>
              </a:rPr>
              <a:t> in turn, </a:t>
            </a:r>
            <a:r>
              <a:rPr lang="en-GB" sz="2400" i="1" dirty="0" smtClean="0">
                <a:solidFill>
                  <a:prstClr val="white"/>
                </a:solidFill>
                <a:latin typeface="Calibri"/>
              </a:rPr>
              <a:t>Union </a:t>
            </a:r>
            <a:r>
              <a:rPr lang="en-GB" sz="2400" i="1" dirty="0" err="1">
                <a:solidFill>
                  <a:prstClr val="white"/>
                </a:solidFill>
                <a:latin typeface="Calibri"/>
              </a:rPr>
              <a:t>française</a:t>
            </a:r>
            <a:r>
              <a:rPr lang="en-GB" sz="2400" i="1" dirty="0">
                <a:solidFill>
                  <a:prstClr val="white"/>
                </a:solidFill>
                <a:latin typeface="Calibri"/>
              </a:rPr>
              <a:t> </a:t>
            </a:r>
            <a:r>
              <a:rPr lang="en-GB" sz="2400" i="1" dirty="0" err="1" smtClean="0">
                <a:solidFill>
                  <a:prstClr val="white"/>
                </a:solidFill>
                <a:latin typeface="Calibri"/>
              </a:rPr>
              <a:t>nord-africaine</a:t>
            </a:r>
            <a:r>
              <a:rPr lang="en-GB" sz="2400" i="1" dirty="0" smtClean="0">
                <a:solidFill>
                  <a:prstClr val="white"/>
                </a:solidFill>
                <a:latin typeface="Calibri"/>
              </a:rPr>
              <a:t> </a:t>
            </a:r>
            <a:r>
              <a:rPr lang="en-GB" sz="2400" dirty="0" smtClean="0">
                <a:solidFill>
                  <a:prstClr val="white"/>
                </a:solidFill>
                <a:latin typeface="Calibri"/>
              </a:rPr>
              <a:t>bomb kills 73 residents of the </a:t>
            </a:r>
            <a:r>
              <a:rPr lang="en-GB" sz="2400" dirty="0" err="1" smtClean="0">
                <a:solidFill>
                  <a:prstClr val="white"/>
                </a:solidFill>
                <a:latin typeface="Calibri"/>
              </a:rPr>
              <a:t>Casbah</a:t>
            </a:r>
            <a:endParaRPr lang="en-GB" sz="2400" dirty="0" smtClean="0">
              <a:solidFill>
                <a:prstClr val="white"/>
              </a:solidFill>
              <a:latin typeface="Calibri"/>
            </a:endParaRP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NLF assassinations of local politicians</a:t>
            </a: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Decision to enclose </a:t>
            </a:r>
            <a:r>
              <a:rPr lang="en-GB" sz="2400" dirty="0" err="1" smtClean="0">
                <a:solidFill>
                  <a:prstClr val="white"/>
                </a:solidFill>
                <a:latin typeface="Calibri"/>
              </a:rPr>
              <a:t>Casbah</a:t>
            </a:r>
            <a:r>
              <a:rPr lang="en-GB" sz="2400" dirty="0" smtClean="0">
                <a:solidFill>
                  <a:prstClr val="white"/>
                </a:solidFill>
                <a:latin typeface="Calibri"/>
              </a:rPr>
              <a:t> and to create checkpoints to regulate inhabitants’ movements</a:t>
            </a:r>
          </a:p>
          <a:p>
            <a:pPr marL="342900" indent="-342900" fontAlgn="auto">
              <a:spcBef>
                <a:spcPts val="0"/>
              </a:spcBef>
              <a:spcAft>
                <a:spcPts val="0"/>
              </a:spcAft>
              <a:buFont typeface="Arial" panose="020B0604020202020204" pitchFamily="34" charset="0"/>
              <a:buChar char="•"/>
              <a:defRPr/>
            </a:pPr>
            <a:r>
              <a:rPr lang="en-GB" sz="2400" dirty="0">
                <a:solidFill>
                  <a:prstClr val="white"/>
                </a:solidFill>
                <a:latin typeface="Calibri"/>
                <a:cs typeface="+mn-cs"/>
              </a:rPr>
              <a:t>10th Parachute </a:t>
            </a:r>
            <a:r>
              <a:rPr lang="en-GB" sz="2400" dirty="0" smtClean="0">
                <a:solidFill>
                  <a:prstClr val="white"/>
                </a:solidFill>
                <a:latin typeface="Calibri"/>
                <a:cs typeface="+mn-cs"/>
              </a:rPr>
              <a:t>Division of French Army take over control of city from police </a:t>
            </a:r>
            <a:endParaRPr lang="en-GB" sz="2400" dirty="0">
              <a:solidFill>
                <a:prstClr val="white"/>
              </a:solidFill>
              <a:latin typeface="Calibri"/>
              <a:cs typeface="+mn-cs"/>
            </a:endParaRP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January 1957 – General Strike called by NLF to coincide with UN debates on ‘Algerian Question’</a:t>
            </a:r>
            <a:endParaRPr lang="en-GB" sz="2400" dirty="0">
              <a:solidFill>
                <a:prstClr val="white"/>
              </a:solidFill>
              <a:latin typeface="Calibri"/>
              <a:cs typeface="+mn-cs"/>
            </a:endParaRP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Paratroopers win Battle of </a:t>
            </a:r>
            <a:r>
              <a:rPr lang="en-GB" sz="2400" dirty="0" err="1" smtClean="0">
                <a:solidFill>
                  <a:prstClr val="white"/>
                </a:solidFill>
                <a:latin typeface="Calibri"/>
              </a:rPr>
              <a:t>Casbah</a:t>
            </a:r>
            <a:r>
              <a:rPr lang="en-GB" sz="2400" dirty="0" smtClean="0">
                <a:solidFill>
                  <a:prstClr val="white"/>
                </a:solidFill>
                <a:latin typeface="Calibri"/>
              </a:rPr>
              <a:t>, disarming NLF in Algiers</a:t>
            </a: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NLF leadership in Algiers killed or captured by September 1957</a:t>
            </a:r>
          </a:p>
          <a:p>
            <a:pPr marL="342900" indent="-342900" fontAlgn="auto">
              <a:spcBef>
                <a:spcPts val="0"/>
              </a:spcBef>
              <a:spcAft>
                <a:spcPts val="0"/>
              </a:spcAft>
              <a:buFont typeface="Arial" panose="020B0604020202020204" pitchFamily="34" charset="0"/>
              <a:buChar char="•"/>
              <a:defRPr/>
            </a:pPr>
            <a:endParaRPr lang="en-GB" sz="2400" dirty="0" smtClean="0">
              <a:solidFill>
                <a:prstClr val="white"/>
              </a:solidFill>
              <a:latin typeface="Calibri"/>
            </a:endParaRPr>
          </a:p>
          <a:p>
            <a:pPr marL="342900" indent="-342900" fontAlgn="auto">
              <a:spcBef>
                <a:spcPts val="0"/>
              </a:spcBef>
              <a:spcAft>
                <a:spcPts val="0"/>
              </a:spcAft>
              <a:buFont typeface="Arial" panose="020B0604020202020204" pitchFamily="34" charset="0"/>
              <a:buChar char="•"/>
              <a:defRPr/>
            </a:pPr>
            <a:endParaRPr lang="en-GB" sz="2400" b="1" u="sng" dirty="0" smtClean="0">
              <a:solidFill>
                <a:prstClr val="white"/>
              </a:solidFill>
              <a:latin typeface="Calibri"/>
            </a:endParaRPr>
          </a:p>
          <a:p>
            <a:pPr marL="342900" indent="-342900" fontAlgn="auto">
              <a:spcBef>
                <a:spcPts val="0"/>
              </a:spcBef>
              <a:spcAft>
                <a:spcPts val="0"/>
              </a:spcAft>
              <a:buFont typeface="Arial" panose="020B0604020202020204" pitchFamily="34" charset="0"/>
              <a:buChar char="•"/>
              <a:defRPr/>
            </a:pPr>
            <a:endParaRPr lang="en-GB" sz="2400" b="1" u="sng" dirty="0">
              <a:solidFill>
                <a:prstClr val="white"/>
              </a:solidFill>
              <a:latin typeface="Calibri"/>
            </a:endParaRPr>
          </a:p>
        </p:txBody>
      </p:sp>
    </p:spTree>
    <p:extLst>
      <p:ext uri="{BB962C8B-B14F-4D97-AF65-F5344CB8AC3E}">
        <p14:creationId xmlns:p14="http://schemas.microsoft.com/office/powerpoint/2010/main" val="7881455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61313" y="-188328"/>
            <a:ext cx="9159876" cy="2721763"/>
          </a:xfrm>
          <a:prstGeom prst="rect">
            <a:avLst/>
          </a:prstGeom>
        </p:spPr>
        <p:txBody>
          <a:bodyPr lIns="540000" tIns="540000" rIns="540000" bIns="540000">
            <a:spAutoFit/>
          </a:bodyPr>
          <a:lstStyle/>
          <a:p>
            <a:pPr>
              <a:defRPr/>
            </a:pPr>
            <a:r>
              <a:rPr lang="en-GB" sz="2400" b="1" u="sng" dirty="0" smtClean="0">
                <a:solidFill>
                  <a:prstClr val="white"/>
                </a:solidFill>
                <a:latin typeface="+mn-lt"/>
                <a:cs typeface="Arial" charset="0"/>
              </a:rPr>
              <a:t>6. War of Independence:  </a:t>
            </a:r>
            <a:r>
              <a:rPr lang="en-GB" sz="2400" b="1" i="1" u="sng" dirty="0" smtClean="0">
                <a:solidFill>
                  <a:prstClr val="white"/>
                </a:solidFill>
                <a:latin typeface="+mn-lt"/>
                <a:cs typeface="Arial" charset="0"/>
              </a:rPr>
              <a:t>The Battle of Algiers </a:t>
            </a:r>
            <a:r>
              <a:rPr lang="en-GB" sz="2400" b="1" u="sng" dirty="0" smtClean="0">
                <a:solidFill>
                  <a:prstClr val="white"/>
                </a:solidFill>
                <a:latin typeface="+mn-lt"/>
                <a:cs typeface="Arial" charset="0"/>
              </a:rPr>
              <a:t>(1966)</a:t>
            </a:r>
            <a:endParaRPr lang="en-GB" sz="2400" b="1" i="1" u="sng" dirty="0" smtClean="0">
              <a:solidFill>
                <a:prstClr val="white"/>
              </a:solidFill>
              <a:latin typeface="+mn-lt"/>
              <a:cs typeface="Arial" charset="0"/>
            </a:endParaRPr>
          </a:p>
          <a:p>
            <a:pPr>
              <a:defRPr/>
            </a:pPr>
            <a:endParaRPr lang="en-GB" sz="1000" b="1" u="sng" dirty="0" smtClean="0">
              <a:solidFill>
                <a:prstClr val="white"/>
              </a:solidFill>
              <a:cs typeface="Arial" charset="0"/>
            </a:endParaRPr>
          </a:p>
          <a:p>
            <a:pPr marL="342900" indent="-342900">
              <a:buFont typeface="Arial" panose="020B0604020202020204" pitchFamily="34" charset="0"/>
              <a:buChar char="•"/>
              <a:defRPr/>
            </a:pPr>
            <a:endParaRPr lang="en-GB" sz="2400" dirty="0" smtClean="0">
              <a:solidFill>
                <a:prstClr val="white"/>
              </a:solidFill>
              <a:cs typeface="Arial" charset="0"/>
            </a:endParaRPr>
          </a:p>
          <a:p>
            <a:pPr marL="342900" indent="-342900">
              <a:buFont typeface="Arial" panose="020B0604020202020204" pitchFamily="34" charset="0"/>
              <a:buChar char="•"/>
              <a:defRPr/>
            </a:pPr>
            <a:endParaRPr lang="en-GB" sz="2400" b="1" u="sng" dirty="0" smtClean="0">
              <a:solidFill>
                <a:prstClr val="white"/>
              </a:solidFill>
              <a:cs typeface="Arial" charset="0"/>
            </a:endParaRPr>
          </a:p>
          <a:p>
            <a:pPr marL="342900" indent="-342900">
              <a:buFont typeface="Arial" panose="020B0604020202020204" pitchFamily="34" charset="0"/>
              <a:buChar char="•"/>
              <a:defRPr/>
            </a:pPr>
            <a:endParaRPr lang="en-GB" sz="2400" b="1" u="sng" dirty="0">
              <a:solidFill>
                <a:prstClr val="white"/>
              </a:solidFill>
              <a:cs typeface="Arial" charset="0"/>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754" y="914946"/>
            <a:ext cx="3536896" cy="2032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6754" y="2908996"/>
            <a:ext cx="3536896" cy="1954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747" y="918247"/>
            <a:ext cx="3605790" cy="25913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3509608"/>
            <a:ext cx="3546431" cy="1994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67226" y="4863132"/>
            <a:ext cx="3556424" cy="1994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3"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792" y="5504476"/>
            <a:ext cx="2680841" cy="1448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4"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36157" y="918247"/>
            <a:ext cx="2316163" cy="576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123406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40067" y="-34231"/>
            <a:ext cx="9159876" cy="7246078"/>
          </a:xfrm>
          <a:prstGeom prst="rect">
            <a:avLst/>
          </a:prstGeom>
        </p:spPr>
        <p:txBody>
          <a:bodyPr lIns="540000" tIns="540000" rIns="540000" bIns="540000">
            <a:spAutoFit/>
          </a:bodyPr>
          <a:lstStyle/>
          <a:p>
            <a:pPr>
              <a:defRPr/>
            </a:pPr>
            <a:r>
              <a:rPr lang="en-GB" sz="2400" b="1" u="sng" dirty="0" smtClean="0">
                <a:solidFill>
                  <a:prstClr val="white"/>
                </a:solidFill>
                <a:latin typeface="+mn-lt"/>
              </a:rPr>
              <a:t>6. War of Independence:  Outcome and Legacies</a:t>
            </a:r>
          </a:p>
          <a:p>
            <a:pPr>
              <a:defRPr/>
            </a:pPr>
            <a:endParaRPr lang="en-GB" sz="2400" b="1" u="sng" dirty="0" smtClean="0">
              <a:solidFill>
                <a:prstClr val="white"/>
              </a:solidFill>
              <a:latin typeface="+mn-lt"/>
            </a:endParaRPr>
          </a:p>
          <a:p>
            <a:pPr marL="342900" indent="-342900">
              <a:buFont typeface="Arial" panose="020B0604020202020204" pitchFamily="34" charset="0"/>
              <a:buChar char="•"/>
              <a:defRPr/>
            </a:pPr>
            <a:r>
              <a:rPr lang="en-GB" sz="2200" dirty="0" smtClean="0">
                <a:solidFill>
                  <a:prstClr val="white"/>
                </a:solidFill>
                <a:latin typeface="+mn-lt"/>
              </a:rPr>
              <a:t>Aftermath of Battle of Algiers sees controversy over tactics deployed – exposés of torture,  waterboarding, sexual violence</a:t>
            </a:r>
          </a:p>
          <a:p>
            <a:pPr marL="342900" indent="-342900">
              <a:buFont typeface="Arial" panose="020B0604020202020204" pitchFamily="34" charset="0"/>
              <a:buChar char="•"/>
              <a:defRPr/>
            </a:pPr>
            <a:endParaRPr lang="en-GB" sz="2200" dirty="0">
              <a:solidFill>
                <a:prstClr val="white"/>
              </a:solidFill>
              <a:latin typeface="+mn-lt"/>
            </a:endParaRPr>
          </a:p>
          <a:p>
            <a:pPr marL="342900" indent="-342900">
              <a:buFont typeface="Arial" panose="020B0604020202020204" pitchFamily="34" charset="0"/>
              <a:buChar char="•"/>
              <a:defRPr/>
            </a:pPr>
            <a:r>
              <a:rPr lang="en-GB" sz="2200" dirty="0" smtClean="0">
                <a:latin typeface="+mn-lt"/>
              </a:rPr>
              <a:t>International </a:t>
            </a:r>
            <a:r>
              <a:rPr lang="en-GB" sz="2200" dirty="0">
                <a:latin typeface="+mn-lt"/>
              </a:rPr>
              <a:t>support for </a:t>
            </a:r>
            <a:r>
              <a:rPr lang="en-GB" sz="2200" dirty="0" smtClean="0">
                <a:latin typeface="+mn-lt"/>
              </a:rPr>
              <a:t>decolonisation; war fatigue </a:t>
            </a:r>
            <a:r>
              <a:rPr lang="en-GB" sz="2200" dirty="0">
                <a:latin typeface="+mn-lt"/>
              </a:rPr>
              <a:t>and shifting public opinion </a:t>
            </a:r>
            <a:r>
              <a:rPr lang="en-GB" sz="2200" dirty="0" smtClean="0">
                <a:latin typeface="+mn-lt"/>
              </a:rPr>
              <a:t>in France; De Gaulle favoured independence </a:t>
            </a:r>
            <a:endParaRPr lang="en-GB" sz="2200" dirty="0">
              <a:latin typeface="+mn-lt"/>
            </a:endParaRPr>
          </a:p>
          <a:p>
            <a:pPr marL="342900" indent="-342900">
              <a:buFont typeface="Arial" panose="020B0604020202020204" pitchFamily="34" charset="0"/>
              <a:buChar char="•"/>
              <a:defRPr/>
            </a:pPr>
            <a:endParaRPr lang="en-GB" sz="2200" dirty="0" smtClean="0">
              <a:latin typeface="+mn-lt"/>
            </a:endParaRPr>
          </a:p>
          <a:p>
            <a:pPr marL="342900" indent="-342900">
              <a:buFont typeface="Arial" panose="020B0604020202020204" pitchFamily="34" charset="0"/>
              <a:buChar char="•"/>
              <a:defRPr/>
            </a:pPr>
            <a:r>
              <a:rPr lang="en-GB" sz="2200" dirty="0">
                <a:latin typeface="+mn-lt"/>
              </a:rPr>
              <a:t>R</a:t>
            </a:r>
            <a:r>
              <a:rPr lang="en-GB" sz="2200" dirty="0" smtClean="0">
                <a:latin typeface="+mn-lt"/>
              </a:rPr>
              <a:t>eferendum votes in favour of Algerian </a:t>
            </a:r>
            <a:r>
              <a:rPr lang="en-GB" sz="2200" dirty="0">
                <a:latin typeface="+mn-lt"/>
              </a:rPr>
              <a:t>self-determination, </a:t>
            </a:r>
            <a:r>
              <a:rPr lang="en-GB" sz="2200" dirty="0" smtClean="0">
                <a:latin typeface="+mn-lt"/>
              </a:rPr>
              <a:t>1961 by margin of 75:25% (in both Algeria and metropolitan France)</a:t>
            </a:r>
          </a:p>
          <a:p>
            <a:pPr marL="342900" indent="-342900">
              <a:buFont typeface="Arial" panose="020B0604020202020204" pitchFamily="34" charset="0"/>
              <a:buChar char="•"/>
              <a:defRPr/>
            </a:pPr>
            <a:endParaRPr lang="en-GB" sz="2200" dirty="0" smtClean="0">
              <a:latin typeface="+mn-lt"/>
            </a:endParaRPr>
          </a:p>
          <a:p>
            <a:pPr marL="342900" indent="-342900">
              <a:buFont typeface="Arial" panose="020B0604020202020204" pitchFamily="34" charset="0"/>
              <a:buChar char="•"/>
              <a:defRPr/>
            </a:pPr>
            <a:r>
              <a:rPr lang="en-GB" sz="2200" dirty="0" smtClean="0">
                <a:latin typeface="+mn-lt"/>
              </a:rPr>
              <a:t>Failed putsch by French generals in Algiers in response</a:t>
            </a:r>
          </a:p>
          <a:p>
            <a:pPr marL="342900" indent="-342900">
              <a:buFont typeface="Arial" panose="020B0604020202020204" pitchFamily="34" charset="0"/>
              <a:buChar char="•"/>
              <a:defRPr/>
            </a:pPr>
            <a:endParaRPr lang="en-GB" sz="2200" dirty="0" smtClean="0">
              <a:latin typeface="+mn-lt"/>
            </a:endParaRPr>
          </a:p>
          <a:p>
            <a:pPr marL="342900" indent="-342900">
              <a:buFont typeface="Arial" panose="020B0604020202020204" pitchFamily="34" charset="0"/>
              <a:buChar char="•"/>
              <a:defRPr/>
            </a:pPr>
            <a:r>
              <a:rPr lang="en-GB" sz="2200" dirty="0" err="1" smtClean="0">
                <a:latin typeface="+mn-lt"/>
              </a:rPr>
              <a:t>Évian</a:t>
            </a:r>
            <a:r>
              <a:rPr lang="en-GB" sz="2200" dirty="0" smtClean="0">
                <a:latin typeface="+mn-lt"/>
              </a:rPr>
              <a:t> Accords agrees terms of independence – second referendum approved by 92% in France; nearly 100% in Algeria, 1962</a:t>
            </a:r>
            <a:endParaRPr lang="en-GB" sz="2200" dirty="0">
              <a:latin typeface="+mn-lt"/>
            </a:endParaRPr>
          </a:p>
          <a:p>
            <a:pPr marL="342900" indent="-342900">
              <a:buFont typeface="Arial" panose="020B0604020202020204" pitchFamily="34" charset="0"/>
              <a:buChar char="•"/>
              <a:defRPr/>
            </a:pPr>
            <a:endParaRPr lang="en-GB" sz="2200" dirty="0" smtClean="0"/>
          </a:p>
          <a:p>
            <a:pPr marL="342900" indent="-342900">
              <a:buFont typeface="Arial" panose="020B0604020202020204" pitchFamily="34" charset="0"/>
              <a:buChar char="•"/>
              <a:defRPr/>
            </a:pPr>
            <a:endParaRPr lang="en-GB" sz="2200" dirty="0"/>
          </a:p>
          <a:p>
            <a:pPr marL="342900" indent="-342900">
              <a:buFont typeface="Arial" panose="020B0604020202020204" pitchFamily="34" charset="0"/>
              <a:buChar char="•"/>
              <a:defRPr/>
            </a:pPr>
            <a:endParaRPr lang="en-GB" sz="2200" dirty="0" smtClean="0">
              <a:solidFill>
                <a:prstClr val="white"/>
              </a:solidFill>
            </a:endParaRPr>
          </a:p>
        </p:txBody>
      </p:sp>
    </p:spTree>
    <p:extLst>
      <p:ext uri="{BB962C8B-B14F-4D97-AF65-F5344CB8AC3E}">
        <p14:creationId xmlns:p14="http://schemas.microsoft.com/office/powerpoint/2010/main" val="262791488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40067" y="-34231"/>
            <a:ext cx="9159876" cy="7738521"/>
          </a:xfrm>
          <a:prstGeom prst="rect">
            <a:avLst/>
          </a:prstGeom>
        </p:spPr>
        <p:txBody>
          <a:bodyPr lIns="540000" tIns="540000" rIns="540000" bIns="540000">
            <a:spAutoFit/>
          </a:bodyPr>
          <a:lstStyle/>
          <a:p>
            <a:pPr>
              <a:defRPr/>
            </a:pPr>
            <a:r>
              <a:rPr lang="en-GB" sz="2400" b="1" u="sng" dirty="0" smtClean="0">
                <a:solidFill>
                  <a:prstClr val="white"/>
                </a:solidFill>
                <a:latin typeface="+mn-lt"/>
              </a:rPr>
              <a:t>6. War of Independence:  Outcome and Legacies</a:t>
            </a:r>
          </a:p>
          <a:p>
            <a:pPr>
              <a:defRPr/>
            </a:pPr>
            <a:endParaRPr lang="en-GB" sz="2400" b="1" u="sng" dirty="0" smtClean="0">
              <a:solidFill>
                <a:prstClr val="white"/>
              </a:solidFill>
              <a:latin typeface="+mn-lt"/>
            </a:endParaRPr>
          </a:p>
          <a:p>
            <a:pPr>
              <a:defRPr/>
            </a:pPr>
            <a:endParaRPr lang="en-GB" sz="2400" b="1" u="sng" dirty="0">
              <a:solidFill>
                <a:prstClr val="white"/>
              </a:solidFill>
              <a:latin typeface="+mn-lt"/>
            </a:endParaRPr>
          </a:p>
          <a:p>
            <a:pPr>
              <a:defRPr/>
            </a:pPr>
            <a:endParaRPr lang="en-GB" sz="2400" b="1" u="sng" dirty="0" smtClean="0">
              <a:solidFill>
                <a:prstClr val="white"/>
              </a:solidFill>
              <a:latin typeface="+mn-lt"/>
            </a:endParaRPr>
          </a:p>
          <a:p>
            <a:pPr>
              <a:defRPr/>
            </a:pPr>
            <a:endParaRPr lang="en-GB" sz="2400" b="1" u="sng" dirty="0">
              <a:solidFill>
                <a:prstClr val="white"/>
              </a:solidFill>
              <a:latin typeface="+mn-lt"/>
            </a:endParaRPr>
          </a:p>
          <a:p>
            <a:pPr>
              <a:defRPr/>
            </a:pPr>
            <a:endParaRPr lang="en-GB" sz="2400" b="1" u="sng" dirty="0" smtClean="0">
              <a:solidFill>
                <a:prstClr val="white"/>
              </a:solidFill>
              <a:latin typeface="+mn-lt"/>
            </a:endParaRPr>
          </a:p>
          <a:p>
            <a:pPr>
              <a:defRPr/>
            </a:pPr>
            <a:endParaRPr lang="en-GB" sz="2400" b="1" u="sng" dirty="0" smtClean="0">
              <a:solidFill>
                <a:prstClr val="white"/>
              </a:solidFill>
              <a:latin typeface="+mn-lt"/>
            </a:endParaRPr>
          </a:p>
          <a:p>
            <a:pPr>
              <a:defRPr/>
            </a:pPr>
            <a:endParaRPr lang="en-GB" sz="2400" b="1" u="sng" dirty="0">
              <a:solidFill>
                <a:prstClr val="white"/>
              </a:solidFill>
              <a:latin typeface="+mn-lt"/>
            </a:endParaRPr>
          </a:p>
          <a:p>
            <a:pPr>
              <a:defRPr/>
            </a:pPr>
            <a:endParaRPr lang="en-GB" sz="2400" b="1" u="sng" dirty="0" smtClean="0">
              <a:solidFill>
                <a:prstClr val="white"/>
              </a:solidFill>
              <a:latin typeface="+mn-lt"/>
            </a:endParaRPr>
          </a:p>
          <a:p>
            <a:pPr>
              <a:defRPr/>
            </a:pPr>
            <a:endParaRPr lang="en-GB" sz="2400" b="1" u="sng" dirty="0">
              <a:solidFill>
                <a:prstClr val="white"/>
              </a:solidFill>
              <a:latin typeface="+mn-lt"/>
            </a:endParaRPr>
          </a:p>
          <a:p>
            <a:pPr>
              <a:defRPr/>
            </a:pPr>
            <a:endParaRPr lang="en-GB" sz="2400" b="1" u="sng" dirty="0" smtClean="0">
              <a:solidFill>
                <a:prstClr val="white"/>
              </a:solidFill>
              <a:latin typeface="+mn-lt"/>
            </a:endParaRPr>
          </a:p>
          <a:p>
            <a:pPr marL="342900" indent="-342900">
              <a:buFont typeface="Arial" panose="020B0604020202020204" pitchFamily="34" charset="0"/>
              <a:buChar char="•"/>
              <a:defRPr/>
            </a:pPr>
            <a:r>
              <a:rPr lang="en-GB" sz="2400" i="1" dirty="0" err="1">
                <a:latin typeface="+mn-lt"/>
              </a:rPr>
              <a:t>Pieds</a:t>
            </a:r>
            <a:r>
              <a:rPr lang="en-GB" sz="2400" i="1" dirty="0">
                <a:latin typeface="+mn-lt"/>
              </a:rPr>
              <a:t>-noirs </a:t>
            </a:r>
            <a:r>
              <a:rPr lang="en-GB" sz="2400" dirty="0">
                <a:latin typeface="+mn-lt"/>
              </a:rPr>
              <a:t>resistance by </a:t>
            </a:r>
            <a:r>
              <a:rPr lang="fr-FR" sz="2400" i="1" dirty="0">
                <a:solidFill>
                  <a:prstClr val="white"/>
                </a:solidFill>
                <a:latin typeface="+mn-lt"/>
              </a:rPr>
              <a:t>Organisation de l'armée secrète </a:t>
            </a:r>
            <a:r>
              <a:rPr lang="fr-FR" sz="2400" dirty="0">
                <a:solidFill>
                  <a:prstClr val="white"/>
                </a:solidFill>
                <a:latin typeface="+mn-lt"/>
              </a:rPr>
              <a:t>(OAS), </a:t>
            </a:r>
            <a:r>
              <a:rPr lang="fr-FR" sz="2400" dirty="0" smtClean="0">
                <a:solidFill>
                  <a:prstClr val="white"/>
                </a:solidFill>
                <a:latin typeface="+mn-lt"/>
              </a:rPr>
              <a:t>in </a:t>
            </a:r>
            <a:r>
              <a:rPr lang="en-GB" sz="2400" dirty="0" smtClean="0">
                <a:solidFill>
                  <a:prstClr val="white"/>
                </a:solidFill>
                <a:latin typeface="+mn-lt"/>
              </a:rPr>
              <a:t>Bab-el-</a:t>
            </a:r>
            <a:r>
              <a:rPr lang="en-GB" sz="2400" dirty="0" err="1" smtClean="0">
                <a:solidFill>
                  <a:prstClr val="white"/>
                </a:solidFill>
                <a:latin typeface="+mn-lt"/>
              </a:rPr>
              <a:t>Oued</a:t>
            </a:r>
            <a:r>
              <a:rPr lang="en-GB" sz="2400" dirty="0" smtClean="0">
                <a:solidFill>
                  <a:prstClr val="white"/>
                </a:solidFill>
                <a:latin typeface="+mn-lt"/>
              </a:rPr>
              <a:t>; sympathy from armed forces</a:t>
            </a:r>
          </a:p>
          <a:p>
            <a:pPr marL="342900" indent="-342900">
              <a:buFont typeface="Arial" panose="020B0604020202020204" pitchFamily="34" charset="0"/>
              <a:buChar char="•"/>
              <a:defRPr/>
            </a:pPr>
            <a:r>
              <a:rPr lang="en-GB" sz="2400" dirty="0" smtClean="0">
                <a:latin typeface="+mn-lt"/>
              </a:rPr>
              <a:t>900,000 </a:t>
            </a:r>
            <a:r>
              <a:rPr lang="en-GB" sz="2400" i="1" dirty="0" err="1" smtClean="0">
                <a:latin typeface="+mn-lt"/>
              </a:rPr>
              <a:t>pieds</a:t>
            </a:r>
            <a:r>
              <a:rPr lang="en-GB" sz="2400" i="1" dirty="0" smtClean="0">
                <a:latin typeface="+mn-lt"/>
              </a:rPr>
              <a:t>-noirs </a:t>
            </a:r>
            <a:r>
              <a:rPr lang="en-GB" sz="2400" dirty="0" smtClean="0">
                <a:latin typeface="+mn-lt"/>
              </a:rPr>
              <a:t>leave Algeria in years following the war, just 100,000 remaining</a:t>
            </a:r>
          </a:p>
          <a:p>
            <a:pPr marL="342900" indent="-342900">
              <a:buFont typeface="Arial" panose="020B0604020202020204" pitchFamily="34" charset="0"/>
              <a:buChar char="•"/>
              <a:defRPr/>
            </a:pPr>
            <a:r>
              <a:rPr lang="en-GB" sz="2400" dirty="0" smtClean="0">
                <a:latin typeface="+mn-lt"/>
              </a:rPr>
              <a:t>NLF becomes one-party ruler of Algeria until 1989</a:t>
            </a:r>
          </a:p>
          <a:p>
            <a:pPr marL="342900" indent="-342900">
              <a:buFont typeface="Arial" panose="020B0604020202020204" pitchFamily="34" charset="0"/>
              <a:buChar char="•"/>
              <a:defRPr/>
            </a:pPr>
            <a:endParaRPr lang="en-GB" sz="2400" i="1" dirty="0"/>
          </a:p>
          <a:p>
            <a:pPr>
              <a:defRPr/>
            </a:pPr>
            <a:r>
              <a:rPr lang="fr-FR" sz="2400" dirty="0" smtClean="0">
                <a:solidFill>
                  <a:prstClr val="white"/>
                </a:solidFill>
                <a:cs typeface="Arial" charset="0"/>
              </a:rPr>
              <a:t> </a:t>
            </a:r>
            <a:endParaRPr lang="en-GB" sz="2400" dirty="0" smtClean="0">
              <a:solidFill>
                <a:prstClr val="white"/>
              </a:solidFill>
              <a:cs typeface="Arial" charset="0"/>
            </a:endParaRPr>
          </a:p>
        </p:txBody>
      </p:sp>
      <p:pic>
        <p:nvPicPr>
          <p:cNvPr id="2" name="Picture 1"/>
          <p:cNvPicPr>
            <a:picLocks noChangeAspect="1"/>
          </p:cNvPicPr>
          <p:nvPr/>
        </p:nvPicPr>
        <p:blipFill>
          <a:blip r:embed="rId3"/>
          <a:stretch>
            <a:fillRect/>
          </a:stretch>
        </p:blipFill>
        <p:spPr>
          <a:xfrm>
            <a:off x="1812032" y="1072972"/>
            <a:ext cx="5519936" cy="3104964"/>
          </a:xfrm>
          <a:prstGeom prst="rect">
            <a:avLst/>
          </a:prstGeom>
        </p:spPr>
      </p:pic>
      <p:sp>
        <p:nvSpPr>
          <p:cNvPr id="5" name="Rectangle 2"/>
          <p:cNvSpPr>
            <a:spLocks noChangeArrowheads="1"/>
          </p:cNvSpPr>
          <p:nvPr/>
        </p:nvSpPr>
        <p:spPr bwMode="auto">
          <a:xfrm>
            <a:off x="24751" y="586143"/>
            <a:ext cx="172878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sz="1600" dirty="0">
              <a:solidFill>
                <a:srgbClr val="FFFF00"/>
              </a:solidFill>
              <a:latin typeface="Calibri" pitchFamily="34" charset="0"/>
            </a:endParaRPr>
          </a:p>
          <a:p>
            <a:pPr eaLnBrk="1" hangingPunct="1"/>
            <a:endParaRPr lang="en-GB" altLang="en-US" sz="1600" dirty="0">
              <a:solidFill>
                <a:srgbClr val="FFFF00"/>
              </a:solidFill>
              <a:latin typeface="Calibri" pitchFamily="34" charset="0"/>
            </a:endParaRPr>
          </a:p>
          <a:p>
            <a:pPr eaLnBrk="1" hangingPunct="1"/>
            <a:r>
              <a:rPr lang="en-GB" altLang="en-US" sz="1600" dirty="0" smtClean="0">
                <a:solidFill>
                  <a:srgbClr val="FFFF00"/>
                </a:solidFill>
                <a:latin typeface="Calibri" pitchFamily="34" charset="0"/>
              </a:rPr>
              <a:t>‘France Remains’ OAS graffiti, Algiers, 1961-1962</a:t>
            </a:r>
            <a:endParaRPr lang="en-GB" altLang="en-US" sz="1600" dirty="0">
              <a:solidFill>
                <a:srgbClr val="FFFF00"/>
              </a:solidFill>
              <a:latin typeface="Calibri" pitchFamily="34" charset="0"/>
            </a:endParaRPr>
          </a:p>
        </p:txBody>
      </p:sp>
      <p:pic>
        <p:nvPicPr>
          <p:cNvPr id="3" name="Picture 2"/>
          <p:cNvPicPr>
            <a:picLocks noChangeAspect="1"/>
          </p:cNvPicPr>
          <p:nvPr/>
        </p:nvPicPr>
        <p:blipFill>
          <a:blip r:embed="rId4"/>
          <a:stretch>
            <a:fillRect/>
          </a:stretch>
        </p:blipFill>
        <p:spPr>
          <a:xfrm>
            <a:off x="7138042" y="1072972"/>
            <a:ext cx="2011013" cy="2615952"/>
          </a:xfrm>
          <a:prstGeom prst="rect">
            <a:avLst/>
          </a:prstGeom>
        </p:spPr>
      </p:pic>
    </p:spTree>
    <p:extLst>
      <p:ext uri="{BB962C8B-B14F-4D97-AF65-F5344CB8AC3E}">
        <p14:creationId xmlns:p14="http://schemas.microsoft.com/office/powerpoint/2010/main" val="21036557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0067" y="-34231"/>
            <a:ext cx="6340259" cy="4783866"/>
          </a:xfrm>
          <a:prstGeom prst="rect">
            <a:avLst/>
          </a:prstGeom>
        </p:spPr>
        <p:txBody>
          <a:bodyPr wrap="square" lIns="540000" tIns="540000" rIns="540000" bIns="540000">
            <a:spAutoFit/>
          </a:bodyPr>
          <a:lstStyle/>
          <a:p>
            <a:pPr>
              <a:defRPr/>
            </a:pPr>
            <a:r>
              <a:rPr lang="en-GB" sz="2400" b="1" u="sng" dirty="0" smtClean="0">
                <a:solidFill>
                  <a:prstClr val="white"/>
                </a:solidFill>
                <a:latin typeface="+mn-lt"/>
                <a:cs typeface="Arial" charset="0"/>
              </a:rPr>
              <a:t>6. War of </a:t>
            </a:r>
            <a:r>
              <a:rPr lang="en-GB" sz="2400" b="1" u="sng" dirty="0">
                <a:solidFill>
                  <a:prstClr val="white"/>
                </a:solidFill>
                <a:latin typeface="+mn-lt"/>
                <a:cs typeface="Arial" charset="0"/>
              </a:rPr>
              <a:t>Independence: </a:t>
            </a:r>
            <a:r>
              <a:rPr lang="en-GB" sz="2400" b="1" i="1" u="sng" dirty="0" err="1" smtClean="0">
                <a:solidFill>
                  <a:prstClr val="white"/>
                </a:solidFill>
                <a:latin typeface="+mn-lt"/>
                <a:cs typeface="Arial" charset="0"/>
              </a:rPr>
              <a:t>Nostalgérie</a:t>
            </a:r>
            <a:endParaRPr lang="en-GB" sz="2400" b="1" i="1" u="sng" dirty="0" smtClean="0">
              <a:solidFill>
                <a:prstClr val="white"/>
              </a:solidFill>
              <a:latin typeface="+mn-lt"/>
              <a:cs typeface="Arial" charset="0"/>
            </a:endParaRPr>
          </a:p>
          <a:p>
            <a:pPr>
              <a:defRPr/>
            </a:pPr>
            <a:endParaRPr lang="en-GB" sz="2400" b="1" i="1" u="sng"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Ongoing attachment to </a:t>
            </a:r>
            <a:r>
              <a:rPr lang="en-GB" sz="2400" b="1" i="1" dirty="0" err="1" smtClean="0">
                <a:solidFill>
                  <a:prstClr val="white"/>
                </a:solidFill>
                <a:latin typeface="+mn-lt"/>
                <a:cs typeface="Arial" charset="0"/>
              </a:rPr>
              <a:t>pieds</a:t>
            </a:r>
            <a:r>
              <a:rPr lang="en-GB" sz="2400" b="1" i="1" dirty="0" smtClean="0">
                <a:solidFill>
                  <a:prstClr val="white"/>
                </a:solidFill>
                <a:latin typeface="+mn-lt"/>
                <a:cs typeface="Arial" charset="0"/>
              </a:rPr>
              <a:t>-noirs </a:t>
            </a:r>
            <a:r>
              <a:rPr lang="en-GB" sz="2400" b="1" dirty="0">
                <a:solidFill>
                  <a:prstClr val="white"/>
                </a:solidFill>
                <a:latin typeface="+mn-lt"/>
                <a:cs typeface="Arial" charset="0"/>
              </a:rPr>
              <a:t>identity – see </a:t>
            </a:r>
            <a:r>
              <a:rPr lang="en-GB" sz="2400" b="1" dirty="0">
                <a:solidFill>
                  <a:prstClr val="white"/>
                </a:solidFill>
                <a:latin typeface="+mn-lt"/>
                <a:cs typeface="Arial" charset="0"/>
                <a:hlinkClick r:id="rId3"/>
              </a:rPr>
              <a:t>http://algeroisementvotre.free.fr</a:t>
            </a:r>
            <a:r>
              <a:rPr lang="en-GB" sz="2400" b="1" dirty="0" smtClean="0">
                <a:solidFill>
                  <a:prstClr val="white"/>
                </a:solidFill>
                <a:latin typeface="+mn-lt"/>
                <a:cs typeface="Arial" charset="0"/>
                <a:hlinkClick r:id="rId3"/>
              </a:rPr>
              <a:t>/</a:t>
            </a:r>
            <a:r>
              <a:rPr lang="en-GB" sz="2400" b="1" dirty="0" smtClean="0">
                <a:solidFill>
                  <a:prstClr val="white"/>
                </a:solidFill>
                <a:latin typeface="+mn-lt"/>
                <a:cs typeface="Arial" charset="0"/>
              </a:rPr>
              <a:t> and other online fora</a:t>
            </a:r>
          </a:p>
          <a:p>
            <a:pPr>
              <a:defRPr/>
            </a:pPr>
            <a:endParaRPr lang="en-GB" sz="2400" b="1" i="1" u="sng" dirty="0">
              <a:solidFill>
                <a:prstClr val="white"/>
              </a:solidFill>
              <a:cs typeface="Arial" charset="0"/>
            </a:endParaRPr>
          </a:p>
          <a:p>
            <a:pPr marL="342900" indent="-342900">
              <a:buFont typeface="Arial" panose="020B0604020202020204" pitchFamily="34" charset="0"/>
              <a:buChar char="•"/>
              <a:defRPr/>
            </a:pPr>
            <a:endParaRPr lang="en-GB" sz="2400" dirty="0">
              <a:solidFill>
                <a:prstClr val="white"/>
              </a:solidFill>
              <a:cs typeface="Arial" charset="0"/>
            </a:endParaRPr>
          </a:p>
          <a:p>
            <a:pPr>
              <a:defRPr/>
            </a:pPr>
            <a:endParaRPr lang="en-GB" sz="2400" i="1" dirty="0" smtClean="0"/>
          </a:p>
          <a:p>
            <a:pPr>
              <a:defRPr/>
            </a:pPr>
            <a:r>
              <a:rPr lang="fr-FR" sz="2400" dirty="0" smtClean="0">
                <a:solidFill>
                  <a:prstClr val="white"/>
                </a:solidFill>
                <a:cs typeface="Arial" charset="0"/>
              </a:rPr>
              <a:t> </a:t>
            </a:r>
            <a:endParaRPr lang="en-GB" sz="2400" dirty="0" smtClean="0">
              <a:solidFill>
                <a:prstClr val="white"/>
              </a:solidFill>
              <a:cs typeface="Arial" charset="0"/>
            </a:endParaRPr>
          </a:p>
        </p:txBody>
      </p:sp>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6612" y="-1617"/>
            <a:ext cx="2917935" cy="4379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12" y="3072926"/>
            <a:ext cx="4784919" cy="3578857"/>
          </a:xfrm>
          <a:prstGeom prst="rect">
            <a:avLst/>
          </a:prstGeom>
        </p:spPr>
      </p:pic>
      <p:pic>
        <p:nvPicPr>
          <p:cNvPr id="1024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01417" y="3573620"/>
            <a:ext cx="3078163" cy="3078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783571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40067" y="-34231"/>
            <a:ext cx="9159876" cy="1829211"/>
          </a:xfrm>
          <a:prstGeom prst="rect">
            <a:avLst/>
          </a:prstGeom>
        </p:spPr>
        <p:txBody>
          <a:bodyPr lIns="540000" tIns="540000" rIns="540000" bIns="540000">
            <a:spAutoFit/>
          </a:bodyPr>
          <a:lstStyle/>
          <a:p>
            <a:pPr>
              <a:defRPr/>
            </a:pPr>
            <a:r>
              <a:rPr lang="en-GB" sz="2400" b="1" u="sng" dirty="0">
                <a:solidFill>
                  <a:prstClr val="white"/>
                </a:solidFill>
                <a:latin typeface="+mn-lt"/>
              </a:rPr>
              <a:t>6. War of Independence: Postcolonial </a:t>
            </a:r>
            <a:r>
              <a:rPr lang="en-GB" sz="2400" b="1" u="sng" dirty="0" smtClean="0">
                <a:solidFill>
                  <a:prstClr val="white"/>
                </a:solidFill>
                <a:latin typeface="+mn-lt"/>
              </a:rPr>
              <a:t>Algiers</a:t>
            </a:r>
          </a:p>
          <a:p>
            <a:pPr>
              <a:defRPr/>
            </a:pPr>
            <a:endParaRPr lang="en-GB" sz="2400" b="1" u="sng" dirty="0" smtClean="0">
              <a:solidFill>
                <a:prstClr val="white"/>
              </a:solidFill>
              <a:latin typeface="+mn-lt"/>
            </a:endParaRPr>
          </a:p>
        </p:txBody>
      </p:sp>
      <p:pic>
        <p:nvPicPr>
          <p:cNvPr id="3" name="Picture 2"/>
          <p:cNvPicPr>
            <a:picLocks noChangeAspect="1"/>
          </p:cNvPicPr>
          <p:nvPr/>
        </p:nvPicPr>
        <p:blipFill>
          <a:blip r:embed="rId3"/>
          <a:stretch>
            <a:fillRect/>
          </a:stretch>
        </p:blipFill>
        <p:spPr>
          <a:xfrm>
            <a:off x="-14848" y="1035434"/>
            <a:ext cx="3362712" cy="5059089"/>
          </a:xfrm>
          <a:prstGeom prst="rect">
            <a:avLst/>
          </a:prstGeom>
        </p:spPr>
      </p:pic>
      <p:sp>
        <p:nvSpPr>
          <p:cNvPr id="4" name="Rectangle 3"/>
          <p:cNvSpPr/>
          <p:nvPr/>
        </p:nvSpPr>
        <p:spPr>
          <a:xfrm>
            <a:off x="1089323" y="1054868"/>
            <a:ext cx="2736304" cy="1200329"/>
          </a:xfrm>
          <a:prstGeom prst="rect">
            <a:avLst/>
          </a:prstGeom>
        </p:spPr>
        <p:txBody>
          <a:bodyPr wrap="square">
            <a:spAutoFit/>
          </a:bodyPr>
          <a:lstStyle/>
          <a:p>
            <a:pPr algn="r"/>
            <a:r>
              <a:rPr lang="en-US" b="1" dirty="0" smtClean="0">
                <a:solidFill>
                  <a:srgbClr val="FFFF00"/>
                </a:solidFill>
                <a:effectLst>
                  <a:outerShdw blurRad="38100" dist="38100" dir="2700000" algn="tl">
                    <a:srgbClr val="000000">
                      <a:alpha val="43137"/>
                    </a:srgbClr>
                  </a:outerShdw>
                </a:effectLst>
                <a:latin typeface="+mn-lt"/>
              </a:rPr>
              <a:t>Monument to Emir </a:t>
            </a:r>
            <a:r>
              <a:rPr lang="en-US" b="1" dirty="0" err="1" smtClean="0">
                <a:solidFill>
                  <a:srgbClr val="FFFF00"/>
                </a:solidFill>
                <a:effectLst>
                  <a:outerShdw blurRad="38100" dist="38100" dir="2700000" algn="tl">
                    <a:srgbClr val="000000">
                      <a:alpha val="43137"/>
                    </a:srgbClr>
                  </a:outerShdw>
                </a:effectLst>
                <a:latin typeface="+mn-lt"/>
              </a:rPr>
              <a:t>Abdelkader</a:t>
            </a:r>
            <a:r>
              <a:rPr lang="en-US" b="1" dirty="0" smtClean="0">
                <a:solidFill>
                  <a:srgbClr val="FFFF00"/>
                </a:solidFill>
                <a:effectLst>
                  <a:outerShdw blurRad="38100" dist="38100" dir="2700000" algn="tl">
                    <a:srgbClr val="000000">
                      <a:alpha val="43137"/>
                    </a:srgbClr>
                  </a:outerShdw>
                </a:effectLst>
                <a:latin typeface="+mn-lt"/>
              </a:rPr>
              <a:t>, 1830s anti-French resistance leader, dedicated 1987 </a:t>
            </a:r>
            <a:endParaRPr lang="en-US" b="1" dirty="0">
              <a:solidFill>
                <a:srgbClr val="FFFF00"/>
              </a:solidFill>
              <a:effectLst>
                <a:outerShdw blurRad="38100" dist="38100" dir="2700000" algn="tl">
                  <a:srgbClr val="000000">
                    <a:alpha val="43137"/>
                  </a:srgbClr>
                </a:outerShdw>
              </a:effectLst>
              <a:latin typeface="+mn-lt"/>
            </a:endParaRPr>
          </a:p>
        </p:txBody>
      </p:sp>
      <p:sp>
        <p:nvSpPr>
          <p:cNvPr id="5" name="Rectangle 4"/>
          <p:cNvSpPr/>
          <p:nvPr/>
        </p:nvSpPr>
        <p:spPr>
          <a:xfrm>
            <a:off x="3923658" y="977924"/>
            <a:ext cx="4968822" cy="1815882"/>
          </a:xfrm>
          <a:prstGeom prst="rect">
            <a:avLst/>
          </a:prstGeom>
        </p:spPr>
        <p:txBody>
          <a:bodyPr wrap="square">
            <a:spAutoFit/>
          </a:bodyPr>
          <a:lstStyle/>
          <a:p>
            <a:pPr algn="just"/>
            <a:r>
              <a:rPr lang="en-US" sz="2400" dirty="0" smtClean="0">
                <a:latin typeface="+mn-lt"/>
              </a:rPr>
              <a:t>“The </a:t>
            </a:r>
            <a:r>
              <a:rPr lang="en-US" sz="2400" dirty="0">
                <a:latin typeface="+mn-lt"/>
              </a:rPr>
              <a:t>immediate task of the FLN is to liquidate, in all its forms</a:t>
            </a:r>
            <a:r>
              <a:rPr lang="en-US" sz="2400" dirty="0" smtClean="0">
                <a:latin typeface="+mn-lt"/>
              </a:rPr>
              <a:t>, colonialism </a:t>
            </a:r>
            <a:r>
              <a:rPr lang="en-US" sz="2400" dirty="0">
                <a:latin typeface="+mn-lt"/>
              </a:rPr>
              <a:t>as it manifests itself</a:t>
            </a:r>
            <a:r>
              <a:rPr lang="en-US" sz="2400" dirty="0" smtClean="0">
                <a:latin typeface="+mn-lt"/>
              </a:rPr>
              <a:t>.”</a:t>
            </a:r>
          </a:p>
          <a:p>
            <a:pPr marL="342900" indent="-342900">
              <a:buFontTx/>
              <a:buChar char="-"/>
            </a:pPr>
            <a:r>
              <a:rPr lang="en-GB" sz="2000" dirty="0" smtClean="0">
                <a:latin typeface="+mn-lt"/>
              </a:rPr>
              <a:t>FLN Manifesto 1962</a:t>
            </a:r>
          </a:p>
          <a:p>
            <a:pPr marL="342900" indent="-342900">
              <a:buFontTx/>
              <a:buChar char="-"/>
            </a:pPr>
            <a:endParaRPr lang="en-US" sz="2000" dirty="0">
              <a:latin typeface="+mn-lt"/>
            </a:endParaRPr>
          </a:p>
        </p:txBody>
      </p:sp>
      <p:pic>
        <p:nvPicPr>
          <p:cNvPr id="7" name="Picture 6"/>
          <p:cNvPicPr>
            <a:picLocks noChangeAspect="1"/>
          </p:cNvPicPr>
          <p:nvPr/>
        </p:nvPicPr>
        <p:blipFill>
          <a:blip r:embed="rId4"/>
          <a:stretch>
            <a:fillRect/>
          </a:stretch>
        </p:blipFill>
        <p:spPr>
          <a:xfrm>
            <a:off x="7110962" y="3676239"/>
            <a:ext cx="2083649" cy="3173558"/>
          </a:xfrm>
          <a:prstGeom prst="rect">
            <a:avLst/>
          </a:prstGeom>
        </p:spPr>
      </p:pic>
      <p:pic>
        <p:nvPicPr>
          <p:cNvPr id="10" name="Picture 9"/>
          <p:cNvPicPr>
            <a:picLocks noChangeAspect="1"/>
          </p:cNvPicPr>
          <p:nvPr/>
        </p:nvPicPr>
        <p:blipFill>
          <a:blip r:embed="rId5"/>
          <a:stretch>
            <a:fillRect/>
          </a:stretch>
        </p:blipFill>
        <p:spPr>
          <a:xfrm>
            <a:off x="2099590" y="3624088"/>
            <a:ext cx="2440281" cy="3233912"/>
          </a:xfrm>
          <a:prstGeom prst="rect">
            <a:avLst/>
          </a:prstGeom>
        </p:spPr>
      </p:pic>
      <p:pic>
        <p:nvPicPr>
          <p:cNvPr id="8" name="Picture 7"/>
          <p:cNvPicPr>
            <a:picLocks noChangeAspect="1"/>
          </p:cNvPicPr>
          <p:nvPr/>
        </p:nvPicPr>
        <p:blipFill>
          <a:blip r:embed="rId6"/>
          <a:stretch>
            <a:fillRect/>
          </a:stretch>
        </p:blipFill>
        <p:spPr>
          <a:xfrm>
            <a:off x="4647827" y="3664351"/>
            <a:ext cx="2398000" cy="3197333"/>
          </a:xfrm>
          <a:prstGeom prst="rect">
            <a:avLst/>
          </a:prstGeom>
        </p:spPr>
      </p:pic>
      <p:sp>
        <p:nvSpPr>
          <p:cNvPr id="12" name="Rectangle 11"/>
          <p:cNvSpPr/>
          <p:nvPr/>
        </p:nvSpPr>
        <p:spPr>
          <a:xfrm>
            <a:off x="4541855" y="2559756"/>
            <a:ext cx="4464496" cy="923330"/>
          </a:xfrm>
          <a:prstGeom prst="rect">
            <a:avLst/>
          </a:prstGeom>
        </p:spPr>
        <p:txBody>
          <a:bodyPr wrap="square">
            <a:spAutoFit/>
          </a:bodyPr>
          <a:lstStyle/>
          <a:p>
            <a:pPr algn="r"/>
            <a:r>
              <a:rPr lang="en-GB" b="1" dirty="0" smtClean="0">
                <a:solidFill>
                  <a:srgbClr val="FFFF00"/>
                </a:solidFill>
                <a:effectLst>
                  <a:outerShdw blurRad="38100" dist="38100" dir="2700000" algn="tl">
                    <a:srgbClr val="000000">
                      <a:alpha val="43137"/>
                    </a:srgbClr>
                  </a:outerShdw>
                </a:effectLst>
                <a:latin typeface="+mn-lt"/>
              </a:rPr>
              <a:t>Duke of Orleans statue post-</a:t>
            </a:r>
            <a:r>
              <a:rPr lang="en-GB" b="1" dirty="0">
                <a:solidFill>
                  <a:srgbClr val="FFFF00"/>
                </a:solidFill>
                <a:effectLst>
                  <a:outerShdw blurRad="38100" dist="38100" dir="2700000" algn="tl">
                    <a:srgbClr val="000000">
                      <a:alpha val="43137"/>
                    </a:srgbClr>
                  </a:outerShdw>
                </a:effectLst>
                <a:latin typeface="+mn-lt"/>
              </a:rPr>
              <a:t>i</a:t>
            </a:r>
            <a:r>
              <a:rPr lang="en-GB" b="1" dirty="0" smtClean="0">
                <a:solidFill>
                  <a:srgbClr val="FFFF00"/>
                </a:solidFill>
                <a:effectLst>
                  <a:outerShdw blurRad="38100" dist="38100" dir="2700000" algn="tl">
                    <a:srgbClr val="000000">
                      <a:alpha val="43137"/>
                    </a:srgbClr>
                  </a:outerShdw>
                </a:effectLst>
                <a:latin typeface="+mn-lt"/>
              </a:rPr>
              <a:t>ndependence: and relocated in Paris; Joan of Arc statue </a:t>
            </a:r>
            <a:r>
              <a:rPr lang="en-GB" b="1" dirty="0">
                <a:solidFill>
                  <a:srgbClr val="FFFF00"/>
                </a:solidFill>
                <a:effectLst>
                  <a:outerShdw blurRad="38100" dist="38100" dir="2700000" algn="tl">
                    <a:srgbClr val="000000">
                      <a:alpha val="43137"/>
                    </a:srgbClr>
                  </a:outerShdw>
                </a:effectLst>
                <a:latin typeface="+mn-lt"/>
              </a:rPr>
              <a:t>relocated </a:t>
            </a:r>
            <a:r>
              <a:rPr lang="en-GB" b="1" dirty="0" smtClean="0">
                <a:solidFill>
                  <a:srgbClr val="FFFF00"/>
                </a:solidFill>
                <a:effectLst>
                  <a:outerShdw blurRad="38100" dist="38100" dir="2700000" algn="tl">
                    <a:srgbClr val="000000">
                      <a:alpha val="43137"/>
                    </a:srgbClr>
                  </a:outerShdw>
                </a:effectLst>
                <a:latin typeface="+mn-lt"/>
              </a:rPr>
              <a:t>in </a:t>
            </a:r>
            <a:r>
              <a:rPr lang="en-GB" b="1" dirty="0" err="1" smtClean="0">
                <a:solidFill>
                  <a:srgbClr val="FFFF00"/>
                </a:solidFill>
                <a:effectLst>
                  <a:outerShdw blurRad="38100" dist="38100" dir="2700000" algn="tl">
                    <a:srgbClr val="000000">
                      <a:alpha val="43137"/>
                    </a:srgbClr>
                  </a:outerShdw>
                </a:effectLst>
                <a:latin typeface="+mn-lt"/>
              </a:rPr>
              <a:t>Vaucouleurs</a:t>
            </a:r>
            <a:r>
              <a:rPr lang="en-GB" b="1" dirty="0" smtClean="0">
                <a:solidFill>
                  <a:srgbClr val="FFFF00"/>
                </a:solidFill>
                <a:effectLst>
                  <a:outerShdw blurRad="38100" dist="38100" dir="2700000" algn="tl">
                    <a:srgbClr val="000000">
                      <a:alpha val="43137"/>
                    </a:srgbClr>
                  </a:outerShdw>
                </a:effectLst>
                <a:latin typeface="+mn-lt"/>
              </a:rPr>
              <a:t>, France </a:t>
            </a:r>
            <a:endParaRPr lang="en-US" b="1" dirty="0">
              <a:solidFill>
                <a:srgbClr val="FFFF00"/>
              </a:solidFill>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31989151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26988" y="2996952"/>
            <a:ext cx="9159876" cy="2937206"/>
          </a:xfrm>
          <a:prstGeom prst="rect">
            <a:avLst/>
          </a:prstGeom>
        </p:spPr>
        <p:txBody>
          <a:bodyPr lIns="540000" tIns="540000" rIns="540000" bIns="540000">
            <a:spAutoFit/>
          </a:bodyPr>
          <a:lstStyle/>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i="1" dirty="0" smtClean="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1114" y="-3175"/>
            <a:ext cx="4690013" cy="3144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descr="http://africasacountry.com/wp-content/uploads/2015/12/Frantz-Fanon-Creative-Commons.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4256" y="-3176"/>
            <a:ext cx="4474505" cy="3144143"/>
          </a:xfrm>
          <a:prstGeom prst="rect">
            <a:avLst/>
          </a:prstGeom>
          <a:noFill/>
          <a:ln>
            <a:noFill/>
          </a:ln>
        </p:spPr>
      </p:pic>
      <p:sp>
        <p:nvSpPr>
          <p:cNvPr id="3" name="Rectangle 2"/>
          <p:cNvSpPr/>
          <p:nvPr/>
        </p:nvSpPr>
        <p:spPr>
          <a:xfrm>
            <a:off x="307974" y="3140967"/>
            <a:ext cx="8080449" cy="3323987"/>
          </a:xfrm>
          <a:prstGeom prst="rect">
            <a:avLst/>
          </a:prstGeom>
        </p:spPr>
        <p:txBody>
          <a:bodyPr wrap="square">
            <a:spAutoFit/>
          </a:bodyPr>
          <a:lstStyle/>
          <a:p>
            <a:pPr lvl="0" algn="just">
              <a:lnSpc>
                <a:spcPct val="150000"/>
              </a:lnSpc>
              <a:spcAft>
                <a:spcPts val="0"/>
              </a:spcAft>
              <a:buSzPts val="1000"/>
              <a:tabLst>
                <a:tab pos="228600" algn="l"/>
              </a:tabLst>
            </a:pPr>
            <a:r>
              <a:rPr lang="en-GB" sz="2000" i="1" dirty="0" smtClean="0">
                <a:latin typeface="+mn-lt"/>
                <a:ea typeface="Segoe UI" panose="020B0502040204020203" pitchFamily="34" charset="0"/>
                <a:cs typeface="Segoe UI" panose="020B0502040204020203" pitchFamily="34" charset="0"/>
              </a:rPr>
              <a:t>Friday</a:t>
            </a:r>
          </a:p>
          <a:p>
            <a:pPr marL="342900" lvl="0" indent="-342900" algn="just">
              <a:lnSpc>
                <a:spcPct val="150000"/>
              </a:lnSpc>
              <a:spcAft>
                <a:spcPts val="0"/>
              </a:spcAft>
              <a:buSzPts val="1000"/>
              <a:buFont typeface="Symbol" panose="05050102010706020507" pitchFamily="18" charset="2"/>
              <a:buChar char=""/>
              <a:tabLst>
                <a:tab pos="228600" algn="l"/>
              </a:tabLst>
            </a:pPr>
            <a:r>
              <a:rPr lang="en-GB" sz="2000" dirty="0" smtClean="0">
                <a:latin typeface="+mn-lt"/>
                <a:ea typeface="Segoe UI" panose="020B0502040204020203" pitchFamily="34" charset="0"/>
                <a:cs typeface="Segoe UI" panose="020B0502040204020203" pitchFamily="34" charset="0"/>
              </a:rPr>
              <a:t>Albert Camus, ‘Summer in Algiers’ (1936), ‘Algeria’ (1958). </a:t>
            </a:r>
            <a:r>
              <a:rPr lang="en-GB" sz="2000" b="1" i="1" dirty="0" smtClean="0">
                <a:latin typeface="+mn-lt"/>
                <a:ea typeface="Segoe UI" panose="020B0502040204020203" pitchFamily="34" charset="0"/>
                <a:cs typeface="Segoe UI" panose="020B0502040204020203" pitchFamily="34" charset="0"/>
              </a:rPr>
              <a:t>Note: ‘Summer in Algiers’ is pp. 87–95 in the file entitled “Camus, Myth Of Sisyphus and Other Essays” on Moodle</a:t>
            </a:r>
            <a:r>
              <a:rPr lang="en-GB" sz="2000" dirty="0" smtClean="0">
                <a:latin typeface="+mn-lt"/>
                <a:ea typeface="Segoe UI" panose="020B0502040204020203" pitchFamily="34" charset="0"/>
                <a:cs typeface="Segoe UI" panose="020B0502040204020203" pitchFamily="34" charset="0"/>
              </a:rPr>
              <a:t>. NOT WHOLE BOOK.</a:t>
            </a:r>
            <a:endParaRPr lang="en-US" sz="2000" dirty="0" smtClean="0">
              <a:latin typeface="+mn-lt"/>
              <a:ea typeface="Segoe UI" panose="020B0502040204020203" pitchFamily="34" charset="0"/>
              <a:cs typeface="Segoe UI" panose="020B0502040204020203" pitchFamily="34" charset="0"/>
            </a:endParaRPr>
          </a:p>
          <a:p>
            <a:pPr marL="342900" lvl="0" indent="-342900" algn="just">
              <a:lnSpc>
                <a:spcPct val="150000"/>
              </a:lnSpc>
              <a:spcAft>
                <a:spcPts val="0"/>
              </a:spcAft>
              <a:buSzPts val="1000"/>
              <a:buFont typeface="Symbol" panose="05050102010706020507" pitchFamily="18" charset="2"/>
              <a:buChar char=""/>
              <a:tabLst>
                <a:tab pos="228600" algn="l"/>
              </a:tabLst>
            </a:pPr>
            <a:r>
              <a:rPr lang="en-GB" sz="2000" dirty="0" smtClean="0">
                <a:latin typeface="+mn-lt"/>
                <a:ea typeface="Segoe UI" panose="020B0502040204020203" pitchFamily="34" charset="0"/>
                <a:cs typeface="Segoe UI" panose="020B0502040204020203" pitchFamily="34" charset="0"/>
              </a:rPr>
              <a:t>Frantz Fanon, ‘Algeria Unveiled,’ in Fanon, </a:t>
            </a:r>
            <a:r>
              <a:rPr lang="en-GB" sz="2000" i="1" dirty="0" smtClean="0">
                <a:latin typeface="+mn-lt"/>
                <a:ea typeface="Segoe UI" panose="020B0502040204020203" pitchFamily="34" charset="0"/>
                <a:cs typeface="Segoe UI" panose="020B0502040204020203" pitchFamily="34" charset="0"/>
              </a:rPr>
              <a:t>A Dying Colonialism</a:t>
            </a:r>
            <a:r>
              <a:rPr lang="en-GB" sz="2000" dirty="0" smtClean="0">
                <a:latin typeface="+mn-lt"/>
                <a:ea typeface="Segoe UI" panose="020B0502040204020203" pitchFamily="34" charset="0"/>
                <a:cs typeface="Segoe UI" panose="020B0502040204020203" pitchFamily="34" charset="0"/>
              </a:rPr>
              <a:t> (</a:t>
            </a:r>
            <a:r>
              <a:rPr lang="en-GB" sz="2000" dirty="0" err="1" smtClean="0">
                <a:latin typeface="+mn-lt"/>
                <a:ea typeface="Segoe UI" panose="020B0502040204020203" pitchFamily="34" charset="0"/>
                <a:cs typeface="Segoe UI" panose="020B0502040204020203" pitchFamily="34" charset="0"/>
              </a:rPr>
              <a:t>Harmondsworth</a:t>
            </a:r>
            <a:r>
              <a:rPr lang="en-GB" sz="2000" dirty="0" smtClean="0">
                <a:latin typeface="+mn-lt"/>
                <a:ea typeface="Segoe UI" panose="020B0502040204020203" pitchFamily="34" charset="0"/>
                <a:cs typeface="Segoe UI" panose="020B0502040204020203" pitchFamily="34" charset="0"/>
              </a:rPr>
              <a:t>, Middlesex: Penguin, 1970 [1959]), pp. 35–68</a:t>
            </a:r>
            <a:r>
              <a:rPr lang="en-GB" dirty="0" smtClean="0">
                <a:latin typeface="Segoe UI" panose="020B0502040204020203" pitchFamily="34" charset="0"/>
                <a:ea typeface="Segoe UI" panose="020B0502040204020203" pitchFamily="34" charset="0"/>
                <a:cs typeface="Segoe UI" panose="020B0502040204020203" pitchFamily="34" charset="0"/>
              </a:rPr>
              <a:t>. </a:t>
            </a:r>
            <a:endParaRPr lang="en-US" dirty="0">
              <a:effectLst/>
              <a:latin typeface="Segoe UI" panose="020B0502040204020203" pitchFamily="34" charset="0"/>
              <a:ea typeface="Segoe UI" panose="020B0502040204020203" pitchFamily="34" charset="0"/>
              <a:cs typeface="Segoe UI" panose="020B0502040204020203" pitchFamily="34" charset="0"/>
            </a:endParaRPr>
          </a:p>
        </p:txBody>
      </p:sp>
      <p:sp>
        <p:nvSpPr>
          <p:cNvPr id="4" name="Rectangle 3"/>
          <p:cNvSpPr/>
          <p:nvPr/>
        </p:nvSpPr>
        <p:spPr>
          <a:xfrm>
            <a:off x="4771605" y="957428"/>
            <a:ext cx="1151213" cy="830997"/>
          </a:xfrm>
          <a:prstGeom prst="rect">
            <a:avLst/>
          </a:prstGeom>
        </p:spPr>
        <p:txBody>
          <a:bodyPr wrap="none">
            <a:spAutoFit/>
          </a:bodyPr>
          <a:lstStyle/>
          <a:p>
            <a:pPr algn="r"/>
            <a:r>
              <a:rPr lang="en-GB" sz="2400" b="1" dirty="0" smtClean="0">
                <a:solidFill>
                  <a:srgbClr val="FFFF00"/>
                </a:solidFill>
                <a:effectLst>
                  <a:outerShdw blurRad="38100" dist="38100" dir="2700000" algn="tl">
                    <a:srgbClr val="000000">
                      <a:alpha val="43137"/>
                    </a:srgbClr>
                  </a:outerShdw>
                </a:effectLst>
                <a:latin typeface="+mn-lt"/>
              </a:rPr>
              <a:t>Fanon’s</a:t>
            </a:r>
          </a:p>
          <a:p>
            <a:pPr algn="r"/>
            <a:r>
              <a:rPr lang="en-GB" sz="2400" b="1" dirty="0" smtClean="0">
                <a:solidFill>
                  <a:srgbClr val="FFFF00"/>
                </a:solidFill>
                <a:effectLst>
                  <a:outerShdw blurRad="38100" dist="38100" dir="2700000" algn="tl">
                    <a:srgbClr val="000000">
                      <a:alpha val="43137"/>
                    </a:srgbClr>
                  </a:outerShdw>
                </a:effectLst>
                <a:latin typeface="+mn-lt"/>
              </a:rPr>
              <a:t> Algiers</a:t>
            </a:r>
            <a:endParaRPr lang="en-US" sz="2400" dirty="0">
              <a:latin typeface="+mn-lt"/>
            </a:endParaRPr>
          </a:p>
        </p:txBody>
      </p:sp>
      <p:sp>
        <p:nvSpPr>
          <p:cNvPr id="6" name="Rectangle 5"/>
          <p:cNvSpPr/>
          <p:nvPr/>
        </p:nvSpPr>
        <p:spPr>
          <a:xfrm>
            <a:off x="3358178" y="957428"/>
            <a:ext cx="1188146" cy="1107996"/>
          </a:xfrm>
          <a:prstGeom prst="rect">
            <a:avLst/>
          </a:prstGeom>
        </p:spPr>
        <p:txBody>
          <a:bodyPr wrap="none">
            <a:spAutoFit/>
          </a:bodyPr>
          <a:lstStyle/>
          <a:p>
            <a:r>
              <a:rPr lang="en-GB" sz="2400" b="1" dirty="0" smtClean="0">
                <a:solidFill>
                  <a:srgbClr val="FFFF00"/>
                </a:solidFill>
                <a:effectLst>
                  <a:outerShdw blurRad="38100" dist="38100" dir="2700000" algn="tl">
                    <a:srgbClr val="000000"/>
                  </a:outerShdw>
                </a:effectLst>
                <a:latin typeface="+mn-lt"/>
              </a:rPr>
              <a:t>Camus</a:t>
            </a:r>
            <a:r>
              <a:rPr lang="en-GB" sz="2400" b="1" dirty="0">
                <a:solidFill>
                  <a:srgbClr val="FFFF00"/>
                </a:solidFill>
                <a:effectLst>
                  <a:outerShdw blurRad="38100" dist="38100" dir="2700000" algn="tl">
                    <a:srgbClr val="000000"/>
                  </a:outerShdw>
                </a:effectLst>
                <a:latin typeface="+mn-lt"/>
              </a:rPr>
              <a:t>’ </a:t>
            </a:r>
          </a:p>
          <a:p>
            <a:r>
              <a:rPr lang="en-GB" sz="2400" b="1" dirty="0" smtClean="0">
                <a:solidFill>
                  <a:srgbClr val="FFFF00"/>
                </a:solidFill>
                <a:effectLst>
                  <a:outerShdw blurRad="38100" dist="38100" dir="2700000" algn="tl">
                    <a:srgbClr val="000000"/>
                  </a:outerShdw>
                </a:effectLst>
                <a:latin typeface="+mn-lt"/>
              </a:rPr>
              <a:t>Algiers</a:t>
            </a:r>
            <a:endParaRPr lang="en-GB" sz="2400" b="1" dirty="0">
              <a:solidFill>
                <a:srgbClr val="FFFF00"/>
              </a:solidFill>
              <a:effectLst>
                <a:outerShdw blurRad="38100" dist="38100" dir="2700000" algn="tl">
                  <a:srgbClr val="000000"/>
                </a:outerShdw>
              </a:effectLst>
              <a:latin typeface="+mn-lt"/>
            </a:endParaRPr>
          </a:p>
          <a:p>
            <a:endParaRPr lang="en-US" dirty="0"/>
          </a:p>
        </p:txBody>
      </p:sp>
      <p:sp>
        <p:nvSpPr>
          <p:cNvPr id="11" name="Rectangle 10"/>
          <p:cNvSpPr/>
          <p:nvPr/>
        </p:nvSpPr>
        <p:spPr>
          <a:xfrm>
            <a:off x="4466507" y="1234428"/>
            <a:ext cx="399918" cy="400110"/>
          </a:xfrm>
          <a:prstGeom prst="rect">
            <a:avLst/>
          </a:prstGeom>
        </p:spPr>
        <p:txBody>
          <a:bodyPr wrap="none">
            <a:spAutoFit/>
          </a:bodyPr>
          <a:lstStyle/>
          <a:p>
            <a:r>
              <a:rPr lang="en-GB" sz="2000" dirty="0" smtClean="0">
                <a:solidFill>
                  <a:srgbClr val="FFFF00"/>
                </a:solidFill>
                <a:effectLst>
                  <a:outerShdw blurRad="38100" dist="38100" dir="2700000" algn="tl">
                    <a:srgbClr val="000000">
                      <a:alpha val="43137"/>
                    </a:srgbClr>
                  </a:outerShdw>
                </a:effectLst>
                <a:latin typeface="+mn-lt"/>
                <a:ea typeface="Segoe UI" panose="020B0502040204020203" pitchFamily="34" charset="0"/>
                <a:cs typeface="Segoe UI" panose="020B0502040204020203" pitchFamily="34" charset="0"/>
              </a:rPr>
              <a:t>vs</a:t>
            </a:r>
            <a:endParaRPr lang="en-US" sz="2000" dirty="0">
              <a:solidFill>
                <a:srgbClr val="FFFF00"/>
              </a:solidFill>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427460153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 y="-13894"/>
            <a:ext cx="7687357" cy="6759452"/>
          </a:xfrm>
          <a:prstGeom prst="rect">
            <a:avLst/>
          </a:prstGeom>
          <a:noFill/>
        </p:spPr>
        <p:txBody>
          <a:bodyPr wrap="square" lIns="540000" tIns="360000" rIns="540000" bIns="360000" rtlCol="0">
            <a:spAutoFit/>
          </a:bodyPr>
          <a:lstStyle/>
          <a:p>
            <a:pPr fontAlgn="auto">
              <a:spcBef>
                <a:spcPts val="0"/>
              </a:spcBef>
              <a:spcAft>
                <a:spcPts val="0"/>
              </a:spcAft>
            </a:pPr>
            <a:r>
              <a:rPr lang="en-GB" sz="2200" b="1" u="sng" dirty="0" smtClean="0">
                <a:solidFill>
                  <a:srgbClr val="FFFF00"/>
                </a:solidFill>
                <a:effectLst>
                  <a:outerShdw blurRad="38100" dist="38100" dir="2700000" algn="tl">
                    <a:srgbClr val="000000">
                      <a:alpha val="43137"/>
                    </a:srgbClr>
                  </a:outerShdw>
                </a:effectLst>
                <a:latin typeface="Calibri"/>
                <a:cs typeface="+mn-cs"/>
              </a:rPr>
              <a:t>Frantz Fanon (1925–1961)</a:t>
            </a:r>
            <a:endParaRPr lang="en-GB" sz="1700" b="1" u="sng" dirty="0" smtClean="0">
              <a:solidFill>
                <a:srgbClr val="FFFF00"/>
              </a:solidFill>
              <a:effectLst>
                <a:outerShdw blurRad="38100" dist="38100" dir="2700000" algn="tl">
                  <a:srgbClr val="000000">
                    <a:alpha val="43137"/>
                  </a:srgbClr>
                </a:outerShdw>
              </a:effectLst>
              <a:latin typeface="Calibri"/>
              <a:cs typeface="+mn-cs"/>
            </a:endParaRPr>
          </a:p>
          <a:p>
            <a:pPr algn="ctr" fontAlgn="auto">
              <a:spcBef>
                <a:spcPts val="0"/>
              </a:spcBef>
              <a:spcAft>
                <a:spcPts val="0"/>
              </a:spcAft>
            </a:pPr>
            <a:endParaRPr lang="en-GB" sz="1000" b="1" dirty="0">
              <a:solidFill>
                <a:prstClr val="white"/>
              </a:solidFill>
              <a:effectLst>
                <a:outerShdw blurRad="38100" dist="38100" dir="2700000" algn="tl">
                  <a:srgbClr val="000000">
                    <a:alpha val="43137"/>
                  </a:srgbClr>
                </a:outerShdw>
              </a:effectLst>
              <a:latin typeface="Calibri"/>
              <a:cs typeface="+mn-cs"/>
            </a:endParaRPr>
          </a:p>
          <a:p>
            <a:pPr marL="342900" indent="-342900" algn="just" fontAlgn="auto">
              <a:spcBef>
                <a:spcPts val="0"/>
              </a:spcBef>
              <a:spcAft>
                <a:spcPts val="0"/>
              </a:spcAft>
              <a:buFont typeface="Arial" panose="020B0604020202020204" pitchFamily="34" charset="0"/>
              <a:buChar char="•"/>
            </a:pPr>
            <a:r>
              <a:rPr lang="en-GB" dirty="0" smtClean="0">
                <a:solidFill>
                  <a:prstClr val="white"/>
                </a:solidFill>
                <a:latin typeface="Calibri"/>
                <a:cs typeface="+mn-cs"/>
              </a:rPr>
              <a:t>b. Martinique French Caribbean colony (&amp; still an overseas </a:t>
            </a:r>
            <a:r>
              <a:rPr lang="en-GB" i="1" dirty="0" smtClean="0">
                <a:solidFill>
                  <a:prstClr val="white"/>
                </a:solidFill>
                <a:latin typeface="Calibri"/>
                <a:cs typeface="+mn-cs"/>
              </a:rPr>
              <a:t>department </a:t>
            </a:r>
            <a:r>
              <a:rPr lang="en-GB" dirty="0" smtClean="0">
                <a:solidFill>
                  <a:prstClr val="white"/>
                </a:solidFill>
                <a:latin typeface="Calibri"/>
                <a:cs typeface="+mn-cs"/>
              </a:rPr>
              <a:t>of France)</a:t>
            </a:r>
          </a:p>
          <a:p>
            <a:pPr marL="342900" indent="-342900" algn="just" fontAlgn="auto">
              <a:spcBef>
                <a:spcPts val="0"/>
              </a:spcBef>
              <a:spcAft>
                <a:spcPts val="0"/>
              </a:spcAft>
              <a:buFont typeface="Arial" panose="020B0604020202020204" pitchFamily="34" charset="0"/>
              <a:buChar char="•"/>
            </a:pPr>
            <a:r>
              <a:rPr lang="en-GB" u="sng" dirty="0" smtClean="0">
                <a:solidFill>
                  <a:prstClr val="white"/>
                </a:solidFill>
                <a:latin typeface="Calibri"/>
                <a:cs typeface="+mn-cs"/>
              </a:rPr>
              <a:t>WWII: </a:t>
            </a:r>
            <a:r>
              <a:rPr lang="en-GB" dirty="0" smtClean="0">
                <a:solidFill>
                  <a:prstClr val="white"/>
                </a:solidFill>
                <a:latin typeface="Calibri"/>
                <a:cs typeface="+mn-cs"/>
              </a:rPr>
              <a:t>Martinique ruled by collaborationist government; Fanon joined Free French army; served during Alsace campaign</a:t>
            </a:r>
          </a:p>
          <a:p>
            <a:pPr marL="342900" indent="-342900" algn="just" fontAlgn="auto">
              <a:spcBef>
                <a:spcPts val="0"/>
              </a:spcBef>
              <a:spcAft>
                <a:spcPts val="0"/>
              </a:spcAft>
              <a:buFont typeface="Arial" panose="020B0604020202020204" pitchFamily="34" charset="0"/>
              <a:buChar char="•"/>
            </a:pPr>
            <a:r>
              <a:rPr lang="en-GB" u="sng" dirty="0" smtClean="0">
                <a:solidFill>
                  <a:prstClr val="white"/>
                </a:solidFill>
                <a:latin typeface="Calibri"/>
                <a:cs typeface="+mn-cs"/>
              </a:rPr>
              <a:t>Post-war:</a:t>
            </a:r>
            <a:r>
              <a:rPr lang="en-GB" dirty="0" smtClean="0">
                <a:solidFill>
                  <a:prstClr val="white"/>
                </a:solidFill>
                <a:latin typeface="Calibri"/>
                <a:cs typeface="+mn-cs"/>
              </a:rPr>
              <a:t> Fanon friends with  </a:t>
            </a:r>
            <a:r>
              <a:rPr lang="en-GB" dirty="0" err="1" smtClean="0">
                <a:solidFill>
                  <a:prstClr val="white"/>
                </a:solidFill>
                <a:latin typeface="Calibri"/>
                <a:cs typeface="+mn-cs"/>
              </a:rPr>
              <a:t>Aimé</a:t>
            </a:r>
            <a:r>
              <a:rPr lang="en-GB" dirty="0" smtClean="0">
                <a:solidFill>
                  <a:prstClr val="white"/>
                </a:solidFill>
                <a:latin typeface="Calibri"/>
                <a:cs typeface="+mn-cs"/>
              </a:rPr>
              <a:t> </a:t>
            </a:r>
            <a:r>
              <a:rPr lang="en-GB" dirty="0" err="1" smtClean="0">
                <a:solidFill>
                  <a:prstClr val="white"/>
                </a:solidFill>
                <a:latin typeface="Calibri"/>
                <a:cs typeface="+mn-cs"/>
              </a:rPr>
              <a:t>Césaire</a:t>
            </a:r>
            <a:r>
              <a:rPr lang="en-GB" dirty="0" smtClean="0">
                <a:solidFill>
                  <a:prstClr val="white"/>
                </a:solidFill>
                <a:latin typeface="Calibri"/>
                <a:cs typeface="+mn-cs"/>
              </a:rPr>
              <a:t>, </a:t>
            </a:r>
            <a:r>
              <a:rPr lang="en-GB" dirty="0" err="1" smtClean="0">
                <a:solidFill>
                  <a:prstClr val="white"/>
                </a:solidFill>
                <a:latin typeface="Calibri"/>
                <a:cs typeface="+mn-cs"/>
              </a:rPr>
              <a:t>Martiniquean</a:t>
            </a:r>
            <a:r>
              <a:rPr lang="en-GB" dirty="0" smtClean="0">
                <a:solidFill>
                  <a:prstClr val="white"/>
                </a:solidFill>
                <a:latin typeface="Calibri"/>
                <a:cs typeface="+mn-cs"/>
              </a:rPr>
              <a:t> Communist politician and author of seminal </a:t>
            </a:r>
            <a:r>
              <a:rPr lang="en-GB" i="1" dirty="0" smtClean="0">
                <a:solidFill>
                  <a:prstClr val="white"/>
                </a:solidFill>
                <a:latin typeface="Calibri"/>
                <a:cs typeface="+mn-cs"/>
              </a:rPr>
              <a:t>Discourse on Colonialism</a:t>
            </a:r>
            <a:r>
              <a:rPr lang="en-GB" dirty="0">
                <a:solidFill>
                  <a:prstClr val="white"/>
                </a:solidFill>
                <a:latin typeface="Calibri"/>
                <a:cs typeface="+mn-cs"/>
              </a:rPr>
              <a:t> </a:t>
            </a:r>
            <a:r>
              <a:rPr lang="en-GB" dirty="0" smtClean="0">
                <a:solidFill>
                  <a:prstClr val="white"/>
                </a:solidFill>
                <a:latin typeface="Calibri"/>
                <a:cs typeface="+mn-cs"/>
              </a:rPr>
              <a:t>(1950); studied medicine and psychiatry at Lyon; disillusioned by racism encountered in France and in military</a:t>
            </a:r>
          </a:p>
          <a:p>
            <a:pPr marL="342900" indent="-342900" algn="just" fontAlgn="auto">
              <a:spcBef>
                <a:spcPts val="0"/>
              </a:spcBef>
              <a:spcAft>
                <a:spcPts val="0"/>
              </a:spcAft>
              <a:buFont typeface="Arial" panose="020B0604020202020204" pitchFamily="34" charset="0"/>
              <a:buChar char="•"/>
            </a:pPr>
            <a:r>
              <a:rPr lang="en-GB" i="1" dirty="0" smtClean="0">
                <a:solidFill>
                  <a:prstClr val="white"/>
                </a:solidFill>
                <a:latin typeface="Calibri"/>
                <a:cs typeface="+mn-cs"/>
              </a:rPr>
              <a:t>Black Skins White Masks </a:t>
            </a:r>
            <a:r>
              <a:rPr lang="en-GB" dirty="0" smtClean="0">
                <a:solidFill>
                  <a:prstClr val="white"/>
                </a:solidFill>
                <a:latin typeface="Calibri"/>
                <a:cs typeface="+mn-cs"/>
              </a:rPr>
              <a:t>(1952) applied psychoanalytic methods to study racism and imperialism.</a:t>
            </a:r>
          </a:p>
          <a:p>
            <a:pPr marL="342900" indent="-342900" algn="just" fontAlgn="auto">
              <a:spcBef>
                <a:spcPts val="0"/>
              </a:spcBef>
              <a:spcAft>
                <a:spcPts val="0"/>
              </a:spcAft>
              <a:buFont typeface="Arial" panose="020B0604020202020204" pitchFamily="34" charset="0"/>
              <a:buChar char="•"/>
            </a:pPr>
            <a:r>
              <a:rPr lang="en-GB" dirty="0" smtClean="0">
                <a:solidFill>
                  <a:prstClr val="white"/>
                </a:solidFill>
                <a:latin typeface="Calibri"/>
                <a:cs typeface="+mn-cs"/>
              </a:rPr>
              <a:t>Moved from France to Algiers, 1953; joined Algerian Liberation Front, 1955, and did fieldwork in Algeria; exiled to Tunis, 1956. Published account of Algerian War (</a:t>
            </a:r>
            <a:r>
              <a:rPr lang="en-GB" i="1" dirty="0" smtClean="0">
                <a:solidFill>
                  <a:prstClr val="white"/>
                </a:solidFill>
                <a:latin typeface="Calibri"/>
                <a:cs typeface="+mn-cs"/>
              </a:rPr>
              <a:t>A Dying </a:t>
            </a:r>
            <a:r>
              <a:rPr lang="en-GB" i="1" dirty="0" err="1" smtClean="0">
                <a:solidFill>
                  <a:prstClr val="white"/>
                </a:solidFill>
                <a:latin typeface="Calibri"/>
                <a:cs typeface="+mn-cs"/>
              </a:rPr>
              <a:t>Colonialisim</a:t>
            </a:r>
            <a:r>
              <a:rPr lang="en-GB" dirty="0" smtClean="0">
                <a:solidFill>
                  <a:prstClr val="white"/>
                </a:solidFill>
                <a:latin typeface="Calibri"/>
                <a:cs typeface="+mn-cs"/>
              </a:rPr>
              <a:t>), 1959</a:t>
            </a:r>
          </a:p>
          <a:p>
            <a:pPr marL="342900" indent="-342900" algn="just" fontAlgn="auto">
              <a:spcBef>
                <a:spcPts val="0"/>
              </a:spcBef>
              <a:spcAft>
                <a:spcPts val="0"/>
              </a:spcAft>
              <a:buFont typeface="Arial" panose="020B0604020202020204" pitchFamily="34" charset="0"/>
              <a:buChar char="•"/>
            </a:pPr>
            <a:r>
              <a:rPr lang="en-GB" dirty="0" smtClean="0">
                <a:solidFill>
                  <a:prstClr val="white"/>
                </a:solidFill>
                <a:latin typeface="Calibri"/>
                <a:cs typeface="+mn-cs"/>
              </a:rPr>
              <a:t>Died of leukaemia 1961; last book </a:t>
            </a:r>
            <a:r>
              <a:rPr lang="en-GB" i="1" dirty="0" smtClean="0">
                <a:solidFill>
                  <a:prstClr val="white"/>
                </a:solidFill>
                <a:latin typeface="Calibri"/>
                <a:cs typeface="+mn-cs"/>
              </a:rPr>
              <a:t>Wretched of the Earth</a:t>
            </a:r>
            <a:r>
              <a:rPr lang="en-GB" dirty="0">
                <a:solidFill>
                  <a:prstClr val="white"/>
                </a:solidFill>
                <a:latin typeface="Calibri"/>
                <a:cs typeface="+mn-cs"/>
              </a:rPr>
              <a:t> </a:t>
            </a:r>
            <a:r>
              <a:rPr lang="en-GB" dirty="0" smtClean="0">
                <a:solidFill>
                  <a:prstClr val="white"/>
                </a:solidFill>
                <a:latin typeface="Calibri"/>
                <a:cs typeface="+mn-cs"/>
              </a:rPr>
              <a:t>elaborated Fanon’s study of imperialism, racism; advocated use of violence in liberation movements</a:t>
            </a:r>
          </a:p>
          <a:p>
            <a:pPr algn="r" fontAlgn="auto">
              <a:spcBef>
                <a:spcPts val="0"/>
              </a:spcBef>
              <a:spcAft>
                <a:spcPts val="0"/>
              </a:spcAft>
            </a:pPr>
            <a:r>
              <a:rPr lang="en-GB" b="1" u="sng" dirty="0" smtClean="0">
                <a:solidFill>
                  <a:srgbClr val="FFFF00"/>
                </a:solidFill>
                <a:effectLst>
                  <a:outerShdw blurRad="38100" dist="38100" dir="2700000" algn="tl">
                    <a:srgbClr val="000000">
                      <a:alpha val="43137"/>
                    </a:srgbClr>
                  </a:outerShdw>
                </a:effectLst>
                <a:latin typeface="Calibri"/>
                <a:cs typeface="+mn-cs"/>
              </a:rPr>
              <a:t>Key works: </a:t>
            </a:r>
          </a:p>
          <a:p>
            <a:pPr algn="r" fontAlgn="auto">
              <a:spcBef>
                <a:spcPts val="0"/>
              </a:spcBef>
              <a:spcAft>
                <a:spcPts val="0"/>
              </a:spcAft>
            </a:pPr>
            <a:r>
              <a:rPr lang="en-GB" b="1" i="1" dirty="0" smtClean="0">
                <a:solidFill>
                  <a:srgbClr val="FFFF00"/>
                </a:solidFill>
                <a:effectLst>
                  <a:outerShdw blurRad="38100" dist="38100" dir="2700000" algn="tl">
                    <a:srgbClr val="000000">
                      <a:alpha val="43137"/>
                    </a:srgbClr>
                  </a:outerShdw>
                </a:effectLst>
                <a:latin typeface="Calibri"/>
                <a:cs typeface="+mn-cs"/>
              </a:rPr>
              <a:t>Black Skin, White Masks </a:t>
            </a:r>
            <a:r>
              <a:rPr lang="en-GB" b="1" dirty="0" smtClean="0">
                <a:solidFill>
                  <a:srgbClr val="FFFF00"/>
                </a:solidFill>
                <a:effectLst>
                  <a:outerShdw blurRad="38100" dist="38100" dir="2700000" algn="tl">
                    <a:srgbClr val="000000">
                      <a:alpha val="43137"/>
                    </a:srgbClr>
                  </a:outerShdw>
                </a:effectLst>
                <a:latin typeface="Calibri"/>
                <a:cs typeface="+mn-cs"/>
              </a:rPr>
              <a:t>(1952 [English translation 1967]) </a:t>
            </a:r>
          </a:p>
          <a:p>
            <a:pPr algn="r" fontAlgn="auto">
              <a:spcBef>
                <a:spcPts val="0"/>
              </a:spcBef>
              <a:spcAft>
                <a:spcPts val="0"/>
              </a:spcAft>
            </a:pPr>
            <a:r>
              <a:rPr lang="en-GB" b="1" i="1" dirty="0" smtClean="0">
                <a:solidFill>
                  <a:srgbClr val="FFFF00"/>
                </a:solidFill>
                <a:effectLst>
                  <a:outerShdw blurRad="38100" dist="38100" dir="2700000" algn="tl">
                    <a:srgbClr val="000000">
                      <a:alpha val="43137"/>
                    </a:srgbClr>
                  </a:outerShdw>
                </a:effectLst>
                <a:latin typeface="Calibri"/>
                <a:cs typeface="+mn-cs"/>
              </a:rPr>
              <a:t>A Dying Colonialism </a:t>
            </a:r>
            <a:r>
              <a:rPr lang="en-GB" b="1" dirty="0" smtClean="0">
                <a:solidFill>
                  <a:srgbClr val="FFFF00"/>
                </a:solidFill>
                <a:effectLst>
                  <a:outerShdw blurRad="38100" dist="38100" dir="2700000" algn="tl">
                    <a:srgbClr val="000000">
                      <a:alpha val="43137"/>
                    </a:srgbClr>
                  </a:outerShdw>
                </a:effectLst>
                <a:latin typeface="Calibri"/>
                <a:cs typeface="+mn-cs"/>
              </a:rPr>
              <a:t>(1959 [English translation 1965]) </a:t>
            </a:r>
          </a:p>
          <a:p>
            <a:pPr algn="r" fontAlgn="auto">
              <a:spcBef>
                <a:spcPts val="0"/>
              </a:spcBef>
              <a:spcAft>
                <a:spcPts val="0"/>
              </a:spcAft>
            </a:pPr>
            <a:r>
              <a:rPr lang="en-GB" b="1" i="1" dirty="0" smtClean="0">
                <a:solidFill>
                  <a:srgbClr val="FFFF00"/>
                </a:solidFill>
                <a:effectLst>
                  <a:outerShdw blurRad="38100" dist="38100" dir="2700000" algn="tl">
                    <a:srgbClr val="000000">
                      <a:alpha val="43137"/>
                    </a:srgbClr>
                  </a:outerShdw>
                </a:effectLst>
                <a:latin typeface="Calibri"/>
                <a:cs typeface="+mn-cs"/>
              </a:rPr>
              <a:t>The Wretched of the Earth </a:t>
            </a:r>
            <a:r>
              <a:rPr lang="en-GB" b="1" dirty="0" smtClean="0">
                <a:solidFill>
                  <a:srgbClr val="FFFF00"/>
                </a:solidFill>
                <a:effectLst>
                  <a:outerShdw blurRad="38100" dist="38100" dir="2700000" algn="tl">
                    <a:srgbClr val="000000">
                      <a:alpha val="43137"/>
                    </a:srgbClr>
                  </a:outerShdw>
                </a:effectLst>
                <a:latin typeface="Calibri"/>
                <a:cs typeface="+mn-cs"/>
              </a:rPr>
              <a:t>(1961 [English translation 1963])</a:t>
            </a:r>
            <a:endParaRPr lang="en-GB" b="1" i="1" dirty="0" smtClean="0">
              <a:solidFill>
                <a:srgbClr val="FFFF00"/>
              </a:solidFill>
              <a:effectLst>
                <a:outerShdw blurRad="38100" dist="38100" dir="2700000" algn="tl">
                  <a:srgbClr val="000000">
                    <a:alpha val="43137"/>
                  </a:srgbClr>
                </a:outerShdw>
              </a:effectLst>
              <a:latin typeface="Calibri"/>
              <a:cs typeface="+mn-cs"/>
            </a:endParaRPr>
          </a:p>
        </p:txBody>
      </p:sp>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039"/>
          <a:stretch/>
        </p:blipFill>
        <p:spPr bwMode="auto">
          <a:xfrm>
            <a:off x="7431260" y="-13894"/>
            <a:ext cx="1733550" cy="2261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1143"/>
          <a:stretch/>
        </p:blipFill>
        <p:spPr bwMode="auto">
          <a:xfrm>
            <a:off x="7687355" y="4425910"/>
            <a:ext cx="1452883" cy="2432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t="12673"/>
          <a:stretch/>
        </p:blipFill>
        <p:spPr bwMode="auto">
          <a:xfrm>
            <a:off x="7687355" y="2247368"/>
            <a:ext cx="1477455" cy="22079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29125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1142</TotalTime>
  <Words>3190</Words>
  <Application>Microsoft Office PowerPoint</Application>
  <PresentationFormat>On-screen Show (4:3)</PresentationFormat>
  <Paragraphs>603</Paragraphs>
  <Slides>59</Slides>
  <Notes>58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Arial</vt:lpstr>
      <vt:lpstr>Calibri</vt:lpstr>
      <vt:lpstr>Segoe UI</vt:lpstr>
      <vt:lpstr>Symbol</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Alexander Scott</cp:lastModifiedBy>
  <cp:revision>82</cp:revision>
  <cp:lastPrinted>2017-03-13T13:58:57Z</cp:lastPrinted>
  <dcterms:created xsi:type="dcterms:W3CDTF">2016-03-04T10:58:26Z</dcterms:created>
  <dcterms:modified xsi:type="dcterms:W3CDTF">2017-03-14T13:43:05Z</dcterms:modified>
</cp:coreProperties>
</file>