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80686DB-5F22-4E11-8D16-4800EB91C673}" type="datetimeFigureOut">
              <a:rPr lang="en-GB" smtClean="0"/>
              <a:pPr/>
              <a:t>05/07/2013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92F968-2EB8-4A18-94C5-CD6279181A4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0686DB-5F22-4E11-8D16-4800EB91C673}" type="datetimeFigureOut">
              <a:rPr lang="en-GB" smtClean="0"/>
              <a:pPr/>
              <a:t>05/07/2013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92F968-2EB8-4A18-94C5-CD6279181A4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Sentence structure</a:t>
            </a:r>
            <a:endParaRPr lang="en-GB" dirty="0"/>
          </a:p>
        </p:txBody>
      </p:sp>
      <p:sp>
        <p:nvSpPr>
          <p:cNvPr id="3" name="Subtitle 2"/>
          <p:cNvSpPr>
            <a:spLocks noGrp="1"/>
          </p:cNvSpPr>
          <p:nvPr>
            <p:ph type="subTitle" idx="1"/>
          </p:nvPr>
        </p:nvSpPr>
        <p:spPr/>
        <p:txBody>
          <a:bodyPr/>
          <a:lstStyle/>
          <a:p>
            <a:r>
              <a:rPr lang="en-GB" dirty="0" smtClean="0"/>
              <a:t>How to write a good sentence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sentence?</a:t>
            </a:r>
            <a:endParaRPr lang="en-GB" dirty="0"/>
          </a:p>
        </p:txBody>
      </p:sp>
      <p:sp>
        <p:nvSpPr>
          <p:cNvPr id="3" name="Content Placeholder 2"/>
          <p:cNvSpPr>
            <a:spLocks noGrp="1"/>
          </p:cNvSpPr>
          <p:nvPr>
            <p:ph idx="1"/>
          </p:nvPr>
        </p:nvSpPr>
        <p:spPr/>
        <p:txBody>
          <a:bodyPr/>
          <a:lstStyle/>
          <a:p>
            <a:r>
              <a:rPr lang="en-GB" dirty="0" smtClean="0"/>
              <a:t>At least one clause</a:t>
            </a:r>
          </a:p>
          <a:p>
            <a:r>
              <a:rPr lang="en-GB" dirty="0" smtClean="0"/>
              <a:t>A clause consists at minimum of a subject and a verb</a:t>
            </a:r>
          </a:p>
          <a:p>
            <a:r>
              <a:rPr lang="en-GB" dirty="0" smtClean="0"/>
              <a:t>There may also be an object or complement of the verb</a:t>
            </a:r>
          </a:p>
          <a:p>
            <a:r>
              <a:rPr lang="en-GB" dirty="0" smtClean="0"/>
              <a:t>There may also be an adverbial (where, when, why, how)</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sentence - examples</a:t>
            </a:r>
            <a:endParaRPr lang="en-GB" dirty="0"/>
          </a:p>
        </p:txBody>
      </p:sp>
      <p:sp>
        <p:nvSpPr>
          <p:cNvPr id="3" name="Content Placeholder 2"/>
          <p:cNvSpPr>
            <a:spLocks noGrp="1"/>
          </p:cNvSpPr>
          <p:nvPr>
            <p:ph idx="1"/>
          </p:nvPr>
        </p:nvSpPr>
        <p:spPr/>
        <p:txBody>
          <a:bodyPr/>
          <a:lstStyle/>
          <a:p>
            <a:r>
              <a:rPr lang="en-GB" dirty="0" smtClean="0"/>
              <a:t>He works. (subject/verb)</a:t>
            </a:r>
          </a:p>
          <a:p>
            <a:r>
              <a:rPr lang="en-GB" dirty="0" smtClean="0"/>
              <a:t>He is a teacher. (subject/verb/complement)</a:t>
            </a:r>
          </a:p>
          <a:p>
            <a:r>
              <a:rPr lang="en-GB" dirty="0" smtClean="0"/>
              <a:t>He teaches English. (subject/verb/object)</a:t>
            </a:r>
          </a:p>
          <a:p>
            <a:r>
              <a:rPr lang="en-GB" dirty="0" smtClean="0"/>
              <a:t>He teaches English at the university. (subject/verb/object/adverbial)</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sentence types</a:t>
            </a:r>
            <a:endParaRPr lang="en-GB" dirty="0"/>
          </a:p>
        </p:txBody>
      </p:sp>
      <p:sp>
        <p:nvSpPr>
          <p:cNvPr id="3" name="Content Placeholder 2"/>
          <p:cNvSpPr>
            <a:spLocks noGrp="1"/>
          </p:cNvSpPr>
          <p:nvPr>
            <p:ph idx="1"/>
          </p:nvPr>
        </p:nvSpPr>
        <p:spPr/>
        <p:txBody>
          <a:bodyPr/>
          <a:lstStyle/>
          <a:p>
            <a:r>
              <a:rPr lang="en-GB" dirty="0" smtClean="0"/>
              <a:t>Simple</a:t>
            </a:r>
          </a:p>
          <a:p>
            <a:r>
              <a:rPr lang="en-GB" dirty="0" smtClean="0"/>
              <a:t>Compound</a:t>
            </a:r>
          </a:p>
          <a:p>
            <a:r>
              <a:rPr lang="en-GB" dirty="0" smtClean="0"/>
              <a:t>Complex</a:t>
            </a:r>
          </a:p>
          <a:p>
            <a:r>
              <a:rPr lang="en-GB" dirty="0" smtClean="0"/>
              <a:t>Complex-compound</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Four sentence problems</a:t>
            </a:r>
            <a:endParaRPr lang="en-GB" dirty="0"/>
          </a:p>
        </p:txBody>
      </p:sp>
      <p:sp>
        <p:nvSpPr>
          <p:cNvPr id="3" name="Content Placeholder 2"/>
          <p:cNvSpPr>
            <a:spLocks noGrp="1"/>
          </p:cNvSpPr>
          <p:nvPr>
            <p:ph idx="1"/>
          </p:nvPr>
        </p:nvSpPr>
        <p:spPr/>
        <p:txBody>
          <a:bodyPr/>
          <a:lstStyle/>
          <a:p>
            <a:r>
              <a:rPr lang="en-GB" dirty="0" smtClean="0"/>
              <a:t>Short sentence</a:t>
            </a:r>
          </a:p>
          <a:p>
            <a:r>
              <a:rPr lang="en-GB" dirty="0" smtClean="0"/>
              <a:t>Overlong sentence</a:t>
            </a:r>
          </a:p>
          <a:p>
            <a:r>
              <a:rPr lang="en-GB" dirty="0" smtClean="0"/>
              <a:t>Run-on sentence</a:t>
            </a:r>
          </a:p>
          <a:p>
            <a:r>
              <a:rPr lang="en-GB" dirty="0" smtClean="0"/>
              <a:t>Sentence fragment</a:t>
            </a:r>
          </a:p>
          <a:p>
            <a:pPr>
              <a:buNone/>
            </a:pPr>
            <a:endParaRPr lang="en-GB" dirty="0"/>
          </a:p>
          <a:p>
            <a:pPr>
              <a:buNone/>
            </a:pPr>
            <a:r>
              <a:rPr lang="en-GB" dirty="0" smtClean="0"/>
              <a:t>Now study the following text and identify the four types of sentence, and the four types of sentence problem.</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Text</a:t>
            </a:r>
            <a:endParaRPr lang="en-GB" dirty="0"/>
          </a:p>
        </p:txBody>
      </p:sp>
      <p:sp>
        <p:nvSpPr>
          <p:cNvPr id="3" name="Content Placeholder 2"/>
          <p:cNvSpPr>
            <a:spLocks noGrp="1"/>
          </p:cNvSpPr>
          <p:nvPr>
            <p:ph idx="1"/>
          </p:nvPr>
        </p:nvSpPr>
        <p:spPr/>
        <p:txBody>
          <a:bodyPr>
            <a:normAutofit fontScale="92500"/>
          </a:bodyPr>
          <a:lstStyle/>
          <a:p>
            <a:pPr>
              <a:buNone/>
            </a:pPr>
            <a:r>
              <a:rPr lang="en-GB" sz="2400" dirty="0" smtClean="0"/>
              <a:t>(1) Sentences are the fundamental building blocks of a text. (2) Because sentences are important. (3) Although sentences in academic writing may be quite long, you do not necessarily need to imitate this. (4) Longer and more fully-formed sentences may be a goal, for they represent a more mature form of writing. (5) In addition, the issue of sentence variety is important but it is often not noticed by students or taught in classes and this is an error but one which is common and found throughout the world. (6) Sentence variety, which is absent from many student essays, can be achieved in a number of different ways and is an important aspect of academic writing. (7) It is often ignored. (8) One of these ways is to ensure that you use lots of different types of sentences another way is to use a range of different language.</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1</a:t>
            </a:r>
            <a:endParaRPr lang="en-GB" dirty="0"/>
          </a:p>
        </p:txBody>
      </p:sp>
      <p:graphicFrame>
        <p:nvGraphicFramePr>
          <p:cNvPr id="4" name="Content Placeholder 3"/>
          <p:cNvGraphicFramePr>
            <a:graphicFrameLocks noGrp="1"/>
          </p:cNvGraphicFramePr>
          <p:nvPr>
            <p:ph idx="1"/>
          </p:nvPr>
        </p:nvGraphicFramePr>
        <p:xfrm>
          <a:off x="395536" y="1600200"/>
          <a:ext cx="8291264" cy="1854200"/>
        </p:xfrm>
        <a:graphic>
          <a:graphicData uri="http://schemas.openxmlformats.org/drawingml/2006/table">
            <a:tbl>
              <a:tblPr firstRow="1" bandRow="1">
                <a:tableStyleId>{5C22544A-7EE6-4342-B048-85BDC9FD1C3A}</a:tableStyleId>
              </a:tblPr>
              <a:tblGrid>
                <a:gridCol w="4176464"/>
                <a:gridCol w="4114800"/>
              </a:tblGrid>
              <a:tr h="370840">
                <a:tc>
                  <a:txBody>
                    <a:bodyPr/>
                    <a:lstStyle/>
                    <a:p>
                      <a:r>
                        <a:rPr lang="en-GB" dirty="0" smtClean="0"/>
                        <a:t>Types of sentence</a:t>
                      </a:r>
                      <a:endParaRPr lang="en-GB" dirty="0"/>
                    </a:p>
                  </a:txBody>
                  <a:tcPr/>
                </a:tc>
                <a:tc>
                  <a:txBody>
                    <a:bodyPr/>
                    <a:lstStyle/>
                    <a:p>
                      <a:r>
                        <a:rPr lang="en-GB" dirty="0" smtClean="0"/>
                        <a:t>Sentence number</a:t>
                      </a:r>
                      <a:endParaRPr lang="en-GB" dirty="0"/>
                    </a:p>
                  </a:txBody>
                  <a:tcPr/>
                </a:tc>
              </a:tr>
              <a:tr h="370840">
                <a:tc>
                  <a:txBody>
                    <a:bodyPr/>
                    <a:lstStyle/>
                    <a:p>
                      <a:r>
                        <a:rPr lang="en-GB" dirty="0" smtClean="0"/>
                        <a:t>Simple</a:t>
                      </a:r>
                      <a:endParaRPr lang="en-GB" dirty="0"/>
                    </a:p>
                  </a:txBody>
                  <a:tcPr/>
                </a:tc>
                <a:tc>
                  <a:txBody>
                    <a:bodyPr/>
                    <a:lstStyle/>
                    <a:p>
                      <a:r>
                        <a:rPr lang="en-GB" dirty="0" smtClean="0"/>
                        <a:t>1 – has one independent clause</a:t>
                      </a:r>
                      <a:endParaRPr lang="en-GB" dirty="0"/>
                    </a:p>
                  </a:txBody>
                  <a:tcPr/>
                </a:tc>
              </a:tr>
              <a:tr h="370840">
                <a:tc>
                  <a:txBody>
                    <a:bodyPr/>
                    <a:lstStyle/>
                    <a:p>
                      <a:r>
                        <a:rPr lang="en-GB" dirty="0" smtClean="0"/>
                        <a:t>Compound</a:t>
                      </a:r>
                      <a:endParaRPr lang="en-GB" dirty="0"/>
                    </a:p>
                  </a:txBody>
                  <a:tcPr/>
                </a:tc>
                <a:tc>
                  <a:txBody>
                    <a:bodyPr/>
                    <a:lstStyle/>
                    <a:p>
                      <a:endParaRPr lang="en-GB" dirty="0"/>
                    </a:p>
                  </a:txBody>
                  <a:tcPr/>
                </a:tc>
              </a:tr>
              <a:tr h="370840">
                <a:tc>
                  <a:txBody>
                    <a:bodyPr/>
                    <a:lstStyle/>
                    <a:p>
                      <a:r>
                        <a:rPr lang="en-GB" dirty="0" smtClean="0"/>
                        <a:t>Complex</a:t>
                      </a:r>
                      <a:endParaRPr lang="en-GB" dirty="0"/>
                    </a:p>
                  </a:txBody>
                  <a:tcPr/>
                </a:tc>
                <a:tc>
                  <a:txBody>
                    <a:bodyPr/>
                    <a:lstStyle/>
                    <a:p>
                      <a:endParaRPr lang="en-GB" dirty="0"/>
                    </a:p>
                  </a:txBody>
                  <a:tcPr/>
                </a:tc>
              </a:tr>
              <a:tr h="370840">
                <a:tc>
                  <a:txBody>
                    <a:bodyPr/>
                    <a:lstStyle/>
                    <a:p>
                      <a:r>
                        <a:rPr lang="en-GB" dirty="0" smtClean="0"/>
                        <a:t>Complex-compound</a:t>
                      </a:r>
                      <a:endParaRPr lang="en-GB" dirty="0"/>
                    </a:p>
                  </a:txBody>
                  <a:tcPr/>
                </a:tc>
                <a:tc>
                  <a:txBody>
                    <a:bodyPr/>
                    <a:lstStyle/>
                    <a:p>
                      <a:endParaRPr lang="en-GB" dirty="0"/>
                    </a:p>
                  </a:txBody>
                  <a:tcPr/>
                </a:tc>
              </a:tr>
            </a:tbl>
          </a:graphicData>
        </a:graphic>
      </p:graphicFrame>
      <p:graphicFrame>
        <p:nvGraphicFramePr>
          <p:cNvPr id="5" name="Table 4"/>
          <p:cNvGraphicFramePr>
            <a:graphicFrameLocks noGrp="1"/>
          </p:cNvGraphicFramePr>
          <p:nvPr/>
        </p:nvGraphicFramePr>
        <p:xfrm>
          <a:off x="467544" y="4077072"/>
          <a:ext cx="8208912" cy="1854200"/>
        </p:xfrm>
        <a:graphic>
          <a:graphicData uri="http://schemas.openxmlformats.org/drawingml/2006/table">
            <a:tbl>
              <a:tblPr firstRow="1" bandRow="1">
                <a:tableStyleId>{5C22544A-7EE6-4342-B048-85BDC9FD1C3A}</a:tableStyleId>
              </a:tblPr>
              <a:tblGrid>
                <a:gridCol w="4104456"/>
                <a:gridCol w="4104456"/>
              </a:tblGrid>
              <a:tr h="370840">
                <a:tc>
                  <a:txBody>
                    <a:bodyPr/>
                    <a:lstStyle/>
                    <a:p>
                      <a:r>
                        <a:rPr lang="en-GB" dirty="0" smtClean="0"/>
                        <a:t>Sentence problems</a:t>
                      </a:r>
                      <a:endParaRPr lang="en-GB" dirty="0"/>
                    </a:p>
                  </a:txBody>
                  <a:tcPr/>
                </a:tc>
                <a:tc>
                  <a:txBody>
                    <a:bodyPr/>
                    <a:lstStyle/>
                    <a:p>
                      <a:r>
                        <a:rPr lang="en-GB" dirty="0" smtClean="0"/>
                        <a:t>Sentence number</a:t>
                      </a:r>
                      <a:endParaRPr lang="en-GB" dirty="0"/>
                    </a:p>
                  </a:txBody>
                  <a:tcPr/>
                </a:tc>
              </a:tr>
              <a:tr h="370840">
                <a:tc>
                  <a:txBody>
                    <a:bodyPr/>
                    <a:lstStyle/>
                    <a:p>
                      <a:r>
                        <a:rPr lang="en-GB" dirty="0" smtClean="0"/>
                        <a:t>Short sentence</a:t>
                      </a:r>
                      <a:endParaRPr lang="en-GB" dirty="0"/>
                    </a:p>
                  </a:txBody>
                  <a:tcPr/>
                </a:tc>
                <a:tc>
                  <a:txBody>
                    <a:bodyPr/>
                    <a:lstStyle/>
                    <a:p>
                      <a:endParaRPr lang="en-GB" dirty="0"/>
                    </a:p>
                  </a:txBody>
                  <a:tcPr/>
                </a:tc>
              </a:tr>
              <a:tr h="370840">
                <a:tc>
                  <a:txBody>
                    <a:bodyPr/>
                    <a:lstStyle/>
                    <a:p>
                      <a:r>
                        <a:rPr lang="en-GB" dirty="0" smtClean="0"/>
                        <a:t>Overlong sentence</a:t>
                      </a:r>
                      <a:endParaRPr lang="en-GB" dirty="0"/>
                    </a:p>
                  </a:txBody>
                  <a:tcPr/>
                </a:tc>
                <a:tc>
                  <a:txBody>
                    <a:bodyPr/>
                    <a:lstStyle/>
                    <a:p>
                      <a:endParaRPr lang="en-GB"/>
                    </a:p>
                  </a:txBody>
                  <a:tcPr/>
                </a:tc>
              </a:tr>
              <a:tr h="370840">
                <a:tc>
                  <a:txBody>
                    <a:bodyPr/>
                    <a:lstStyle/>
                    <a:p>
                      <a:r>
                        <a:rPr lang="en-GB" dirty="0" smtClean="0"/>
                        <a:t>Run-on sentence</a:t>
                      </a:r>
                      <a:endParaRPr lang="en-GB" dirty="0"/>
                    </a:p>
                  </a:txBody>
                  <a:tcPr/>
                </a:tc>
                <a:tc>
                  <a:txBody>
                    <a:bodyPr/>
                    <a:lstStyle/>
                    <a:p>
                      <a:endParaRPr lang="en-GB"/>
                    </a:p>
                  </a:txBody>
                  <a:tcPr/>
                </a:tc>
              </a:tr>
              <a:tr h="370840">
                <a:tc>
                  <a:txBody>
                    <a:bodyPr/>
                    <a:lstStyle/>
                    <a:p>
                      <a:r>
                        <a:rPr lang="en-GB" dirty="0" smtClean="0"/>
                        <a:t>Sentence fragment</a:t>
                      </a:r>
                      <a:endParaRPr lang="en-GB" dirty="0"/>
                    </a:p>
                  </a:txBody>
                  <a:tcPr/>
                </a:tc>
                <a:tc>
                  <a:txBody>
                    <a:bodyPr/>
                    <a:lstStyle/>
                    <a:p>
                      <a:endParaRPr lang="en-GB" dirty="0"/>
                    </a:p>
                  </a:txBody>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2</a:t>
            </a:r>
            <a:endParaRPr lang="en-GB" dirty="0"/>
          </a:p>
        </p:txBody>
      </p:sp>
      <p:graphicFrame>
        <p:nvGraphicFramePr>
          <p:cNvPr id="7" name="Content Placeholder 6"/>
          <p:cNvGraphicFramePr>
            <a:graphicFrameLocks noGrp="1"/>
          </p:cNvGraphicFramePr>
          <p:nvPr>
            <p:ph idx="1"/>
          </p:nvPr>
        </p:nvGraphicFramePr>
        <p:xfrm>
          <a:off x="457200" y="1600200"/>
          <a:ext cx="8229600" cy="185420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Types of sentence</a:t>
                      </a:r>
                      <a:endParaRPr lang="en-GB" dirty="0"/>
                    </a:p>
                  </a:txBody>
                  <a:tcPr/>
                </a:tc>
                <a:tc>
                  <a:txBody>
                    <a:bodyPr/>
                    <a:lstStyle/>
                    <a:p>
                      <a:r>
                        <a:rPr lang="en-GB" dirty="0" smtClean="0"/>
                        <a:t>Sentence number</a:t>
                      </a:r>
                      <a:endParaRPr lang="en-GB" dirty="0"/>
                    </a:p>
                  </a:txBody>
                  <a:tcPr/>
                </a:tc>
              </a:tr>
              <a:tr h="370840">
                <a:tc>
                  <a:txBody>
                    <a:bodyPr/>
                    <a:lstStyle/>
                    <a:p>
                      <a:r>
                        <a:rPr lang="en-GB" dirty="0" smtClean="0"/>
                        <a:t>Simple</a:t>
                      </a:r>
                      <a:endParaRPr lang="en-GB" dirty="0"/>
                    </a:p>
                  </a:txBody>
                  <a:tcPr/>
                </a:tc>
                <a:tc>
                  <a:txBody>
                    <a:bodyPr/>
                    <a:lstStyle/>
                    <a:p>
                      <a:r>
                        <a:rPr lang="en-GB" dirty="0" smtClean="0"/>
                        <a:t>1 – has 1 independent clause</a:t>
                      </a:r>
                      <a:endParaRPr lang="en-GB" dirty="0"/>
                    </a:p>
                  </a:txBody>
                  <a:tcPr/>
                </a:tc>
              </a:tr>
              <a:tr h="370840">
                <a:tc>
                  <a:txBody>
                    <a:bodyPr/>
                    <a:lstStyle/>
                    <a:p>
                      <a:r>
                        <a:rPr lang="en-GB" dirty="0" smtClean="0"/>
                        <a:t>Compound</a:t>
                      </a:r>
                      <a:endParaRPr lang="en-GB" dirty="0"/>
                    </a:p>
                  </a:txBody>
                  <a:tcPr/>
                </a:tc>
                <a:tc>
                  <a:txBody>
                    <a:bodyPr/>
                    <a:lstStyle/>
                    <a:p>
                      <a:r>
                        <a:rPr lang="en-GB" dirty="0" smtClean="0"/>
                        <a:t>4 – has 2 independent clauses</a:t>
                      </a:r>
                      <a:endParaRPr lang="en-GB" dirty="0"/>
                    </a:p>
                  </a:txBody>
                  <a:tcPr/>
                </a:tc>
              </a:tr>
              <a:tr h="370840">
                <a:tc>
                  <a:txBody>
                    <a:bodyPr/>
                    <a:lstStyle/>
                    <a:p>
                      <a:r>
                        <a:rPr lang="en-GB" dirty="0" smtClean="0"/>
                        <a:t>Complex</a:t>
                      </a:r>
                      <a:endParaRPr lang="en-GB" dirty="0"/>
                    </a:p>
                  </a:txBody>
                  <a:tcPr/>
                </a:tc>
                <a:tc>
                  <a:txBody>
                    <a:bodyPr/>
                    <a:lstStyle/>
                    <a:p>
                      <a:r>
                        <a:rPr lang="en-GB" dirty="0" smtClean="0"/>
                        <a:t>3 – includes subordinate clause</a:t>
                      </a:r>
                      <a:endParaRPr lang="en-GB" dirty="0"/>
                    </a:p>
                  </a:txBody>
                  <a:tcPr/>
                </a:tc>
              </a:tr>
              <a:tr h="370840">
                <a:tc>
                  <a:txBody>
                    <a:bodyPr/>
                    <a:lstStyle/>
                    <a:p>
                      <a:r>
                        <a:rPr lang="en-GB" dirty="0" smtClean="0"/>
                        <a:t>Complex-compound</a:t>
                      </a:r>
                      <a:endParaRPr lang="en-GB" dirty="0"/>
                    </a:p>
                  </a:txBody>
                  <a:tcPr/>
                </a:tc>
                <a:tc>
                  <a:txBody>
                    <a:bodyPr/>
                    <a:lstStyle/>
                    <a:p>
                      <a:r>
                        <a:rPr lang="en-GB" dirty="0" smtClean="0"/>
                        <a:t>6 – mixes compound and complex</a:t>
                      </a:r>
                      <a:endParaRPr lang="en-GB" dirty="0"/>
                    </a:p>
                  </a:txBody>
                  <a:tcPr/>
                </a:tc>
              </a:tr>
            </a:tbl>
          </a:graphicData>
        </a:graphic>
      </p:graphicFrame>
      <p:graphicFrame>
        <p:nvGraphicFramePr>
          <p:cNvPr id="8" name="Table 7"/>
          <p:cNvGraphicFramePr>
            <a:graphicFrameLocks noGrp="1"/>
          </p:cNvGraphicFramePr>
          <p:nvPr/>
        </p:nvGraphicFramePr>
        <p:xfrm>
          <a:off x="395536" y="3861048"/>
          <a:ext cx="8280920" cy="1849120"/>
        </p:xfrm>
        <a:graphic>
          <a:graphicData uri="http://schemas.openxmlformats.org/drawingml/2006/table">
            <a:tbl>
              <a:tblPr firstRow="1" bandRow="1">
                <a:tableStyleId>{5C22544A-7EE6-4342-B048-85BDC9FD1C3A}</a:tableStyleId>
              </a:tblPr>
              <a:tblGrid>
                <a:gridCol w="4140460"/>
                <a:gridCol w="4140460"/>
              </a:tblGrid>
              <a:tr h="149736">
                <a:tc>
                  <a:txBody>
                    <a:bodyPr/>
                    <a:lstStyle/>
                    <a:p>
                      <a:r>
                        <a:rPr lang="en-GB" dirty="0" smtClean="0"/>
                        <a:t>Sentence problems</a:t>
                      </a:r>
                      <a:endParaRPr lang="en-GB" dirty="0"/>
                    </a:p>
                  </a:txBody>
                  <a:tcPr/>
                </a:tc>
                <a:tc>
                  <a:txBody>
                    <a:bodyPr/>
                    <a:lstStyle/>
                    <a:p>
                      <a:r>
                        <a:rPr lang="en-GB" dirty="0" smtClean="0"/>
                        <a:t>Sentence number</a:t>
                      </a:r>
                      <a:endParaRPr lang="en-GB" dirty="0"/>
                    </a:p>
                  </a:txBody>
                  <a:tcPr/>
                </a:tc>
              </a:tr>
              <a:tr h="370840">
                <a:tc>
                  <a:txBody>
                    <a:bodyPr/>
                    <a:lstStyle/>
                    <a:p>
                      <a:r>
                        <a:rPr lang="en-GB" dirty="0" smtClean="0"/>
                        <a:t>Short sentence</a:t>
                      </a:r>
                      <a:endParaRPr lang="en-GB" dirty="0"/>
                    </a:p>
                  </a:txBody>
                  <a:tcPr/>
                </a:tc>
                <a:tc>
                  <a:txBody>
                    <a:bodyPr/>
                    <a:lstStyle/>
                    <a:p>
                      <a:r>
                        <a:rPr lang="en-GB" dirty="0" smtClean="0"/>
                        <a:t>7 – not usually advisable</a:t>
                      </a:r>
                      <a:endParaRPr lang="en-GB" dirty="0"/>
                    </a:p>
                  </a:txBody>
                  <a:tcPr/>
                </a:tc>
              </a:tr>
              <a:tr h="370840">
                <a:tc>
                  <a:txBody>
                    <a:bodyPr/>
                    <a:lstStyle/>
                    <a:p>
                      <a:r>
                        <a:rPr lang="en-GB" dirty="0" smtClean="0"/>
                        <a:t>Overlong sentence</a:t>
                      </a:r>
                      <a:endParaRPr lang="en-GB" dirty="0"/>
                    </a:p>
                  </a:txBody>
                  <a:tcPr/>
                </a:tc>
                <a:tc>
                  <a:txBody>
                    <a:bodyPr/>
                    <a:lstStyle/>
                    <a:p>
                      <a:r>
                        <a:rPr lang="en-GB" dirty="0" smtClean="0"/>
                        <a:t>5 – unnecessarily</a:t>
                      </a:r>
                      <a:r>
                        <a:rPr lang="en-GB" baseline="0" dirty="0" smtClean="0"/>
                        <a:t> complicated</a:t>
                      </a:r>
                      <a:endParaRPr lang="en-GB" dirty="0"/>
                    </a:p>
                  </a:txBody>
                  <a:tcPr/>
                </a:tc>
              </a:tr>
              <a:tr h="370840">
                <a:tc>
                  <a:txBody>
                    <a:bodyPr/>
                    <a:lstStyle/>
                    <a:p>
                      <a:r>
                        <a:rPr lang="en-GB" dirty="0" smtClean="0"/>
                        <a:t>Run-on sentence</a:t>
                      </a:r>
                      <a:endParaRPr lang="en-GB" dirty="0"/>
                    </a:p>
                  </a:txBody>
                  <a:tcPr/>
                </a:tc>
                <a:tc>
                  <a:txBody>
                    <a:bodyPr/>
                    <a:lstStyle/>
                    <a:p>
                      <a:r>
                        <a:rPr lang="en-GB" dirty="0" smtClean="0"/>
                        <a:t>8 – ungrammatical</a:t>
                      </a:r>
                      <a:endParaRPr lang="en-GB" dirty="0"/>
                    </a:p>
                  </a:txBody>
                  <a:tcPr/>
                </a:tc>
              </a:tr>
              <a:tr h="370840">
                <a:tc>
                  <a:txBody>
                    <a:bodyPr/>
                    <a:lstStyle/>
                    <a:p>
                      <a:r>
                        <a:rPr lang="en-GB" dirty="0" smtClean="0"/>
                        <a:t>Sentence fragment</a:t>
                      </a:r>
                      <a:endParaRPr lang="en-GB" dirty="0"/>
                    </a:p>
                  </a:txBody>
                  <a:tcPr/>
                </a:tc>
                <a:tc>
                  <a:txBody>
                    <a:bodyPr/>
                    <a:lstStyle/>
                    <a:p>
                      <a:r>
                        <a:rPr lang="en-GB" dirty="0" smtClean="0"/>
                        <a:t>2 - ungrammatical</a:t>
                      </a:r>
                      <a:endParaRPr lang="en-GB" dirty="0"/>
                    </a:p>
                  </a:txBody>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Simple sentence example</a:t>
            </a:r>
            <a:endParaRPr lang="en-GB" dirty="0"/>
          </a:p>
        </p:txBody>
      </p:sp>
      <p:sp>
        <p:nvSpPr>
          <p:cNvPr id="3" name="Content Placeholder 2"/>
          <p:cNvSpPr>
            <a:spLocks noGrp="1"/>
          </p:cNvSpPr>
          <p:nvPr>
            <p:ph idx="1"/>
          </p:nvPr>
        </p:nvSpPr>
        <p:spPr/>
        <p:txBody>
          <a:bodyPr/>
          <a:lstStyle/>
          <a:p>
            <a:pPr>
              <a:buNone/>
            </a:pPr>
            <a:r>
              <a:rPr lang="en-GB" dirty="0" smtClean="0"/>
              <a:t>Sentences are the fundamental building blocks of a text.</a:t>
            </a:r>
          </a:p>
          <a:p>
            <a:pPr algn="ctr">
              <a:buNone/>
            </a:pPr>
            <a:r>
              <a:rPr lang="en-GB" dirty="0" smtClean="0"/>
              <a:t>(subject/verb/complement)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Compound sentence example</a:t>
            </a:r>
            <a:endParaRPr lang="en-GB" dirty="0"/>
          </a:p>
        </p:txBody>
      </p:sp>
      <p:sp>
        <p:nvSpPr>
          <p:cNvPr id="3" name="Content Placeholder 2"/>
          <p:cNvSpPr>
            <a:spLocks noGrp="1"/>
          </p:cNvSpPr>
          <p:nvPr>
            <p:ph idx="1"/>
          </p:nvPr>
        </p:nvSpPr>
        <p:spPr/>
        <p:txBody>
          <a:bodyPr/>
          <a:lstStyle/>
          <a:p>
            <a:pPr>
              <a:buNone/>
            </a:pPr>
            <a:r>
              <a:rPr lang="en-GB" dirty="0" smtClean="0"/>
              <a:t>Longer and more fully-formed sentences may be a goal, </a:t>
            </a:r>
            <a:r>
              <a:rPr lang="en-GB" dirty="0" smtClean="0">
                <a:solidFill>
                  <a:srgbClr val="FF0000"/>
                </a:solidFill>
              </a:rPr>
              <a:t>for</a:t>
            </a:r>
            <a:r>
              <a:rPr lang="en-GB" dirty="0" smtClean="0"/>
              <a:t> they represent a more mature form of writing.</a:t>
            </a:r>
          </a:p>
          <a:p>
            <a:pPr algn="ctr">
              <a:buNone/>
            </a:pPr>
            <a:r>
              <a:rPr lang="en-GB" dirty="0" smtClean="0"/>
              <a:t>(subject/verb/complement/</a:t>
            </a:r>
            <a:r>
              <a:rPr lang="en-GB" dirty="0" smtClean="0">
                <a:solidFill>
                  <a:srgbClr val="FF0000"/>
                </a:solidFill>
              </a:rPr>
              <a:t>co-ordinating conjunction</a:t>
            </a:r>
            <a:r>
              <a:rPr lang="en-GB" dirty="0" smtClean="0"/>
              <a:t>/subject/verb/complement)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 sentence example</a:t>
            </a:r>
            <a:endParaRPr lang="en-GB" dirty="0"/>
          </a:p>
        </p:txBody>
      </p:sp>
      <p:sp>
        <p:nvSpPr>
          <p:cNvPr id="3" name="Content Placeholder 2"/>
          <p:cNvSpPr>
            <a:spLocks noGrp="1"/>
          </p:cNvSpPr>
          <p:nvPr>
            <p:ph idx="1"/>
          </p:nvPr>
        </p:nvSpPr>
        <p:spPr/>
        <p:txBody>
          <a:bodyPr/>
          <a:lstStyle/>
          <a:p>
            <a:pPr>
              <a:buNone/>
            </a:pPr>
            <a:r>
              <a:rPr lang="en-GB" dirty="0" smtClean="0">
                <a:solidFill>
                  <a:srgbClr val="FF0000"/>
                </a:solidFill>
              </a:rPr>
              <a:t>Although</a:t>
            </a:r>
            <a:r>
              <a:rPr lang="en-GB" dirty="0" smtClean="0"/>
              <a:t> sentences in academic writing may be quite long, you do not necessarily need to imitate this yet.</a:t>
            </a:r>
          </a:p>
          <a:p>
            <a:pPr>
              <a:buNone/>
            </a:pPr>
            <a:r>
              <a:rPr lang="en-GB" dirty="0" smtClean="0"/>
              <a:t>(</a:t>
            </a:r>
            <a:r>
              <a:rPr lang="en-GB" dirty="0" smtClean="0">
                <a:solidFill>
                  <a:srgbClr val="FF0000"/>
                </a:solidFill>
              </a:rPr>
              <a:t>subordinating conjunction</a:t>
            </a:r>
            <a:r>
              <a:rPr lang="en-GB" dirty="0" smtClean="0"/>
              <a:t>/subject/verb/ complement/subject/verb/object/adverbial)</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Complex-compound example</a:t>
            </a:r>
            <a:endParaRPr lang="en-GB" dirty="0"/>
          </a:p>
        </p:txBody>
      </p:sp>
      <p:sp>
        <p:nvSpPr>
          <p:cNvPr id="3" name="Content Placeholder 2"/>
          <p:cNvSpPr>
            <a:spLocks noGrp="1"/>
          </p:cNvSpPr>
          <p:nvPr>
            <p:ph idx="1"/>
          </p:nvPr>
        </p:nvSpPr>
        <p:spPr/>
        <p:txBody>
          <a:bodyPr/>
          <a:lstStyle/>
          <a:p>
            <a:pPr>
              <a:buNone/>
            </a:pPr>
            <a:r>
              <a:rPr lang="en-GB" dirty="0" smtClean="0"/>
              <a:t>Sentence variety, </a:t>
            </a:r>
            <a:r>
              <a:rPr lang="en-GB" dirty="0" smtClean="0">
                <a:solidFill>
                  <a:srgbClr val="FF0000"/>
                </a:solidFill>
              </a:rPr>
              <a:t>which</a:t>
            </a:r>
            <a:r>
              <a:rPr lang="en-GB" dirty="0" smtClean="0"/>
              <a:t> is absent from many student essays, can be achieved in a number of different ways, </a:t>
            </a:r>
            <a:r>
              <a:rPr lang="en-GB" dirty="0" smtClean="0">
                <a:solidFill>
                  <a:srgbClr val="FFC000"/>
                </a:solidFill>
              </a:rPr>
              <a:t>and</a:t>
            </a:r>
            <a:r>
              <a:rPr lang="en-GB" dirty="0" smtClean="0"/>
              <a:t> is an important aspect of academic writing.</a:t>
            </a:r>
          </a:p>
          <a:p>
            <a:pPr>
              <a:buNone/>
            </a:pPr>
            <a:r>
              <a:rPr lang="en-GB" dirty="0" smtClean="0"/>
              <a:t>(subject/</a:t>
            </a:r>
            <a:r>
              <a:rPr lang="en-GB" dirty="0" smtClean="0">
                <a:solidFill>
                  <a:srgbClr val="FF0000"/>
                </a:solidFill>
              </a:rPr>
              <a:t>relative pronoun</a:t>
            </a:r>
            <a:r>
              <a:rPr lang="en-GB" dirty="0" smtClean="0"/>
              <a:t>/verb/complement/ verb/adverbial/</a:t>
            </a:r>
            <a:r>
              <a:rPr lang="en-GB" dirty="0" smtClean="0">
                <a:solidFill>
                  <a:srgbClr val="FFC000"/>
                </a:solidFill>
              </a:rPr>
              <a:t>co-ordinating conjunction </a:t>
            </a:r>
            <a:r>
              <a:rPr lang="en-GB" dirty="0" smtClean="0"/>
              <a:t>/verb/complement)</a:t>
            </a:r>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Short sentence example</a:t>
            </a:r>
            <a:endParaRPr lang="en-GB" dirty="0"/>
          </a:p>
        </p:txBody>
      </p:sp>
      <p:sp>
        <p:nvSpPr>
          <p:cNvPr id="3" name="Content Placeholder 2"/>
          <p:cNvSpPr>
            <a:spLocks noGrp="1"/>
          </p:cNvSpPr>
          <p:nvPr>
            <p:ph idx="1"/>
          </p:nvPr>
        </p:nvSpPr>
        <p:spPr/>
        <p:txBody>
          <a:bodyPr/>
          <a:lstStyle/>
          <a:p>
            <a:pPr>
              <a:buNone/>
            </a:pPr>
            <a:r>
              <a:rPr lang="en-GB" dirty="0" smtClean="0"/>
              <a:t>It is often ignored.</a:t>
            </a:r>
          </a:p>
          <a:p>
            <a:pPr>
              <a:buNone/>
            </a:pPr>
            <a:endParaRPr lang="en-GB" dirty="0"/>
          </a:p>
          <a:p>
            <a:pPr>
              <a:buNone/>
            </a:pPr>
            <a:r>
              <a:rPr lang="en-GB" dirty="0" smtClean="0"/>
              <a:t>Not ungrammatical, but usually too short for academic writing.</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Overlong sentence example</a:t>
            </a:r>
            <a:endParaRPr lang="en-GB" dirty="0"/>
          </a:p>
        </p:txBody>
      </p:sp>
      <p:sp>
        <p:nvSpPr>
          <p:cNvPr id="3" name="Content Placeholder 2"/>
          <p:cNvSpPr>
            <a:spLocks noGrp="1"/>
          </p:cNvSpPr>
          <p:nvPr>
            <p:ph idx="1"/>
          </p:nvPr>
        </p:nvSpPr>
        <p:spPr/>
        <p:txBody>
          <a:bodyPr/>
          <a:lstStyle/>
          <a:p>
            <a:pPr>
              <a:buNone/>
            </a:pPr>
            <a:r>
              <a:rPr lang="en-GB" dirty="0" smtClean="0"/>
              <a:t>In addition, the issue of sentence variety is important but it is often not noticed by students or taught in classes and this is an error but one which is common and found throughout the world.</a:t>
            </a:r>
          </a:p>
          <a:p>
            <a:pPr>
              <a:buNone/>
            </a:pPr>
            <a:endParaRPr lang="en-GB" dirty="0" smtClean="0"/>
          </a:p>
          <a:p>
            <a:pPr>
              <a:buNone/>
            </a:pPr>
            <a:r>
              <a:rPr lang="en-GB" dirty="0" smtClean="0"/>
              <a:t>Contains </a:t>
            </a:r>
            <a:r>
              <a:rPr lang="en-GB" dirty="0" smtClean="0"/>
              <a:t>five co-ordinating conjunctions and very little punctuation.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Run-on sentence example</a:t>
            </a:r>
            <a:endParaRPr lang="en-GB" dirty="0"/>
          </a:p>
        </p:txBody>
      </p:sp>
      <p:sp>
        <p:nvSpPr>
          <p:cNvPr id="3" name="Content Placeholder 2"/>
          <p:cNvSpPr>
            <a:spLocks noGrp="1"/>
          </p:cNvSpPr>
          <p:nvPr>
            <p:ph idx="1"/>
          </p:nvPr>
        </p:nvSpPr>
        <p:spPr/>
        <p:txBody>
          <a:bodyPr/>
          <a:lstStyle/>
          <a:p>
            <a:pPr>
              <a:buNone/>
            </a:pPr>
            <a:r>
              <a:rPr lang="en-GB" dirty="0" smtClean="0"/>
              <a:t>One of these ways is to ensure that you use lots of different types of sentences another way is to use a range of different languages.</a:t>
            </a:r>
          </a:p>
          <a:p>
            <a:pPr>
              <a:buNone/>
            </a:pPr>
            <a:endParaRPr lang="en-GB" dirty="0"/>
          </a:p>
          <a:p>
            <a:pPr>
              <a:buNone/>
            </a:pPr>
            <a:r>
              <a:rPr lang="en-GB" dirty="0" smtClean="0"/>
              <a:t>Requires the addition of punctuation or a        co-ordinating conjunction.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Sentence fragment example</a:t>
            </a:r>
            <a:endParaRPr lang="en-GB" dirty="0"/>
          </a:p>
        </p:txBody>
      </p:sp>
      <p:sp>
        <p:nvSpPr>
          <p:cNvPr id="3" name="Content Placeholder 2"/>
          <p:cNvSpPr>
            <a:spLocks noGrp="1"/>
          </p:cNvSpPr>
          <p:nvPr>
            <p:ph idx="1"/>
          </p:nvPr>
        </p:nvSpPr>
        <p:spPr/>
        <p:txBody>
          <a:bodyPr/>
          <a:lstStyle/>
          <a:p>
            <a:pPr>
              <a:buNone/>
            </a:pPr>
            <a:r>
              <a:rPr lang="en-GB" dirty="0" smtClean="0"/>
              <a:t>Because sentences are important.</a:t>
            </a:r>
          </a:p>
          <a:p>
            <a:pPr>
              <a:buNone/>
            </a:pPr>
            <a:endParaRPr lang="en-GB" dirty="0"/>
          </a:p>
          <a:p>
            <a:pPr>
              <a:buNone/>
            </a:pPr>
            <a:r>
              <a:rPr lang="en-GB" dirty="0" smtClean="0"/>
              <a:t>This example consists of a subordinate clause alone. This is ungrammatical.</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Compound sentence</a:t>
            </a:r>
            <a:endParaRPr lang="en-GB" dirty="0"/>
          </a:p>
        </p:txBody>
      </p:sp>
      <p:sp>
        <p:nvSpPr>
          <p:cNvPr id="3" name="Content Placeholder 2"/>
          <p:cNvSpPr>
            <a:spLocks noGrp="1"/>
          </p:cNvSpPr>
          <p:nvPr>
            <p:ph idx="1"/>
          </p:nvPr>
        </p:nvSpPr>
        <p:spPr/>
        <p:txBody>
          <a:bodyPr/>
          <a:lstStyle/>
          <a:p>
            <a:pPr>
              <a:buNone/>
            </a:pPr>
            <a:r>
              <a:rPr lang="en-GB" dirty="0" smtClean="0"/>
              <a:t>Now combine these two sentences together to form a compound sentence.</a:t>
            </a:r>
          </a:p>
          <a:p>
            <a:pPr>
              <a:buNone/>
            </a:pPr>
            <a:endParaRPr lang="en-GB" dirty="0" smtClean="0"/>
          </a:p>
          <a:p>
            <a:pPr>
              <a:buNone/>
            </a:pPr>
            <a:r>
              <a:rPr lang="en-GB" dirty="0" smtClean="0"/>
              <a:t>1 Students often experience problems with essay writing.</a:t>
            </a:r>
          </a:p>
          <a:p>
            <a:pPr>
              <a:buNone/>
            </a:pPr>
            <a:r>
              <a:rPr lang="en-GB" dirty="0" smtClean="0"/>
              <a:t>2 Students may lose marks as a result of their problems with essay writing.</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answer</a:t>
            </a:r>
            <a:endParaRPr lang="en-GB" dirty="0"/>
          </a:p>
        </p:txBody>
      </p:sp>
      <p:sp>
        <p:nvSpPr>
          <p:cNvPr id="3" name="Content Placeholder 2"/>
          <p:cNvSpPr>
            <a:spLocks noGrp="1"/>
          </p:cNvSpPr>
          <p:nvPr>
            <p:ph idx="1"/>
          </p:nvPr>
        </p:nvSpPr>
        <p:spPr/>
        <p:txBody>
          <a:bodyPr/>
          <a:lstStyle/>
          <a:p>
            <a:pPr>
              <a:buNone/>
            </a:pPr>
            <a:endParaRPr lang="en-GB" dirty="0" smtClean="0"/>
          </a:p>
          <a:p>
            <a:pPr>
              <a:buNone/>
            </a:pPr>
            <a:endParaRPr lang="en-GB" dirty="0" smtClean="0"/>
          </a:p>
          <a:p>
            <a:pPr>
              <a:buNone/>
            </a:pPr>
            <a:r>
              <a:rPr lang="en-GB" dirty="0" smtClean="0"/>
              <a:t>Students often experience problems with essay writing </a:t>
            </a:r>
            <a:r>
              <a:rPr lang="en-GB" dirty="0" smtClean="0">
                <a:solidFill>
                  <a:srgbClr val="FF0000"/>
                </a:solidFill>
              </a:rPr>
              <a:t>and </a:t>
            </a:r>
            <a:r>
              <a:rPr lang="en-GB" dirty="0" smtClean="0"/>
              <a:t>may lose marks as a result.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Complex-compound sentence</a:t>
            </a:r>
            <a:endParaRPr lang="en-GB" dirty="0"/>
          </a:p>
        </p:txBody>
      </p:sp>
      <p:sp>
        <p:nvSpPr>
          <p:cNvPr id="3" name="Content Placeholder 2"/>
          <p:cNvSpPr>
            <a:spLocks noGrp="1"/>
          </p:cNvSpPr>
          <p:nvPr>
            <p:ph idx="1"/>
          </p:nvPr>
        </p:nvSpPr>
        <p:spPr/>
        <p:txBody>
          <a:bodyPr/>
          <a:lstStyle/>
          <a:p>
            <a:pPr>
              <a:buNone/>
            </a:pPr>
            <a:r>
              <a:rPr lang="en-GB" dirty="0" smtClean="0"/>
              <a:t>Now join these two sentences together to form a complex-compound sentence.</a:t>
            </a:r>
          </a:p>
          <a:p>
            <a:pPr>
              <a:buNone/>
            </a:pPr>
            <a:endParaRPr lang="en-GB" dirty="0" smtClean="0"/>
          </a:p>
          <a:p>
            <a:pPr>
              <a:buNone/>
            </a:pPr>
            <a:r>
              <a:rPr lang="en-GB" dirty="0" smtClean="0"/>
              <a:t>1 Students often experience problems with essay writing and may lose marks as a result.</a:t>
            </a:r>
          </a:p>
          <a:p>
            <a:pPr>
              <a:buNone/>
            </a:pPr>
            <a:r>
              <a:rPr lang="en-GB" dirty="0" smtClean="0"/>
              <a:t>2 Students may experience problems with essay writing due to a lack of experience.</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answer</a:t>
            </a:r>
            <a:endParaRPr lang="en-GB" dirty="0"/>
          </a:p>
        </p:txBody>
      </p:sp>
      <p:sp>
        <p:nvSpPr>
          <p:cNvPr id="3" name="Content Placeholder 2"/>
          <p:cNvSpPr>
            <a:spLocks noGrp="1"/>
          </p:cNvSpPr>
          <p:nvPr>
            <p:ph idx="1"/>
          </p:nvPr>
        </p:nvSpPr>
        <p:spPr/>
        <p:txBody>
          <a:bodyPr/>
          <a:lstStyle/>
          <a:p>
            <a:pPr>
              <a:buNone/>
            </a:pPr>
            <a:endParaRPr lang="en-GB" dirty="0" smtClean="0"/>
          </a:p>
          <a:p>
            <a:pPr>
              <a:buNone/>
            </a:pPr>
            <a:r>
              <a:rPr lang="en-GB" dirty="0" smtClean="0"/>
              <a:t>Students often experience problems with essay writing, </a:t>
            </a:r>
            <a:r>
              <a:rPr lang="en-GB" dirty="0" smtClean="0">
                <a:solidFill>
                  <a:srgbClr val="FF0000"/>
                </a:solidFill>
              </a:rPr>
              <a:t>which</a:t>
            </a:r>
            <a:r>
              <a:rPr lang="en-GB" dirty="0" smtClean="0"/>
              <a:t> could be due to a lack of experience, and may lose marks as a result.</a:t>
            </a:r>
          </a:p>
          <a:p>
            <a:pPr>
              <a:buNone/>
            </a:pP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TotalTime>
  <Words>767</Words>
  <Application>Microsoft Office PowerPoint</Application>
  <PresentationFormat>On-screen Show (4:3)</PresentationFormat>
  <Paragraphs>106</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Sentence structure</vt:lpstr>
      <vt:lpstr>What is a sentence?</vt:lpstr>
      <vt:lpstr>Simple sentence - examples</vt:lpstr>
      <vt:lpstr>Four sentence types</vt:lpstr>
      <vt:lpstr>Four sentence problems</vt:lpstr>
      <vt:lpstr>Text</vt:lpstr>
      <vt:lpstr>Answers 1</vt:lpstr>
      <vt:lpstr>Answers 2</vt:lpstr>
      <vt:lpstr>Simple sentence example</vt:lpstr>
      <vt:lpstr>Compound sentence example</vt:lpstr>
      <vt:lpstr>Complex sentence example</vt:lpstr>
      <vt:lpstr>Complex-compound example</vt:lpstr>
      <vt:lpstr>Short sentence example</vt:lpstr>
      <vt:lpstr>Overlong sentence example</vt:lpstr>
      <vt:lpstr>Run-on sentence example</vt:lpstr>
      <vt:lpstr>Sentence fragment example</vt:lpstr>
      <vt:lpstr>Compound sentence</vt:lpstr>
      <vt:lpstr>Example answer</vt:lpstr>
      <vt:lpstr>Complex-compound sentence</vt:lpstr>
      <vt:lpstr>Example answer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Sentence structure</dc:title>
  <dc:creator>LibLoan9</dc:creator>
  <cp:lastModifiedBy>LibLoan9</cp:lastModifiedBy>
  <cp:revision>38</cp:revision>
  <dcterms:created xsi:type="dcterms:W3CDTF">2013-07-02T11:53:00Z</dcterms:created>
  <dcterms:modified xsi:type="dcterms:W3CDTF">2013-07-05T11:13:07Z</dcterms:modified>
</cp:coreProperties>
</file>