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78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6" r:id="rId18"/>
    <p:sldId id="295" r:id="rId19"/>
    <p:sldId id="297" r:id="rId20"/>
    <p:sldId id="299" r:id="rId21"/>
    <p:sldId id="30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2" autoAdjust="0"/>
    <p:restoredTop sz="67972" autoAdjust="0"/>
  </p:normalViewPr>
  <p:slideViewPr>
    <p:cSldViewPr>
      <p:cViewPr varScale="1">
        <p:scale>
          <a:sx n="61" d="100"/>
          <a:sy n="61" d="100"/>
        </p:scale>
        <p:origin x="1653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3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22B175-0E62-426E-9997-2C956770630F}" type="datetimeFigureOut">
              <a:rPr lang="en-US" smtClean="0"/>
              <a:pPr/>
              <a:t>2/2/2018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FD59BA-6F5A-4855-A1B9-C767A90C5A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491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8524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164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305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4993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79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326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758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799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1404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1061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5360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2966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1509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468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50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672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9251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8997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482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67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261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240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716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322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193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42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1038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70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709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596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689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425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erCK0lRjp8https://www.youtube.com/watch?v=NjTxQy_U3ac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GgM6GbpoZ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hKaIeAi7OI&amp;list=PL8IkRL5rJ5VXUXDm_HQqsgHOlLHPWrA15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1/hi/8399749.stm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theguardian.com/politics/2004/may/23/uk.children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1/hi/education/7820245.stm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Plant </a:t>
            </a:r>
            <a:r>
              <a:rPr lang="en-GB" dirty="0" err="1" smtClean="0">
                <a:solidFill>
                  <a:schemeClr val="bg1"/>
                </a:solidFill>
              </a:rPr>
              <a:t>a’r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cyfryngau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EAEC6011C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Children and the media 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EAEC6011</a:t>
            </a:r>
            <a:br>
              <a:rPr lang="en-GB" dirty="0" smtClean="0">
                <a:solidFill>
                  <a:schemeClr val="bg1"/>
                </a:solidFill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Darlith</a:t>
            </a:r>
            <a:r>
              <a:rPr lang="en-GB" dirty="0" smtClean="0">
                <a:solidFill>
                  <a:schemeClr val="bg1"/>
                </a:solidFill>
              </a:rPr>
              <a:t> 4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Lecture 4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523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r>
              <a:rPr lang="en-GB" sz="4000" dirty="0" err="1"/>
              <a:t>Ydy’r</a:t>
            </a:r>
            <a:r>
              <a:rPr lang="en-GB" sz="4000" dirty="0"/>
              <a:t> </a:t>
            </a:r>
            <a:r>
              <a:rPr lang="en-GB" sz="4000" dirty="0" err="1"/>
              <a:t>teledu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cael</a:t>
            </a:r>
            <a:r>
              <a:rPr lang="en-GB" sz="4000" dirty="0"/>
              <a:t> </a:t>
            </a:r>
            <a:r>
              <a:rPr lang="en-GB" sz="4000" dirty="0" err="1"/>
              <a:t>effaith</a:t>
            </a:r>
            <a:r>
              <a:rPr lang="en-GB" sz="4000" dirty="0"/>
              <a:t>?</a:t>
            </a:r>
            <a:br>
              <a:rPr lang="en-GB" sz="4000" dirty="0"/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Does television have an impact?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1103" y="1600200"/>
            <a:ext cx="5201794" cy="39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7702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3200" dirty="0" smtClean="0"/>
              <a:t>Beth </a:t>
            </a:r>
            <a:r>
              <a:rPr lang="cy-GB" sz="3200" b="1" u="sng" dirty="0" smtClean="0"/>
              <a:t>allai </a:t>
            </a:r>
            <a:r>
              <a:rPr lang="cy-GB" sz="3200" dirty="0" smtClean="0"/>
              <a:t>fod effaith un o’r cyfryngau?</a:t>
            </a:r>
            <a:r>
              <a:rPr lang="en-GB" sz="3200" i="1" dirty="0" smtClean="0">
                <a:solidFill>
                  <a:schemeClr val="tx2"/>
                </a:solidFill>
              </a:rPr>
              <a:t/>
            </a:r>
            <a:br>
              <a:rPr lang="en-GB" sz="3200" i="1" dirty="0" smtClean="0">
                <a:solidFill>
                  <a:schemeClr val="tx2"/>
                </a:solidFill>
              </a:rPr>
            </a:br>
            <a:r>
              <a:rPr lang="en-GB" sz="3200" i="1" dirty="0" smtClean="0"/>
              <a:t>What </a:t>
            </a:r>
            <a:r>
              <a:rPr lang="en-GB" sz="3200" b="1" i="1" u="sng" dirty="0" smtClean="0"/>
              <a:t>could</a:t>
            </a:r>
            <a:r>
              <a:rPr lang="en-GB" sz="3200" i="1" dirty="0" smtClean="0"/>
              <a:t> be the impacts of one type of media?</a:t>
            </a:r>
            <a:endParaRPr lang="en-GB" sz="32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6465"/>
          </a:xfrm>
        </p:spPr>
        <p:txBody>
          <a:bodyPr>
            <a:normAutofit/>
          </a:bodyPr>
          <a:lstStyle/>
          <a:p>
            <a:r>
              <a:rPr lang="cy-GB" dirty="0" smtClean="0"/>
              <a:t>Teledu</a:t>
            </a:r>
          </a:p>
          <a:p>
            <a:r>
              <a:rPr lang="cy-GB" dirty="0" smtClean="0"/>
              <a:t>Cyfryngau cymdeithasol</a:t>
            </a:r>
          </a:p>
          <a:p>
            <a:r>
              <a:rPr lang="cy-GB" dirty="0" err="1" smtClean="0"/>
              <a:t>Apiau</a:t>
            </a:r>
            <a:endParaRPr lang="cy-GB" dirty="0" smtClean="0"/>
          </a:p>
          <a:p>
            <a:r>
              <a:rPr lang="cy-GB" dirty="0" smtClean="0"/>
              <a:t>Gemau cyfrifiadurol</a:t>
            </a:r>
          </a:p>
          <a:p>
            <a:endParaRPr lang="cy-GB" dirty="0"/>
          </a:p>
          <a:p>
            <a:pPr marL="0" indent="0">
              <a:buNone/>
            </a:pPr>
            <a:r>
              <a:rPr lang="cy-GB" dirty="0" smtClean="0"/>
              <a:t>Trafodwch</a:t>
            </a:r>
          </a:p>
          <a:p>
            <a:pPr>
              <a:buNone/>
            </a:pPr>
            <a:endParaRPr lang="cy-GB" dirty="0" smtClean="0"/>
          </a:p>
          <a:p>
            <a:endParaRPr lang="cy-GB" dirty="0" smtClean="0"/>
          </a:p>
          <a:p>
            <a:endParaRPr lang="cy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104457"/>
          </a:xfrm>
        </p:spPr>
        <p:txBody>
          <a:bodyPr>
            <a:normAutofit/>
          </a:bodyPr>
          <a:lstStyle/>
          <a:p>
            <a:r>
              <a:rPr lang="en-GB" i="1" dirty="0" smtClean="0"/>
              <a:t>Television</a:t>
            </a:r>
          </a:p>
          <a:p>
            <a:r>
              <a:rPr lang="en-GB" i="1" dirty="0" smtClean="0"/>
              <a:t>Social media</a:t>
            </a:r>
          </a:p>
          <a:p>
            <a:r>
              <a:rPr lang="en-GB" i="1" dirty="0" smtClean="0"/>
              <a:t>Apps</a:t>
            </a:r>
          </a:p>
          <a:p>
            <a:r>
              <a:rPr lang="en-GB" i="1" dirty="0" smtClean="0"/>
              <a:t>Computer games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Discuss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112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/>
          </a:bodyPr>
          <a:lstStyle/>
          <a:p>
            <a:r>
              <a:rPr lang="cy-GB" sz="3200" dirty="0" smtClean="0"/>
              <a:t>Damcaniaethau Cyfathrebu </a:t>
            </a:r>
            <a:r>
              <a:rPr lang="cy-GB" sz="3200" dirty="0"/>
              <a:t>T</a:t>
            </a:r>
            <a:r>
              <a:rPr lang="cy-GB" sz="3200" dirty="0" smtClean="0"/>
              <a:t>orfol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i="1" dirty="0" smtClean="0">
                <a:solidFill>
                  <a:schemeClr val="tx2"/>
                </a:solidFill>
              </a:rPr>
              <a:t>Mass Communication Theories</a:t>
            </a:r>
            <a:endParaRPr lang="en-GB" sz="32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5232074"/>
          </a:xfrm>
        </p:spPr>
        <p:txBody>
          <a:bodyPr>
            <a:normAutofit/>
          </a:bodyPr>
          <a:lstStyle/>
          <a:p>
            <a:r>
              <a:rPr lang="cy-GB" sz="2300" dirty="0" smtClean="0"/>
              <a:t>Damcaniaeth Dysgu </a:t>
            </a:r>
            <a:r>
              <a:rPr lang="cy-GB" sz="2300" dirty="0"/>
              <a:t>C</a:t>
            </a:r>
            <a:r>
              <a:rPr lang="cy-GB" sz="2300" dirty="0" smtClean="0"/>
              <a:t>ymdeithasol (Bandura et al., 1961; Bandura 1977)</a:t>
            </a:r>
          </a:p>
          <a:p>
            <a:r>
              <a:rPr lang="cy-GB" sz="2300" dirty="0" smtClean="0"/>
              <a:t>Damcaniaeth Diwyllio (Gerbner a Gross, 1976)</a:t>
            </a:r>
          </a:p>
          <a:p>
            <a:r>
              <a:rPr lang="cy-GB" sz="2300" dirty="0" smtClean="0"/>
              <a:t>Damcaniaeth Gosod Agenda (McCombs a Shaw, 1972)</a:t>
            </a:r>
          </a:p>
          <a:p>
            <a:r>
              <a:rPr lang="cy-GB" sz="2300" dirty="0" smtClean="0"/>
              <a:t>Damcaniaeth Fframio (Goffman, 1974)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017760"/>
          </a:xfrm>
        </p:spPr>
        <p:txBody>
          <a:bodyPr>
            <a:normAutofit/>
          </a:bodyPr>
          <a:lstStyle/>
          <a:p>
            <a:r>
              <a:rPr lang="en-GB" sz="2300" i="1" dirty="0" smtClean="0">
                <a:solidFill>
                  <a:schemeClr val="tx2"/>
                </a:solidFill>
              </a:rPr>
              <a:t>Social Learning Theory (Bandura et al., 1961; Bandura 1977)</a:t>
            </a:r>
          </a:p>
          <a:p>
            <a:r>
              <a:rPr lang="en-GB" sz="2300" i="1" dirty="0" smtClean="0">
                <a:solidFill>
                  <a:schemeClr val="tx2"/>
                </a:solidFill>
              </a:rPr>
              <a:t>Cultivation Theory</a:t>
            </a:r>
          </a:p>
          <a:p>
            <a:pPr>
              <a:buNone/>
            </a:pPr>
            <a:r>
              <a:rPr lang="en-GB" sz="2300" i="1" dirty="0" smtClean="0">
                <a:solidFill>
                  <a:schemeClr val="tx2"/>
                </a:solidFill>
              </a:rPr>
              <a:t>     (</a:t>
            </a:r>
            <a:r>
              <a:rPr lang="en-GB" sz="2300" i="1" dirty="0" err="1" smtClean="0">
                <a:solidFill>
                  <a:schemeClr val="tx2"/>
                </a:solidFill>
              </a:rPr>
              <a:t>Gerbner</a:t>
            </a:r>
            <a:r>
              <a:rPr lang="en-GB" sz="2300" i="1" dirty="0" smtClean="0">
                <a:solidFill>
                  <a:schemeClr val="tx2"/>
                </a:solidFill>
              </a:rPr>
              <a:t> and Gross, 1976)</a:t>
            </a:r>
          </a:p>
          <a:p>
            <a:r>
              <a:rPr lang="en-GB" sz="2300" i="1" dirty="0" smtClean="0">
                <a:solidFill>
                  <a:schemeClr val="tx2"/>
                </a:solidFill>
              </a:rPr>
              <a:t>Agenda-Setting Theory</a:t>
            </a:r>
          </a:p>
          <a:p>
            <a:pPr>
              <a:buNone/>
            </a:pPr>
            <a:r>
              <a:rPr lang="en-GB" sz="2300" i="1" dirty="0" smtClean="0">
                <a:solidFill>
                  <a:schemeClr val="tx2"/>
                </a:solidFill>
              </a:rPr>
              <a:t>   (McCombs and Shaw, 1972)</a:t>
            </a:r>
          </a:p>
          <a:p>
            <a:r>
              <a:rPr lang="en-GB" sz="2300" i="1" dirty="0" smtClean="0">
                <a:solidFill>
                  <a:schemeClr val="tx2"/>
                </a:solidFill>
              </a:rPr>
              <a:t>Framing Theory</a:t>
            </a:r>
          </a:p>
          <a:p>
            <a:pPr>
              <a:buNone/>
            </a:pPr>
            <a:r>
              <a:rPr lang="en-GB" sz="2300" i="1" dirty="0" smtClean="0">
                <a:solidFill>
                  <a:schemeClr val="tx2"/>
                </a:solidFill>
              </a:rPr>
              <a:t>(</a:t>
            </a:r>
            <a:r>
              <a:rPr lang="en-GB" sz="2300" i="1" dirty="0" err="1" smtClean="0">
                <a:solidFill>
                  <a:schemeClr val="tx2"/>
                </a:solidFill>
              </a:rPr>
              <a:t>Goffman</a:t>
            </a:r>
            <a:r>
              <a:rPr lang="en-GB" sz="2300" i="1" dirty="0" smtClean="0">
                <a:solidFill>
                  <a:schemeClr val="tx2"/>
                </a:solidFill>
              </a:rPr>
              <a:t>, 1974)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1119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571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tx2"/>
                </a:solidFill>
              </a:rPr>
              <a:t/>
            </a:r>
            <a:br>
              <a:rPr lang="en-GB" i="1" dirty="0" smtClean="0">
                <a:solidFill>
                  <a:schemeClr val="tx2"/>
                </a:solidFill>
              </a:rPr>
            </a:br>
            <a:r>
              <a:rPr lang="en-GB" i="1" dirty="0" smtClean="0">
                <a:solidFill>
                  <a:schemeClr val="tx2"/>
                </a:solidFill>
              </a:rPr>
              <a:t/>
            </a:r>
            <a:br>
              <a:rPr lang="en-GB" i="1" dirty="0" smtClean="0">
                <a:solidFill>
                  <a:schemeClr val="tx2"/>
                </a:solidFill>
              </a:rPr>
            </a:br>
            <a:r>
              <a:rPr lang="en-GB" sz="3600" dirty="0" err="1" smtClean="0"/>
              <a:t>Damcaniaeth</a:t>
            </a:r>
            <a:r>
              <a:rPr lang="en-GB" sz="3600" dirty="0" smtClean="0"/>
              <a:t> </a:t>
            </a:r>
            <a:r>
              <a:rPr lang="en-GB" sz="3600" dirty="0" err="1" smtClean="0"/>
              <a:t>Dysgu</a:t>
            </a:r>
            <a:r>
              <a:rPr lang="en-GB" sz="3600" dirty="0" smtClean="0"/>
              <a:t> </a:t>
            </a:r>
            <a:r>
              <a:rPr lang="en-GB" sz="3600" dirty="0" err="1" smtClean="0"/>
              <a:t>Cymdeithasol</a:t>
            </a:r>
            <a:r>
              <a:rPr lang="en-GB" sz="3600" dirty="0" smtClean="0"/>
              <a:t> </a:t>
            </a:r>
            <a:r>
              <a:rPr lang="en-GB" sz="3600" i="1" dirty="0" smtClean="0">
                <a:solidFill>
                  <a:schemeClr val="tx2"/>
                </a:solidFill>
              </a:rPr>
              <a:t/>
            </a:r>
            <a:br>
              <a:rPr lang="en-GB" sz="3600" i="1" dirty="0" smtClean="0">
                <a:solidFill>
                  <a:schemeClr val="tx2"/>
                </a:solidFill>
              </a:rPr>
            </a:br>
            <a:r>
              <a:rPr lang="en-GB" sz="3600" dirty="0" smtClean="0">
                <a:solidFill>
                  <a:schemeClr val="tx2"/>
                </a:solidFill>
              </a:rPr>
              <a:t>Social Learning Theory</a:t>
            </a:r>
            <a:r>
              <a:rPr lang="en-GB" dirty="0" smtClean="0">
                <a:solidFill>
                  <a:schemeClr val="tx2"/>
                </a:solidFill>
              </a:rPr>
              <a:t/>
            </a:r>
            <a:br>
              <a:rPr lang="en-GB" dirty="0" smtClean="0">
                <a:solidFill>
                  <a:schemeClr val="tx2"/>
                </a:solidFill>
              </a:rPr>
            </a:br>
            <a:r>
              <a:rPr lang="en-GB" dirty="0" smtClean="0">
                <a:solidFill>
                  <a:schemeClr val="tx2"/>
                </a:solidFill>
              </a:rPr>
              <a:t/>
            </a:r>
            <a:br>
              <a:rPr lang="en-GB" dirty="0" smtClean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28596" y="1142984"/>
            <a:ext cx="4038600" cy="4554551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err="1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endParaRPr lang="en-GB" dirty="0"/>
          </a:p>
          <a:p>
            <a:r>
              <a:rPr lang="en-GB" dirty="0" err="1" smtClean="0"/>
              <a:t>Bandura</a:t>
            </a:r>
            <a:r>
              <a:rPr lang="en-GB" dirty="0" smtClean="0"/>
              <a:t>, 1961</a:t>
            </a:r>
          </a:p>
          <a:p>
            <a:r>
              <a:rPr lang="en-GB" dirty="0" err="1" smtClean="0"/>
              <a:t>Dol</a:t>
            </a:r>
            <a:r>
              <a:rPr lang="en-GB" dirty="0" smtClean="0"/>
              <a:t> Bobo</a:t>
            </a:r>
          </a:p>
          <a:p>
            <a:pPr>
              <a:buNone/>
            </a:pPr>
            <a:r>
              <a:rPr lang="en-GB" i="1" dirty="0" smtClean="0">
                <a:solidFill>
                  <a:schemeClr val="tx2"/>
                </a:solidFill>
                <a:hlinkClick r:id="rId3"/>
              </a:rPr>
              <a:t>https://www.youtube.com/watch?v=zerCK0lRjp8</a:t>
            </a:r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00562" y="1142984"/>
            <a:ext cx="4038600" cy="4525963"/>
          </a:xfrm>
        </p:spPr>
        <p:txBody>
          <a:bodyPr>
            <a:normAutofit/>
          </a:bodyPr>
          <a:lstStyle/>
          <a:p>
            <a:endParaRPr lang="en-GB" i="1" dirty="0" smtClean="0">
              <a:solidFill>
                <a:schemeClr val="tx2"/>
              </a:solidFill>
            </a:endParaRPr>
          </a:p>
          <a:p>
            <a:r>
              <a:rPr lang="en-GB" dirty="0" smtClean="0">
                <a:solidFill>
                  <a:schemeClr val="tx2"/>
                </a:solidFill>
              </a:rPr>
              <a:t>Impacting behaviour</a:t>
            </a:r>
            <a:endParaRPr lang="en-GB" i="1" dirty="0">
              <a:solidFill>
                <a:schemeClr val="tx2"/>
              </a:solidFill>
            </a:endParaRPr>
          </a:p>
          <a:p>
            <a:r>
              <a:rPr lang="en-GB" i="1" dirty="0" err="1" smtClean="0">
                <a:solidFill>
                  <a:schemeClr val="tx2"/>
                </a:solidFill>
              </a:rPr>
              <a:t>Bandura</a:t>
            </a:r>
            <a:r>
              <a:rPr lang="en-GB" i="1" dirty="0" smtClean="0">
                <a:solidFill>
                  <a:schemeClr val="tx2"/>
                </a:solidFill>
              </a:rPr>
              <a:t>, 1961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Bobo Doll</a:t>
            </a:r>
          </a:p>
          <a:p>
            <a:pPr>
              <a:buNone/>
            </a:pPr>
            <a:r>
              <a:rPr lang="en-GB" i="1" dirty="0" smtClean="0">
                <a:solidFill>
                  <a:schemeClr val="tx2"/>
                </a:solidFill>
                <a:hlinkClick r:id="rId3"/>
              </a:rPr>
              <a:t>https://www.youtube.com/watch?v=zerCK0lRjp8</a:t>
            </a:r>
          </a:p>
          <a:p>
            <a:pPr>
              <a:buNone/>
            </a:pPr>
            <a:endParaRPr lang="en-GB" i="1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en-GB" i="1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en-GB" i="1" dirty="0" smtClean="0">
              <a:solidFill>
                <a:schemeClr val="tx2"/>
              </a:solidFill>
            </a:endParaRPr>
          </a:p>
          <a:p>
            <a:endParaRPr lang="en-GB" i="1" dirty="0" smtClean="0">
              <a:solidFill>
                <a:schemeClr val="tx2"/>
              </a:solidFill>
            </a:endParaRPr>
          </a:p>
          <a:p>
            <a:endParaRPr lang="en-GB" i="1" dirty="0" smtClean="0">
              <a:solidFill>
                <a:schemeClr val="tx2"/>
              </a:solidFill>
            </a:endParaRPr>
          </a:p>
          <a:p>
            <a:endParaRPr lang="en-GB" i="1" dirty="0">
              <a:solidFill>
                <a:schemeClr val="tx2"/>
              </a:solidFill>
            </a:endParaRPr>
          </a:p>
          <a:p>
            <a:endParaRPr lang="en-GB" i="1" dirty="0" smtClean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772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1143000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Beirniadaeth</a:t>
            </a:r>
            <a:r>
              <a:rPr lang="en-GB" sz="3200" dirty="0" smtClean="0"/>
              <a:t> o </a:t>
            </a:r>
            <a:r>
              <a:rPr lang="en-GB" sz="3200" dirty="0" err="1" smtClean="0"/>
              <a:t>Bandura</a:t>
            </a:r>
            <a:r>
              <a:rPr lang="en-GB" sz="3200" dirty="0" smtClean="0"/>
              <a:t> o ran </a:t>
            </a:r>
            <a:r>
              <a:rPr lang="en-GB" sz="3200" dirty="0" err="1" smtClean="0"/>
              <a:t>effaith</a:t>
            </a:r>
            <a:r>
              <a:rPr lang="en-GB" sz="3200" dirty="0" smtClean="0"/>
              <a:t> </a:t>
            </a:r>
            <a:r>
              <a:rPr lang="en-GB" sz="3200" dirty="0" err="1" smtClean="0"/>
              <a:t>teledu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 smtClean="0">
                <a:solidFill>
                  <a:schemeClr val="tx2"/>
                </a:solidFill>
              </a:rPr>
              <a:t>Critique of </a:t>
            </a:r>
            <a:r>
              <a:rPr lang="en-GB" sz="3200" dirty="0" err="1" smtClean="0">
                <a:solidFill>
                  <a:schemeClr val="tx2"/>
                </a:solidFill>
              </a:rPr>
              <a:t>Bandura</a:t>
            </a:r>
            <a:r>
              <a:rPr lang="en-GB" sz="3200" dirty="0" smtClean="0">
                <a:solidFill>
                  <a:schemeClr val="tx2"/>
                </a:solidFill>
              </a:rPr>
              <a:t> in terms of impact of television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</a:t>
            </a:r>
            <a:r>
              <a:rPr lang="en-GB" dirty="0" err="1" smtClean="0"/>
              <a:t>dro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Artiffisial</a:t>
            </a:r>
            <a:r>
              <a:rPr lang="en-GB" dirty="0" smtClean="0"/>
              <a:t> – </a:t>
            </a:r>
            <a:r>
              <a:rPr lang="en-GB" dirty="0" err="1" smtClean="0"/>
              <a:t>arbrawf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Dol</a:t>
            </a:r>
            <a:r>
              <a:rPr lang="en-GB" dirty="0" smtClean="0"/>
              <a:t>, </a:t>
            </a:r>
            <a:r>
              <a:rPr lang="en-GB" dirty="0" err="1" smtClean="0"/>
              <a:t>nid</a:t>
            </a:r>
            <a:r>
              <a:rPr lang="en-GB" dirty="0" smtClean="0"/>
              <a:t> person </a:t>
            </a:r>
            <a:r>
              <a:rPr lang="en-GB" dirty="0" err="1" smtClean="0"/>
              <a:t>iawn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Chwarae</a:t>
            </a:r>
            <a:r>
              <a:rPr lang="en-GB" dirty="0" smtClean="0"/>
              <a:t> / </a:t>
            </a:r>
            <a:r>
              <a:rPr lang="en-GB" dirty="0" err="1" smtClean="0"/>
              <a:t>actio</a:t>
            </a: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err="1" smtClean="0"/>
              <a:t>neu’n</a:t>
            </a:r>
            <a:r>
              <a:rPr lang="en-GB" dirty="0" smtClean="0"/>
              <a:t> </a:t>
            </a:r>
            <a:r>
              <a:rPr lang="en-GB" dirty="0" err="1" smtClean="0"/>
              <a:t>ymsosodol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>
                <a:solidFill>
                  <a:schemeClr val="tx2"/>
                </a:solidFill>
              </a:rPr>
              <a:t>Short term impact?</a:t>
            </a:r>
          </a:p>
          <a:p>
            <a:endParaRPr lang="en-GB" i="1" dirty="0">
              <a:solidFill>
                <a:schemeClr val="tx2"/>
              </a:solidFill>
            </a:endParaRPr>
          </a:p>
          <a:p>
            <a:r>
              <a:rPr lang="en-GB" i="1" dirty="0" smtClean="0">
                <a:solidFill>
                  <a:schemeClr val="tx2"/>
                </a:solidFill>
              </a:rPr>
              <a:t>Artificial – experiment</a:t>
            </a:r>
          </a:p>
          <a:p>
            <a:endParaRPr lang="en-GB" i="1" dirty="0">
              <a:solidFill>
                <a:schemeClr val="tx2"/>
              </a:solidFill>
            </a:endParaRPr>
          </a:p>
          <a:p>
            <a:r>
              <a:rPr lang="en-GB" i="1" dirty="0" smtClean="0">
                <a:solidFill>
                  <a:schemeClr val="tx2"/>
                </a:solidFill>
              </a:rPr>
              <a:t>Doll not a real person</a:t>
            </a:r>
          </a:p>
          <a:p>
            <a:endParaRPr lang="en-GB" i="1" dirty="0">
              <a:solidFill>
                <a:schemeClr val="tx2"/>
              </a:solidFill>
            </a:endParaRPr>
          </a:p>
          <a:p>
            <a:r>
              <a:rPr lang="en-GB" i="1" dirty="0" smtClean="0">
                <a:solidFill>
                  <a:schemeClr val="tx2"/>
                </a:solidFill>
              </a:rPr>
              <a:t>Playing / acting or real aggression?</a:t>
            </a:r>
            <a:endParaRPr lang="en-GB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476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804" y="274638"/>
            <a:ext cx="8229600" cy="1725602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Diwyllio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tx2"/>
                </a:solidFill>
              </a:rPr>
              <a:t>Cultivation Theory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golwg</a:t>
            </a:r>
            <a:r>
              <a:rPr lang="en-GB" dirty="0" smtClean="0"/>
              <a:t> o </a:t>
            </a:r>
            <a:r>
              <a:rPr lang="en-GB" dirty="0" err="1" smtClean="0"/>
              <a:t>realiti</a:t>
            </a:r>
            <a:endParaRPr lang="en-GB" dirty="0"/>
          </a:p>
          <a:p>
            <a:pPr>
              <a:buNone/>
            </a:pPr>
            <a:r>
              <a:rPr lang="en-GB" dirty="0" err="1" smtClean="0"/>
              <a:t>Gerbner</a:t>
            </a:r>
            <a:r>
              <a:rPr lang="en-GB" dirty="0" smtClean="0"/>
              <a:t> a Gross, 1976</a:t>
            </a:r>
          </a:p>
          <a:p>
            <a:r>
              <a:rPr lang="en-GB" dirty="0" err="1" smtClean="0"/>
              <a:t>Dadansoddi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rhaglenni</a:t>
            </a:r>
            <a:r>
              <a:rPr lang="en-GB" dirty="0" smtClean="0"/>
              <a:t> </a:t>
            </a:r>
            <a:r>
              <a:rPr lang="en-GB" dirty="0" err="1" smtClean="0"/>
              <a:t>teledu</a:t>
            </a:r>
            <a:endParaRPr lang="en-GB" dirty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wreiddiol</a:t>
            </a:r>
            <a:r>
              <a:rPr lang="en-GB" dirty="0" smtClean="0"/>
              <a:t> </a:t>
            </a:r>
            <a:r>
              <a:rPr lang="en-GB" dirty="0" err="1" smtClean="0"/>
              <a:t>trais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teledu</a:t>
            </a:r>
            <a:endParaRPr lang="en-GB" dirty="0" smtClean="0"/>
          </a:p>
          <a:p>
            <a:r>
              <a:rPr lang="en-GB" dirty="0" err="1" smtClean="0"/>
              <a:t>Gwilwyr</a:t>
            </a:r>
            <a:r>
              <a:rPr lang="en-GB" dirty="0" smtClean="0"/>
              <a:t> </a:t>
            </a:r>
            <a:r>
              <a:rPr lang="en-GB" dirty="0" err="1" smtClean="0"/>
              <a:t>trwm</a:t>
            </a:r>
            <a:endParaRPr lang="en-GB" dirty="0" smtClean="0"/>
          </a:p>
          <a:p>
            <a:r>
              <a:rPr lang="en-GB" dirty="0" err="1" smtClean="0"/>
              <a:t>Gwilwyr</a:t>
            </a:r>
            <a:r>
              <a:rPr lang="en-GB" dirty="0" smtClean="0"/>
              <a:t> </a:t>
            </a:r>
            <a:r>
              <a:rPr lang="en-GB" dirty="0" err="1" smtClean="0"/>
              <a:t>ysgafn</a:t>
            </a:r>
            <a:endParaRPr lang="en-GB" dirty="0"/>
          </a:p>
          <a:p>
            <a:r>
              <a:rPr lang="en-GB" dirty="0" err="1" smtClean="0"/>
              <a:t>Gwilwyr</a:t>
            </a:r>
            <a:r>
              <a:rPr lang="en-GB" dirty="0" smtClean="0"/>
              <a:t> </a:t>
            </a:r>
            <a:r>
              <a:rPr lang="en-GB" dirty="0" err="1" smtClean="0"/>
              <a:t>trem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</a:t>
            </a:r>
            <a:r>
              <a:rPr lang="en-GB" dirty="0" err="1" smtClean="0"/>
              <a:t>tebygol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weld y </a:t>
            </a:r>
            <a:r>
              <a:rPr lang="en-GB" dirty="0" err="1" smtClean="0"/>
              <a:t>byd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</a:t>
            </a:r>
            <a:r>
              <a:rPr lang="en-GB" dirty="0" err="1" smtClean="0"/>
              <a:t>brawychus</a:t>
            </a:r>
            <a:r>
              <a:rPr lang="en-GB" dirty="0" smtClean="0"/>
              <a:t> a </a:t>
            </a:r>
            <a:r>
              <a:rPr lang="en-GB" dirty="0" err="1" smtClean="0"/>
              <a:t>threisgar</a:t>
            </a:r>
            <a:endParaRPr lang="en-GB" dirty="0" smtClean="0"/>
          </a:p>
          <a:p>
            <a:r>
              <a:rPr lang="en-GB" dirty="0" smtClean="0"/>
              <a:t>‘Mean World Syndrome’</a:t>
            </a:r>
          </a:p>
          <a:p>
            <a:pPr>
              <a:buNone/>
            </a:pPr>
            <a:r>
              <a:rPr lang="en-US" dirty="0">
                <a:hlinkClick r:id="rId3"/>
              </a:rPr>
              <a:t>https://www.youtube.com/watch?v=4GgM6GbpoZM</a:t>
            </a:r>
            <a:endParaRPr lang="en-US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571612"/>
            <a:ext cx="3967162" cy="474027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chemeClr val="tx2"/>
                </a:solidFill>
              </a:rPr>
              <a:t>Impacting on view of reality</a:t>
            </a:r>
          </a:p>
          <a:p>
            <a:pPr>
              <a:buNone/>
            </a:pPr>
            <a:r>
              <a:rPr lang="en-GB" dirty="0" err="1" smtClean="0">
                <a:solidFill>
                  <a:schemeClr val="tx2"/>
                </a:solidFill>
              </a:rPr>
              <a:t>Gerbner</a:t>
            </a:r>
            <a:r>
              <a:rPr lang="en-GB" dirty="0" smtClean="0">
                <a:solidFill>
                  <a:schemeClr val="tx2"/>
                </a:solidFill>
              </a:rPr>
              <a:t> and Gross, 1976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Content analysis of TV programmes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Initially based on TV violence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Heavy viewers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Light viewers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Demonstrated that heavy viewers are more likely to view the world as more ’scary’ and violent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‘Mean </a:t>
            </a:r>
            <a:r>
              <a:rPr lang="en-GB" dirty="0">
                <a:solidFill>
                  <a:schemeClr val="tx2"/>
                </a:solidFill>
              </a:rPr>
              <a:t>W</a:t>
            </a:r>
            <a:r>
              <a:rPr lang="en-GB" dirty="0" smtClean="0">
                <a:solidFill>
                  <a:schemeClr val="tx2"/>
                </a:solidFill>
              </a:rPr>
              <a:t>orld Syndrome’</a:t>
            </a:r>
          </a:p>
          <a:p>
            <a:pPr>
              <a:buNone/>
            </a:pPr>
            <a:r>
              <a:rPr lang="en-US" dirty="0" smtClean="0">
                <a:hlinkClick r:id="rId3"/>
              </a:rPr>
              <a:t>https://www.youtube.com/watch?v=4GgM6GbpoZM</a:t>
            </a:r>
            <a:endParaRPr lang="en-US" dirty="0" smtClean="0"/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94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Diwyllio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tx2"/>
                </a:solidFill>
              </a:rPr>
              <a:t>Cultivation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Astudiaeth myfyrwyr Coleg yn America</a:t>
            </a:r>
          </a:p>
          <a:p>
            <a:r>
              <a:rPr lang="cy-GB" dirty="0" smtClean="0"/>
              <a:t>Gwylwyr operau sebon trwm fwy tebygol na gwylwyr ysgafn i or-amgangyfrif nifer o bobl iawn sy’n</a:t>
            </a:r>
          </a:p>
          <a:p>
            <a:r>
              <a:rPr lang="cy-GB" dirty="0" smtClean="0"/>
              <a:t>cael ‘affairs’</a:t>
            </a:r>
          </a:p>
          <a:p>
            <a:r>
              <a:rPr lang="cy-GB" dirty="0"/>
              <a:t>s</a:t>
            </a:r>
            <a:r>
              <a:rPr lang="cy-GB" dirty="0" smtClean="0"/>
              <a:t>y’n ysgaru</a:t>
            </a:r>
          </a:p>
          <a:p>
            <a:r>
              <a:rPr lang="cy-GB" dirty="0"/>
              <a:t>s</a:t>
            </a:r>
            <a:r>
              <a:rPr lang="cy-GB" dirty="0" smtClean="0"/>
              <a:t>y’n cael erthylad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/>
              <a:t> </a:t>
            </a:r>
            <a:r>
              <a:rPr lang="en-US" i="1" dirty="0">
                <a:solidFill>
                  <a:schemeClr val="tx2"/>
                </a:solidFill>
              </a:rPr>
              <a:t>S</a:t>
            </a:r>
            <a:r>
              <a:rPr lang="en-US" i="1" dirty="0" smtClean="0">
                <a:solidFill>
                  <a:schemeClr val="tx2"/>
                </a:solidFill>
              </a:rPr>
              <a:t>tudy of American college students:</a:t>
            </a:r>
          </a:p>
          <a:p>
            <a:r>
              <a:rPr lang="en-US" i="1" dirty="0" smtClean="0">
                <a:solidFill>
                  <a:schemeClr val="tx2"/>
                </a:solidFill>
              </a:rPr>
              <a:t>heavy soap opera viewers more likely than light viewers to over-estimate the number of real-life people who: </a:t>
            </a:r>
          </a:p>
          <a:p>
            <a:r>
              <a:rPr lang="en-US" i="1" dirty="0" smtClean="0">
                <a:solidFill>
                  <a:schemeClr val="tx2"/>
                </a:solidFill>
              </a:rPr>
              <a:t>had affairs</a:t>
            </a:r>
          </a:p>
          <a:p>
            <a:r>
              <a:rPr lang="en-US" i="1" dirty="0" smtClean="0">
                <a:solidFill>
                  <a:schemeClr val="tx2"/>
                </a:solidFill>
              </a:rPr>
              <a:t>had been divorced </a:t>
            </a:r>
          </a:p>
          <a:p>
            <a:r>
              <a:rPr lang="en-US" i="1" dirty="0" smtClean="0">
                <a:solidFill>
                  <a:schemeClr val="tx2"/>
                </a:solidFill>
              </a:rPr>
              <a:t>had abortions </a:t>
            </a:r>
          </a:p>
          <a:p>
            <a:r>
              <a:rPr lang="en-US" i="1" dirty="0" smtClean="0">
                <a:solidFill>
                  <a:schemeClr val="tx2"/>
                </a:solidFill>
              </a:rPr>
              <a:t>(Dominick 1990: 512).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84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Autofit/>
          </a:bodyPr>
          <a:lstStyle/>
          <a:p>
            <a:r>
              <a:rPr lang="en-GB" sz="3600" dirty="0" err="1" smtClean="0"/>
              <a:t>Damcaniaeth</a:t>
            </a:r>
            <a:r>
              <a:rPr lang="en-GB" sz="3600" dirty="0" smtClean="0"/>
              <a:t> </a:t>
            </a:r>
            <a:r>
              <a:rPr lang="en-GB" sz="3600" dirty="0" err="1" smtClean="0"/>
              <a:t>Diwyllio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>
                <a:solidFill>
                  <a:schemeClr val="tx2"/>
                </a:solidFill>
              </a:rPr>
              <a:t>Cultivation Theory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446449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dirty="0">
              <a:hlinkClick r:id="rId3"/>
            </a:endParaRPr>
          </a:p>
          <a:p>
            <a:r>
              <a:rPr lang="cy-GB" sz="7200" dirty="0" smtClean="0"/>
              <a:t>Yn nwahanol i Bandura </a:t>
            </a:r>
            <a:r>
              <a:rPr lang="cy-GB" sz="7200" b="1" dirty="0" smtClean="0"/>
              <a:t>nid yw </a:t>
            </a:r>
            <a:r>
              <a:rPr lang="cy-GB" sz="7200" dirty="0" smtClean="0"/>
              <a:t>Gerbner yn awgrymu eich bod yn  mynd yn fwy treisgar / ymosodol</a:t>
            </a:r>
          </a:p>
          <a:p>
            <a:r>
              <a:rPr lang="cy-GB" sz="7200" dirty="0" smtClean="0"/>
              <a:t>Yn hytrach rydych yn gweld y byd yn fwy fel y byd teledu rydych yn gwylio.</a:t>
            </a:r>
          </a:p>
          <a:p>
            <a:r>
              <a:rPr lang="cy-GB" sz="7200" dirty="0" smtClean="0"/>
              <a:t>Effaith bach, hir dymor</a:t>
            </a:r>
          </a:p>
          <a:p>
            <a:r>
              <a:rPr lang="cy-GB" sz="7200" dirty="0" smtClean="0"/>
              <a:t>Dylanwad ar wylwyr trwm</a:t>
            </a:r>
          </a:p>
          <a:p>
            <a:r>
              <a:rPr lang="cy-GB" sz="7200" dirty="0" smtClean="0"/>
              <a:t>Ers Gerbner mae’r damcaniaeth hefyd yn cael ei ddefnyddio i esbonio stereoteipiau gender, canfyddiadau o grwpiau ethnig gwahanol, effaith hysbysebu</a:t>
            </a:r>
          </a:p>
          <a:p>
            <a:r>
              <a:rPr lang="en-GB" sz="7200" dirty="0">
                <a:hlinkClick r:id="rId3"/>
              </a:rPr>
              <a:t>https://www.youtube.com/watch?v=7hKaIeAi7OI&amp;list=PL8IkRL5rJ5VXUXDm_HQqsgHOlLHPWrA15</a:t>
            </a:r>
            <a:endParaRPr lang="en-GB" sz="7200" dirty="0"/>
          </a:p>
          <a:p>
            <a:endParaRPr lang="cy-GB" sz="50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196752"/>
            <a:ext cx="4038600" cy="4857784"/>
          </a:xfrm>
        </p:spPr>
        <p:txBody>
          <a:bodyPr>
            <a:normAutofit fontScale="25000" lnSpcReduction="20000"/>
          </a:bodyPr>
          <a:lstStyle/>
          <a:p>
            <a:endParaRPr lang="en-GB" i="1" dirty="0" smtClean="0">
              <a:solidFill>
                <a:schemeClr val="tx2"/>
              </a:solidFill>
            </a:endParaRPr>
          </a:p>
          <a:p>
            <a:r>
              <a:rPr lang="en-GB" sz="7200" i="1" dirty="0" smtClean="0">
                <a:solidFill>
                  <a:schemeClr val="tx2"/>
                </a:solidFill>
              </a:rPr>
              <a:t>Unlike </a:t>
            </a:r>
            <a:r>
              <a:rPr lang="en-GB" sz="7200" i="1" dirty="0" err="1" smtClean="0">
                <a:solidFill>
                  <a:schemeClr val="tx2"/>
                </a:solidFill>
              </a:rPr>
              <a:t>Bandura</a:t>
            </a:r>
            <a:r>
              <a:rPr lang="en-GB" sz="7200" i="1" dirty="0" smtClean="0">
                <a:solidFill>
                  <a:schemeClr val="tx2"/>
                </a:solidFill>
              </a:rPr>
              <a:t>, </a:t>
            </a:r>
            <a:r>
              <a:rPr lang="en-GB" sz="7200" i="1" dirty="0" err="1" smtClean="0">
                <a:solidFill>
                  <a:schemeClr val="tx2"/>
                </a:solidFill>
              </a:rPr>
              <a:t>Gerbner‘s</a:t>
            </a:r>
            <a:r>
              <a:rPr lang="en-GB" sz="7200" i="1" dirty="0" smtClean="0">
                <a:solidFill>
                  <a:schemeClr val="tx2"/>
                </a:solidFill>
              </a:rPr>
              <a:t> cultivation theory </a:t>
            </a:r>
            <a:r>
              <a:rPr lang="en-GB" sz="7200" b="1" i="1" dirty="0" smtClean="0">
                <a:solidFill>
                  <a:schemeClr val="tx2"/>
                </a:solidFill>
              </a:rPr>
              <a:t>is not </a:t>
            </a:r>
            <a:r>
              <a:rPr lang="en-GB" sz="7200" i="1" dirty="0" smtClean="0">
                <a:solidFill>
                  <a:schemeClr val="tx2"/>
                </a:solidFill>
              </a:rPr>
              <a:t>suggesting you become more violent / aggressive</a:t>
            </a:r>
          </a:p>
          <a:p>
            <a:r>
              <a:rPr lang="en-GB" sz="7200" i="1" dirty="0" smtClean="0">
                <a:solidFill>
                  <a:schemeClr val="tx2"/>
                </a:solidFill>
              </a:rPr>
              <a:t>Instead  </a:t>
            </a:r>
            <a:r>
              <a:rPr lang="en-GB" sz="7200" i="1" dirty="0">
                <a:solidFill>
                  <a:schemeClr val="tx2"/>
                </a:solidFill>
              </a:rPr>
              <a:t>y</a:t>
            </a:r>
            <a:r>
              <a:rPr lang="en-GB" sz="7200" i="1" dirty="0" smtClean="0">
                <a:solidFill>
                  <a:schemeClr val="tx2"/>
                </a:solidFill>
              </a:rPr>
              <a:t>ou perceive the world to be more like the TV world you are watching</a:t>
            </a:r>
          </a:p>
          <a:p>
            <a:r>
              <a:rPr lang="en-GB" sz="7200" i="1" dirty="0" smtClean="0">
                <a:solidFill>
                  <a:schemeClr val="tx2"/>
                </a:solidFill>
              </a:rPr>
              <a:t>Small, long term effects</a:t>
            </a:r>
          </a:p>
          <a:p>
            <a:r>
              <a:rPr lang="en-GB" sz="7200" i="1" dirty="0" smtClean="0">
                <a:solidFill>
                  <a:schemeClr val="tx2"/>
                </a:solidFill>
              </a:rPr>
              <a:t>Influence on heavy views</a:t>
            </a:r>
          </a:p>
          <a:p>
            <a:r>
              <a:rPr lang="en-GB" sz="7200" i="1" dirty="0" smtClean="0">
                <a:solidFill>
                  <a:schemeClr val="tx2"/>
                </a:solidFill>
              </a:rPr>
              <a:t>Since </a:t>
            </a:r>
            <a:r>
              <a:rPr lang="en-GB" sz="7200" i="1" dirty="0" err="1" smtClean="0">
                <a:solidFill>
                  <a:schemeClr val="tx2"/>
                </a:solidFill>
              </a:rPr>
              <a:t>Gerbner</a:t>
            </a:r>
            <a:r>
              <a:rPr lang="en-GB" sz="7200" i="1" dirty="0" smtClean="0">
                <a:solidFill>
                  <a:schemeClr val="tx2"/>
                </a:solidFill>
              </a:rPr>
              <a:t> also been used to explain gender stereotyping, perceptions of different ethnic groups, advertising impacts </a:t>
            </a:r>
          </a:p>
          <a:p>
            <a:endParaRPr lang="en-GB" sz="7200" dirty="0" smtClean="0"/>
          </a:p>
          <a:p>
            <a:r>
              <a:rPr lang="en-GB" sz="7200" dirty="0" smtClean="0">
                <a:hlinkClick r:id="rId3"/>
              </a:rPr>
              <a:t>https://www.youtube.com/watch?v=7hKaIeAi7OI&amp;list=PL8IkRL5rJ5VXUXDm_HQqsgHOlLHPWrA15</a:t>
            </a:r>
            <a:endParaRPr lang="en-GB" sz="72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120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Mae </a:t>
            </a:r>
            <a:r>
              <a:rPr lang="en-GB" sz="3200" dirty="0" err="1" smtClean="0"/>
              <a:t>Gerbner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cynnig</a:t>
            </a:r>
            <a:r>
              <a:rPr lang="en-GB" sz="3200" dirty="0" smtClean="0"/>
              <a:t>:</a:t>
            </a:r>
            <a:br>
              <a:rPr lang="en-GB" sz="3200" dirty="0" smtClean="0"/>
            </a:br>
            <a:r>
              <a:rPr lang="en-GB" sz="3200" i="1" dirty="0" err="1" smtClean="0">
                <a:solidFill>
                  <a:schemeClr val="tx2"/>
                </a:solidFill>
              </a:rPr>
              <a:t>Gerbner</a:t>
            </a:r>
            <a:r>
              <a:rPr lang="en-GB" sz="3200" i="1" dirty="0" smtClean="0">
                <a:solidFill>
                  <a:schemeClr val="tx2"/>
                </a:solidFill>
              </a:rPr>
              <a:t> suggest that:</a:t>
            </a:r>
            <a:endParaRPr lang="en-GB" sz="32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Hirach mae person yn gwylio teledu, y fwy tebygol bydd  eu cysyniadau o realiti cymdeithasol yn adlewyrchu beth welant ar y teledu.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chemeClr val="tx2">
                    <a:lumMod val="75000"/>
                  </a:schemeClr>
                </a:solidFill>
              </a:rPr>
              <a:t>the 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more time individuals spend watching television, </a:t>
            </a:r>
            <a:r>
              <a:rPr lang="en-US" dirty="0" smtClean="0">
                <a:solidFill>
                  <a:schemeClr val="tx2">
                    <a:lumMod val="75000"/>
                  </a:schemeClr>
                </a:solidFill>
              </a:rPr>
              <a:t>the more 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likely it is that their conceptions of social reality will reflect what they see </a:t>
            </a:r>
            <a:r>
              <a:rPr lang="en-US" dirty="0" smtClean="0">
                <a:solidFill>
                  <a:schemeClr val="tx2">
                    <a:lumMod val="75000"/>
                  </a:schemeClr>
                </a:solidFill>
              </a:rPr>
              <a:t>on 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television.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560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Autofit/>
          </a:bodyPr>
          <a:lstStyle/>
          <a:p>
            <a:r>
              <a:rPr lang="en-GB" sz="3200" dirty="0" smtClean="0"/>
              <a:t>Mae </a:t>
            </a:r>
            <a:r>
              <a:rPr lang="en-GB" sz="3200" dirty="0" err="1" smtClean="0"/>
              <a:t>Gerbner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cynnig</a:t>
            </a:r>
            <a:r>
              <a:rPr lang="en-GB" sz="3200" dirty="0" smtClean="0"/>
              <a:t>:</a:t>
            </a:r>
            <a:br>
              <a:rPr lang="en-GB" sz="3200" dirty="0" smtClean="0"/>
            </a:br>
            <a:r>
              <a:rPr lang="en-GB" sz="3200" i="1" dirty="0" err="1" smtClean="0">
                <a:solidFill>
                  <a:schemeClr val="tx2"/>
                </a:solidFill>
              </a:rPr>
              <a:t>Gerbner</a:t>
            </a:r>
            <a:r>
              <a:rPr lang="en-GB" sz="3200" i="1" dirty="0" smtClean="0">
                <a:solidFill>
                  <a:schemeClr val="tx2"/>
                </a:solidFill>
              </a:rPr>
              <a:t> suggests that: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4464497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gwylio</a:t>
            </a:r>
            <a:r>
              <a:rPr lang="en-GB" dirty="0" smtClean="0"/>
              <a:t> </a:t>
            </a:r>
            <a:r>
              <a:rPr lang="en-GB" dirty="0" err="1" smtClean="0"/>
              <a:t>llawer</a:t>
            </a:r>
            <a:r>
              <a:rPr lang="en-GB" dirty="0" smtClean="0"/>
              <a:t> o </a:t>
            </a:r>
            <a:r>
              <a:rPr lang="en-GB" dirty="0" err="1" smtClean="0"/>
              <a:t>deledu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achosi</a:t>
            </a:r>
            <a:r>
              <a:rPr lang="en-GB" dirty="0" smtClean="0"/>
              <a:t> ‘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ffrydio</a:t>
            </a:r>
            <a:r>
              <a:rPr lang="en-GB" dirty="0" smtClean="0"/>
              <a:t>’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 smtClean="0"/>
              <a:t>Dywed</a:t>
            </a:r>
            <a:r>
              <a:rPr lang="en-GB" dirty="0" smtClean="0"/>
              <a:t> Morgan (</a:t>
            </a:r>
            <a:r>
              <a:rPr lang="en-GB" dirty="0" smtClean="0"/>
              <a:t>1990:244</a:t>
            </a:r>
            <a:r>
              <a:rPr lang="en-GB" dirty="0" smtClean="0"/>
              <a:t>)</a:t>
            </a:r>
            <a:r>
              <a:rPr lang="en-US" dirty="0" smtClean="0"/>
              <a:t> </a:t>
            </a:r>
          </a:p>
          <a:p>
            <a:pPr marL="0" indent="0">
              <a:buNone/>
            </a:pPr>
            <a:r>
              <a:rPr lang="en-US" dirty="0" smtClean="0"/>
              <a:t>‘people who spend great amounts of time watching television are likely to be exposed to a more centralized, consistent, standardized ideology and world view; hence, they should be more like each other than they are like the members of their groups who watch less’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4464497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>
                <a:solidFill>
                  <a:schemeClr val="tx2"/>
                </a:solidFill>
              </a:rPr>
              <a:t>Heavy </a:t>
            </a:r>
            <a:r>
              <a:rPr lang="en-US" dirty="0">
                <a:solidFill>
                  <a:schemeClr val="tx2"/>
                </a:solidFill>
              </a:rPr>
              <a:t>television consumption contributes </a:t>
            </a:r>
            <a:r>
              <a:rPr lang="en-US" dirty="0" smtClean="0">
                <a:solidFill>
                  <a:schemeClr val="tx2"/>
                </a:solidFill>
              </a:rPr>
              <a:t>to ‘‘</a:t>
            </a:r>
            <a:r>
              <a:rPr lang="en-US" dirty="0">
                <a:solidFill>
                  <a:schemeClr val="tx2"/>
                </a:solidFill>
              </a:rPr>
              <a:t>mainstreaming</a:t>
            </a:r>
            <a:r>
              <a:rPr lang="en-US" dirty="0" smtClean="0">
                <a:solidFill>
                  <a:schemeClr val="tx2"/>
                </a:solidFill>
              </a:rPr>
              <a:t>’’ (</a:t>
            </a:r>
            <a:r>
              <a:rPr lang="en-US" dirty="0" err="1">
                <a:solidFill>
                  <a:schemeClr val="tx2"/>
                </a:solidFill>
              </a:rPr>
              <a:t>Gerbner</a:t>
            </a:r>
            <a:r>
              <a:rPr lang="en-US" dirty="0">
                <a:solidFill>
                  <a:schemeClr val="tx2"/>
                </a:solidFill>
              </a:rPr>
              <a:t> et al., 1980, 1986). </a:t>
            </a:r>
            <a:endParaRPr lang="en-US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en-US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chemeClr val="tx2"/>
                </a:solidFill>
              </a:rPr>
              <a:t>Morgan (1990: 244) </a:t>
            </a:r>
            <a:r>
              <a:rPr lang="en-US" dirty="0">
                <a:solidFill>
                  <a:schemeClr val="tx2"/>
                </a:solidFill>
              </a:rPr>
              <a:t>stated that </a:t>
            </a:r>
            <a:r>
              <a:rPr lang="en-US" dirty="0" smtClean="0">
                <a:solidFill>
                  <a:schemeClr val="tx2"/>
                </a:solidFill>
              </a:rPr>
              <a:t>‘people </a:t>
            </a:r>
            <a:r>
              <a:rPr lang="en-US" dirty="0">
                <a:solidFill>
                  <a:schemeClr val="tx2"/>
                </a:solidFill>
              </a:rPr>
              <a:t>who spend </a:t>
            </a:r>
            <a:r>
              <a:rPr lang="en-US" dirty="0" smtClean="0">
                <a:solidFill>
                  <a:schemeClr val="tx2"/>
                </a:solidFill>
              </a:rPr>
              <a:t>great amounts </a:t>
            </a:r>
            <a:r>
              <a:rPr lang="en-US" dirty="0">
                <a:solidFill>
                  <a:schemeClr val="tx2"/>
                </a:solidFill>
              </a:rPr>
              <a:t>of time watching television </a:t>
            </a:r>
            <a:r>
              <a:rPr lang="en-US" dirty="0" smtClean="0">
                <a:solidFill>
                  <a:schemeClr val="tx2"/>
                </a:solidFill>
              </a:rPr>
              <a:t>are likely </a:t>
            </a:r>
            <a:r>
              <a:rPr lang="en-US" dirty="0">
                <a:solidFill>
                  <a:schemeClr val="tx2"/>
                </a:solidFill>
              </a:rPr>
              <a:t>to be exposed to a more </a:t>
            </a:r>
            <a:r>
              <a:rPr lang="en-US" dirty="0" smtClean="0">
                <a:solidFill>
                  <a:schemeClr val="tx2"/>
                </a:solidFill>
              </a:rPr>
              <a:t>centralized, consistent</a:t>
            </a:r>
            <a:r>
              <a:rPr lang="en-US" dirty="0">
                <a:solidFill>
                  <a:schemeClr val="tx2"/>
                </a:solidFill>
              </a:rPr>
              <a:t>, standardized ideology </a:t>
            </a:r>
            <a:r>
              <a:rPr lang="en-US" dirty="0" smtClean="0">
                <a:solidFill>
                  <a:schemeClr val="tx2"/>
                </a:solidFill>
              </a:rPr>
              <a:t>and world </a:t>
            </a:r>
            <a:r>
              <a:rPr lang="en-US" dirty="0">
                <a:solidFill>
                  <a:schemeClr val="tx2"/>
                </a:solidFill>
              </a:rPr>
              <a:t>view; hence, they should be more like each other than they are like </a:t>
            </a:r>
            <a:r>
              <a:rPr lang="en-US" dirty="0" smtClean="0">
                <a:solidFill>
                  <a:schemeClr val="tx2"/>
                </a:solidFill>
              </a:rPr>
              <a:t>the members </a:t>
            </a:r>
            <a:r>
              <a:rPr lang="en-US" dirty="0">
                <a:solidFill>
                  <a:schemeClr val="tx2"/>
                </a:solidFill>
              </a:rPr>
              <a:t>of their groups who watch </a:t>
            </a:r>
            <a:r>
              <a:rPr lang="en-US" dirty="0" smtClean="0">
                <a:solidFill>
                  <a:schemeClr val="tx2"/>
                </a:solidFill>
              </a:rPr>
              <a:t>less’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580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/>
              <a:t>Beirniadaeth</a:t>
            </a:r>
            <a:r>
              <a:rPr lang="en-GB" sz="3200" dirty="0" smtClean="0"/>
              <a:t> </a:t>
            </a:r>
            <a:r>
              <a:rPr lang="en-GB" sz="3200" dirty="0" err="1" smtClean="0"/>
              <a:t>Damcaniaeth</a:t>
            </a:r>
            <a:r>
              <a:rPr lang="en-GB" sz="3200" dirty="0" smtClean="0"/>
              <a:t> </a:t>
            </a:r>
            <a:r>
              <a:rPr lang="en-GB" sz="3200" dirty="0" err="1" smtClean="0"/>
              <a:t>Diwyllio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>
                <a:solidFill>
                  <a:schemeClr val="tx2"/>
                </a:solidFill>
              </a:rPr>
              <a:t>Critique </a:t>
            </a:r>
            <a:r>
              <a:rPr lang="en-GB" sz="3200" i="1" dirty="0" smtClean="0">
                <a:solidFill>
                  <a:schemeClr val="tx2"/>
                </a:solidFill>
              </a:rPr>
              <a:t>Cultivation Theory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320481"/>
          </a:xfrm>
        </p:spPr>
        <p:txBody>
          <a:bodyPr>
            <a:normAutofit lnSpcReduction="10000"/>
          </a:bodyPr>
          <a:lstStyle/>
          <a:p>
            <a:r>
              <a:rPr lang="cy-GB" dirty="0" smtClean="0"/>
              <a:t>Nid dim ond teledu sydd yn dylanwadu ar agweddau a safbwyntiau bobl . Mae cyfryngau, profiad uniongyrchol a phobl eraill hefyd yn ddylanawdol </a:t>
            </a:r>
            <a:r>
              <a:rPr lang="en-US" i="1" dirty="0" smtClean="0"/>
              <a:t>(Boyd-Barrett &amp; Braham 1987: 99-100).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 lnSpcReduction="10000"/>
          </a:bodyPr>
          <a:lstStyle/>
          <a:p>
            <a:r>
              <a:rPr lang="en-US" i="1" dirty="0" smtClean="0">
                <a:solidFill>
                  <a:schemeClr val="tx2"/>
                </a:solidFill>
              </a:rPr>
              <a:t>Attitudes are influenced not only by TV, but by other media, by direct experience, by other people, and so on. (Boyd-Barrett &amp; Braham 1987: 99-100).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193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Beirniadaeth</a:t>
            </a:r>
            <a:r>
              <a:rPr lang="en-GB" sz="3200" dirty="0" smtClean="0"/>
              <a:t> </a:t>
            </a:r>
            <a:r>
              <a:rPr lang="en-GB" sz="3200" dirty="0" err="1" smtClean="0"/>
              <a:t>Damcaniaeth</a:t>
            </a:r>
            <a:r>
              <a:rPr lang="en-GB" sz="3200" dirty="0" smtClean="0"/>
              <a:t> </a:t>
            </a:r>
            <a:r>
              <a:rPr lang="en-GB" sz="3200" dirty="0" err="1" smtClean="0"/>
              <a:t>Diwyllio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>
                <a:solidFill>
                  <a:schemeClr val="tx2"/>
                </a:solidFill>
              </a:rPr>
              <a:t>Critique </a:t>
            </a:r>
            <a:r>
              <a:rPr lang="en-GB" sz="3200" i="1" dirty="0" smtClean="0">
                <a:solidFill>
                  <a:schemeClr val="tx2"/>
                </a:solidFill>
              </a:rPr>
              <a:t>Cultivation Theory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186238" cy="530465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y-GB" dirty="0" smtClean="0"/>
          </a:p>
          <a:p>
            <a:pPr>
              <a:buNone/>
            </a:pPr>
            <a:r>
              <a:rPr lang="cy-GB" sz="8000" dirty="0" smtClean="0"/>
              <a:t>Efallai nad yw’n berthynas achosol</a:t>
            </a:r>
          </a:p>
          <a:p>
            <a:r>
              <a:rPr lang="cy-GB" sz="8000" dirty="0" smtClean="0"/>
              <a:t>Efallai nad yw gwylio llawer o  deledu yn gwneud bobl yn fwy ofnus, efallai bod bobl mwy ofnus yn gwylio fwy o deledu</a:t>
            </a:r>
          </a:p>
          <a:p>
            <a:r>
              <a:rPr lang="cy-GB" sz="8000" dirty="0" smtClean="0"/>
              <a:t>Efallai bod perthynas  ddwyochrog.  Ceir realiti cymdeithasol ar y teledu sydd hefyd yn dylanwadu ar ymddygiad y gwylwyr</a:t>
            </a:r>
          </a:p>
          <a:p>
            <a:pPr>
              <a:buNone/>
            </a:pPr>
            <a:endParaRPr lang="cy-GB" sz="8000" dirty="0" smtClean="0"/>
          </a:p>
          <a:p>
            <a:r>
              <a:rPr lang="cy-GB" sz="8000" dirty="0" smtClean="0"/>
              <a:t>Ni all arolwg dangos yr achos am rywbeth</a:t>
            </a:r>
          </a:p>
          <a:p>
            <a:endParaRPr lang="cy-GB" sz="8000" dirty="0" smtClean="0"/>
          </a:p>
          <a:p>
            <a:r>
              <a:rPr lang="cy-GB" sz="8000" dirty="0" smtClean="0"/>
              <a:t>Gwylwyr yn gor ddweud faint o deledy maent yn gwylio.</a:t>
            </a:r>
          </a:p>
          <a:p>
            <a:pPr>
              <a:buNone/>
            </a:pPr>
            <a:r>
              <a:rPr lang="en-GB" sz="11200" dirty="0" smtClean="0"/>
              <a:t> </a:t>
            </a:r>
          </a:p>
          <a:p>
            <a:pPr>
              <a:buNone/>
            </a:pPr>
            <a:endParaRPr lang="en-GB" sz="1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2984"/>
            <a:ext cx="4281518" cy="535785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US" sz="8000" i="1" dirty="0" smtClean="0">
                <a:solidFill>
                  <a:schemeClr val="tx2"/>
                </a:solidFill>
              </a:rPr>
              <a:t>May not be a ‘causal relationship’.</a:t>
            </a:r>
          </a:p>
          <a:p>
            <a:r>
              <a:rPr lang="en-US" sz="8000" i="1" dirty="0" smtClean="0">
                <a:solidFill>
                  <a:schemeClr val="tx2"/>
                </a:solidFill>
              </a:rPr>
              <a:t>Rather than heavy TV viewing leading people to be more fearful, it may be that more fearful people are drawn to watching more television than other people. </a:t>
            </a:r>
          </a:p>
          <a:p>
            <a:r>
              <a:rPr lang="en-US" sz="8000" i="1" dirty="0" smtClean="0">
                <a:solidFill>
                  <a:schemeClr val="tx2"/>
                </a:solidFill>
              </a:rPr>
              <a:t>There might be a reciprocal relationship: social reality on television might also affect viewers’ behaviour</a:t>
            </a:r>
          </a:p>
          <a:p>
            <a:r>
              <a:rPr lang="en-US" sz="8000" i="1" dirty="0" smtClean="0">
                <a:solidFill>
                  <a:schemeClr val="tx2"/>
                </a:solidFill>
              </a:rPr>
              <a:t> Surveys cannot establish causation.</a:t>
            </a:r>
          </a:p>
          <a:p>
            <a:endParaRPr lang="en-US" sz="8000" i="1" dirty="0" smtClean="0">
              <a:solidFill>
                <a:schemeClr val="tx2"/>
              </a:solidFill>
            </a:endParaRPr>
          </a:p>
          <a:p>
            <a:r>
              <a:rPr lang="en-US" sz="8000" i="1" dirty="0" smtClean="0">
                <a:solidFill>
                  <a:schemeClr val="tx2"/>
                </a:solidFill>
              </a:rPr>
              <a:t>Viewers over / underestimate their own viewing </a:t>
            </a:r>
          </a:p>
          <a:p>
            <a:endParaRPr lang="en-US" sz="6200" dirty="0" smtClean="0"/>
          </a:p>
          <a:p>
            <a:endParaRPr lang="en-GB" sz="6200" dirty="0" smtClean="0"/>
          </a:p>
          <a:p>
            <a:endParaRPr lang="en-US" sz="3300" dirty="0" smtClean="0"/>
          </a:p>
          <a:p>
            <a:endParaRPr lang="en-US" sz="33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895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 fontScale="90000"/>
          </a:bodyPr>
          <a:lstStyle/>
          <a:p>
            <a:r>
              <a:rPr lang="en-GB" sz="2800" dirty="0" err="1" smtClean="0"/>
              <a:t>Beirniadaeth</a:t>
            </a:r>
            <a:r>
              <a:rPr lang="en-GB" sz="2800" dirty="0" smtClean="0"/>
              <a:t> </a:t>
            </a:r>
            <a:r>
              <a:rPr lang="en-GB" sz="2800" dirty="0" err="1" smtClean="0"/>
              <a:t>Damcaniaeth</a:t>
            </a:r>
            <a:r>
              <a:rPr lang="en-GB" sz="2800" dirty="0" smtClean="0"/>
              <a:t> </a:t>
            </a:r>
            <a:r>
              <a:rPr lang="en-GB" sz="2800" dirty="0" err="1" smtClean="0"/>
              <a:t>Diwyllio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>
                <a:solidFill>
                  <a:schemeClr val="tx2"/>
                </a:solidFill>
              </a:rPr>
              <a:t>Critique </a:t>
            </a:r>
            <a:r>
              <a:rPr lang="en-GB" sz="2800" i="1" dirty="0" smtClean="0">
                <a:solidFill>
                  <a:schemeClr val="tx2"/>
                </a:solidFill>
              </a:rPr>
              <a:t>Cultivation Theory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44866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300" dirty="0" smtClean="0"/>
              <a:t>Mae </a:t>
            </a:r>
            <a:r>
              <a:rPr lang="en-GB" sz="3300" dirty="0" err="1" smtClean="0"/>
              <a:t>damcaniaeth</a:t>
            </a:r>
            <a:r>
              <a:rPr lang="en-GB" sz="3300" dirty="0" smtClean="0"/>
              <a:t> </a:t>
            </a:r>
            <a:r>
              <a:rPr lang="en-GB" sz="3300" dirty="0" err="1" smtClean="0"/>
              <a:t>diwyllio</a:t>
            </a:r>
            <a:r>
              <a:rPr lang="en-GB" sz="3300" dirty="0" smtClean="0"/>
              <a:t> </a:t>
            </a:r>
            <a:r>
              <a:rPr lang="en-GB" sz="3300" dirty="0" err="1" smtClean="0"/>
              <a:t>yn</a:t>
            </a:r>
            <a:r>
              <a:rPr lang="en-GB" sz="3300" dirty="0" smtClean="0"/>
              <a:t> </a:t>
            </a:r>
            <a:r>
              <a:rPr lang="en-GB" sz="3300" dirty="0" err="1" smtClean="0"/>
              <a:t>tueddu</a:t>
            </a:r>
            <a:r>
              <a:rPr lang="en-GB" sz="3300" dirty="0" smtClean="0"/>
              <a:t> </a:t>
            </a:r>
            <a:r>
              <a:rPr lang="en-GB" sz="3300" dirty="0" err="1" smtClean="0"/>
              <a:t>ddiystyru</a:t>
            </a:r>
            <a:r>
              <a:rPr lang="en-GB" sz="3300" dirty="0" smtClean="0"/>
              <a:t> y </a:t>
            </a:r>
            <a:r>
              <a:rPr lang="en-GB" sz="3300" dirty="0" err="1" smtClean="0"/>
              <a:t>fath</a:t>
            </a:r>
            <a:r>
              <a:rPr lang="en-GB" sz="3300" dirty="0" smtClean="0"/>
              <a:t> o </a:t>
            </a:r>
            <a:r>
              <a:rPr lang="en-GB" sz="3300" dirty="0" err="1" smtClean="0"/>
              <a:t>wyliwr</a:t>
            </a:r>
            <a:r>
              <a:rPr lang="en-GB" sz="3300" dirty="0" smtClean="0"/>
              <a:t> </a:t>
            </a:r>
            <a:r>
              <a:rPr lang="en-GB" sz="3300" dirty="0" err="1" smtClean="0"/>
              <a:t>teledu</a:t>
            </a:r>
            <a:endParaRPr lang="en-GB" sz="3300" dirty="0" smtClean="0"/>
          </a:p>
          <a:p>
            <a:pPr marL="0" indent="0">
              <a:buNone/>
            </a:pPr>
            <a:endParaRPr lang="en-GB" sz="3300" dirty="0" smtClean="0"/>
          </a:p>
          <a:p>
            <a:r>
              <a:rPr lang="en-GB" sz="3300" dirty="0" smtClean="0"/>
              <a:t>Cam </a:t>
            </a:r>
            <a:r>
              <a:rPr lang="en-GB" sz="3300" dirty="0" err="1" smtClean="0"/>
              <a:t>datblygiadol</a:t>
            </a:r>
            <a:r>
              <a:rPr lang="en-GB" sz="3300" dirty="0" smtClean="0"/>
              <a:t> ac </a:t>
            </a:r>
            <a:r>
              <a:rPr lang="en-GB" sz="3300" dirty="0" err="1" smtClean="0"/>
              <a:t>oedran</a:t>
            </a:r>
            <a:endParaRPr lang="en-GB" sz="3300" dirty="0" smtClean="0"/>
          </a:p>
          <a:p>
            <a:r>
              <a:rPr lang="en-GB" sz="3300" dirty="0" err="1" smtClean="0"/>
              <a:t>Profiad</a:t>
            </a:r>
            <a:endParaRPr lang="en-GB" sz="3300" dirty="0" smtClean="0"/>
          </a:p>
          <a:p>
            <a:r>
              <a:rPr lang="en-GB" sz="3300" dirty="0" err="1" smtClean="0"/>
              <a:t>Gwybodaeth</a:t>
            </a:r>
            <a:endParaRPr lang="en-GB" sz="3300" dirty="0" smtClean="0"/>
          </a:p>
          <a:p>
            <a:r>
              <a:rPr lang="en-GB" sz="3300" dirty="0" smtClean="0"/>
              <a:t>Gender</a:t>
            </a:r>
          </a:p>
          <a:p>
            <a:r>
              <a:rPr lang="en-GB" sz="3300" dirty="0" err="1"/>
              <a:t>E</a:t>
            </a:r>
            <a:r>
              <a:rPr lang="en-GB" sz="3300" dirty="0" err="1" smtClean="0"/>
              <a:t>thnigrwydd</a:t>
            </a:r>
            <a:r>
              <a:rPr lang="en-GB" sz="3300" dirty="0" smtClean="0"/>
              <a:t> , </a:t>
            </a:r>
          </a:p>
          <a:p>
            <a:r>
              <a:rPr lang="en-GB" sz="3300" dirty="0" err="1" smtClean="0"/>
              <a:t>Cyd-destunau</a:t>
            </a:r>
            <a:r>
              <a:rPr lang="en-GB" sz="3300" dirty="0"/>
              <a:t> </a:t>
            </a:r>
            <a:r>
              <a:rPr lang="en-GB" sz="3300" dirty="0" err="1" smtClean="0"/>
              <a:t>gwylio</a:t>
            </a:r>
            <a:r>
              <a:rPr lang="en-GB" sz="3300" dirty="0" smtClean="0"/>
              <a:t> </a:t>
            </a:r>
            <a:r>
              <a:rPr lang="en-GB" sz="3300" dirty="0" err="1" smtClean="0"/>
              <a:t>teledu</a:t>
            </a:r>
            <a:r>
              <a:rPr lang="en-GB" sz="3300" dirty="0" smtClean="0"/>
              <a:t> ( </a:t>
            </a:r>
            <a:r>
              <a:rPr lang="en-GB" sz="3300" dirty="0" err="1" smtClean="0"/>
              <a:t>ar</a:t>
            </a:r>
            <a:r>
              <a:rPr lang="en-GB" sz="3300" dirty="0" smtClean="0"/>
              <a:t> </a:t>
            </a:r>
            <a:r>
              <a:rPr lang="en-GB" sz="3300" dirty="0" err="1" smtClean="0"/>
              <a:t>ei</a:t>
            </a:r>
            <a:r>
              <a:rPr lang="en-GB" sz="3300" dirty="0" smtClean="0"/>
              <a:t> </a:t>
            </a:r>
            <a:r>
              <a:rPr lang="en-GB" sz="3300" dirty="0" err="1" smtClean="0"/>
              <a:t>ben</a:t>
            </a:r>
            <a:r>
              <a:rPr lang="en-GB" sz="3300" dirty="0" smtClean="0"/>
              <a:t> </a:t>
            </a:r>
            <a:r>
              <a:rPr lang="en-GB" sz="3300" dirty="0" err="1" smtClean="0"/>
              <a:t>ei</a:t>
            </a:r>
            <a:r>
              <a:rPr lang="en-GB" sz="3300" dirty="0" smtClean="0"/>
              <a:t> </a:t>
            </a:r>
            <a:r>
              <a:rPr lang="en-GB" sz="3300" dirty="0" err="1" smtClean="0"/>
              <a:t>hun</a:t>
            </a:r>
            <a:r>
              <a:rPr lang="en-GB" sz="3300" dirty="0" smtClean="0"/>
              <a:t> /  </a:t>
            </a:r>
            <a:r>
              <a:rPr lang="en-GB" sz="3300" dirty="0" err="1" smtClean="0"/>
              <a:t>gyda</a:t>
            </a:r>
            <a:r>
              <a:rPr lang="en-GB" sz="3300" dirty="0" smtClean="0"/>
              <a:t> </a:t>
            </a:r>
            <a:r>
              <a:rPr lang="en-GB" sz="3300" dirty="0" err="1" smtClean="0"/>
              <a:t>chyfoedion</a:t>
            </a:r>
            <a:r>
              <a:rPr lang="en-GB" sz="3300" dirty="0" smtClean="0"/>
              <a:t> / </a:t>
            </a:r>
            <a:r>
              <a:rPr lang="en-GB" sz="3300" dirty="0" err="1" smtClean="0"/>
              <a:t>teulu</a:t>
            </a:r>
            <a:r>
              <a:rPr lang="en-GB" sz="3300" dirty="0" smtClean="0"/>
              <a:t>)  </a:t>
            </a:r>
          </a:p>
          <a:p>
            <a:r>
              <a:rPr lang="en-GB" sz="3300" dirty="0" err="1"/>
              <a:t>A</a:t>
            </a:r>
            <a:r>
              <a:rPr lang="en-GB" sz="3300" dirty="0" err="1" smtClean="0"/>
              <a:t>gweddau</a:t>
            </a:r>
            <a:r>
              <a:rPr lang="en-GB" sz="3300" dirty="0" smtClean="0"/>
              <a:t> </a:t>
            </a:r>
            <a:r>
              <a:rPr lang="en-GB" sz="3300" dirty="0" err="1" smtClean="0"/>
              <a:t>teulu</a:t>
            </a:r>
            <a:r>
              <a:rPr lang="en-GB" sz="3300" dirty="0" smtClean="0"/>
              <a:t> </a:t>
            </a:r>
          </a:p>
          <a:p>
            <a:r>
              <a:rPr lang="en-GB" sz="3300" dirty="0" err="1" smtClean="0"/>
              <a:t>Cefndir</a:t>
            </a:r>
            <a:r>
              <a:rPr lang="en-GB" sz="3300" dirty="0" smtClean="0"/>
              <a:t> </a:t>
            </a:r>
            <a:r>
              <a:rPr lang="en-GB" sz="3300" dirty="0" err="1" smtClean="0"/>
              <a:t>economaidd-gymdeithasol</a:t>
            </a:r>
            <a:endParaRPr lang="en-GB" sz="3300" dirty="0" smtClean="0"/>
          </a:p>
          <a:p>
            <a:endParaRPr lang="en-GB" sz="3300" dirty="0"/>
          </a:p>
          <a:p>
            <a:endParaRPr lang="en-GB" sz="3300" dirty="0" smtClean="0"/>
          </a:p>
          <a:p>
            <a:pPr>
              <a:buNone/>
            </a:pPr>
            <a:r>
              <a:rPr lang="en-GB" sz="3300" dirty="0" smtClean="0"/>
              <a:t>Gallant </a:t>
            </a:r>
            <a:r>
              <a:rPr lang="en-GB" sz="3300" dirty="0" err="1" smtClean="0"/>
              <a:t>i</a:t>
            </a:r>
            <a:r>
              <a:rPr lang="en-GB" sz="3300" dirty="0" smtClean="0"/>
              <a:t> </a:t>
            </a:r>
            <a:r>
              <a:rPr lang="en-GB" sz="3300" dirty="0" err="1" smtClean="0"/>
              <a:t>gyd</a:t>
            </a:r>
            <a:r>
              <a:rPr lang="en-GB" sz="3300" dirty="0" smtClean="0"/>
              <a:t> </a:t>
            </a:r>
            <a:r>
              <a:rPr lang="en-GB" sz="3300" dirty="0" err="1" smtClean="0"/>
              <a:t>cyfrannu</a:t>
            </a:r>
            <a:r>
              <a:rPr lang="en-GB" sz="3300" dirty="0" smtClean="0"/>
              <a:t> at </a:t>
            </a:r>
            <a:r>
              <a:rPr lang="en-GB" sz="3300" dirty="0" err="1" smtClean="0"/>
              <a:t>lunio'r</a:t>
            </a:r>
            <a:r>
              <a:rPr lang="en-GB" sz="3300" dirty="0" smtClean="0"/>
              <a:t> </a:t>
            </a:r>
            <a:r>
              <a:rPr lang="en-GB" sz="3300" dirty="0" err="1" smtClean="0"/>
              <a:t>ffyrdd</a:t>
            </a:r>
            <a:r>
              <a:rPr lang="en-GB" sz="3300" dirty="0" smtClean="0"/>
              <a:t> y  </a:t>
            </a:r>
            <a:r>
              <a:rPr lang="en-GB" sz="3300" dirty="0" err="1" smtClean="0"/>
              <a:t>mae</a:t>
            </a:r>
            <a:r>
              <a:rPr lang="en-GB" sz="3300" dirty="0" smtClean="0"/>
              <a:t> </a:t>
            </a:r>
            <a:r>
              <a:rPr lang="en-GB" sz="3300" dirty="0" err="1" smtClean="0"/>
              <a:t>teledu</a:t>
            </a:r>
            <a:r>
              <a:rPr lang="en-GB" sz="3300" dirty="0" smtClean="0"/>
              <a:t> </a:t>
            </a:r>
            <a:r>
              <a:rPr lang="en-GB" sz="3300" dirty="0" err="1" smtClean="0"/>
              <a:t>yn</a:t>
            </a:r>
            <a:r>
              <a:rPr lang="en-GB" sz="3300" dirty="0" smtClean="0"/>
              <a:t> </a:t>
            </a:r>
            <a:r>
              <a:rPr lang="en-GB" sz="3300" dirty="0" err="1" smtClean="0"/>
              <a:t>cael</a:t>
            </a:r>
            <a:r>
              <a:rPr lang="en-GB" sz="3300" dirty="0" smtClean="0"/>
              <a:t> </a:t>
            </a:r>
            <a:r>
              <a:rPr lang="en-GB" sz="3300" dirty="0" err="1" smtClean="0"/>
              <a:t>ei</a:t>
            </a:r>
            <a:r>
              <a:rPr lang="en-GB" sz="3300" dirty="0" smtClean="0"/>
              <a:t> </a:t>
            </a:r>
            <a:r>
              <a:rPr lang="en-GB" sz="3300" dirty="0" err="1" smtClean="0"/>
              <a:t>ddehongli</a:t>
            </a:r>
            <a:r>
              <a:rPr lang="en-GB" sz="3300" dirty="0" smtClean="0"/>
              <a:t> </a:t>
            </a:r>
            <a:r>
              <a:rPr lang="en-GB" sz="3300" dirty="0" err="1" smtClean="0"/>
              <a:t>gan</a:t>
            </a:r>
            <a:r>
              <a:rPr lang="en-GB" sz="3300" dirty="0" smtClean="0"/>
              <a:t> </a:t>
            </a:r>
            <a:r>
              <a:rPr lang="en-GB" sz="3300" dirty="0" err="1" smtClean="0"/>
              <a:t>wylwyr</a:t>
            </a:r>
            <a:r>
              <a:rPr lang="en-GB" sz="3300" dirty="0" smtClean="0"/>
              <a:t> 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663552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sz="3300" i="1" dirty="0" smtClean="0">
                <a:solidFill>
                  <a:schemeClr val="tx2"/>
                </a:solidFill>
              </a:rPr>
              <a:t>Cultivation theorists tend to ignore the importance of the type of viewer. </a:t>
            </a:r>
          </a:p>
          <a:p>
            <a:pPr>
              <a:buNone/>
            </a:pPr>
            <a:endParaRPr lang="en-US" sz="3300" i="1" dirty="0" smtClean="0">
              <a:solidFill>
                <a:schemeClr val="tx2"/>
              </a:solidFill>
            </a:endParaRPr>
          </a:p>
          <a:p>
            <a:r>
              <a:rPr lang="en-US" sz="3300" i="1" dirty="0" smtClean="0">
                <a:solidFill>
                  <a:schemeClr val="tx2"/>
                </a:solidFill>
              </a:rPr>
              <a:t>Developmental stage and age,</a:t>
            </a:r>
          </a:p>
          <a:p>
            <a:r>
              <a:rPr lang="en-US" sz="3300" i="1" dirty="0">
                <a:solidFill>
                  <a:schemeClr val="tx2"/>
                </a:solidFill>
              </a:rPr>
              <a:t>E</a:t>
            </a:r>
            <a:r>
              <a:rPr lang="en-US" sz="3300" i="1" dirty="0" smtClean="0">
                <a:solidFill>
                  <a:schemeClr val="tx2"/>
                </a:solidFill>
              </a:rPr>
              <a:t>xperience, </a:t>
            </a:r>
          </a:p>
          <a:p>
            <a:r>
              <a:rPr lang="en-US" sz="3300" i="1" dirty="0">
                <a:solidFill>
                  <a:schemeClr val="tx2"/>
                </a:solidFill>
              </a:rPr>
              <a:t>K</a:t>
            </a:r>
            <a:r>
              <a:rPr lang="en-US" sz="3300" i="1" dirty="0" smtClean="0">
                <a:solidFill>
                  <a:schemeClr val="tx2"/>
                </a:solidFill>
              </a:rPr>
              <a:t>nowledge, </a:t>
            </a:r>
          </a:p>
          <a:p>
            <a:r>
              <a:rPr lang="en-US" sz="3300" i="1" dirty="0">
                <a:solidFill>
                  <a:schemeClr val="tx2"/>
                </a:solidFill>
              </a:rPr>
              <a:t>G</a:t>
            </a:r>
            <a:r>
              <a:rPr lang="en-US" sz="3300" i="1" dirty="0" smtClean="0">
                <a:solidFill>
                  <a:schemeClr val="tx2"/>
                </a:solidFill>
              </a:rPr>
              <a:t>ender, </a:t>
            </a:r>
          </a:p>
          <a:p>
            <a:r>
              <a:rPr lang="en-US" sz="3300" i="1" dirty="0">
                <a:solidFill>
                  <a:schemeClr val="tx2"/>
                </a:solidFill>
              </a:rPr>
              <a:t>E</a:t>
            </a:r>
            <a:r>
              <a:rPr lang="en-US" sz="3300" i="1" dirty="0" smtClean="0">
                <a:solidFill>
                  <a:schemeClr val="tx2"/>
                </a:solidFill>
              </a:rPr>
              <a:t>thnicity, </a:t>
            </a:r>
          </a:p>
          <a:p>
            <a:r>
              <a:rPr lang="en-US" sz="3300" i="1" dirty="0">
                <a:solidFill>
                  <a:schemeClr val="tx2"/>
                </a:solidFill>
              </a:rPr>
              <a:t>V</a:t>
            </a:r>
            <a:r>
              <a:rPr lang="en-US" sz="3300" i="1" dirty="0" smtClean="0">
                <a:solidFill>
                  <a:schemeClr val="tx2"/>
                </a:solidFill>
              </a:rPr>
              <a:t>iewing contexts (alone with peers / family), </a:t>
            </a:r>
          </a:p>
          <a:p>
            <a:r>
              <a:rPr lang="en-US" sz="3300" i="1" dirty="0">
                <a:solidFill>
                  <a:schemeClr val="tx2"/>
                </a:solidFill>
              </a:rPr>
              <a:t>F</a:t>
            </a:r>
            <a:r>
              <a:rPr lang="en-US" sz="3300" i="1" dirty="0" smtClean="0">
                <a:solidFill>
                  <a:schemeClr val="tx2"/>
                </a:solidFill>
              </a:rPr>
              <a:t>amily attitudes</a:t>
            </a:r>
          </a:p>
          <a:p>
            <a:r>
              <a:rPr lang="en-US" sz="3300" i="1" dirty="0">
                <a:solidFill>
                  <a:schemeClr val="tx2"/>
                </a:solidFill>
              </a:rPr>
              <a:t>S</a:t>
            </a:r>
            <a:r>
              <a:rPr lang="en-US" sz="3300" i="1" dirty="0" smtClean="0">
                <a:solidFill>
                  <a:schemeClr val="tx2"/>
                </a:solidFill>
              </a:rPr>
              <a:t>ocio-economic background</a:t>
            </a:r>
          </a:p>
          <a:p>
            <a:pPr>
              <a:buNone/>
            </a:pPr>
            <a:endParaRPr lang="en-US" sz="3300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en-US" sz="3300" i="1" dirty="0" smtClean="0">
                <a:solidFill>
                  <a:schemeClr val="tx2"/>
                </a:solidFill>
              </a:rPr>
              <a:t> All contribute to shaping the ways in which television is interpreted by viewers.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7008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en-GB" sz="3600" dirty="0" err="1" smtClean="0"/>
              <a:t>Damcaniaeth</a:t>
            </a:r>
            <a:r>
              <a:rPr lang="en-GB" sz="3600" dirty="0" smtClean="0"/>
              <a:t> </a:t>
            </a:r>
            <a:r>
              <a:rPr lang="en-GB" sz="3600" dirty="0" err="1" smtClean="0"/>
              <a:t>Gosod</a:t>
            </a:r>
            <a:r>
              <a:rPr lang="en-GB" sz="3600" dirty="0"/>
              <a:t>-</a:t>
            </a:r>
            <a:r>
              <a:rPr lang="en-GB" sz="3600" dirty="0" smtClean="0"/>
              <a:t>Agenda  </a:t>
            </a:r>
            <a:br>
              <a:rPr lang="en-GB" sz="3600" dirty="0" smtClean="0"/>
            </a:br>
            <a:r>
              <a:rPr lang="en-GB" sz="3600" i="1" dirty="0" smtClean="0">
                <a:solidFill>
                  <a:schemeClr val="tx2"/>
                </a:solidFill>
              </a:rPr>
              <a:t>Agenda-Setting Theory</a:t>
            </a:r>
            <a:endParaRPr lang="en-GB" sz="36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320481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err="1"/>
              <a:t>C</a:t>
            </a:r>
            <a:r>
              <a:rPr lang="en-GB" dirty="0" err="1" smtClean="0"/>
              <a:t>yfryngau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yw'n</a:t>
            </a:r>
            <a:r>
              <a:rPr lang="en-GB" dirty="0" smtClean="0"/>
              <a:t> </a:t>
            </a:r>
            <a:r>
              <a:rPr lang="en-GB" dirty="0" err="1" smtClean="0"/>
              <a:t>adlewyrchu</a:t>
            </a:r>
            <a:r>
              <a:rPr lang="en-GB" dirty="0" smtClean="0"/>
              <a:t> </a:t>
            </a:r>
            <a:r>
              <a:rPr lang="en-GB" dirty="0" err="1" smtClean="0"/>
              <a:t>realiti</a:t>
            </a:r>
            <a:r>
              <a:rPr lang="en-GB" dirty="0" smtClean="0"/>
              <a:t> ;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hidlo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siapio</a:t>
            </a:r>
            <a:endParaRPr lang="en-GB" dirty="0" smtClean="0"/>
          </a:p>
          <a:p>
            <a:r>
              <a:rPr lang="en-GB" dirty="0" err="1" smtClean="0"/>
              <a:t>canolbwyntio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ychydig</a:t>
            </a:r>
            <a:r>
              <a:rPr lang="en-GB" dirty="0" smtClean="0"/>
              <a:t> o </a:t>
            </a:r>
            <a:r>
              <a:rPr lang="en-GB" dirty="0" err="1" smtClean="0"/>
              <a:t>faterion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y </a:t>
            </a:r>
            <a:r>
              <a:rPr lang="en-GB" dirty="0" err="1" smtClean="0"/>
              <a:t>cyhoedd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feddwl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y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hynny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</a:t>
            </a:r>
            <a:r>
              <a:rPr lang="en-GB" dirty="0" err="1" smtClean="0"/>
              <a:t>pwysig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. ( McCombs a Shaw , 1972)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pt-BR" dirty="0" smtClean="0"/>
              <a:t>dominyddu'r penawdau ar hyn o bryd 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i="1" dirty="0" smtClean="0">
                <a:solidFill>
                  <a:schemeClr val="tx2"/>
                </a:solidFill>
              </a:rPr>
              <a:t>Media:</a:t>
            </a:r>
          </a:p>
          <a:p>
            <a:r>
              <a:rPr lang="en-US" i="1" dirty="0" smtClean="0">
                <a:solidFill>
                  <a:schemeClr val="tx2"/>
                </a:solidFill>
              </a:rPr>
              <a:t>does not reflect reality; they filter and shape it</a:t>
            </a:r>
          </a:p>
          <a:p>
            <a:r>
              <a:rPr lang="en-US" i="1" dirty="0" smtClean="0">
                <a:solidFill>
                  <a:schemeClr val="tx2"/>
                </a:solidFill>
              </a:rPr>
              <a:t>concentration on a few issues and leading the public to perceive those issues as more important than other issues. </a:t>
            </a:r>
          </a:p>
          <a:p>
            <a:pPr>
              <a:buNone/>
            </a:pPr>
            <a:r>
              <a:rPr lang="en-US" i="1" dirty="0" smtClean="0">
                <a:solidFill>
                  <a:schemeClr val="tx2"/>
                </a:solidFill>
              </a:rPr>
              <a:t>(McCombs and Shaw, 1972)</a:t>
            </a:r>
          </a:p>
          <a:p>
            <a:pPr>
              <a:buNone/>
            </a:pPr>
            <a:endParaRPr lang="en-US" i="1" dirty="0" smtClean="0">
              <a:solidFill>
                <a:schemeClr val="tx2"/>
              </a:solidFill>
            </a:endParaRPr>
          </a:p>
          <a:p>
            <a:r>
              <a:rPr lang="en-US" i="1" dirty="0" smtClean="0">
                <a:solidFill>
                  <a:schemeClr val="tx2"/>
                </a:solidFill>
              </a:rPr>
              <a:t>What is dominating the headlines at the moment?</a:t>
            </a:r>
          </a:p>
          <a:p>
            <a:endParaRPr lang="en-GB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004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Stranger-Danger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http://news.bbc.co.uk/1/hi/8399749.stm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http://www.theguardian.com/politics/2004/may/23/uk.children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2424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dirty="0" err="1" smtClean="0"/>
              <a:t>Damcaniaeth</a:t>
            </a:r>
            <a:r>
              <a:rPr lang="en-GB" sz="3200" dirty="0" smtClean="0"/>
              <a:t>  </a:t>
            </a:r>
            <a:r>
              <a:rPr lang="en-GB" sz="3200" dirty="0" err="1" smtClean="0"/>
              <a:t>Fframio</a:t>
            </a:r>
            <a:r>
              <a:rPr lang="en-GB" sz="3200" dirty="0"/>
              <a:t> </a:t>
            </a:r>
            <a:r>
              <a:rPr lang="en-GB" sz="3200" dirty="0" smtClean="0"/>
              <a:t>      </a:t>
            </a:r>
            <a:r>
              <a:rPr lang="en-GB" sz="3200" i="1" dirty="0" smtClean="0">
                <a:solidFill>
                  <a:schemeClr val="tx2"/>
                </a:solidFill>
              </a:rPr>
              <a:t>Framing Theory</a:t>
            </a:r>
            <a:endParaRPr lang="en-GB" sz="32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392489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gyflwyno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Safbwyntiau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lang="en-GB" dirty="0" smtClean="0"/>
          </a:p>
          <a:p>
            <a:r>
              <a:rPr lang="en-GB" dirty="0" smtClean="0"/>
              <a:t>‘</a:t>
            </a:r>
            <a:r>
              <a:rPr lang="en-GB" dirty="0" err="1" smtClean="0"/>
              <a:t>Hoodies</a:t>
            </a:r>
            <a:r>
              <a:rPr lang="en-GB" dirty="0" smtClean="0"/>
              <a:t> ‘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gornel</a:t>
            </a:r>
            <a:r>
              <a:rPr lang="en-GB" dirty="0" smtClean="0"/>
              <a:t> y </a:t>
            </a:r>
            <a:r>
              <a:rPr lang="en-GB" dirty="0" err="1" smtClean="0"/>
              <a:t>stryd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mwynhau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endParaRPr lang="en-GB" dirty="0" smtClean="0"/>
          </a:p>
          <a:p>
            <a:r>
              <a:rPr lang="en-GB" dirty="0" smtClean="0"/>
              <a:t>‘My Big Fat Gypsy wedding? ‘</a:t>
            </a:r>
          </a:p>
          <a:p>
            <a:r>
              <a:rPr lang="en-GB" dirty="0" err="1" smtClean="0"/>
              <a:t>Teledu</a:t>
            </a:r>
            <a:r>
              <a:rPr lang="en-GB" dirty="0" smtClean="0"/>
              <a:t> </a:t>
            </a:r>
            <a:r>
              <a:rPr lang="en-GB" dirty="0" err="1" smtClean="0"/>
              <a:t>Realiti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7" name="Picture 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72066" y="1052736"/>
            <a:ext cx="3786214" cy="5448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0263898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en-GB" sz="2800" dirty="0" err="1" smtClean="0"/>
              <a:t>Damcaniaeth</a:t>
            </a:r>
            <a:r>
              <a:rPr lang="en-GB" sz="2800" dirty="0" smtClean="0"/>
              <a:t>  </a:t>
            </a:r>
            <a:r>
              <a:rPr lang="en-GB" sz="2800" dirty="0" err="1" smtClean="0"/>
              <a:t>Fframio</a:t>
            </a:r>
            <a:r>
              <a:rPr lang="en-GB" sz="2800" dirty="0"/>
              <a:t> </a:t>
            </a:r>
            <a:r>
              <a:rPr lang="en-GB" sz="2800" dirty="0" smtClean="0"/>
              <a:t>          </a:t>
            </a:r>
            <a:r>
              <a:rPr lang="en-GB" sz="2800" i="1" dirty="0" smtClean="0">
                <a:solidFill>
                  <a:schemeClr val="tx2"/>
                </a:solidFill>
              </a:rPr>
              <a:t>Framing Theory</a:t>
            </a:r>
            <a:endParaRPr lang="en-GB" sz="28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4608513"/>
          </a:xfrm>
        </p:spPr>
        <p:txBody>
          <a:bodyPr>
            <a:normAutofit fontScale="92500"/>
          </a:bodyPr>
          <a:lstStyle/>
          <a:p>
            <a:r>
              <a:rPr lang="en-GB" i="1" dirty="0" smtClean="0">
                <a:solidFill>
                  <a:schemeClr val="tx2"/>
                </a:solidFill>
              </a:rPr>
              <a:t>The way information is presented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Different point of views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‘Hoodies ‘ on street corners or young people outside enjoying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My Big Fat Gypsy wedding? 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Reality TV</a:t>
            </a:r>
          </a:p>
          <a:p>
            <a:endParaRPr lang="en-GB" dirty="0"/>
          </a:p>
        </p:txBody>
      </p:sp>
      <p:pic>
        <p:nvPicPr>
          <p:cNvPr id="7" name="Picture 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72066" y="980728"/>
            <a:ext cx="3786214" cy="5520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356505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hlinkClick r:id="rId3"/>
              </a:rPr>
              <a:t>http://news.bbc.co.uk/1/hi/education/7820245.stm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Teenager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1142984"/>
            <a:ext cx="8072494" cy="52149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427541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Cyfeiriadau</a:t>
            </a:r>
            <a:r>
              <a:rPr lang="en-GB" dirty="0" smtClean="0"/>
              <a:t>     </a:t>
            </a:r>
            <a:r>
              <a:rPr lang="en-GB" dirty="0" smtClean="0">
                <a:solidFill>
                  <a:schemeClr val="tx2"/>
                </a:solidFill>
              </a:rPr>
              <a:t>References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sz="2100" dirty="0">
                <a:solidFill>
                  <a:prstClr val="black"/>
                </a:solidFill>
                <a:latin typeface="Calibri"/>
              </a:rPr>
              <a:t>Bandura, A. Ross, D., and Ross, S. A. (1961). Transmission of aggression through the imitation of aggressive models. </a:t>
            </a:r>
            <a:r>
              <a:rPr lang="en-US" sz="2100" i="1" dirty="0">
                <a:solidFill>
                  <a:prstClr val="black"/>
                </a:solidFill>
                <a:latin typeface="Calibri"/>
              </a:rPr>
              <a:t>Journal of Abnormal and Social Psychology</a:t>
            </a:r>
            <a:r>
              <a:rPr lang="en-US" sz="2100" dirty="0">
                <a:solidFill>
                  <a:prstClr val="black"/>
                </a:solidFill>
                <a:latin typeface="Calibri"/>
              </a:rPr>
              <a:t>, 63, 575-582</a:t>
            </a:r>
          </a:p>
          <a:p>
            <a:pPr lvl="0"/>
            <a:r>
              <a:rPr lang="en-US" sz="2100" dirty="0">
                <a:solidFill>
                  <a:prstClr val="black"/>
                </a:solidFill>
                <a:latin typeface="Calibri"/>
              </a:rPr>
              <a:t>Bandura, A. (1977).</a:t>
            </a:r>
            <a:r>
              <a:rPr lang="en-US" sz="2100" i="1" dirty="0">
                <a:solidFill>
                  <a:prstClr val="black"/>
                </a:solidFill>
                <a:latin typeface="Calibri"/>
              </a:rPr>
              <a:t> Social Learning Theory</a:t>
            </a:r>
            <a:r>
              <a:rPr lang="en-US" sz="2100" dirty="0">
                <a:solidFill>
                  <a:prstClr val="black"/>
                </a:solidFill>
                <a:latin typeface="Calibri"/>
              </a:rPr>
              <a:t>. Englewood Cliffs, NJ: Prentice Hall.</a:t>
            </a:r>
          </a:p>
          <a:p>
            <a:pPr lvl="0"/>
            <a:r>
              <a:rPr lang="en-GB" sz="2100" dirty="0" err="1">
                <a:solidFill>
                  <a:prstClr val="black"/>
                </a:solidFill>
                <a:latin typeface="Calibri"/>
              </a:rPr>
              <a:t>Condry</a:t>
            </a:r>
            <a:r>
              <a:rPr lang="en-GB" sz="2100" dirty="0">
                <a:solidFill>
                  <a:prstClr val="black"/>
                </a:solidFill>
                <a:latin typeface="Calibri"/>
              </a:rPr>
              <a:t>, John (1989): </a:t>
            </a:r>
            <a:r>
              <a:rPr lang="en-GB" sz="2100" i="1" dirty="0">
                <a:solidFill>
                  <a:prstClr val="black"/>
                </a:solidFill>
                <a:latin typeface="Calibri"/>
              </a:rPr>
              <a:t>The Psychology of Television</a:t>
            </a:r>
            <a:r>
              <a:rPr lang="en-GB" sz="2100" dirty="0">
                <a:solidFill>
                  <a:prstClr val="black"/>
                </a:solidFill>
                <a:latin typeface="Calibri"/>
              </a:rPr>
              <a:t>. Hillsdale, NJ: Lawrence Erlbaum</a:t>
            </a:r>
            <a:br>
              <a:rPr lang="en-GB" sz="2100" dirty="0">
                <a:solidFill>
                  <a:prstClr val="black"/>
                </a:solidFill>
                <a:latin typeface="Calibri"/>
              </a:rPr>
            </a:br>
            <a:endParaRPr lang="en-GB" sz="2100" dirty="0">
              <a:solidFill>
                <a:prstClr val="black"/>
              </a:solidFill>
              <a:latin typeface="Calibri"/>
            </a:endParaRPr>
          </a:p>
          <a:p>
            <a:pPr lvl="0"/>
            <a:r>
              <a:rPr lang="en-GB" sz="2100" dirty="0">
                <a:solidFill>
                  <a:prstClr val="black"/>
                </a:solidFill>
                <a:latin typeface="Calibri"/>
              </a:rPr>
              <a:t>Dominick, J. R. (1990): </a:t>
            </a:r>
            <a:r>
              <a:rPr lang="en-GB" sz="2100" i="1" dirty="0">
                <a:solidFill>
                  <a:prstClr val="black"/>
                </a:solidFill>
                <a:latin typeface="Calibri"/>
              </a:rPr>
              <a:t>The Dynamics of Mass Communication</a:t>
            </a:r>
            <a:r>
              <a:rPr lang="en-GB" sz="2100" dirty="0">
                <a:solidFill>
                  <a:prstClr val="black"/>
                </a:solidFill>
                <a:latin typeface="Calibri"/>
              </a:rPr>
              <a:t>. New York: McGraw-Hill</a:t>
            </a:r>
          </a:p>
          <a:p>
            <a:pPr lvl="0"/>
            <a:r>
              <a:rPr lang="en-GB" sz="2100" dirty="0" err="1">
                <a:solidFill>
                  <a:prstClr val="black"/>
                </a:solidFill>
                <a:latin typeface="Calibri"/>
              </a:rPr>
              <a:t>Evra</a:t>
            </a:r>
            <a:r>
              <a:rPr lang="en-GB" sz="2100" dirty="0">
                <a:solidFill>
                  <a:prstClr val="black"/>
                </a:solidFill>
                <a:latin typeface="Calibri"/>
              </a:rPr>
              <a:t> van , J. (1990): </a:t>
            </a:r>
            <a:r>
              <a:rPr lang="en-GB" sz="2100" i="1" dirty="0">
                <a:solidFill>
                  <a:prstClr val="black"/>
                </a:solidFill>
                <a:latin typeface="Calibri"/>
              </a:rPr>
              <a:t>Television and Child Development. </a:t>
            </a:r>
            <a:r>
              <a:rPr lang="en-GB" sz="2100" dirty="0">
                <a:solidFill>
                  <a:prstClr val="black"/>
                </a:solidFill>
                <a:latin typeface="Calibri"/>
              </a:rPr>
              <a:t>Hillsdale, NJ: Lawrence Erlbaum</a:t>
            </a:r>
            <a:br>
              <a:rPr lang="en-GB" sz="2100" dirty="0">
                <a:solidFill>
                  <a:prstClr val="black"/>
                </a:solidFill>
                <a:latin typeface="Calibri"/>
              </a:rPr>
            </a:br>
            <a:r>
              <a:rPr lang="en-US" sz="2100" dirty="0" err="1">
                <a:solidFill>
                  <a:prstClr val="black"/>
                </a:solidFill>
                <a:latin typeface="Calibri"/>
              </a:rPr>
              <a:t>Gerbner</a:t>
            </a:r>
            <a:r>
              <a:rPr lang="en-US" sz="2100" dirty="0">
                <a:solidFill>
                  <a:prstClr val="black"/>
                </a:solidFill>
                <a:latin typeface="Calibri"/>
              </a:rPr>
              <a:t>, G., and Gross, L. (1976). Living with television: The violence profile. Journal of </a:t>
            </a:r>
            <a:r>
              <a:rPr lang="en-GB" sz="2100" dirty="0">
                <a:solidFill>
                  <a:prstClr val="black"/>
                </a:solidFill>
                <a:latin typeface="Calibri"/>
              </a:rPr>
              <a:t>Communication, 26(2), 172–199.</a:t>
            </a:r>
          </a:p>
          <a:p>
            <a:pPr lvl="0"/>
            <a:r>
              <a:rPr lang="en-US" sz="2100" dirty="0" err="1">
                <a:solidFill>
                  <a:prstClr val="black"/>
                </a:solidFill>
                <a:latin typeface="Calibri"/>
              </a:rPr>
              <a:t>Gerbner</a:t>
            </a:r>
            <a:r>
              <a:rPr lang="en-US" sz="2100" dirty="0">
                <a:solidFill>
                  <a:prstClr val="black"/>
                </a:solidFill>
                <a:latin typeface="Calibri"/>
              </a:rPr>
              <a:t>, G., Gross, L., Morgan, M., and </a:t>
            </a:r>
            <a:r>
              <a:rPr lang="en-US" sz="2100" dirty="0" err="1">
                <a:solidFill>
                  <a:prstClr val="black"/>
                </a:solidFill>
                <a:latin typeface="Calibri"/>
              </a:rPr>
              <a:t>Signorielli</a:t>
            </a:r>
            <a:r>
              <a:rPr lang="en-US" sz="2100" dirty="0">
                <a:solidFill>
                  <a:prstClr val="black"/>
                </a:solidFill>
                <a:latin typeface="Calibri"/>
              </a:rPr>
              <a:t>, N. (1980). The mainstreaming of America: </a:t>
            </a:r>
            <a:r>
              <a:rPr lang="en-GB" sz="2100" dirty="0">
                <a:solidFill>
                  <a:prstClr val="black"/>
                </a:solidFill>
                <a:latin typeface="Calibri"/>
              </a:rPr>
              <a:t>Violence profile no. 11. Journal of Communication, 30(3), 10–29.</a:t>
            </a:r>
          </a:p>
          <a:p>
            <a:pPr lvl="0"/>
            <a:r>
              <a:rPr lang="en-US" sz="2100" dirty="0" err="1">
                <a:solidFill>
                  <a:prstClr val="black"/>
                </a:solidFill>
                <a:latin typeface="Calibri"/>
              </a:rPr>
              <a:t>Gerbner</a:t>
            </a:r>
            <a:r>
              <a:rPr lang="en-US" sz="2100" dirty="0">
                <a:solidFill>
                  <a:prstClr val="black"/>
                </a:solidFill>
                <a:latin typeface="Calibri"/>
              </a:rPr>
              <a:t>, G., Gross, L., Morgan, M., and </a:t>
            </a:r>
            <a:r>
              <a:rPr lang="en-US" sz="2100" dirty="0" err="1">
                <a:solidFill>
                  <a:prstClr val="black"/>
                </a:solidFill>
                <a:latin typeface="Calibri"/>
              </a:rPr>
              <a:t>Signorielli</a:t>
            </a:r>
            <a:r>
              <a:rPr lang="en-US" sz="2100" dirty="0">
                <a:solidFill>
                  <a:prstClr val="black"/>
                </a:solidFill>
                <a:latin typeface="Calibri"/>
              </a:rPr>
              <a:t>, N. (1986). Living with television: The dynamics of the cultivation process. In J. Bryant &amp; D. </a:t>
            </a:r>
            <a:r>
              <a:rPr lang="en-US" sz="2100" dirty="0" err="1">
                <a:solidFill>
                  <a:prstClr val="black"/>
                </a:solidFill>
                <a:latin typeface="Calibri"/>
              </a:rPr>
              <a:t>Zillmann</a:t>
            </a:r>
            <a:r>
              <a:rPr lang="en-US" sz="2100" dirty="0">
                <a:solidFill>
                  <a:prstClr val="black"/>
                </a:solidFill>
                <a:latin typeface="Calibri"/>
              </a:rPr>
              <a:t> (Eds.), Perspectives on </a:t>
            </a:r>
            <a:r>
              <a:rPr lang="en-GB" sz="2100" dirty="0">
                <a:solidFill>
                  <a:prstClr val="black"/>
                </a:solidFill>
                <a:latin typeface="Calibri"/>
              </a:rPr>
              <a:t>media effects (pp. 17–48). Hillsdale, NJ: Erlbaum.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4265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Cyfeiriadau</a:t>
            </a:r>
            <a:r>
              <a:rPr lang="en-GB" dirty="0"/>
              <a:t>     </a:t>
            </a:r>
            <a:r>
              <a:rPr lang="en-GB" dirty="0">
                <a:solidFill>
                  <a:schemeClr val="tx2"/>
                </a:solidFill>
              </a:rPr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62500" lnSpcReduction="20000"/>
          </a:bodyPr>
          <a:lstStyle/>
          <a:p>
            <a:r>
              <a:rPr lang="en-US" dirty="0" err="1" smtClean="0"/>
              <a:t>Gerbner</a:t>
            </a:r>
            <a:r>
              <a:rPr lang="en-US" dirty="0" smtClean="0"/>
              <a:t>, G., Gross, L., Morgan, M., </a:t>
            </a:r>
            <a:r>
              <a:rPr lang="en-US" dirty="0" err="1" smtClean="0"/>
              <a:t>Signorielli</a:t>
            </a:r>
            <a:r>
              <a:rPr lang="en-US" dirty="0" smtClean="0"/>
              <a:t>, N., and Shanahan, J. (2002). Growing up with television: Cultivation processes. In J. Bryant &amp; D. </a:t>
            </a:r>
            <a:r>
              <a:rPr lang="en-US" dirty="0" err="1" smtClean="0"/>
              <a:t>Zillmann</a:t>
            </a:r>
            <a:r>
              <a:rPr lang="en-US" dirty="0" smtClean="0"/>
              <a:t> (Eds.), Media effects: Advances in theory and research: A second edition (pp. 43–68). Hillsdale, NJ: Erlbaum.</a:t>
            </a:r>
            <a:r>
              <a:rPr lang="en-GB" dirty="0" smtClean="0"/>
              <a:t> Boyd-Barrett, Oliver &amp; Peter Braham (eds.) (1987): </a:t>
            </a:r>
            <a:r>
              <a:rPr lang="en-GB" i="1" dirty="0" smtClean="0"/>
              <a:t>Media, Knowledge and Power</a:t>
            </a:r>
            <a:r>
              <a:rPr lang="en-GB" dirty="0" smtClean="0"/>
              <a:t>. London: </a:t>
            </a:r>
            <a:r>
              <a:rPr lang="en-GB" dirty="0" err="1" smtClean="0"/>
              <a:t>Croom</a:t>
            </a:r>
            <a:r>
              <a:rPr lang="en-GB" dirty="0" smtClean="0"/>
              <a:t> Helm</a:t>
            </a:r>
          </a:p>
          <a:p>
            <a:r>
              <a:rPr lang="en-US" dirty="0" err="1" smtClean="0"/>
              <a:t>Goffman</a:t>
            </a:r>
            <a:r>
              <a:rPr lang="en-US" dirty="0" smtClean="0"/>
              <a:t>, E. (1974). Frame Analysis. Cambridge: Harvard University Press.</a:t>
            </a:r>
          </a:p>
          <a:p>
            <a:r>
              <a:rPr lang="en-GB" dirty="0" smtClean="0"/>
              <a:t>Livingstone, S. (1990): </a:t>
            </a:r>
            <a:r>
              <a:rPr lang="en-GB" i="1" dirty="0" smtClean="0"/>
              <a:t>Making Sense of Television. </a:t>
            </a:r>
            <a:r>
              <a:rPr lang="en-GB" dirty="0" smtClean="0"/>
              <a:t>London: </a:t>
            </a:r>
            <a:r>
              <a:rPr lang="en-GB" dirty="0" err="1" smtClean="0"/>
              <a:t>Pergamon</a:t>
            </a:r>
            <a:endParaRPr lang="en-GB" dirty="0" smtClean="0"/>
          </a:p>
          <a:p>
            <a:r>
              <a:rPr lang="en-US" dirty="0" smtClean="0"/>
              <a:t>McCombs, M.E. &amp; Shaw, D. (1972). The Agenda-Setting Function of Mass Media. </a:t>
            </a:r>
            <a:r>
              <a:rPr lang="en-US" i="1" dirty="0" smtClean="0"/>
              <a:t>POQ, 36</a:t>
            </a:r>
            <a:r>
              <a:rPr lang="en-US" dirty="0" smtClean="0"/>
              <a:t>; 176-187.</a:t>
            </a:r>
            <a:endParaRPr lang="en-GB" dirty="0" smtClean="0"/>
          </a:p>
          <a:p>
            <a:r>
              <a:rPr lang="en-GB" dirty="0" err="1" smtClean="0"/>
              <a:t>McQuail</a:t>
            </a:r>
            <a:r>
              <a:rPr lang="en-GB" dirty="0" smtClean="0"/>
              <a:t>, D. and Sven W. (1993): </a:t>
            </a:r>
            <a:r>
              <a:rPr lang="en-GB" i="1" dirty="0" smtClean="0"/>
              <a:t>Communication Models for the Study of Mass Communication. </a:t>
            </a:r>
            <a:r>
              <a:rPr lang="en-GB" dirty="0" smtClean="0"/>
              <a:t>London: Longman</a:t>
            </a:r>
          </a:p>
          <a:p>
            <a:r>
              <a:rPr lang="sv-SE" dirty="0" smtClean="0"/>
              <a:t>Morgan, M. (1990). International cultivation analysis. In N. Signorielli &amp; M. Morgan (Eds.),  </a:t>
            </a:r>
            <a:r>
              <a:rPr lang="en-US" dirty="0" smtClean="0"/>
              <a:t>Cultivation analysis: New directions in media effects research (pp. 225–247). Newbury Park, </a:t>
            </a:r>
            <a:r>
              <a:rPr lang="en-GB" dirty="0" smtClean="0"/>
              <a:t>CA: Sage.</a:t>
            </a:r>
          </a:p>
          <a:p>
            <a:endParaRPr lang="en-US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4946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817</TotalTime>
  <Words>1299</Words>
  <Application>Microsoft Office PowerPoint</Application>
  <PresentationFormat>On-screen Show (4:3)</PresentationFormat>
  <Paragraphs>246</Paragraphs>
  <Slides>21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Plant a’r cyfryngau  EAEC6011C Children and the media  EAEC6011 </vt:lpstr>
      <vt:lpstr>Ydy’r teledu yn cael effaith? Does television have an impact? </vt:lpstr>
      <vt:lpstr>Beth allai fod effaith un o’r cyfryngau? What could be the impacts of one type of media?</vt:lpstr>
      <vt:lpstr>Damcaniaethau Cyfathrebu Torfol Mass Communication Theories</vt:lpstr>
      <vt:lpstr>  Damcaniaeth Dysgu Cymdeithasol  Social Learning Theory  </vt:lpstr>
      <vt:lpstr>Beirniadaeth o Bandura o ran effaith teledu Critique of Bandura in terms of impact of television </vt:lpstr>
      <vt:lpstr>Damcaniaeth Diwyllio Cultivation Theory </vt:lpstr>
      <vt:lpstr>Damcaniaeth Diwyllio Cultivation Theory</vt:lpstr>
      <vt:lpstr>Damcaniaeth Diwyllio Cultivation Theory</vt:lpstr>
      <vt:lpstr>Mae Gerbner yn cynnig: Gerbner suggest that:</vt:lpstr>
      <vt:lpstr>Mae Gerbner yn cynnig: Gerbner suggests that:</vt:lpstr>
      <vt:lpstr>Beirniadaeth Damcaniaeth Diwyllio Critique Cultivation Theory </vt:lpstr>
      <vt:lpstr>Beirniadaeth Damcaniaeth Diwyllio Critique Cultivation Theory</vt:lpstr>
      <vt:lpstr>Beirniadaeth Damcaniaeth Diwyllio Critique Cultivation Theory</vt:lpstr>
      <vt:lpstr>Damcaniaeth Gosod-Agenda   Agenda-Setting Theory</vt:lpstr>
      <vt:lpstr>Stranger-Danger</vt:lpstr>
      <vt:lpstr>Damcaniaeth  Fframio       Framing Theory</vt:lpstr>
      <vt:lpstr>Damcaniaeth  Fframio           Framing Theory</vt:lpstr>
      <vt:lpstr>http://news.bbc.co.uk/1/hi/education/7820245.stm </vt:lpstr>
      <vt:lpstr>Cyfeiriadau     References</vt:lpstr>
      <vt:lpstr>Cyfeiriadau    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EAEC6006-C</dc:title>
  <dc:creator>Gwyneth Davies</dc:creator>
  <cp:lastModifiedBy>Gwyneth Davies</cp:lastModifiedBy>
  <cp:revision>68</cp:revision>
  <dcterms:created xsi:type="dcterms:W3CDTF">2015-01-13T11:07:55Z</dcterms:created>
  <dcterms:modified xsi:type="dcterms:W3CDTF">2018-02-02T16:08:07Z</dcterms:modified>
</cp:coreProperties>
</file>