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723" r:id="rId5"/>
    <p:sldMasterId id="2147483724" r:id="rId6"/>
    <p:sldMasterId id="2147483725" r:id="rId7"/>
    <p:sldMasterId id="2147483726" r:id="rId8"/>
    <p:sldMasterId id="2147483727" r:id="rId9"/>
    <p:sldMasterId id="2147483708" r:id="rId10"/>
    <p:sldMasterId id="2147483712" r:id="rId11"/>
    <p:sldMasterId id="2147483714" r:id="rId12"/>
    <p:sldMasterId id="2147483716" r:id="rId13"/>
    <p:sldMasterId id="2147483720" r:id="rId14"/>
    <p:sldMasterId id="2147483728" r:id="rId15"/>
    <p:sldMasterId id="2147483729" r:id="rId16"/>
    <p:sldMasterId id="2147483662" r:id="rId17"/>
    <p:sldMasterId id="2147483666" r:id="rId18"/>
  </p:sldMasterIdLst>
  <p:notesMasterIdLst>
    <p:notesMasterId r:id="rId41"/>
  </p:notesMasterIdLst>
  <p:sldIdLst>
    <p:sldId id="325" r:id="rId19"/>
    <p:sldId id="326" r:id="rId20"/>
    <p:sldId id="327" r:id="rId21"/>
    <p:sldId id="330" r:id="rId22"/>
    <p:sldId id="328" r:id="rId23"/>
    <p:sldId id="332" r:id="rId24"/>
    <p:sldId id="329" r:id="rId25"/>
    <p:sldId id="333" r:id="rId26"/>
    <p:sldId id="334" r:id="rId27"/>
    <p:sldId id="335" r:id="rId28"/>
    <p:sldId id="336" r:id="rId29"/>
    <p:sldId id="339" r:id="rId30"/>
    <p:sldId id="340" r:id="rId31"/>
    <p:sldId id="338" r:id="rId32"/>
    <p:sldId id="341" r:id="rId33"/>
    <p:sldId id="342" r:id="rId34"/>
    <p:sldId id="343" r:id="rId35"/>
    <p:sldId id="344" r:id="rId36"/>
    <p:sldId id="345" r:id="rId37"/>
    <p:sldId id="346" r:id="rId38"/>
    <p:sldId id="347" r:id="rId39"/>
    <p:sldId id="348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D9F28CB-CBE9-2CAC-2597-D676662A255C}" name="Lilian Martin" initials="LM" userId="S::l.martin@uwtsd.ac.uk::865a25aa-5d86-405e-9b5c-e4f83f7b7fb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C3DE"/>
    <a:srgbClr val="003B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97A3F4-772D-49E6-B1E8-B8C7AF303629}" v="8" dt="2023-09-06T12:42:37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2507" autoAdjust="0"/>
  </p:normalViewPr>
  <p:slideViewPr>
    <p:cSldViewPr snapToGrid="0">
      <p:cViewPr>
        <p:scale>
          <a:sx n="85" d="100"/>
          <a:sy n="85" d="100"/>
        </p:scale>
        <p:origin x="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presProps" Target="presProps.xml"/><Relationship Id="rId47" Type="http://schemas.microsoft.com/office/2018/10/relationships/authors" Target="author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microsoft.com/office/2015/10/relationships/revisionInfo" Target="revisionInfo.xml"/><Relationship Id="rId20" Type="http://schemas.openxmlformats.org/officeDocument/2006/relationships/slide" Target="slides/slide2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B87F-754C-465C-9770-966B53F2B7AB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824EF-40B7-4B64-AAF9-A45E704C99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4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Cudd – egwyddorion sy’n cael eu dysgu fel ymddygiad, ymdrechu, cwblhau tasgau, cydweithio, prydlondeb...</a:t>
            </a:r>
          </a:p>
          <a:p>
            <a:r>
              <a:rPr lang="cy-GB" dirty="0" err="1"/>
              <a:t>Gwaharddiedig</a:t>
            </a:r>
            <a:r>
              <a:rPr lang="cy-GB" dirty="0"/>
              <a:t> – ddim yn cael dysgu e.e. Esblygiad v Big Bang (dim addysg am esblygiad yn Saudi Arabia, Twrci a nifer o daleithiau y ‘</a:t>
            </a:r>
            <a:r>
              <a:rPr lang="cy-GB" dirty="0" err="1"/>
              <a:t>Bible</a:t>
            </a:r>
            <a:r>
              <a:rPr lang="cy-GB" dirty="0"/>
              <a:t> Belt yn Ne UDA), hawliau hoywon – Section 28 yn y DU – gwahardd “unrhyw hyrwyddo bwriadol o hoywon”/2the </a:t>
            </a:r>
            <a:r>
              <a:rPr lang="cy-GB" dirty="0" err="1"/>
              <a:t>intentional</a:t>
            </a:r>
            <a:r>
              <a:rPr lang="cy-GB" dirty="0"/>
              <a:t> </a:t>
            </a:r>
            <a:r>
              <a:rPr lang="cy-GB" dirty="0" err="1"/>
              <a:t>promotion</a:t>
            </a:r>
            <a:r>
              <a:rPr lang="cy-GB" dirty="0"/>
              <a:t> of </a:t>
            </a:r>
            <a:r>
              <a:rPr lang="cy-GB" dirty="0" err="1"/>
              <a:t>homosexuality</a:t>
            </a:r>
            <a:r>
              <a:rPr lang="cy-GB" dirty="0"/>
              <a:t>”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31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deliberately open and inclusive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5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BA5A08F0-2738-3E26-A8BB-4627897D2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2382" y="156278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280103D1-598B-42AA-30E9-548AC198B6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31146" y="6122994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7.jpeg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389DAE1-275B-7B22-7BF2-E10100BE1A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0AB5309-8B76-4E1C-1C21-59A49C2A96F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2D0618-B0BE-700D-9C08-D06395A182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C771081F-8384-FD9D-6C61-8853082F5F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C0A72071-BF97-8615-9924-E9ABE25188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10522232" y="328743"/>
            <a:ext cx="1357016" cy="73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5AD7A0-22DF-FE16-1B6A-F0AA3F04B5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51425A74-C981-E9C6-8FF7-937AD154BD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4145D66-E734-373E-5B42-4592A20B6C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6239FE-37DC-D45F-58B4-A147940CE1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59115CD-FD2E-8936-3D5F-B5023FBC5A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72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C9C148F-B86A-70E7-1539-0A27556C3D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3872354" y="315798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hwb.gov.wales/curriculum-for-wales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cy/overview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en/overview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mrpriestley.wordpress.com/2021/04/02/reframing-curriculum-making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cy/overview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repository/resource/86b443dd-a6fa-4392-ae20-04c2354fa429/en/overview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71E940-589C-144A-9EC6-2C349A735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Century Gothic" panose="020B0502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BE6436-3CC8-FF2C-D12B-C8807DCAAB36}"/>
              </a:ext>
            </a:extLst>
          </p:cNvPr>
          <p:cNvSpPr txBox="1"/>
          <p:nvPr/>
        </p:nvSpPr>
        <p:spPr>
          <a:xfrm>
            <a:off x="6856599" y="1784731"/>
            <a:ext cx="4413522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 err="1">
                <a:latin typeface="Century Gothic" panose="020B0502020202020204" pitchFamily="34" charset="0"/>
              </a:rPr>
              <a:t>Cyflwyniad</a:t>
            </a:r>
            <a:r>
              <a:rPr lang="en-GB" sz="4400" b="1" dirty="0">
                <a:latin typeface="Century Gothic" panose="020B0502020202020204" pitchFamily="34" charset="0"/>
              </a:rPr>
              <a:t> </a:t>
            </a:r>
            <a:r>
              <a:rPr lang="en-GB" sz="4400" b="1" dirty="0" err="1">
                <a:latin typeface="Century Gothic" panose="020B0502020202020204" pitchFamily="34" charset="0"/>
              </a:rPr>
              <a:t>i’r</a:t>
            </a:r>
            <a:r>
              <a:rPr lang="en-GB" sz="4400" b="1" dirty="0">
                <a:latin typeface="Century Gothic" panose="020B0502020202020204" pitchFamily="34" charset="0"/>
              </a:rPr>
              <a:t> </a:t>
            </a:r>
            <a:r>
              <a:rPr lang="en-GB" sz="4400" b="1" dirty="0" err="1">
                <a:latin typeface="Century Gothic" panose="020B0502020202020204" pitchFamily="34" charset="0"/>
              </a:rPr>
              <a:t>Cwricwlwm</a:t>
            </a:r>
            <a:endParaRPr lang="en-GB" sz="4400" b="1" dirty="0">
              <a:latin typeface="Century Gothic" panose="020B0502020202020204" pitchFamily="34" charset="0"/>
            </a:endParaRPr>
          </a:p>
          <a:p>
            <a:endParaRPr lang="en-GB" sz="4400" b="1" dirty="0">
              <a:latin typeface="Century Gothic" panose="020B0502020202020204" pitchFamily="34" charset="0"/>
            </a:endParaRPr>
          </a:p>
          <a:p>
            <a:r>
              <a:rPr lang="en-GB" sz="4400" b="1" dirty="0">
                <a:latin typeface="Century Gothic" panose="020B0502020202020204" pitchFamily="34" charset="0"/>
              </a:rPr>
              <a:t>An introduction to Curriculum</a:t>
            </a:r>
          </a:p>
          <a:p>
            <a:endParaRPr lang="en-GB" sz="2800" dirty="0">
              <a:latin typeface="Century Gothic" panose="020B0502020202020204" pitchFamily="34" charset="0"/>
            </a:endParaRPr>
          </a:p>
          <a:p>
            <a:endParaRPr lang="en-GB" sz="2800" dirty="0">
              <a:latin typeface="Century Gothic" panose="020B0502020202020204" pitchFamily="34" charset="0"/>
            </a:endParaRPr>
          </a:p>
          <a:p>
            <a:r>
              <a:rPr lang="en-GB" sz="2800" dirty="0">
                <a:latin typeface="Century Gothic" panose="020B0502020202020204" pitchFamily="34" charset="0"/>
              </a:rPr>
              <a:t>ECAD6008</a:t>
            </a:r>
          </a:p>
        </p:txBody>
      </p:sp>
    </p:spTree>
    <p:extLst>
      <p:ext uri="{BB962C8B-B14F-4D97-AF65-F5344CB8AC3E}">
        <p14:creationId xmlns:p14="http://schemas.microsoft.com/office/powerpoint/2010/main" val="90343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6B631-D6AF-C6EE-7899-EE86BD9C4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pan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clywed</a:t>
            </a:r>
            <a:r>
              <a:rPr lang="en-GB" dirty="0"/>
              <a:t> y term ‘</a:t>
            </a:r>
            <a:r>
              <a:rPr lang="en-GB" dirty="0" err="1"/>
              <a:t>cwricwlwm</a:t>
            </a:r>
            <a:r>
              <a:rPr lang="en-GB" dirty="0"/>
              <a:t>’?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91B506-B01C-ED88-9F33-2F5FB04337C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96002" y="2846611"/>
            <a:ext cx="5444064" cy="200588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Discuss in pairs / small groups and be ready to share your ideas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2C2B3AA3-6BB9-6C28-A12A-AF88476DCD0A}"/>
              </a:ext>
            </a:extLst>
          </p:cNvPr>
          <p:cNvSpPr txBox="1">
            <a:spLocks/>
          </p:cNvSpPr>
          <p:nvPr/>
        </p:nvSpPr>
        <p:spPr>
          <a:xfrm>
            <a:off x="759072" y="2886815"/>
            <a:ext cx="5444064" cy="2005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 a </a:t>
            </a:r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rannu</a:t>
            </a:r>
            <a:r>
              <a:rPr lang="en-GB" dirty="0"/>
              <a:t> </a:t>
            </a:r>
            <a:r>
              <a:rPr lang="en-GB" dirty="0" err="1"/>
              <a:t>syniadau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861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2E21D6-FB84-B984-2B20-8752396B9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10B54E-9949-1076-3950-F53EA8586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Does dim </a:t>
            </a:r>
            <a:r>
              <a:rPr lang="en-GB" dirty="0" err="1"/>
              <a:t>diffiniad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bawb</a:t>
            </a:r>
            <a:endParaRPr lang="en-GB" dirty="0"/>
          </a:p>
          <a:p>
            <a:r>
              <a:rPr lang="en-GB" dirty="0"/>
              <a:t>Yn </a:t>
            </a:r>
            <a:r>
              <a:rPr lang="en-GB" dirty="0" err="1"/>
              <a:t>hanesyddol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disgrifio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cwrs</a:t>
            </a:r>
            <a:endParaRPr lang="en-GB" dirty="0"/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yn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cymhleth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term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yn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cymysglyd</a:t>
            </a:r>
            <a:r>
              <a:rPr lang="en-GB" dirty="0"/>
              <a:t> a </a:t>
            </a:r>
            <a:r>
              <a:rPr lang="en-GB" dirty="0" err="1"/>
              <a:t>dadleuol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53CE95-3332-6129-5F82-2FABFB495D42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is no universally accepted definition</a:t>
            </a:r>
          </a:p>
          <a:p>
            <a:r>
              <a:rPr lang="en-GB" dirty="0"/>
              <a:t>Historically, it has been used to describe the content of a course</a:t>
            </a:r>
          </a:p>
          <a:p>
            <a:r>
              <a:rPr lang="en-GB" dirty="0"/>
              <a:t>However, as education has become more complex, so the term has become more confused and contested</a:t>
            </a:r>
          </a:p>
        </p:txBody>
      </p:sp>
    </p:spTree>
    <p:extLst>
      <p:ext uri="{BB962C8B-B14F-4D97-AF65-F5344CB8AC3E}">
        <p14:creationId xmlns:p14="http://schemas.microsoft.com/office/powerpoint/2010/main" val="663975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1C899-51E9-8EAF-0B30-282310BB9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ac </a:t>
            </a:r>
            <a:r>
              <a:rPr lang="en-GB" dirty="0" err="1"/>
              <a:t>Addysgeg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2910B-6BE4-C6A3-B138-9D8BAB763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rhai</a:t>
            </a:r>
            <a:r>
              <a:rPr lang="en-GB" dirty="0"/>
              <a:t> yn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geiniog</a:t>
            </a:r>
            <a:r>
              <a:rPr lang="en-GB" dirty="0"/>
              <a:t>. </a:t>
            </a:r>
            <a:r>
              <a:rPr lang="en-GB" dirty="0" err="1"/>
              <a:t>Byddai</a:t>
            </a:r>
            <a:r>
              <a:rPr lang="en-GB" dirty="0"/>
              <a:t> model </a:t>
            </a:r>
            <a:r>
              <a:rPr lang="en-GB" dirty="0" err="1"/>
              <a:t>syml</a:t>
            </a:r>
            <a:r>
              <a:rPr lang="en-GB" dirty="0"/>
              <a:t> yn </a:t>
            </a:r>
            <a:r>
              <a:rPr lang="en-GB" dirty="0" err="1"/>
              <a:t>awgrymu</a:t>
            </a:r>
            <a:r>
              <a:rPr lang="en-GB" dirty="0"/>
              <a:t>….</a:t>
            </a:r>
          </a:p>
          <a:p>
            <a:endParaRPr lang="en-GB" dirty="0"/>
          </a:p>
          <a:p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b="1" dirty="0"/>
              <a:t>BETH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endParaRPr lang="en-GB" sz="2400" dirty="0"/>
          </a:p>
          <a:p>
            <a:r>
              <a:rPr lang="en-GB" sz="2400" dirty="0" err="1"/>
              <a:t>Addysgeg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b="1" dirty="0"/>
              <a:t>SUT</a:t>
            </a:r>
            <a:r>
              <a:rPr lang="en-GB" sz="2400" dirty="0"/>
              <a:t> </a:t>
            </a:r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4223EA-F4D7-AECE-6CE3-F9B26A819CA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GB" dirty="0"/>
              <a:t>Sometimes viewed as two sides of a coin. A simplified model would suggest that..</a:t>
            </a:r>
            <a:br>
              <a:rPr lang="en-GB" dirty="0"/>
            </a:br>
            <a:endParaRPr lang="en-GB" dirty="0"/>
          </a:p>
          <a:p>
            <a:pPr lvl="1"/>
            <a:r>
              <a:rPr lang="en-GB" dirty="0"/>
              <a:t>Curriculum is </a:t>
            </a:r>
            <a:r>
              <a:rPr lang="en-GB" b="1" dirty="0"/>
              <a:t>WHAT</a:t>
            </a:r>
            <a:r>
              <a:rPr lang="en-GB" dirty="0"/>
              <a:t> is taught</a:t>
            </a:r>
            <a:br>
              <a:rPr lang="en-GB" dirty="0"/>
            </a:br>
            <a:endParaRPr lang="en-GB" dirty="0"/>
          </a:p>
          <a:p>
            <a:pPr lvl="1"/>
            <a:r>
              <a:rPr lang="en-GB" dirty="0"/>
              <a:t>Pedagogy is </a:t>
            </a:r>
            <a:r>
              <a:rPr lang="en-GB" b="1" dirty="0"/>
              <a:t>HOW</a:t>
            </a:r>
            <a:r>
              <a:rPr lang="en-GB" dirty="0"/>
              <a:t> it is taught</a:t>
            </a:r>
          </a:p>
        </p:txBody>
      </p:sp>
    </p:spTree>
    <p:extLst>
      <p:ext uri="{BB962C8B-B14F-4D97-AF65-F5344CB8AC3E}">
        <p14:creationId xmlns:p14="http://schemas.microsoft.com/office/powerpoint/2010/main" val="1206275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94029C-DA40-8237-48BC-8D8741CCB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20A7E-C4EB-8B82-A355-B1B297930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yn </a:t>
            </a:r>
            <a:r>
              <a:rPr lang="en-GB" dirty="0" err="1"/>
              <a:t>yr</a:t>
            </a:r>
            <a:r>
              <a:rPr lang="en-GB" dirty="0"/>
              <a:t> 1980au </a:t>
            </a:r>
            <a:r>
              <a:rPr lang="en-GB" dirty="0" err="1"/>
              <a:t>hwyr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Ymdrech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yn well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yn </a:t>
            </a:r>
            <a:r>
              <a:rPr lang="en-GB" dirty="0" err="1"/>
              <a:t>digwydd</a:t>
            </a:r>
            <a:r>
              <a:rPr lang="en-GB" dirty="0"/>
              <a:t> 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 </a:t>
            </a:r>
            <a:r>
              <a:rPr lang="en-GB" dirty="0" err="1"/>
              <a:t>chodi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fesul</a:t>
            </a:r>
            <a:r>
              <a:rPr lang="en-GB" dirty="0"/>
              <a:t> </a:t>
            </a:r>
            <a:r>
              <a:rPr lang="en-GB" b="1" dirty="0" err="1"/>
              <a:t>pynciau</a:t>
            </a:r>
            <a:endParaRPr lang="en-GB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C5E748-2A20-2F67-4F1D-B832273D7F0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Created in the late 1980s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attempt by the Government to better control what was happening in schools (and by extension, improve outcomes)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Organised by </a:t>
            </a:r>
            <a:r>
              <a:rPr lang="en-GB" b="1" dirty="0"/>
              <a:t>subjects</a:t>
            </a:r>
          </a:p>
        </p:txBody>
      </p:sp>
    </p:spTree>
    <p:extLst>
      <p:ext uri="{BB962C8B-B14F-4D97-AF65-F5344CB8AC3E}">
        <p14:creationId xmlns:p14="http://schemas.microsoft.com/office/powerpoint/2010/main" val="185773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94029C-DA40-8237-48BC-8D8741CCB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20A7E-C4EB-8B82-A355-B1B297930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, Cymru a </a:t>
            </a:r>
            <a:r>
              <a:rPr lang="en-GB" dirty="0" err="1"/>
              <a:t>Gogledd</a:t>
            </a:r>
            <a:r>
              <a:rPr lang="en-GB" dirty="0"/>
              <a:t> </a:t>
            </a:r>
            <a:r>
              <a:rPr lang="en-GB" dirty="0" err="1"/>
              <a:t>Iwerddon</a:t>
            </a:r>
            <a:r>
              <a:rPr lang="en-GB" dirty="0"/>
              <a:t> (er bod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pynciau</a:t>
            </a:r>
            <a:r>
              <a:rPr lang="en-GB" dirty="0"/>
              <a:t> â </a:t>
            </a:r>
            <a:r>
              <a:rPr lang="en-GB" dirty="0" err="1"/>
              <a:t>chwricwlwm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pwnc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Trefnu</a:t>
            </a:r>
            <a:r>
              <a:rPr lang="en-GB" dirty="0"/>
              <a:t> yn </a:t>
            </a:r>
            <a:r>
              <a:rPr lang="en-GB" dirty="0" err="1"/>
              <a:t>ôl</a:t>
            </a:r>
            <a:r>
              <a:rPr lang="en-GB" dirty="0"/>
              <a:t> ‘</a:t>
            </a:r>
            <a:r>
              <a:rPr lang="en-GB" dirty="0" err="1"/>
              <a:t>Cyfnodau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’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C5E748-2A20-2F67-4F1D-B832273D7F0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Covered England, Wales and NI (although some subjects had a separate Curriculum in Wales)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Entitlement for all pupils to study all subjects, regardless of gender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Organised schools by ‘Key Stage’</a:t>
            </a:r>
          </a:p>
        </p:txBody>
      </p:sp>
    </p:spTree>
    <p:extLst>
      <p:ext uri="{BB962C8B-B14F-4D97-AF65-F5344CB8AC3E}">
        <p14:creationId xmlns:p14="http://schemas.microsoft.com/office/powerpoint/2010/main" val="2345236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1798-61E6-94D7-3D0B-356D2522A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yn </a:t>
            </a:r>
            <a:r>
              <a:rPr lang="en-GB" dirty="0" err="1"/>
              <a:t>esblygu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4BD84-73C4-88E5-644B-9529CF07B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1988</a:t>
            </a:r>
          </a:p>
          <a:p>
            <a:pPr marL="0" indent="0">
              <a:buNone/>
            </a:pPr>
            <a:r>
              <a:rPr lang="en-GB" dirty="0" err="1"/>
              <a:t>e.e.</a:t>
            </a:r>
            <a:endParaRPr lang="en-GB" dirty="0"/>
          </a:p>
          <a:p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gynnwys</a:t>
            </a:r>
            <a:endParaRPr lang="en-GB" dirty="0"/>
          </a:p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‘</a:t>
            </a:r>
            <a:r>
              <a:rPr lang="en-GB" dirty="0" err="1"/>
              <a:t>sgiliau</a:t>
            </a:r>
            <a:r>
              <a:rPr lang="en-GB" dirty="0"/>
              <a:t>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E50083-94EA-DF8C-B68C-8C7C4D8BE504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GB" dirty="0"/>
              <a:t>Several iterations of the NC since ’88</a:t>
            </a:r>
          </a:p>
          <a:p>
            <a:r>
              <a:rPr lang="en-GB" dirty="0"/>
              <a:t>Characterised by:</a:t>
            </a:r>
          </a:p>
          <a:p>
            <a:pPr lvl="1"/>
            <a:r>
              <a:rPr lang="en-GB" dirty="0"/>
              <a:t>Slimming down content</a:t>
            </a:r>
          </a:p>
          <a:p>
            <a:pPr lvl="1"/>
            <a:r>
              <a:rPr lang="en-GB" dirty="0"/>
              <a:t>Additional focus on ‘skills’</a:t>
            </a:r>
          </a:p>
        </p:txBody>
      </p:sp>
    </p:spTree>
    <p:extLst>
      <p:ext uri="{BB962C8B-B14F-4D97-AF65-F5344CB8AC3E}">
        <p14:creationId xmlns:p14="http://schemas.microsoft.com/office/powerpoint/2010/main" val="3987941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4A499-B7D2-92AD-B145-8FDDD0F67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Datganoli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C18F8-CBEE-A970-B201-AC7A1F2FA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Ers</a:t>
            </a:r>
            <a:r>
              <a:rPr lang="en-GB" dirty="0"/>
              <a:t> 2010 -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yn </a:t>
            </a:r>
            <a:r>
              <a:rPr lang="en-GB" dirty="0" err="1"/>
              <a:t>Lloegr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yn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endParaRPr lang="en-GB" dirty="0"/>
          </a:p>
          <a:p>
            <a:r>
              <a:rPr lang="en-GB" dirty="0"/>
              <a:t>2015 – </a:t>
            </a:r>
            <a:r>
              <a:rPr lang="en-GB" dirty="0" err="1"/>
              <a:t>adroddiad</a:t>
            </a:r>
            <a:r>
              <a:rPr lang="en-GB" dirty="0"/>
              <a:t> ‘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’ yn </a:t>
            </a:r>
            <a:r>
              <a:rPr lang="en-GB" dirty="0" err="1"/>
              <a:t>argymell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/>
              <a:t>2022 – </a:t>
            </a:r>
            <a:r>
              <a:rPr lang="en-GB" dirty="0" err="1"/>
              <a:t>lansio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o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06D5F7-B051-3F6E-9D89-8074D044073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Post 2010 significant changes to NC in England were not mirrored in Wales</a:t>
            </a:r>
          </a:p>
          <a:p>
            <a:r>
              <a:rPr lang="en-GB" dirty="0"/>
              <a:t>2015 ‘Successful Futures’ proposed root and branch curriculum reform in Wales</a:t>
            </a:r>
          </a:p>
          <a:p>
            <a:r>
              <a:rPr lang="en-GB" dirty="0"/>
              <a:t>Curriculum for Wales launched in 2022 but take up is secondary schools is varied.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378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4D052-4CFF-BFF3-B7AF-D2C12F53D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D703D-43F7-D8A6-05FE-A17005BED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Rhan</a:t>
            </a:r>
            <a:r>
              <a:rPr lang="en-GB" dirty="0"/>
              <a:t> 1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dyddiau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Canolbwyntiwch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, bl 7-9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grwp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D472B-3DC9-7EB0-953A-2D4BB3CE487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Part 1 - What do you remember from your school days? 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Focus on your early secondary school. Year 7-9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Write out a list as a group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884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4D052-4CFF-BFF3-B7AF-D2C12F53D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D703D-43F7-D8A6-05FE-A17005BED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Rhan</a:t>
            </a:r>
            <a:r>
              <a:rPr lang="en-GB" dirty="0"/>
              <a:t> 1 – 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dyddiau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Rhan</a:t>
            </a:r>
            <a:r>
              <a:rPr lang="en-GB" dirty="0"/>
              <a:t> 2 –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rhannwch</a:t>
            </a:r>
            <a:r>
              <a:rPr lang="en-GB" dirty="0"/>
              <a:t> y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grwp</a:t>
            </a:r>
            <a:endParaRPr lang="en-GB" dirty="0"/>
          </a:p>
          <a:p>
            <a:pPr lvl="1"/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wnaethoch</a:t>
            </a:r>
            <a:r>
              <a:rPr lang="en-GB" dirty="0"/>
              <a:t> chi </a:t>
            </a:r>
            <a:r>
              <a:rPr lang="en-GB" dirty="0" err="1"/>
              <a:t>ddysgu</a:t>
            </a:r>
            <a:r>
              <a:rPr lang="en-GB" dirty="0"/>
              <a:t> yn </a:t>
            </a:r>
            <a:r>
              <a:rPr lang="en-GB" dirty="0" err="1"/>
              <a:t>uniongyrchol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algebra, </a:t>
            </a:r>
            <a:r>
              <a:rPr lang="en-GB" dirty="0" err="1"/>
              <a:t>treigladau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ail </a:t>
            </a:r>
            <a:r>
              <a:rPr lang="en-GB" dirty="0" err="1"/>
              <a:t>ryfel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)</a:t>
            </a:r>
          </a:p>
          <a:p>
            <a:pPr lvl="1"/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wnaethoch</a:t>
            </a:r>
            <a:r>
              <a:rPr lang="en-GB" dirty="0"/>
              <a:t> chi </a:t>
            </a:r>
            <a:r>
              <a:rPr lang="en-GB" dirty="0" err="1"/>
              <a:t>ddysgu</a:t>
            </a:r>
            <a:r>
              <a:rPr lang="en-GB" dirty="0"/>
              <a:t> yn </a:t>
            </a:r>
            <a:r>
              <a:rPr lang="en-GB" dirty="0" err="1"/>
              <a:t>anuniongyrchol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ymddwyn</a:t>
            </a:r>
            <a:r>
              <a:rPr lang="en-GB" dirty="0"/>
              <a:t>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D472B-3DC9-7EB0-953A-2D4BB3CE487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Part 1 - What do you remember from your school days?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Part 2 – Now divide that list into two group</a:t>
            </a:r>
          </a:p>
          <a:p>
            <a:r>
              <a:rPr lang="en-GB" dirty="0"/>
              <a:t>Topics you were taught directly (Motte and Bailey castles?!?)</a:t>
            </a:r>
          </a:p>
          <a:p>
            <a:r>
              <a:rPr lang="en-GB" dirty="0"/>
              <a:t>Things you learned indirectly (how to behave)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933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42C71-5419-3DFE-B31F-5EFBD3699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Gwricwlwm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FF579-C4DD-9722-EADE-F34770D5C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ddamcaniaethwyr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mathau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o </a:t>
            </a:r>
            <a:r>
              <a:rPr lang="en-GB" dirty="0" err="1"/>
              <a:t>gwricwla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b="1" dirty="0" err="1"/>
              <a:t>Cwricwlwm</a:t>
            </a:r>
            <a:r>
              <a:rPr lang="en-GB" b="1" dirty="0"/>
              <a:t> </a:t>
            </a:r>
            <a:r>
              <a:rPr lang="en-GB" b="1" dirty="0" err="1"/>
              <a:t>Penodol</a:t>
            </a:r>
            <a:r>
              <a:rPr lang="en-GB" b="1" dirty="0"/>
              <a:t> </a:t>
            </a:r>
            <a:r>
              <a:rPr lang="en-GB" dirty="0"/>
              <a:t>– y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ddysgu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Cwricwlwm</a:t>
            </a:r>
            <a:r>
              <a:rPr lang="en-GB" b="1" dirty="0"/>
              <a:t> </a:t>
            </a:r>
            <a:r>
              <a:rPr lang="en-GB" b="1" dirty="0" err="1"/>
              <a:t>cudd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nghymuned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Cwricwlwm</a:t>
            </a:r>
            <a:r>
              <a:rPr lang="en-GB" b="1" dirty="0"/>
              <a:t> </a:t>
            </a:r>
            <a:r>
              <a:rPr lang="en-GB" b="1" dirty="0" err="1"/>
              <a:t>Gwaharddiedig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testunau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gwahardd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136584-BFFD-B0C1-1694-4C0B990AE7FD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Different theorists have tried to identify different types of Curriculum, including:</a:t>
            </a:r>
          </a:p>
          <a:p>
            <a:pPr marL="0" indent="0">
              <a:buNone/>
            </a:pPr>
            <a:r>
              <a:rPr lang="en-GB" b="1" dirty="0"/>
              <a:t>Explicit Curriculum </a:t>
            </a:r>
            <a:r>
              <a:rPr lang="en-GB" dirty="0"/>
              <a:t>– The knowledge and skills pupils are expected to acquire</a:t>
            </a:r>
          </a:p>
          <a:p>
            <a:pPr marL="0" indent="0">
              <a:buNone/>
            </a:pPr>
            <a:r>
              <a:rPr lang="en-GB" b="1" dirty="0"/>
              <a:t>Hidden Curriculum </a:t>
            </a:r>
            <a:r>
              <a:rPr lang="en-GB" dirty="0"/>
              <a:t>– things learned because of the way the school is organised or run</a:t>
            </a:r>
          </a:p>
          <a:p>
            <a:pPr marL="0" indent="0">
              <a:buNone/>
            </a:pPr>
            <a:r>
              <a:rPr lang="en-GB" b="1" dirty="0"/>
              <a:t>Excluded Curriculum </a:t>
            </a:r>
            <a:r>
              <a:rPr lang="en-GB" dirty="0"/>
              <a:t>– topics specifically excluded</a:t>
            </a:r>
          </a:p>
        </p:txBody>
      </p:sp>
    </p:spTree>
    <p:extLst>
      <p:ext uri="{BB962C8B-B14F-4D97-AF65-F5344CB8AC3E}">
        <p14:creationId xmlns:p14="http://schemas.microsoft.com/office/powerpoint/2010/main" val="1446660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2E21D6-FB84-B984-2B20-8752396B9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10B54E-9949-1076-3950-F53EA8586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bwrpas</a:t>
            </a:r>
            <a:r>
              <a:rPr lang="en-GB" dirty="0"/>
              <a:t> y system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ymestyn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‘</a:t>
            </a:r>
            <a:r>
              <a:rPr lang="en-GB" dirty="0" err="1"/>
              <a:t>cwricwlwm</a:t>
            </a:r>
            <a:r>
              <a:rPr lang="en-GB" dirty="0"/>
              <a:t>’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yn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‘</a:t>
            </a:r>
            <a:r>
              <a:rPr lang="en-GB" dirty="0" err="1"/>
              <a:t>rhestr</a:t>
            </a:r>
            <a:r>
              <a:rPr lang="en-GB" dirty="0"/>
              <a:t> o </a:t>
            </a:r>
            <a:r>
              <a:rPr lang="en-GB" dirty="0" err="1"/>
              <a:t>bethau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’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53CE95-3332-6129-5F82-2FABFB495D42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As the purpose of the education system has expanded, so ‘Curriculum’ has become more than just ‘a list of things to be learned’</a:t>
            </a:r>
          </a:p>
        </p:txBody>
      </p:sp>
    </p:spTree>
    <p:extLst>
      <p:ext uri="{BB962C8B-B14F-4D97-AF65-F5344CB8AC3E}">
        <p14:creationId xmlns:p14="http://schemas.microsoft.com/office/powerpoint/2010/main" val="664380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98028-6346-4806-68F3-47D9DCF0C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Diffiniad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2A8499-DCA4-A6A9-51F5-D8A88E7FA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348" y="1977203"/>
            <a:ext cx="6525536" cy="15908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E31072-E900-E20E-EC94-7F8E637C7DE6}"/>
              </a:ext>
            </a:extLst>
          </p:cNvPr>
          <p:cNvSpPr txBox="1"/>
          <p:nvPr/>
        </p:nvSpPr>
        <p:spPr>
          <a:xfrm>
            <a:off x="9284246" y="4611269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(Donaldson, 2015)</a:t>
            </a:r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BC8B6E4C-7B65-B76B-3135-361384CE1C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184" t="37955" r="23043" b="51411"/>
          <a:stretch/>
        </p:blipFill>
        <p:spPr>
          <a:xfrm>
            <a:off x="521713" y="3638165"/>
            <a:ext cx="6787878" cy="1345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010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6899-77C7-08F2-8328-4CA6EB07A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 </a:t>
            </a:r>
            <a:r>
              <a:rPr lang="en-GB" dirty="0" err="1"/>
              <a:t>bynciau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ddibenion</a:t>
            </a:r>
            <a:r>
              <a:rPr lang="en-GB" dirty="0"/>
              <a:t>…</a:t>
            </a:r>
            <a:r>
              <a:rPr lang="en-GB" dirty="0" err="1"/>
              <a:t>CiG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74F1B-1878-9D35-AFB9-470913302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drefnu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</a:t>
            </a:r>
            <a:r>
              <a:rPr lang="en-GB" dirty="0" err="1"/>
              <a:t>dibenion</a:t>
            </a:r>
            <a:r>
              <a:rPr lang="en-GB" dirty="0"/>
              <a:t> yn </a:t>
            </a:r>
            <a:r>
              <a:rPr lang="en-GB" dirty="0" err="1"/>
              <a:t>gyntaf</a:t>
            </a:r>
            <a:endParaRPr lang="en-GB" dirty="0"/>
          </a:p>
          <a:p>
            <a:r>
              <a:rPr lang="en-GB" dirty="0" err="1"/>
              <a:t>Pynciau</a:t>
            </a:r>
            <a:r>
              <a:rPr lang="en-GB" dirty="0"/>
              <a:t>/</a:t>
            </a:r>
            <a:r>
              <a:rPr lang="en-GB" dirty="0" err="1"/>
              <a:t>disgyblaethau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grwpio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‘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’</a:t>
            </a:r>
          </a:p>
          <a:p>
            <a:r>
              <a:rPr lang="en-GB" dirty="0"/>
              <a:t>Un </a:t>
            </a:r>
            <a:r>
              <a:rPr lang="en-GB" dirty="0" err="1"/>
              <a:t>cwricwlwm</a:t>
            </a:r>
            <a:r>
              <a:rPr lang="en-GB" dirty="0"/>
              <a:t> o 3-16 </a:t>
            </a:r>
            <a:r>
              <a:rPr lang="en-GB" dirty="0" err="1"/>
              <a:t>oed</a:t>
            </a:r>
            <a:endParaRPr lang="en-GB" dirty="0"/>
          </a:p>
          <a:p>
            <a:r>
              <a:rPr lang="en-GB" dirty="0" err="1"/>
              <a:t>Cymwysterau</a:t>
            </a:r>
            <a:r>
              <a:rPr lang="en-GB" dirty="0"/>
              <a:t> yn </a:t>
            </a:r>
            <a:r>
              <a:rPr lang="en-GB" dirty="0" err="1"/>
              <a:t>newid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BC519E-2165-DD68-0C44-57373A2EAEFD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Organised around purposes first</a:t>
            </a:r>
          </a:p>
          <a:p>
            <a:pPr marL="0" indent="0">
              <a:buNone/>
            </a:pPr>
            <a:r>
              <a:rPr lang="en-GB" dirty="0"/>
              <a:t>Subjects/Disciplines grouped into ‘Areas of Learning and Experience’</a:t>
            </a:r>
          </a:p>
          <a:p>
            <a:pPr marL="0" indent="0">
              <a:buNone/>
            </a:pPr>
            <a:r>
              <a:rPr lang="en-GB" dirty="0"/>
              <a:t>One curriculum from 3-16</a:t>
            </a:r>
          </a:p>
          <a:p>
            <a:pPr marL="0" indent="0">
              <a:buNone/>
            </a:pPr>
            <a:r>
              <a:rPr lang="en-GB" dirty="0"/>
              <a:t>Qualifications being reformed to align</a:t>
            </a:r>
          </a:p>
        </p:txBody>
      </p:sp>
    </p:spTree>
    <p:extLst>
      <p:ext uri="{BB962C8B-B14F-4D97-AF65-F5344CB8AC3E}">
        <p14:creationId xmlns:p14="http://schemas.microsoft.com/office/powerpoint/2010/main" val="4061310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ACB33-8785-E553-AFC1-937A682B7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A687D2-1A6A-0854-F248-510C93B2CDFE}"/>
              </a:ext>
            </a:extLst>
          </p:cNvPr>
          <p:cNvSpPr txBox="1"/>
          <p:nvPr/>
        </p:nvSpPr>
        <p:spPr>
          <a:xfrm>
            <a:off x="6948196" y="4968942"/>
            <a:ext cx="45346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https://hwb.gov.wales/curriculum-for-wales/</a:t>
            </a:r>
            <a:r>
              <a:rPr lang="en-GB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4385CA-8EF2-5930-853E-D7A9E6937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10" y="1571738"/>
            <a:ext cx="5871390" cy="3952421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1C62B6A-8AA1-E726-C11D-25FB79F051C6}"/>
              </a:ext>
            </a:extLst>
          </p:cNvPr>
          <p:cNvSpPr/>
          <p:nvPr/>
        </p:nvSpPr>
        <p:spPr>
          <a:xfrm>
            <a:off x="476343" y="2471819"/>
            <a:ext cx="1265372" cy="107613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42981926-97FC-EFF7-EABE-11C254FB41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00" t="13170" r="13936" b="13129"/>
          <a:stretch/>
        </p:blipFill>
        <p:spPr>
          <a:xfrm>
            <a:off x="6223324" y="471226"/>
            <a:ext cx="5837413" cy="3898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6404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219A8-A49F-1380-7816-1935FBB5D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04FD51-9930-6461-A945-56A91A5B1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719797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3DFF6D-09F3-A28E-58DB-CA28A8FFAB49}"/>
              </a:ext>
            </a:extLst>
          </p:cNvPr>
          <p:cNvSpPr txBox="1"/>
          <p:nvPr/>
        </p:nvSpPr>
        <p:spPr>
          <a:xfrm>
            <a:off x="9289563" y="5657671"/>
            <a:ext cx="2902437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https://hwb.gov.wales/repository/resource/86b443dd-a6fa-4392-ae20-04c2354fa429/cy/overview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5031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43ED273-5810-3CCF-C045-9DC19921B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515"/>
            <a:ext cx="959427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BD57C7-F8C4-5DF2-9AE1-5C1F0BD3D051}"/>
              </a:ext>
            </a:extLst>
          </p:cNvPr>
          <p:cNvSpPr txBox="1"/>
          <p:nvPr/>
        </p:nvSpPr>
        <p:spPr>
          <a:xfrm>
            <a:off x="8666480" y="5920155"/>
            <a:ext cx="3525520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https://hwb.gov.wales/repository/resource/86b443dd-a6fa-4392-ae20-04c2354fa429/en/overview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54313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DC4F3-2506-41B5-4D62-7B5BAACA5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Goblygiadau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B2DD5-6943-34AE-7E3B-0C2C1C0DF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/</a:t>
            </a:r>
            <a:r>
              <a:rPr lang="en-GB" dirty="0" err="1"/>
              <a:t>Athrawon</a:t>
            </a:r>
            <a:r>
              <a:rPr lang="en-GB" dirty="0"/>
              <a:t> yn </a:t>
            </a:r>
            <a:r>
              <a:rPr lang="en-GB" dirty="0" err="1"/>
              <a:t>gynllunwyr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  <a:p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pwnc</a:t>
            </a:r>
            <a:endParaRPr lang="en-GB" dirty="0"/>
          </a:p>
          <a:p>
            <a:r>
              <a:rPr lang="en-GB" dirty="0"/>
              <a:t>Proses </a:t>
            </a:r>
            <a:r>
              <a:rPr lang="en-GB" dirty="0" err="1"/>
              <a:t>barhaol</a:t>
            </a:r>
            <a:r>
              <a:rPr lang="en-GB" dirty="0"/>
              <a:t> yn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synnwyr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cyfan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C06FB0-86B0-4284-25D9-7D9B16DCCFF8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Schools / Teachers are Curriculum designers, not curriculum deliverers</a:t>
            </a:r>
          </a:p>
          <a:p>
            <a:pPr marL="0" indent="0">
              <a:buNone/>
            </a:pPr>
            <a:r>
              <a:rPr lang="en-GB" dirty="0"/>
              <a:t>More than just your subject</a:t>
            </a:r>
          </a:p>
          <a:p>
            <a:pPr marL="0" indent="0">
              <a:buNone/>
            </a:pPr>
            <a:r>
              <a:rPr lang="en-GB" dirty="0"/>
              <a:t>Ongoing process of making sense of this</a:t>
            </a:r>
          </a:p>
        </p:txBody>
      </p:sp>
    </p:spTree>
    <p:extLst>
      <p:ext uri="{BB962C8B-B14F-4D97-AF65-F5344CB8AC3E}">
        <p14:creationId xmlns:p14="http://schemas.microsoft.com/office/powerpoint/2010/main" val="18517877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309E4-343D-CD77-D218-307A7F487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3C584B-0B53-1D49-A546-55AFB50BA8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051" y="-46672"/>
            <a:ext cx="6136523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0137B9-0B6C-6BF6-DFE8-36ACB3DEEE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7" y="-46672"/>
            <a:ext cx="3897273" cy="15937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DB4C481-5BD9-9F96-CF80-0B72C19F7E92}"/>
              </a:ext>
            </a:extLst>
          </p:cNvPr>
          <p:cNvSpPr txBox="1"/>
          <p:nvPr/>
        </p:nvSpPr>
        <p:spPr>
          <a:xfrm>
            <a:off x="134670" y="4807635"/>
            <a:ext cx="40614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Reframing curriculum making – Professor Mark Priestley (wordpress.com)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545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219A8-A49F-1380-7816-1935FBB5D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04FD51-9930-6461-A945-56A91A5B1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719797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3DFF6D-09F3-A28E-58DB-CA28A8FFAB49}"/>
              </a:ext>
            </a:extLst>
          </p:cNvPr>
          <p:cNvSpPr txBox="1"/>
          <p:nvPr/>
        </p:nvSpPr>
        <p:spPr>
          <a:xfrm>
            <a:off x="9289563" y="5657671"/>
            <a:ext cx="2902437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https://hwb.gov.wales/repository/resource/86b443dd-a6fa-4392-ae20-04c2354fa429/cy/overview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603515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43ED273-5810-3CCF-C045-9DC19921B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515"/>
            <a:ext cx="959427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BD57C7-F8C4-5DF2-9AE1-5C1F0BD3D051}"/>
              </a:ext>
            </a:extLst>
          </p:cNvPr>
          <p:cNvSpPr txBox="1"/>
          <p:nvPr/>
        </p:nvSpPr>
        <p:spPr>
          <a:xfrm>
            <a:off x="8666480" y="5920155"/>
            <a:ext cx="3525520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https://hwb.gov.wales/repository/resource/86b443dd-a6fa-4392-ae20-04c2354fa429/en/overview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65491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11C1D-C177-A302-437D-753B003C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6735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91F7E3E6-1D1C-49E2-9151-82C023908425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260C985E-FC23-4708-B4D6-379F0660CAF2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7708EA92-ABB3-4E99-8796-4EE09A8D7813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9585204E-3B77-4DD2-9B71-A343EE5EAE37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5E3DF53B-1F46-4290-96A7-A5B20849E01D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080E2E00-7B20-4B2B-AEF6-D4A893FF9EDF}"/>
    </a:ext>
  </a:extLst>
</a:theme>
</file>

<file path=ppt/theme/theme7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0FF4404E-5506-4888-97B9-964E9F96CFE3}"/>
    </a:ext>
  </a:extLst>
</a:theme>
</file>

<file path=ppt/theme/theme8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DFDB6FDC-F483-4E4E-B782-DABC397B3B4D}"/>
    </a:ext>
  </a:extLst>
</a:theme>
</file>

<file path=ppt/theme/theme9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2F5329AD-8DD7-4FAD-A348-3DE518A3EAA9}"/>
    </a:ext>
  </a:extLst>
</a:theme>
</file>

<file path=ppt/theme/theme10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62B02A23-D089-4115-B655-AFA808E43DC9}"/>
    </a:ext>
  </a:extLst>
</a:theme>
</file>

<file path=ppt/theme/theme11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80E4B76D-6C72-4E0C-8BA4-FDEC54914446}"/>
    </a:ext>
  </a:extLst>
</a:theme>
</file>

<file path=ppt/theme/theme1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EA337B52-E16D-45D8-88D0-B247154636D3}"/>
    </a:ext>
  </a:extLst>
</a:theme>
</file>

<file path=ppt/theme/theme1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55F24811-E403-404B-8390-A18540228BEB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D087FCDE-93FD-4D32-BDEF-8186DB1222E1}"/>
    </a:ext>
  </a:extLst>
</a:theme>
</file>

<file path=ppt/theme/theme15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 empty" id="{FE384E7C-A975-45C7-978E-67EAAAE7AABF}" vid="{16E858B4-FC29-4BBA-BCE6-AF4FB15A93E6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0EDD0EC-C1BD-41A2-ABCB-96065693B41B}">
  <ds:schemaRefs>
    <ds:schemaRef ds:uri="8ee9550b-f5f4-4dde-bce5-39f4ba45c2f1"/>
    <ds:schemaRef ds:uri="92c24619-d6d5-42cf-b618-23d930ad9f20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664E7280-A2D9-4F60-9009-5789DAB8DC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APLP Template</Template>
  <TotalTime>178</TotalTime>
  <Words>1047</Words>
  <Application>Microsoft Office PowerPoint</Application>
  <PresentationFormat>Sgrin Lydan</PresentationFormat>
  <Paragraphs>124</Paragraphs>
  <Slides>22</Slides>
  <Notes>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15</vt:i4>
      </vt:variant>
      <vt:variant>
        <vt:lpstr>Teitlau Sleidiau</vt:lpstr>
      </vt:variant>
      <vt:variant>
        <vt:i4>22</vt:i4>
      </vt:variant>
    </vt:vector>
  </HeadingPairs>
  <TitlesOfParts>
    <vt:vector size="41" baseType="lpstr">
      <vt:lpstr>Arial</vt:lpstr>
      <vt:lpstr>Calibri</vt:lpstr>
      <vt:lpstr>Calibri Light</vt:lpstr>
      <vt:lpstr>Century Gothic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2_UWTSD 200_Subtitle 3</vt:lpstr>
      <vt:lpstr>4_UWTSD 200_Subtitle 3</vt:lpstr>
      <vt:lpstr>5_UWTSD 200_Subtitle 3</vt:lpstr>
      <vt:lpstr>6_UWTSD 200_Subtitle 3</vt:lpstr>
      <vt:lpstr>8_UWTSD 200_Subtitle 3</vt:lpstr>
      <vt:lpstr>UWTSD 200_Text 1</vt:lpstr>
      <vt:lpstr>UWTSD 200_Text 3</vt:lpstr>
      <vt:lpstr>UWTSD 200_Text 5</vt:lpstr>
      <vt:lpstr>UWTSD Logo Variations with Image Behind</vt:lpstr>
      <vt:lpstr>Cyflwyniad PowerPoint</vt:lpstr>
      <vt:lpstr>Beth sy’n dod i’r meddwl pan ydych chi’n clywed y term ‘cwricwlwm’?</vt:lpstr>
      <vt:lpstr>Beth yw Cwricwlwm?</vt:lpstr>
      <vt:lpstr>Cwricwlwm ac Addysgeg</vt:lpstr>
      <vt:lpstr>Cwricwlwm Cenedlaethol</vt:lpstr>
      <vt:lpstr>Cwricwlwm Cenedlaethol</vt:lpstr>
      <vt:lpstr>Cwricwlwm yn esblygu</vt:lpstr>
      <vt:lpstr>Datganoli a’r cwricwlwm</vt:lpstr>
      <vt:lpstr>Trafodaeth </vt:lpstr>
      <vt:lpstr>Trafodaeth  </vt:lpstr>
      <vt:lpstr>Mathau o Gwricwlwm</vt:lpstr>
      <vt:lpstr>Beth yw Cwricwlwm?</vt:lpstr>
      <vt:lpstr>Diffiniad o’r Cwricwlwm yng Nghymru</vt:lpstr>
      <vt:lpstr>O bynciau i ddibenion…CiG</vt:lpstr>
      <vt:lpstr>Cwricwlwm i Gymru</vt:lpstr>
      <vt:lpstr>Cyflwyniad PowerPoint</vt:lpstr>
      <vt:lpstr>Cyflwyniad PowerPoint</vt:lpstr>
      <vt:lpstr>Goblygiadau</vt:lpstr>
      <vt:lpstr>Cyflwyniad PowerPoint</vt:lpstr>
      <vt:lpstr>Cyflwyniad PowerPoint</vt:lpstr>
      <vt:lpstr>Cyflwyniad PowerPoint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Stacey</dc:creator>
  <cp:lastModifiedBy>Aled</cp:lastModifiedBy>
  <cp:revision>4</cp:revision>
  <dcterms:created xsi:type="dcterms:W3CDTF">2023-09-06T11:12:09Z</dcterms:created>
  <dcterms:modified xsi:type="dcterms:W3CDTF">2023-09-06T21:57:06Z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