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0275213" cy="21388388"/>
  <p:notesSz cx="21388388" cy="30275213"/>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7386" autoAdjust="0"/>
  </p:normalViewPr>
  <p:slideViewPr>
    <p:cSldViewPr snapToGrid="0" snapToObjects="1">
      <p:cViewPr>
        <p:scale>
          <a:sx n="75" d="100"/>
          <a:sy n="75" d="100"/>
        </p:scale>
        <p:origin x="-2982" y="-6450"/>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key Scourfield" userId="f9807866ebe83f04" providerId="LiveId" clId="{8B32AFD2-7B10-4A00-A558-342F52D3AD67}"/>
    <pc:docChg chg="undo redo custSel modSld">
      <pc:chgData name="Mikey Scourfield" userId="f9807866ebe83f04" providerId="LiveId" clId="{8B32AFD2-7B10-4A00-A558-342F52D3AD67}" dt="2026-05-18T06:53:43.630" v="1127" actId="120"/>
      <pc:docMkLst>
        <pc:docMk/>
      </pc:docMkLst>
      <pc:sldChg chg="addSp delSp modSp mod">
        <pc:chgData name="Mikey Scourfield" userId="f9807866ebe83f04" providerId="LiveId" clId="{8B32AFD2-7B10-4A00-A558-342F52D3AD67}" dt="2026-05-18T06:53:43.630" v="1127" actId="120"/>
        <pc:sldMkLst>
          <pc:docMk/>
          <pc:sldMk cId="0" sldId="256"/>
        </pc:sldMkLst>
        <pc:spChg chg="mod">
          <ac:chgData name="Mikey Scourfield" userId="f9807866ebe83f04" providerId="LiveId" clId="{8B32AFD2-7B10-4A00-A558-342F52D3AD67}" dt="2026-05-16T20:42:23.905" v="430" actId="14100"/>
          <ac:spMkLst>
            <pc:docMk/>
            <pc:sldMk cId="0" sldId="256"/>
            <ac:spMk id="18" creationId="{00000000-0000-0000-0000-000000000000}"/>
          </ac:spMkLst>
        </pc:spChg>
        <pc:spChg chg="mod">
          <ac:chgData name="Mikey Scourfield" userId="f9807866ebe83f04" providerId="LiveId" clId="{8B32AFD2-7B10-4A00-A558-342F52D3AD67}" dt="2026-05-16T20:51:06.652" v="632" actId="1076"/>
          <ac:spMkLst>
            <pc:docMk/>
            <pc:sldMk cId="0" sldId="256"/>
            <ac:spMk id="19" creationId="{00000000-0000-0000-0000-000000000000}"/>
          </ac:spMkLst>
        </pc:spChg>
        <pc:spChg chg="mod">
          <ac:chgData name="Mikey Scourfield" userId="f9807866ebe83f04" providerId="LiveId" clId="{8B32AFD2-7B10-4A00-A558-342F52D3AD67}" dt="2026-05-16T21:58:35.012" v="1105" actId="20577"/>
          <ac:spMkLst>
            <pc:docMk/>
            <pc:sldMk cId="0" sldId="256"/>
            <ac:spMk id="20" creationId="{00000000-0000-0000-0000-000000000000}"/>
          </ac:spMkLst>
        </pc:spChg>
        <pc:spChg chg="mod">
          <ac:chgData name="Mikey Scourfield" userId="f9807866ebe83f04" providerId="LiveId" clId="{8B32AFD2-7B10-4A00-A558-342F52D3AD67}" dt="2026-05-16T20:39:57.986" v="272" actId="1036"/>
          <ac:spMkLst>
            <pc:docMk/>
            <pc:sldMk cId="0" sldId="256"/>
            <ac:spMk id="22" creationId="{00000000-0000-0000-0000-000000000000}"/>
          </ac:spMkLst>
        </pc:spChg>
        <pc:spChg chg="mod">
          <ac:chgData name="Mikey Scourfield" userId="f9807866ebe83f04" providerId="LiveId" clId="{8B32AFD2-7B10-4A00-A558-342F52D3AD67}" dt="2026-05-16T21:03:45.018" v="1098" actId="14100"/>
          <ac:spMkLst>
            <pc:docMk/>
            <pc:sldMk cId="0" sldId="256"/>
            <ac:spMk id="23" creationId="{00000000-0000-0000-0000-000000000000}"/>
          </ac:spMkLst>
        </pc:spChg>
        <pc:spChg chg="mod">
          <ac:chgData name="Mikey Scourfield" userId="f9807866ebe83f04" providerId="LiveId" clId="{8B32AFD2-7B10-4A00-A558-342F52D3AD67}" dt="2026-05-16T20:43:13.388" v="457" actId="1035"/>
          <ac:spMkLst>
            <pc:docMk/>
            <pc:sldMk cId="0" sldId="256"/>
            <ac:spMk id="24" creationId="{00000000-0000-0000-0000-000000000000}"/>
          </ac:spMkLst>
        </pc:spChg>
        <pc:spChg chg="mod">
          <ac:chgData name="Mikey Scourfield" userId="f9807866ebe83f04" providerId="LiveId" clId="{8B32AFD2-7B10-4A00-A558-342F52D3AD67}" dt="2026-05-16T20:43:13.388" v="457" actId="1035"/>
          <ac:spMkLst>
            <pc:docMk/>
            <pc:sldMk cId="0" sldId="256"/>
            <ac:spMk id="26" creationId="{00000000-0000-0000-0000-000000000000}"/>
          </ac:spMkLst>
        </pc:spChg>
        <pc:spChg chg="mod">
          <ac:chgData name="Mikey Scourfield" userId="f9807866ebe83f04" providerId="LiveId" clId="{8B32AFD2-7B10-4A00-A558-342F52D3AD67}" dt="2026-05-16T20:43:13.388" v="457" actId="1035"/>
          <ac:spMkLst>
            <pc:docMk/>
            <pc:sldMk cId="0" sldId="256"/>
            <ac:spMk id="28" creationId="{00000000-0000-0000-0000-000000000000}"/>
          </ac:spMkLst>
        </pc:spChg>
        <pc:spChg chg="mod">
          <ac:chgData name="Mikey Scourfield" userId="f9807866ebe83f04" providerId="LiveId" clId="{8B32AFD2-7B10-4A00-A558-342F52D3AD67}" dt="2026-05-16T20:43:13.388" v="457" actId="1035"/>
          <ac:spMkLst>
            <pc:docMk/>
            <pc:sldMk cId="0" sldId="256"/>
            <ac:spMk id="30" creationId="{00000000-0000-0000-0000-000000000000}"/>
          </ac:spMkLst>
        </pc:spChg>
        <pc:spChg chg="mod">
          <ac:chgData name="Mikey Scourfield" userId="f9807866ebe83f04" providerId="LiveId" clId="{8B32AFD2-7B10-4A00-A558-342F52D3AD67}" dt="2026-05-16T20:43:13.388" v="457" actId="1035"/>
          <ac:spMkLst>
            <pc:docMk/>
            <pc:sldMk cId="0" sldId="256"/>
            <ac:spMk id="31" creationId="{00000000-0000-0000-0000-000000000000}"/>
          </ac:spMkLst>
        </pc:spChg>
        <pc:spChg chg="mod">
          <ac:chgData name="Mikey Scourfield" userId="f9807866ebe83f04" providerId="LiveId" clId="{8B32AFD2-7B10-4A00-A558-342F52D3AD67}" dt="2026-05-16T20:43:13.388" v="457" actId="1035"/>
          <ac:spMkLst>
            <pc:docMk/>
            <pc:sldMk cId="0" sldId="256"/>
            <ac:spMk id="32" creationId="{00000000-0000-0000-0000-000000000000}"/>
          </ac:spMkLst>
        </pc:spChg>
        <pc:spChg chg="mod">
          <ac:chgData name="Mikey Scourfield" userId="f9807866ebe83f04" providerId="LiveId" clId="{8B32AFD2-7B10-4A00-A558-342F52D3AD67}" dt="2026-05-16T20:43:13.388" v="457" actId="1035"/>
          <ac:spMkLst>
            <pc:docMk/>
            <pc:sldMk cId="0" sldId="256"/>
            <ac:spMk id="33" creationId="{00000000-0000-0000-0000-000000000000}"/>
          </ac:spMkLst>
        </pc:spChg>
        <pc:spChg chg="mod">
          <ac:chgData name="Mikey Scourfield" userId="f9807866ebe83f04" providerId="LiveId" clId="{8B32AFD2-7B10-4A00-A558-342F52D3AD67}" dt="2026-05-16T20:37:27.454" v="93" actId="14100"/>
          <ac:spMkLst>
            <pc:docMk/>
            <pc:sldMk cId="0" sldId="256"/>
            <ac:spMk id="35" creationId="{00000000-0000-0000-0000-000000000000}"/>
          </ac:spMkLst>
        </pc:spChg>
        <pc:spChg chg="mod">
          <ac:chgData name="Mikey Scourfield" userId="f9807866ebe83f04" providerId="LiveId" clId="{8B32AFD2-7B10-4A00-A558-342F52D3AD67}" dt="2026-05-16T20:43:13.388" v="457" actId="1035"/>
          <ac:spMkLst>
            <pc:docMk/>
            <pc:sldMk cId="0" sldId="256"/>
            <ac:spMk id="36" creationId="{00000000-0000-0000-0000-000000000000}"/>
          </ac:spMkLst>
        </pc:spChg>
        <pc:spChg chg="mod">
          <ac:chgData name="Mikey Scourfield" userId="f9807866ebe83f04" providerId="LiveId" clId="{8B32AFD2-7B10-4A00-A558-342F52D3AD67}" dt="2026-05-16T20:37:35.286" v="122" actId="1035"/>
          <ac:spMkLst>
            <pc:docMk/>
            <pc:sldMk cId="0" sldId="256"/>
            <ac:spMk id="38" creationId="{00000000-0000-0000-0000-000000000000}"/>
          </ac:spMkLst>
        </pc:spChg>
        <pc:spChg chg="mod">
          <ac:chgData name="Mikey Scourfield" userId="f9807866ebe83f04" providerId="LiveId" clId="{8B32AFD2-7B10-4A00-A558-342F52D3AD67}" dt="2026-05-16T20:43:13.388" v="457" actId="1035"/>
          <ac:spMkLst>
            <pc:docMk/>
            <pc:sldMk cId="0" sldId="256"/>
            <ac:spMk id="39" creationId="{00000000-0000-0000-0000-000000000000}"/>
          </ac:spMkLst>
        </pc:spChg>
        <pc:spChg chg="mod">
          <ac:chgData name="Mikey Scourfield" userId="f9807866ebe83f04" providerId="LiveId" clId="{8B32AFD2-7B10-4A00-A558-342F52D3AD67}" dt="2026-05-16T20:43:13.388" v="457" actId="1035"/>
          <ac:spMkLst>
            <pc:docMk/>
            <pc:sldMk cId="0" sldId="256"/>
            <ac:spMk id="40" creationId="{00000000-0000-0000-0000-000000000000}"/>
          </ac:spMkLst>
        </pc:spChg>
        <pc:spChg chg="mod">
          <ac:chgData name="Mikey Scourfield" userId="f9807866ebe83f04" providerId="LiveId" clId="{8B32AFD2-7B10-4A00-A558-342F52D3AD67}" dt="2026-05-16T20:43:51.198" v="459" actId="1076"/>
          <ac:spMkLst>
            <pc:docMk/>
            <pc:sldMk cId="0" sldId="256"/>
            <ac:spMk id="41" creationId="{00000000-0000-0000-0000-000000000000}"/>
          </ac:spMkLst>
        </pc:spChg>
        <pc:spChg chg="mod">
          <ac:chgData name="Mikey Scourfield" userId="f9807866ebe83f04" providerId="LiveId" clId="{8B32AFD2-7B10-4A00-A558-342F52D3AD67}" dt="2026-05-16T20:43:51.198" v="459" actId="1076"/>
          <ac:spMkLst>
            <pc:docMk/>
            <pc:sldMk cId="0" sldId="256"/>
            <ac:spMk id="42" creationId="{00000000-0000-0000-0000-000000000000}"/>
          </ac:spMkLst>
        </pc:spChg>
        <pc:spChg chg="mod">
          <ac:chgData name="Mikey Scourfield" userId="f9807866ebe83f04" providerId="LiveId" clId="{8B32AFD2-7B10-4A00-A558-342F52D3AD67}" dt="2026-05-16T20:43:51.198" v="459" actId="1076"/>
          <ac:spMkLst>
            <pc:docMk/>
            <pc:sldMk cId="0" sldId="256"/>
            <ac:spMk id="43" creationId="{00000000-0000-0000-0000-000000000000}"/>
          </ac:spMkLst>
        </pc:spChg>
        <pc:spChg chg="mod">
          <ac:chgData name="Mikey Scourfield" userId="f9807866ebe83f04" providerId="LiveId" clId="{8B32AFD2-7B10-4A00-A558-342F52D3AD67}" dt="2026-05-16T20:43:51.198" v="459" actId="1076"/>
          <ac:spMkLst>
            <pc:docMk/>
            <pc:sldMk cId="0" sldId="256"/>
            <ac:spMk id="44" creationId="{00000000-0000-0000-0000-000000000000}"/>
          </ac:spMkLst>
        </pc:spChg>
        <pc:spChg chg="mod">
          <ac:chgData name="Mikey Scourfield" userId="f9807866ebe83f04" providerId="LiveId" clId="{8B32AFD2-7B10-4A00-A558-342F52D3AD67}" dt="2026-05-16T20:43:51.198" v="459" actId="1076"/>
          <ac:spMkLst>
            <pc:docMk/>
            <pc:sldMk cId="0" sldId="256"/>
            <ac:spMk id="45" creationId="{00000000-0000-0000-0000-000000000000}"/>
          </ac:spMkLst>
        </pc:spChg>
        <pc:spChg chg="mod">
          <ac:chgData name="Mikey Scourfield" userId="f9807866ebe83f04" providerId="LiveId" clId="{8B32AFD2-7B10-4A00-A558-342F52D3AD67}" dt="2026-05-16T20:43:51.198" v="459" actId="1076"/>
          <ac:spMkLst>
            <pc:docMk/>
            <pc:sldMk cId="0" sldId="256"/>
            <ac:spMk id="46" creationId="{00000000-0000-0000-0000-000000000000}"/>
          </ac:spMkLst>
        </pc:spChg>
        <pc:spChg chg="mod">
          <ac:chgData name="Mikey Scourfield" userId="f9807866ebe83f04" providerId="LiveId" clId="{8B32AFD2-7B10-4A00-A558-342F52D3AD67}" dt="2026-05-16T20:43:51.198" v="459" actId="1076"/>
          <ac:spMkLst>
            <pc:docMk/>
            <pc:sldMk cId="0" sldId="256"/>
            <ac:spMk id="47" creationId="{00000000-0000-0000-0000-000000000000}"/>
          </ac:spMkLst>
        </pc:spChg>
        <pc:spChg chg="mod">
          <ac:chgData name="Mikey Scourfield" userId="f9807866ebe83f04" providerId="LiveId" clId="{8B32AFD2-7B10-4A00-A558-342F52D3AD67}" dt="2026-05-16T20:43:51.198" v="459" actId="1076"/>
          <ac:spMkLst>
            <pc:docMk/>
            <pc:sldMk cId="0" sldId="256"/>
            <ac:spMk id="48" creationId="{00000000-0000-0000-0000-000000000000}"/>
          </ac:spMkLst>
        </pc:spChg>
        <pc:spChg chg="mod">
          <ac:chgData name="Mikey Scourfield" userId="f9807866ebe83f04" providerId="LiveId" clId="{8B32AFD2-7B10-4A00-A558-342F52D3AD67}" dt="2026-05-16T20:39:35.574" v="226" actId="1035"/>
          <ac:spMkLst>
            <pc:docMk/>
            <pc:sldMk cId="0" sldId="256"/>
            <ac:spMk id="49" creationId="{00000000-0000-0000-0000-000000000000}"/>
          </ac:spMkLst>
        </pc:spChg>
        <pc:spChg chg="mod">
          <ac:chgData name="Mikey Scourfield" userId="f9807866ebe83f04" providerId="LiveId" clId="{8B32AFD2-7B10-4A00-A558-342F52D3AD67}" dt="2026-05-16T20:44:04.263" v="510" actId="1035"/>
          <ac:spMkLst>
            <pc:docMk/>
            <pc:sldMk cId="0" sldId="256"/>
            <ac:spMk id="50" creationId="{00000000-0000-0000-0000-000000000000}"/>
          </ac:spMkLst>
        </pc:spChg>
        <pc:spChg chg="mod">
          <ac:chgData name="Mikey Scourfield" userId="f9807866ebe83f04" providerId="LiveId" clId="{8B32AFD2-7B10-4A00-A558-342F52D3AD67}" dt="2026-05-16T20:44:04.263" v="510" actId="1035"/>
          <ac:spMkLst>
            <pc:docMk/>
            <pc:sldMk cId="0" sldId="256"/>
            <ac:spMk id="51" creationId="{00000000-0000-0000-0000-000000000000}"/>
          </ac:spMkLst>
        </pc:spChg>
        <pc:spChg chg="mod">
          <ac:chgData name="Mikey Scourfield" userId="f9807866ebe83f04" providerId="LiveId" clId="{8B32AFD2-7B10-4A00-A558-342F52D3AD67}" dt="2026-05-16T20:44:04.263" v="510" actId="1035"/>
          <ac:spMkLst>
            <pc:docMk/>
            <pc:sldMk cId="0" sldId="256"/>
            <ac:spMk id="54" creationId="{00000000-0000-0000-0000-000000000000}"/>
          </ac:spMkLst>
        </pc:spChg>
        <pc:spChg chg="mod">
          <ac:chgData name="Mikey Scourfield" userId="f9807866ebe83f04" providerId="LiveId" clId="{8B32AFD2-7B10-4A00-A558-342F52D3AD67}" dt="2026-05-16T20:39:30.822" v="204" actId="1035"/>
          <ac:spMkLst>
            <pc:docMk/>
            <pc:sldMk cId="0" sldId="256"/>
            <ac:spMk id="55" creationId="{00000000-0000-0000-0000-000000000000}"/>
          </ac:spMkLst>
        </pc:spChg>
        <pc:spChg chg="mod">
          <ac:chgData name="Mikey Scourfield" userId="f9807866ebe83f04" providerId="LiveId" clId="{8B32AFD2-7B10-4A00-A558-342F52D3AD67}" dt="2026-05-16T20:39:35.574" v="226" actId="1035"/>
          <ac:spMkLst>
            <pc:docMk/>
            <pc:sldMk cId="0" sldId="256"/>
            <ac:spMk id="57" creationId="{00000000-0000-0000-0000-000000000000}"/>
          </ac:spMkLst>
        </pc:spChg>
        <pc:spChg chg="mod">
          <ac:chgData name="Mikey Scourfield" userId="f9807866ebe83f04" providerId="LiveId" clId="{8B32AFD2-7B10-4A00-A558-342F52D3AD67}" dt="2026-05-16T20:44:04.263" v="510" actId="1035"/>
          <ac:spMkLst>
            <pc:docMk/>
            <pc:sldMk cId="0" sldId="256"/>
            <ac:spMk id="58" creationId="{00000000-0000-0000-0000-000000000000}"/>
          </ac:spMkLst>
        </pc:spChg>
        <pc:spChg chg="mod">
          <ac:chgData name="Mikey Scourfield" userId="f9807866ebe83f04" providerId="LiveId" clId="{8B32AFD2-7B10-4A00-A558-342F52D3AD67}" dt="2026-05-16T20:44:04.263" v="510" actId="1035"/>
          <ac:spMkLst>
            <pc:docMk/>
            <pc:sldMk cId="0" sldId="256"/>
            <ac:spMk id="59" creationId="{00000000-0000-0000-0000-000000000000}"/>
          </ac:spMkLst>
        </pc:spChg>
        <pc:spChg chg="mod">
          <ac:chgData name="Mikey Scourfield" userId="f9807866ebe83f04" providerId="LiveId" clId="{8B32AFD2-7B10-4A00-A558-342F52D3AD67}" dt="2026-05-16T20:44:04.263" v="510" actId="1035"/>
          <ac:spMkLst>
            <pc:docMk/>
            <pc:sldMk cId="0" sldId="256"/>
            <ac:spMk id="61" creationId="{00000000-0000-0000-0000-000000000000}"/>
          </ac:spMkLst>
        </pc:spChg>
        <pc:spChg chg="mod">
          <ac:chgData name="Mikey Scourfield" userId="f9807866ebe83f04" providerId="LiveId" clId="{8B32AFD2-7B10-4A00-A558-342F52D3AD67}" dt="2026-05-16T20:44:04.263" v="510" actId="1035"/>
          <ac:spMkLst>
            <pc:docMk/>
            <pc:sldMk cId="0" sldId="256"/>
            <ac:spMk id="64" creationId="{00000000-0000-0000-0000-000000000000}"/>
          </ac:spMkLst>
        </pc:spChg>
        <pc:spChg chg="mod">
          <ac:chgData name="Mikey Scourfield" userId="f9807866ebe83f04" providerId="LiveId" clId="{8B32AFD2-7B10-4A00-A558-342F52D3AD67}" dt="2026-05-16T20:39:35.574" v="226" actId="1035"/>
          <ac:spMkLst>
            <pc:docMk/>
            <pc:sldMk cId="0" sldId="256"/>
            <ac:spMk id="66" creationId="{00000000-0000-0000-0000-000000000000}"/>
          </ac:spMkLst>
        </pc:spChg>
        <pc:spChg chg="mod">
          <ac:chgData name="Mikey Scourfield" userId="f9807866ebe83f04" providerId="LiveId" clId="{8B32AFD2-7B10-4A00-A558-342F52D3AD67}" dt="2026-05-16T20:39:57.986" v="272" actId="1036"/>
          <ac:spMkLst>
            <pc:docMk/>
            <pc:sldMk cId="0" sldId="256"/>
            <ac:spMk id="67" creationId="{00000000-0000-0000-0000-000000000000}"/>
          </ac:spMkLst>
        </pc:spChg>
        <pc:spChg chg="mod">
          <ac:chgData name="Mikey Scourfield" userId="f9807866ebe83f04" providerId="LiveId" clId="{8B32AFD2-7B10-4A00-A558-342F52D3AD67}" dt="2026-05-16T20:39:30.822" v="204" actId="1035"/>
          <ac:spMkLst>
            <pc:docMk/>
            <pc:sldMk cId="0" sldId="256"/>
            <ac:spMk id="68" creationId="{00000000-0000-0000-0000-000000000000}"/>
          </ac:spMkLst>
        </pc:spChg>
        <pc:spChg chg="mod">
          <ac:chgData name="Mikey Scourfield" userId="f9807866ebe83f04" providerId="LiveId" clId="{8B32AFD2-7B10-4A00-A558-342F52D3AD67}" dt="2026-05-16T20:44:04.263" v="510" actId="1035"/>
          <ac:spMkLst>
            <pc:docMk/>
            <pc:sldMk cId="0" sldId="256"/>
            <ac:spMk id="69" creationId="{00000000-0000-0000-0000-000000000000}"/>
          </ac:spMkLst>
        </pc:spChg>
        <pc:spChg chg="mod">
          <ac:chgData name="Mikey Scourfield" userId="f9807866ebe83f04" providerId="LiveId" clId="{8B32AFD2-7B10-4A00-A558-342F52D3AD67}" dt="2026-05-16T20:39:35.574" v="226" actId="1035"/>
          <ac:spMkLst>
            <pc:docMk/>
            <pc:sldMk cId="0" sldId="256"/>
            <ac:spMk id="71" creationId="{00000000-0000-0000-0000-000000000000}"/>
          </ac:spMkLst>
        </pc:spChg>
        <pc:spChg chg="mod">
          <ac:chgData name="Mikey Scourfield" userId="f9807866ebe83f04" providerId="LiveId" clId="{8B32AFD2-7B10-4A00-A558-342F52D3AD67}" dt="2026-05-16T20:39:35.574" v="226" actId="1035"/>
          <ac:spMkLst>
            <pc:docMk/>
            <pc:sldMk cId="0" sldId="256"/>
            <ac:spMk id="72" creationId="{00000000-0000-0000-0000-000000000000}"/>
          </ac:spMkLst>
        </pc:spChg>
        <pc:spChg chg="mod">
          <ac:chgData name="Mikey Scourfield" userId="f9807866ebe83f04" providerId="LiveId" clId="{8B32AFD2-7B10-4A00-A558-342F52D3AD67}" dt="2026-05-16T20:44:04.263" v="510" actId="1035"/>
          <ac:spMkLst>
            <pc:docMk/>
            <pc:sldMk cId="0" sldId="256"/>
            <ac:spMk id="73" creationId="{00000000-0000-0000-0000-000000000000}"/>
          </ac:spMkLst>
        </pc:spChg>
        <pc:spChg chg="mod">
          <ac:chgData name="Mikey Scourfield" userId="f9807866ebe83f04" providerId="LiveId" clId="{8B32AFD2-7B10-4A00-A558-342F52D3AD67}" dt="2026-05-16T20:44:04.263" v="510" actId="1035"/>
          <ac:spMkLst>
            <pc:docMk/>
            <pc:sldMk cId="0" sldId="256"/>
            <ac:spMk id="75" creationId="{00000000-0000-0000-0000-000000000000}"/>
          </ac:spMkLst>
        </pc:spChg>
        <pc:spChg chg="mod">
          <ac:chgData name="Mikey Scourfield" userId="f9807866ebe83f04" providerId="LiveId" clId="{8B32AFD2-7B10-4A00-A558-342F52D3AD67}" dt="2026-05-16T20:44:26.202" v="536" actId="1038"/>
          <ac:spMkLst>
            <pc:docMk/>
            <pc:sldMk cId="0" sldId="256"/>
            <ac:spMk id="76" creationId="{00000000-0000-0000-0000-000000000000}"/>
          </ac:spMkLst>
        </pc:spChg>
        <pc:spChg chg="mod">
          <ac:chgData name="Mikey Scourfield" userId="f9807866ebe83f04" providerId="LiveId" clId="{8B32AFD2-7B10-4A00-A558-342F52D3AD67}" dt="2026-05-16T20:40:08.431" v="279" actId="1036"/>
          <ac:spMkLst>
            <pc:docMk/>
            <pc:sldMk cId="0" sldId="256"/>
            <ac:spMk id="77" creationId="{00000000-0000-0000-0000-000000000000}"/>
          </ac:spMkLst>
        </pc:spChg>
        <pc:spChg chg="mod">
          <ac:chgData name="Mikey Scourfield" userId="f9807866ebe83f04" providerId="LiveId" clId="{8B32AFD2-7B10-4A00-A558-342F52D3AD67}" dt="2026-05-16T20:44:47.054" v="561" actId="1035"/>
          <ac:spMkLst>
            <pc:docMk/>
            <pc:sldMk cId="0" sldId="256"/>
            <ac:spMk id="79" creationId="{00000000-0000-0000-0000-000000000000}"/>
          </ac:spMkLst>
        </pc:spChg>
        <pc:spChg chg="mod">
          <ac:chgData name="Mikey Scourfield" userId="f9807866ebe83f04" providerId="LiveId" clId="{8B32AFD2-7B10-4A00-A558-342F52D3AD67}" dt="2026-05-16T20:44:47.054" v="561" actId="1035"/>
          <ac:spMkLst>
            <pc:docMk/>
            <pc:sldMk cId="0" sldId="256"/>
            <ac:spMk id="80" creationId="{00000000-0000-0000-0000-000000000000}"/>
          </ac:spMkLst>
        </pc:spChg>
        <pc:spChg chg="mod">
          <ac:chgData name="Mikey Scourfield" userId="f9807866ebe83f04" providerId="LiveId" clId="{8B32AFD2-7B10-4A00-A558-342F52D3AD67}" dt="2026-05-16T20:44:47.054" v="561" actId="1035"/>
          <ac:spMkLst>
            <pc:docMk/>
            <pc:sldMk cId="0" sldId="256"/>
            <ac:spMk id="81" creationId="{00000000-0000-0000-0000-000000000000}"/>
          </ac:spMkLst>
        </pc:spChg>
        <pc:spChg chg="mod">
          <ac:chgData name="Mikey Scourfield" userId="f9807866ebe83f04" providerId="LiveId" clId="{8B32AFD2-7B10-4A00-A558-342F52D3AD67}" dt="2026-05-16T20:44:47.054" v="561" actId="1035"/>
          <ac:spMkLst>
            <pc:docMk/>
            <pc:sldMk cId="0" sldId="256"/>
            <ac:spMk id="83" creationId="{00000000-0000-0000-0000-000000000000}"/>
          </ac:spMkLst>
        </pc:spChg>
        <pc:spChg chg="mod">
          <ac:chgData name="Mikey Scourfield" userId="f9807866ebe83f04" providerId="LiveId" clId="{8B32AFD2-7B10-4A00-A558-342F52D3AD67}" dt="2026-05-16T20:44:47.054" v="561" actId="1035"/>
          <ac:spMkLst>
            <pc:docMk/>
            <pc:sldMk cId="0" sldId="256"/>
            <ac:spMk id="84" creationId="{00000000-0000-0000-0000-000000000000}"/>
          </ac:spMkLst>
        </pc:spChg>
        <pc:spChg chg="mod">
          <ac:chgData name="Mikey Scourfield" userId="f9807866ebe83f04" providerId="LiveId" clId="{8B32AFD2-7B10-4A00-A558-342F52D3AD67}" dt="2026-05-16T20:44:47.054" v="561" actId="1035"/>
          <ac:spMkLst>
            <pc:docMk/>
            <pc:sldMk cId="0" sldId="256"/>
            <ac:spMk id="86" creationId="{00000000-0000-0000-0000-000000000000}"/>
          </ac:spMkLst>
        </pc:spChg>
        <pc:spChg chg="mod">
          <ac:chgData name="Mikey Scourfield" userId="f9807866ebe83f04" providerId="LiveId" clId="{8B32AFD2-7B10-4A00-A558-342F52D3AD67}" dt="2026-05-16T20:44:47.054" v="561" actId="1035"/>
          <ac:spMkLst>
            <pc:docMk/>
            <pc:sldMk cId="0" sldId="256"/>
            <ac:spMk id="87" creationId="{00000000-0000-0000-0000-000000000000}"/>
          </ac:spMkLst>
        </pc:spChg>
        <pc:spChg chg="mod">
          <ac:chgData name="Mikey Scourfield" userId="f9807866ebe83f04" providerId="LiveId" clId="{8B32AFD2-7B10-4A00-A558-342F52D3AD67}" dt="2026-05-16T20:44:47.054" v="561" actId="1035"/>
          <ac:spMkLst>
            <pc:docMk/>
            <pc:sldMk cId="0" sldId="256"/>
            <ac:spMk id="88" creationId="{00000000-0000-0000-0000-000000000000}"/>
          </ac:spMkLst>
        </pc:spChg>
        <pc:spChg chg="mod">
          <ac:chgData name="Mikey Scourfield" userId="f9807866ebe83f04" providerId="LiveId" clId="{8B32AFD2-7B10-4A00-A558-342F52D3AD67}" dt="2026-05-16T20:44:47.054" v="561" actId="1035"/>
          <ac:spMkLst>
            <pc:docMk/>
            <pc:sldMk cId="0" sldId="256"/>
            <ac:spMk id="90" creationId="{00000000-0000-0000-0000-000000000000}"/>
          </ac:spMkLst>
        </pc:spChg>
        <pc:spChg chg="mod">
          <ac:chgData name="Mikey Scourfield" userId="f9807866ebe83f04" providerId="LiveId" clId="{8B32AFD2-7B10-4A00-A558-342F52D3AD67}" dt="2026-05-16T20:44:47.054" v="561" actId="1035"/>
          <ac:spMkLst>
            <pc:docMk/>
            <pc:sldMk cId="0" sldId="256"/>
            <ac:spMk id="91" creationId="{00000000-0000-0000-0000-000000000000}"/>
          </ac:spMkLst>
        </pc:spChg>
        <pc:spChg chg="mod">
          <ac:chgData name="Mikey Scourfield" userId="f9807866ebe83f04" providerId="LiveId" clId="{8B32AFD2-7B10-4A00-A558-342F52D3AD67}" dt="2026-05-16T20:45:07.123" v="566" actId="1035"/>
          <ac:spMkLst>
            <pc:docMk/>
            <pc:sldMk cId="0" sldId="256"/>
            <ac:spMk id="92" creationId="{00000000-0000-0000-0000-000000000000}"/>
          </ac:spMkLst>
        </pc:spChg>
        <pc:spChg chg="mod">
          <ac:chgData name="Mikey Scourfield" userId="f9807866ebe83f04" providerId="LiveId" clId="{8B32AFD2-7B10-4A00-A558-342F52D3AD67}" dt="2026-05-16T20:45:07.123" v="566" actId="1035"/>
          <ac:spMkLst>
            <pc:docMk/>
            <pc:sldMk cId="0" sldId="256"/>
            <ac:spMk id="93" creationId="{00000000-0000-0000-0000-000000000000}"/>
          </ac:spMkLst>
        </pc:spChg>
        <pc:spChg chg="mod">
          <ac:chgData name="Mikey Scourfield" userId="f9807866ebe83f04" providerId="LiveId" clId="{8B32AFD2-7B10-4A00-A558-342F52D3AD67}" dt="2026-05-16T20:45:07.123" v="566" actId="1035"/>
          <ac:spMkLst>
            <pc:docMk/>
            <pc:sldMk cId="0" sldId="256"/>
            <ac:spMk id="94" creationId="{00000000-0000-0000-0000-000000000000}"/>
          </ac:spMkLst>
        </pc:spChg>
        <pc:spChg chg="mod">
          <ac:chgData name="Mikey Scourfield" userId="f9807866ebe83f04" providerId="LiveId" clId="{8B32AFD2-7B10-4A00-A558-342F52D3AD67}" dt="2026-05-16T20:40:08.431" v="279" actId="1036"/>
          <ac:spMkLst>
            <pc:docMk/>
            <pc:sldMk cId="0" sldId="256"/>
            <ac:spMk id="96" creationId="{00000000-0000-0000-0000-000000000000}"/>
          </ac:spMkLst>
        </pc:spChg>
        <pc:spChg chg="mod">
          <ac:chgData name="Mikey Scourfield" userId="f9807866ebe83f04" providerId="LiveId" clId="{8B32AFD2-7B10-4A00-A558-342F52D3AD67}" dt="2026-05-16T20:51:18.169" v="653" actId="14100"/>
          <ac:spMkLst>
            <pc:docMk/>
            <pc:sldMk cId="0" sldId="256"/>
            <ac:spMk id="98" creationId="{00000000-0000-0000-0000-000000000000}"/>
          </ac:spMkLst>
        </pc:spChg>
        <pc:spChg chg="mod">
          <ac:chgData name="Mikey Scourfield" userId="f9807866ebe83f04" providerId="LiveId" clId="{8B32AFD2-7B10-4A00-A558-342F52D3AD67}" dt="2026-05-16T20:51:13.418" v="652" actId="1035"/>
          <ac:spMkLst>
            <pc:docMk/>
            <pc:sldMk cId="0" sldId="256"/>
            <ac:spMk id="99" creationId="{00000000-0000-0000-0000-000000000000}"/>
          </ac:spMkLst>
        </pc:spChg>
        <pc:spChg chg="mod">
          <ac:chgData name="Mikey Scourfield" userId="f9807866ebe83f04" providerId="LiveId" clId="{8B32AFD2-7B10-4A00-A558-342F52D3AD67}" dt="2026-05-16T20:51:13.418" v="652" actId="1035"/>
          <ac:spMkLst>
            <pc:docMk/>
            <pc:sldMk cId="0" sldId="256"/>
            <ac:spMk id="100" creationId="{00000000-0000-0000-0000-000000000000}"/>
          </ac:spMkLst>
        </pc:spChg>
        <pc:spChg chg="mod">
          <ac:chgData name="Mikey Scourfield" userId="f9807866ebe83f04" providerId="LiveId" clId="{8B32AFD2-7B10-4A00-A558-342F52D3AD67}" dt="2026-05-16T20:40:16.718" v="286" actId="1036"/>
          <ac:spMkLst>
            <pc:docMk/>
            <pc:sldMk cId="0" sldId="256"/>
            <ac:spMk id="102" creationId="{00000000-0000-0000-0000-000000000000}"/>
          </ac:spMkLst>
        </pc:spChg>
        <pc:spChg chg="mod">
          <ac:chgData name="Mikey Scourfield" userId="f9807866ebe83f04" providerId="LiveId" clId="{8B32AFD2-7B10-4A00-A558-342F52D3AD67}" dt="2026-05-16T20:45:16.191" v="630" actId="1035"/>
          <ac:spMkLst>
            <pc:docMk/>
            <pc:sldMk cId="0" sldId="256"/>
            <ac:spMk id="103" creationId="{00000000-0000-0000-0000-000000000000}"/>
          </ac:spMkLst>
        </pc:spChg>
        <pc:spChg chg="mod">
          <ac:chgData name="Mikey Scourfield" userId="f9807866ebe83f04" providerId="LiveId" clId="{8B32AFD2-7B10-4A00-A558-342F52D3AD67}" dt="2026-05-16T20:51:28.604" v="680" actId="1035"/>
          <ac:spMkLst>
            <pc:docMk/>
            <pc:sldMk cId="0" sldId="256"/>
            <ac:spMk id="104" creationId="{00000000-0000-0000-0000-000000000000}"/>
          </ac:spMkLst>
        </pc:spChg>
        <pc:spChg chg="mod">
          <ac:chgData name="Mikey Scourfield" userId="f9807866ebe83f04" providerId="LiveId" clId="{8B32AFD2-7B10-4A00-A558-342F52D3AD67}" dt="2026-05-16T20:36:30.431" v="55" actId="14100"/>
          <ac:spMkLst>
            <pc:docMk/>
            <pc:sldMk cId="0" sldId="256"/>
            <ac:spMk id="105" creationId="{00000000-0000-0000-0000-000000000000}"/>
          </ac:spMkLst>
        </pc:spChg>
        <pc:spChg chg="mod">
          <ac:chgData name="Mikey Scourfield" userId="f9807866ebe83f04" providerId="LiveId" clId="{8B32AFD2-7B10-4A00-A558-342F52D3AD67}" dt="2026-05-16T20:51:28.604" v="680" actId="1035"/>
          <ac:spMkLst>
            <pc:docMk/>
            <pc:sldMk cId="0" sldId="256"/>
            <ac:spMk id="106" creationId="{00000000-0000-0000-0000-000000000000}"/>
          </ac:spMkLst>
        </pc:spChg>
        <pc:spChg chg="mod">
          <ac:chgData name="Mikey Scourfield" userId="f9807866ebe83f04" providerId="LiveId" clId="{8B32AFD2-7B10-4A00-A558-342F52D3AD67}" dt="2026-05-16T20:35:32.539" v="6" actId="20577"/>
          <ac:spMkLst>
            <pc:docMk/>
            <pc:sldMk cId="0" sldId="256"/>
            <ac:spMk id="107" creationId="{00000000-0000-0000-0000-000000000000}"/>
          </ac:spMkLst>
        </pc:spChg>
        <pc:spChg chg="mod">
          <ac:chgData name="Mikey Scourfield" userId="f9807866ebe83f04" providerId="LiveId" clId="{8B32AFD2-7B10-4A00-A558-342F52D3AD67}" dt="2026-05-16T20:36:15.688" v="49" actId="403"/>
          <ac:spMkLst>
            <pc:docMk/>
            <pc:sldMk cId="0" sldId="256"/>
            <ac:spMk id="108" creationId="{00000000-0000-0000-0000-000000000000}"/>
          </ac:spMkLst>
        </pc:spChg>
        <pc:spChg chg="mod">
          <ac:chgData name="Mikey Scourfield" userId="f9807866ebe83f04" providerId="LiveId" clId="{8B32AFD2-7B10-4A00-A558-342F52D3AD67}" dt="2026-05-16T20:36:45.668" v="70" actId="403"/>
          <ac:spMkLst>
            <pc:docMk/>
            <pc:sldMk cId="0" sldId="256"/>
            <ac:spMk id="111" creationId="{00000000-0000-0000-0000-000000000000}"/>
          </ac:spMkLst>
        </pc:spChg>
        <pc:spChg chg="mod">
          <ac:chgData name="Mikey Scourfield" userId="f9807866ebe83f04" providerId="LiveId" clId="{8B32AFD2-7B10-4A00-A558-342F52D3AD67}" dt="2026-05-16T20:51:28.604" v="680" actId="1035"/>
          <ac:spMkLst>
            <pc:docMk/>
            <pc:sldMk cId="0" sldId="256"/>
            <ac:spMk id="112" creationId="{00000000-0000-0000-0000-000000000000}"/>
          </ac:spMkLst>
        </pc:spChg>
        <pc:spChg chg="mod">
          <ac:chgData name="Mikey Scourfield" userId="f9807866ebe83f04" providerId="LiveId" clId="{8B32AFD2-7B10-4A00-A558-342F52D3AD67}" dt="2026-05-16T20:51:28.604" v="680" actId="1035"/>
          <ac:spMkLst>
            <pc:docMk/>
            <pc:sldMk cId="0" sldId="256"/>
            <ac:spMk id="114" creationId="{00000000-0000-0000-0000-000000000000}"/>
          </ac:spMkLst>
        </pc:spChg>
        <pc:spChg chg="mod">
          <ac:chgData name="Mikey Scourfield" userId="f9807866ebe83f04" providerId="LiveId" clId="{8B32AFD2-7B10-4A00-A558-342F52D3AD67}" dt="2026-05-16T20:51:28.604" v="680" actId="1035"/>
          <ac:spMkLst>
            <pc:docMk/>
            <pc:sldMk cId="0" sldId="256"/>
            <ac:spMk id="116" creationId="{00000000-0000-0000-0000-000000000000}"/>
          </ac:spMkLst>
        </pc:spChg>
        <pc:spChg chg="mod">
          <ac:chgData name="Mikey Scourfield" userId="f9807866ebe83f04" providerId="LiveId" clId="{8B32AFD2-7B10-4A00-A558-342F52D3AD67}" dt="2026-05-16T20:37:03.233" v="88" actId="255"/>
          <ac:spMkLst>
            <pc:docMk/>
            <pc:sldMk cId="0" sldId="256"/>
            <ac:spMk id="117" creationId="{00000000-0000-0000-0000-000000000000}"/>
          </ac:spMkLst>
        </pc:spChg>
        <pc:spChg chg="mod">
          <ac:chgData name="Mikey Scourfield" userId="f9807866ebe83f04" providerId="LiveId" clId="{8B32AFD2-7B10-4A00-A558-342F52D3AD67}" dt="2026-05-16T20:51:28.604" v="680" actId="1035"/>
          <ac:spMkLst>
            <pc:docMk/>
            <pc:sldMk cId="0" sldId="256"/>
            <ac:spMk id="118" creationId="{00000000-0000-0000-0000-000000000000}"/>
          </ac:spMkLst>
        </pc:spChg>
        <pc:spChg chg="mod">
          <ac:chgData name="Mikey Scourfield" userId="f9807866ebe83f04" providerId="LiveId" clId="{8B32AFD2-7B10-4A00-A558-342F52D3AD67}" dt="2026-05-16T20:51:28.604" v="680" actId="1035"/>
          <ac:spMkLst>
            <pc:docMk/>
            <pc:sldMk cId="0" sldId="256"/>
            <ac:spMk id="120" creationId="{00000000-0000-0000-0000-000000000000}"/>
          </ac:spMkLst>
        </pc:spChg>
        <pc:spChg chg="mod">
          <ac:chgData name="Mikey Scourfield" userId="f9807866ebe83f04" providerId="LiveId" clId="{8B32AFD2-7B10-4A00-A558-342F52D3AD67}" dt="2026-05-16T20:51:28.604" v="680" actId="1035"/>
          <ac:spMkLst>
            <pc:docMk/>
            <pc:sldMk cId="0" sldId="256"/>
            <ac:spMk id="121" creationId="{00000000-0000-0000-0000-000000000000}"/>
          </ac:spMkLst>
        </pc:spChg>
        <pc:spChg chg="mod">
          <ac:chgData name="Mikey Scourfield" userId="f9807866ebe83f04" providerId="LiveId" clId="{8B32AFD2-7B10-4A00-A558-342F52D3AD67}" dt="2026-05-16T20:51:28.604" v="680" actId="1035"/>
          <ac:spMkLst>
            <pc:docMk/>
            <pc:sldMk cId="0" sldId="256"/>
            <ac:spMk id="122" creationId="{00000000-0000-0000-0000-000000000000}"/>
          </ac:spMkLst>
        </pc:spChg>
        <pc:spChg chg="mod">
          <ac:chgData name="Mikey Scourfield" userId="f9807866ebe83f04" providerId="LiveId" clId="{8B32AFD2-7B10-4A00-A558-342F52D3AD67}" dt="2026-05-16T20:51:28.604" v="680" actId="1035"/>
          <ac:spMkLst>
            <pc:docMk/>
            <pc:sldMk cId="0" sldId="256"/>
            <ac:spMk id="123" creationId="{00000000-0000-0000-0000-000000000000}"/>
          </ac:spMkLst>
        </pc:spChg>
        <pc:spChg chg="mod">
          <ac:chgData name="Mikey Scourfield" userId="f9807866ebe83f04" providerId="LiveId" clId="{8B32AFD2-7B10-4A00-A558-342F52D3AD67}" dt="2026-05-16T20:51:34.638" v="707" actId="1035"/>
          <ac:spMkLst>
            <pc:docMk/>
            <pc:sldMk cId="0" sldId="256"/>
            <ac:spMk id="125" creationId="{00000000-0000-0000-0000-000000000000}"/>
          </ac:spMkLst>
        </pc:spChg>
        <pc:spChg chg="mod">
          <ac:chgData name="Mikey Scourfield" userId="f9807866ebe83f04" providerId="LiveId" clId="{8B32AFD2-7B10-4A00-A558-342F52D3AD67}" dt="2026-05-16T20:42:09.706" v="400" actId="14100"/>
          <ac:spMkLst>
            <pc:docMk/>
            <pc:sldMk cId="0" sldId="256"/>
            <ac:spMk id="126" creationId="{00000000-0000-0000-0000-000000000000}"/>
          </ac:spMkLst>
        </pc:spChg>
        <pc:spChg chg="mod">
          <ac:chgData name="Mikey Scourfield" userId="f9807866ebe83f04" providerId="LiveId" clId="{8B32AFD2-7B10-4A00-A558-342F52D3AD67}" dt="2026-05-16T20:42:16.816" v="429" actId="1035"/>
          <ac:spMkLst>
            <pc:docMk/>
            <pc:sldMk cId="0" sldId="256"/>
            <ac:spMk id="127" creationId="{00000000-0000-0000-0000-000000000000}"/>
          </ac:spMkLst>
        </pc:spChg>
        <pc:spChg chg="mod">
          <ac:chgData name="Mikey Scourfield" userId="f9807866ebe83f04" providerId="LiveId" clId="{8B32AFD2-7B10-4A00-A558-342F52D3AD67}" dt="2026-05-18T06:53:43.630" v="1127" actId="120"/>
          <ac:spMkLst>
            <pc:docMk/>
            <pc:sldMk cId="0" sldId="256"/>
            <ac:spMk id="128" creationId="{00000000-0000-0000-0000-000000000000}"/>
          </ac:spMkLst>
        </pc:spChg>
        <pc:spChg chg="add mod">
          <ac:chgData name="Mikey Scourfield" userId="f9807866ebe83f04" providerId="LiveId" clId="{8B32AFD2-7B10-4A00-A558-342F52D3AD67}" dt="2026-05-16T20:54:39.669" v="758" actId="1036"/>
          <ac:spMkLst>
            <pc:docMk/>
            <pc:sldMk cId="0" sldId="256"/>
            <ac:spMk id="130" creationId="{9F5A0CF1-C5AF-867C-320C-0514823BEA4B}"/>
          </ac:spMkLst>
        </pc:spChg>
        <pc:spChg chg="add mod">
          <ac:chgData name="Mikey Scourfield" userId="f9807866ebe83f04" providerId="LiveId" clId="{8B32AFD2-7B10-4A00-A558-342F52D3AD67}" dt="2026-05-16T20:54:53.689" v="782" actId="20577"/>
          <ac:spMkLst>
            <pc:docMk/>
            <pc:sldMk cId="0" sldId="256"/>
            <ac:spMk id="131" creationId="{0F32A546-55C6-A74C-0899-5575799BE4F1}"/>
          </ac:spMkLst>
        </pc:spChg>
        <pc:spChg chg="add mod">
          <ac:chgData name="Mikey Scourfield" userId="f9807866ebe83f04" providerId="LiveId" clId="{8B32AFD2-7B10-4A00-A558-342F52D3AD67}" dt="2026-05-16T20:56:48.044" v="859" actId="14100"/>
          <ac:spMkLst>
            <pc:docMk/>
            <pc:sldMk cId="0" sldId="256"/>
            <ac:spMk id="132" creationId="{D9B3D165-F2EA-98FA-6B38-AC4D369D71B7}"/>
          </ac:spMkLst>
        </pc:spChg>
        <pc:spChg chg="add mod">
          <ac:chgData name="Mikey Scourfield" userId="f9807866ebe83f04" providerId="LiveId" clId="{8B32AFD2-7B10-4A00-A558-342F52D3AD67}" dt="2026-05-16T21:04:43.224" v="1104" actId="1036"/>
          <ac:spMkLst>
            <pc:docMk/>
            <pc:sldMk cId="0" sldId="256"/>
            <ac:spMk id="138" creationId="{61157CDD-D14F-CC06-D04D-A7CA99FBB497}"/>
          </ac:spMkLst>
        </pc:spChg>
        <pc:spChg chg="add mod">
          <ac:chgData name="Mikey Scourfield" userId="f9807866ebe83f04" providerId="LiveId" clId="{8B32AFD2-7B10-4A00-A558-342F52D3AD67}" dt="2026-05-16T21:04:43.224" v="1104" actId="1036"/>
          <ac:spMkLst>
            <pc:docMk/>
            <pc:sldMk cId="0" sldId="256"/>
            <ac:spMk id="139" creationId="{ACA80739-C42E-F204-5BE6-9B19990DF8E2}"/>
          </ac:spMkLst>
        </pc:spChg>
        <pc:graphicFrameChg chg="add mod modGraphic">
          <ac:chgData name="Mikey Scourfield" userId="f9807866ebe83f04" providerId="LiveId" clId="{8B32AFD2-7B10-4A00-A558-342F52D3AD67}" dt="2026-05-16T21:04:43.224" v="1104" actId="1036"/>
          <ac:graphicFrameMkLst>
            <pc:docMk/>
            <pc:sldMk cId="0" sldId="256"/>
            <ac:graphicFrameMk id="137" creationId="{A32A77FA-EEB9-98E9-A885-8B5D6E155562}"/>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8780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6-MINUTE SPEAKING NOTES
0:00-0:35 | Opening
Introduce the title: The Impact of Low-Carbon Material Selection on Early-Stage Cost Planning in UK Residential Construction Projects. Explain that the topic sits between sustainability and quantity surveying practice. The key issue is not only whether low-carbon materials reduce embodied carbon, but how those choices affect early cost advice before designs and specifications are fully developed.
0:35-1:25 | Background and rationale
Explain that UK residential construction is under pressure to reduce embodied carbon, and that major material decisions are often made at concept or pre-design stage. This matters because early decisions about structure, material family and specification can lock in carbon outcomes. At the same time, RICS cost planning guidance shows that early-stage cost plans are created with incomplete information. This creates a practical QS problem: clients want sustainable choices, but they also need reliable budget advice.
1:25-2:05 | Research problem and question
Use the balance diagram. Say that low-carbon materials sit at the point where carbon reduction, cost planning and cost certainty meet. A low-carbon option may be technically attractive, but the QS may not have robust benchmark rates, supplier confidence, warranty clarity or programme certainty. Then state the research question clearly: How does low-carbon material selection affect early-stage cost planning in UK residential construction projects?
2:05-2:45 | Aim, objectives and literature gap
State the aim: to investigate how low-carbon material selection affects early-stage cost planning in UK residential projects. Summarise the objectives: review literature, examine early budgeting and estimating decisions, identify pricing challenges, and assess cost certainty. Emphasise the research gap: literature is strong on carbon assessment and sustainable materials, but weaker on how UK residential quantity surveyors translate uncertainty into estimates, contingencies and client advice. This is the justification for the study.
2:45-4:10 | Methodology
Explain that the research uses a qualitative, interpretivist design because the focus is professional judgement. The project is not trying to produce a single percentage cost premium for low-carbon materials. Instead, it is trying to understand how QSs and related professionals make decisions under uncertainty. Semi-structured interviews are appropriate because they allow consistent questions while also giving participants space to describe real project experience. The intended sample is 8-10 participants, selected purposively from QSs, estimators, cost consultants and possibly sustainability or project professionals with UK residential cost-planning experience. Data will be analysed through thematic analysis, looking for recurring patterns such as benchmark limitations, supplier availability, risk allowances, warranty concerns, client affordability and confidence in carbon-cost evidence. Mention ethics: informed consent, voluntary participation, anonymity, secure data handling and no request for commercially sensitive cost information.
4:10-5:15 | Expected outcomes
Explain that the study is expected to show that the main barrier is not simply material price. Some low-carbon options may cost more, some may not, but the more important issue is pricing uncertainty. Early-stage QSs may struggle with inconsistent data, immature supply chains, unfamiliar products, warranty or insurance concerns and client pressure for cost certainty. The interviews should show how professionals deal with this through assumptions, contingencies, qualifications, earlier supplier input or conservative advice.
5:15-6:00 | Impact and close
Close by explaining the contribution. Practically, the study may help identify where stronger benchmark data, earlier supplier engagement and clearer carbon-cost guidance could improve early-stage low-carbon option appraisal. Academically, it adds a practice-based account of cost certainty to a field that often focuses more on carbon measurement than on pre-contract commercial decision-making. End with: This research is intended to show how quantity surveyors can support low-carbon residential construction without weakening the reliability and transparency of early cost advice.
Q&amp;A PREPARATION
Q: Why qualitative rather than quantitative?
A: Because the study focuses on professional judgement, assumptions, pricing confidence and communication of uncertainty. A quantitative approach might identify broad trends, but interviews are better for understanding how and why cost decisions are made.
Q: Are low-carbon materials always more expensive?
A: Not necessarily. The study avoids that simple assumption. The central issue is cost certainty: data quality, supplier maturity, warranties, programme risk and confidence in assumptions.
Q: Why UK residential construction?
A: It is cost-sensitive, standardised, programme-driven and under pressure to reduce embodied carbon. That makes the conflict between sustainability ambition and early cost certainty especially visible.
Q: Why 8-10 participants?
A: The sample is focused and information-rich. For a Level 5 qualitative proposal, depth and relevance of experience are more important than a large numerical sample.
Q: What are the main limitations?
A: Small sample size, reliance on professional perception and limited generalisability. The findings will give practice-based insight rather than statistically representative claims.
Q: How will ethical risks be managed?
A: Participants will give informed consent, remain anonymous, and will not be asked for confidential project names or commercially sensitive cost figures.
Q: What would success look like?
A: A clearer understanding of how QSs handle low-carbon material uncertainty in early cost plans, and practical recommendations for improving transparency and confidence in client advice.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1Poster">
    <p:bg>
      <p:bgPr>
        <a:solidFill>
          <a:srgbClr val="F7FAF6"/>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7FAF6"/>
        </a:solidFill>
        <a:effectLst/>
      </p:bgPr>
    </p:bg>
    <p:spTree>
      <p:nvGrpSpPr>
        <p:cNvPr id="1" name=""/>
        <p:cNvGrpSpPr/>
        <p:nvPr/>
      </p:nvGrpSpPr>
      <p:grpSpPr>
        <a:xfrm>
          <a:off x="0" y="0"/>
          <a:ext cx="0" cy="0"/>
          <a:chOff x="0" y="0"/>
          <a:chExt cx="0" cy="0"/>
        </a:xfrm>
      </p:grpSpPr>
      <p:sp>
        <p:nvSpPr>
          <p:cNvPr id="2" name="Shape 0"/>
          <p:cNvSpPr/>
          <p:nvPr/>
        </p:nvSpPr>
        <p:spPr>
          <a:xfrm rot="2100000">
            <a:off x="-1463040" y="-1188720"/>
            <a:ext cx="5669280" cy="5669280"/>
          </a:xfrm>
          <a:prstGeom prst="arc">
            <a:avLst/>
          </a:prstGeom>
          <a:noFill/>
          <a:ln w="25400">
            <a:solidFill>
              <a:srgbClr val="DCEDE5"/>
            </a:solidFill>
            <a:prstDash val="solid"/>
          </a:ln>
        </p:spPr>
        <p:txBody>
          <a:bodyPr/>
          <a:lstStyle/>
          <a:p>
            <a:endParaRPr lang="en-GB"/>
          </a:p>
        </p:txBody>
      </p:sp>
      <p:sp>
        <p:nvSpPr>
          <p:cNvPr id="3" name="Shape 1"/>
          <p:cNvSpPr/>
          <p:nvPr/>
        </p:nvSpPr>
        <p:spPr>
          <a:xfrm rot="12900000">
            <a:off x="26334720" y="17190720"/>
            <a:ext cx="6583680" cy="6583680"/>
          </a:xfrm>
          <a:prstGeom prst="arc">
            <a:avLst/>
          </a:prstGeom>
          <a:noFill/>
          <a:ln w="25400">
            <a:solidFill>
              <a:srgbClr val="EADDBD"/>
            </a:solidFill>
            <a:prstDash val="solid"/>
          </a:ln>
        </p:spPr>
        <p:txBody>
          <a:bodyPr/>
          <a:lstStyle/>
          <a:p>
            <a:endParaRPr lang="en-GB"/>
          </a:p>
        </p:txBody>
      </p:sp>
      <p:sp>
        <p:nvSpPr>
          <p:cNvPr id="4" name="Shape 2"/>
          <p:cNvSpPr/>
          <p:nvPr/>
        </p:nvSpPr>
        <p:spPr>
          <a:xfrm>
            <a:off x="0" y="0"/>
            <a:ext cx="30275784" cy="2331720"/>
          </a:xfrm>
          <a:prstGeom prst="rect">
            <a:avLst/>
          </a:prstGeom>
          <a:solidFill>
            <a:srgbClr val="18352E"/>
          </a:solidFill>
          <a:ln w="12700">
            <a:solidFill>
              <a:srgbClr val="18352E"/>
            </a:solidFill>
            <a:prstDash val="solid"/>
          </a:ln>
        </p:spPr>
        <p:txBody>
          <a:bodyPr/>
          <a:lstStyle/>
          <a:p>
            <a:endParaRPr lang="en-GB"/>
          </a:p>
        </p:txBody>
      </p:sp>
      <p:sp>
        <p:nvSpPr>
          <p:cNvPr id="5" name="Shape 3"/>
          <p:cNvSpPr/>
          <p:nvPr/>
        </p:nvSpPr>
        <p:spPr>
          <a:xfrm>
            <a:off x="0" y="2331720"/>
            <a:ext cx="30275784" cy="146304"/>
          </a:xfrm>
          <a:prstGeom prst="rect">
            <a:avLst/>
          </a:prstGeom>
          <a:solidFill>
            <a:srgbClr val="F2A541"/>
          </a:solidFill>
          <a:ln w="12700">
            <a:solidFill>
              <a:srgbClr val="F2A541"/>
            </a:solidFill>
            <a:prstDash val="solid"/>
          </a:ln>
        </p:spPr>
        <p:txBody>
          <a:bodyPr/>
          <a:lstStyle/>
          <a:p>
            <a:endParaRPr lang="en-GB"/>
          </a:p>
        </p:txBody>
      </p:sp>
      <p:sp>
        <p:nvSpPr>
          <p:cNvPr id="6" name="Shape 4"/>
          <p:cNvSpPr/>
          <p:nvPr/>
        </p:nvSpPr>
        <p:spPr>
          <a:xfrm>
            <a:off x="0" y="2478024"/>
            <a:ext cx="30275784" cy="73152"/>
          </a:xfrm>
          <a:prstGeom prst="rect">
            <a:avLst/>
          </a:prstGeom>
          <a:solidFill>
            <a:srgbClr val="2A9D8F"/>
          </a:solidFill>
          <a:ln w="12700">
            <a:solidFill>
              <a:srgbClr val="2A9D8F"/>
            </a:solidFill>
            <a:prstDash val="solid"/>
          </a:ln>
        </p:spPr>
        <p:txBody>
          <a:bodyPr/>
          <a:lstStyle/>
          <a:p>
            <a:endParaRPr lang="en-GB"/>
          </a:p>
        </p:txBody>
      </p:sp>
      <p:sp>
        <p:nvSpPr>
          <p:cNvPr id="7" name="Text 5"/>
          <p:cNvSpPr/>
          <p:nvPr/>
        </p:nvSpPr>
        <p:spPr>
          <a:xfrm>
            <a:off x="914400" y="329184"/>
            <a:ext cx="23408640" cy="868680"/>
          </a:xfrm>
          <a:prstGeom prst="rect">
            <a:avLst/>
          </a:prstGeom>
          <a:noFill/>
          <a:ln/>
        </p:spPr>
        <p:txBody>
          <a:bodyPr wrap="square" lIns="0" tIns="0" rIns="0" bIns="0" rtlCol="0" anchor="t">
            <a:normAutofit/>
          </a:bodyPr>
          <a:lstStyle/>
          <a:p>
            <a:pPr marL="0" indent="0">
              <a:buNone/>
            </a:pPr>
            <a:r>
              <a:rPr lang="en-US" sz="3700" b="1" dirty="0">
                <a:solidFill>
                  <a:srgbClr val="FFFFFF"/>
                </a:solidFill>
                <a:latin typeface="Arial" pitchFamily="34" charset="0"/>
                <a:ea typeface="Arial" pitchFamily="34" charset="-122"/>
                <a:cs typeface="Arial" pitchFamily="34" charset="-120"/>
              </a:rPr>
              <a:t>The Impact of Low-Carbon Material Selection on Early-Stage Cost Planning</a:t>
            </a:r>
            <a:endParaRPr lang="en-US" sz="3700" dirty="0"/>
          </a:p>
        </p:txBody>
      </p:sp>
      <p:sp>
        <p:nvSpPr>
          <p:cNvPr id="8" name="Text 6"/>
          <p:cNvSpPr/>
          <p:nvPr/>
        </p:nvSpPr>
        <p:spPr>
          <a:xfrm>
            <a:off x="914400" y="1216152"/>
            <a:ext cx="22677120" cy="493776"/>
          </a:xfrm>
          <a:prstGeom prst="rect">
            <a:avLst/>
          </a:prstGeom>
          <a:noFill/>
          <a:ln/>
        </p:spPr>
        <p:txBody>
          <a:bodyPr wrap="square" lIns="0" tIns="0" rIns="0" bIns="0" rtlCol="0" anchor="t">
            <a:normAutofit/>
          </a:bodyPr>
          <a:lstStyle/>
          <a:p>
            <a:pPr marL="0" indent="0">
              <a:buNone/>
            </a:pPr>
            <a:r>
              <a:rPr lang="en-US" sz="2200" dirty="0">
                <a:solidFill>
                  <a:srgbClr val="DDEFE6"/>
                </a:solidFill>
                <a:latin typeface="Arial" pitchFamily="34" charset="0"/>
                <a:ea typeface="Arial" pitchFamily="34" charset="-122"/>
                <a:cs typeface="Arial" pitchFamily="34" charset="-120"/>
              </a:rPr>
              <a:t>in UK Residential Construction Projects</a:t>
            </a:r>
            <a:endParaRPr lang="en-US" sz="2200" dirty="0"/>
          </a:p>
        </p:txBody>
      </p:sp>
      <p:sp>
        <p:nvSpPr>
          <p:cNvPr id="9" name="Text 7"/>
          <p:cNvSpPr/>
          <p:nvPr/>
        </p:nvSpPr>
        <p:spPr>
          <a:xfrm>
            <a:off x="914400" y="1755648"/>
            <a:ext cx="20574000" cy="329184"/>
          </a:xfrm>
          <a:prstGeom prst="rect">
            <a:avLst/>
          </a:prstGeom>
          <a:noFill/>
          <a:ln/>
        </p:spPr>
        <p:txBody>
          <a:bodyPr wrap="square" lIns="0" tIns="0" rIns="0" bIns="0" rtlCol="0" anchor="t">
            <a:normAutofit/>
          </a:bodyPr>
          <a:lstStyle/>
          <a:p>
            <a:pPr marL="0" indent="0">
              <a:buNone/>
            </a:pPr>
            <a:r>
              <a:rPr lang="en-US" sz="1350" dirty="0">
                <a:solidFill>
                  <a:srgbClr val="F6E7C5"/>
                </a:solidFill>
                <a:latin typeface="Arial" pitchFamily="34" charset="0"/>
                <a:ea typeface="Arial" pitchFamily="34" charset="-122"/>
                <a:cs typeface="Arial" pitchFamily="34" charset="-120"/>
              </a:rPr>
              <a:t>Mikey Scourfield  |  Quantity Surveying  |  ACBA5024 Research Project Design</a:t>
            </a:r>
            <a:endParaRPr lang="en-US" sz="1350" dirty="0"/>
          </a:p>
        </p:txBody>
      </p:sp>
      <p:sp>
        <p:nvSpPr>
          <p:cNvPr id="18" name="Shape 16"/>
          <p:cNvSpPr/>
          <p:nvPr/>
        </p:nvSpPr>
        <p:spPr>
          <a:xfrm>
            <a:off x="868680" y="2880360"/>
            <a:ext cx="9372600" cy="16946154"/>
          </a:xfrm>
          <a:prstGeom prst="roundRect">
            <a:avLst>
              <a:gd name="adj" fmla="val 780"/>
            </a:avLst>
          </a:prstGeom>
          <a:solidFill>
            <a:srgbClr val="FFFDF6"/>
          </a:solidFill>
          <a:ln w="13970">
            <a:solidFill>
              <a:srgbClr val="D7E1DB"/>
            </a:solidFill>
            <a:prstDash val="solid"/>
          </a:ln>
          <a:effectLst>
            <a:outerShdw blurRad="17780" dist="50800" dir="2700000" algn="bl" rotWithShape="0">
              <a:srgbClr val="D8E0DA">
                <a:alpha val="18000"/>
              </a:srgbClr>
            </a:outerShdw>
          </a:effectLst>
        </p:spPr>
        <p:txBody>
          <a:bodyPr/>
          <a:lstStyle/>
          <a:p>
            <a:endParaRPr lang="en-GB"/>
          </a:p>
        </p:txBody>
      </p:sp>
      <p:sp>
        <p:nvSpPr>
          <p:cNvPr id="19" name="Shape 17"/>
          <p:cNvSpPr/>
          <p:nvPr/>
        </p:nvSpPr>
        <p:spPr>
          <a:xfrm>
            <a:off x="10652760" y="2880360"/>
            <a:ext cx="9372600" cy="16946154"/>
          </a:xfrm>
          <a:prstGeom prst="roundRect">
            <a:avLst>
              <a:gd name="adj" fmla="val 780"/>
            </a:avLst>
          </a:prstGeom>
          <a:solidFill>
            <a:srgbClr val="FFFDF6"/>
          </a:solidFill>
          <a:ln w="13970">
            <a:solidFill>
              <a:srgbClr val="D7E1DB"/>
            </a:solidFill>
            <a:prstDash val="solid"/>
          </a:ln>
          <a:effectLst>
            <a:outerShdw blurRad="17780" dist="50800" dir="2700000" algn="bl" rotWithShape="0">
              <a:srgbClr val="D8E0DA">
                <a:alpha val="18000"/>
              </a:srgbClr>
            </a:outerShdw>
          </a:effectLst>
        </p:spPr>
        <p:txBody>
          <a:bodyPr/>
          <a:lstStyle/>
          <a:p>
            <a:endParaRPr lang="en-GB" dirty="0"/>
          </a:p>
        </p:txBody>
      </p:sp>
      <p:sp>
        <p:nvSpPr>
          <p:cNvPr id="20" name="Shape 18"/>
          <p:cNvSpPr/>
          <p:nvPr/>
        </p:nvSpPr>
        <p:spPr>
          <a:xfrm>
            <a:off x="20436840" y="2880360"/>
            <a:ext cx="9372600" cy="16946154"/>
          </a:xfrm>
          <a:prstGeom prst="roundRect">
            <a:avLst>
              <a:gd name="adj" fmla="val 780"/>
            </a:avLst>
          </a:prstGeom>
          <a:solidFill>
            <a:srgbClr val="FFFDF6"/>
          </a:solidFill>
          <a:ln w="13970">
            <a:solidFill>
              <a:srgbClr val="D7E1DB"/>
            </a:solidFill>
            <a:prstDash val="solid"/>
          </a:ln>
          <a:effectLst>
            <a:outerShdw blurRad="17780" dist="50800" dir="2700000" algn="bl" rotWithShape="0">
              <a:srgbClr val="D8E0DA">
                <a:alpha val="18000"/>
              </a:srgbClr>
            </a:outerShdw>
          </a:effectLst>
        </p:spPr>
        <p:txBody>
          <a:bodyPr/>
          <a:lstStyle/>
          <a:p>
            <a:r>
              <a:rPr lang="en-GB" dirty="0"/>
              <a:t>0</a:t>
            </a:r>
          </a:p>
        </p:txBody>
      </p:sp>
      <p:sp>
        <p:nvSpPr>
          <p:cNvPr id="21" name="Shape 19"/>
          <p:cNvSpPr/>
          <p:nvPr/>
        </p:nvSpPr>
        <p:spPr>
          <a:xfrm>
            <a:off x="1216152" y="3282696"/>
            <a:ext cx="109728" cy="475488"/>
          </a:xfrm>
          <a:prstGeom prst="rect">
            <a:avLst/>
          </a:prstGeom>
          <a:solidFill>
            <a:srgbClr val="0F6B4D"/>
          </a:solidFill>
          <a:ln w="12700">
            <a:solidFill>
              <a:srgbClr val="0F6B4D"/>
            </a:solidFill>
            <a:prstDash val="solid"/>
          </a:ln>
        </p:spPr>
        <p:txBody>
          <a:bodyPr/>
          <a:lstStyle/>
          <a:p>
            <a:endParaRPr lang="en-GB"/>
          </a:p>
        </p:txBody>
      </p:sp>
      <p:sp>
        <p:nvSpPr>
          <p:cNvPr id="22" name="Text 20"/>
          <p:cNvSpPr/>
          <p:nvPr/>
        </p:nvSpPr>
        <p:spPr>
          <a:xfrm>
            <a:off x="1417320" y="3311142"/>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1. Background and rationale</a:t>
            </a:r>
            <a:endParaRPr lang="en-US" sz="2500" dirty="0"/>
          </a:p>
        </p:txBody>
      </p:sp>
      <p:sp>
        <p:nvSpPr>
          <p:cNvPr id="23" name="Text 21"/>
          <p:cNvSpPr/>
          <p:nvPr/>
        </p:nvSpPr>
        <p:spPr>
          <a:xfrm>
            <a:off x="1307592" y="3931920"/>
            <a:ext cx="8494776" cy="1032762"/>
          </a:xfrm>
          <a:prstGeom prst="rect">
            <a:avLst/>
          </a:prstGeom>
          <a:noFill/>
          <a:ln/>
        </p:spPr>
        <p:txBody>
          <a:bodyPr wrap="square" lIns="1016" tIns="1016" rIns="1016" bIns="1016" rtlCol="0" anchor="t">
            <a:normAutofit/>
          </a:bodyPr>
          <a:lstStyle/>
          <a:p>
            <a:r>
              <a:rPr lang="en-GB" sz="1600" dirty="0"/>
              <a:t>UK residential construction is under pressure to reduce embodied carbon while maintaining affordability and cost certainty. Major material choices made at concept stage can strongly influence whole-life carbon outcomes, but early cost plans are often prepared before full design information is available (Röck et al., 2020; Fang et al., 2023; RICS, 2021; RICS, 2023).</a:t>
            </a:r>
            <a:endParaRPr lang="en-US" sz="1640" dirty="0"/>
          </a:p>
        </p:txBody>
      </p:sp>
      <p:sp>
        <p:nvSpPr>
          <p:cNvPr id="24" name="Text 22"/>
          <p:cNvSpPr/>
          <p:nvPr/>
        </p:nvSpPr>
        <p:spPr>
          <a:xfrm>
            <a:off x="1307592" y="5494020"/>
            <a:ext cx="1920240" cy="320040"/>
          </a:xfrm>
          <a:prstGeom prst="rect">
            <a:avLst/>
          </a:prstGeom>
          <a:noFill/>
          <a:ln/>
        </p:spPr>
        <p:txBody>
          <a:bodyPr wrap="square" lIns="0" tIns="0" rIns="0" bIns="0" rtlCol="0" anchor="t">
            <a:normAutofit/>
          </a:bodyPr>
          <a:lstStyle/>
          <a:p>
            <a:pPr marL="0" indent="0">
              <a:buNone/>
            </a:pPr>
            <a:r>
              <a:rPr lang="en-US" sz="1800" b="1" dirty="0">
                <a:solidFill>
                  <a:srgbClr val="0F6B4D"/>
                </a:solidFill>
                <a:latin typeface="Arial" pitchFamily="34" charset="0"/>
                <a:ea typeface="Arial" pitchFamily="34" charset="-122"/>
                <a:cs typeface="Arial" pitchFamily="34" charset="-120"/>
              </a:rPr>
              <a:t>The QS issue:</a:t>
            </a:r>
            <a:endParaRPr lang="en-US" sz="1800" dirty="0"/>
          </a:p>
        </p:txBody>
      </p:sp>
      <p:sp>
        <p:nvSpPr>
          <p:cNvPr id="25" name="Text 23"/>
          <p:cNvSpPr/>
          <p:nvPr/>
        </p:nvSpPr>
        <p:spPr>
          <a:xfrm>
            <a:off x="3017520" y="5494020"/>
            <a:ext cx="6766560" cy="822960"/>
          </a:xfrm>
          <a:prstGeom prst="rect">
            <a:avLst/>
          </a:prstGeom>
          <a:noFill/>
          <a:ln/>
        </p:spPr>
        <p:txBody>
          <a:bodyPr wrap="square" lIns="1016" tIns="1016" rIns="1016" bIns="1016" rtlCol="0" anchor="t">
            <a:normAutofit/>
          </a:bodyPr>
          <a:lstStyle/>
          <a:p>
            <a:pPr marL="0" indent="0">
              <a:buNone/>
            </a:pPr>
            <a:r>
              <a:rPr lang="en-US" sz="1550" dirty="0">
                <a:solidFill>
                  <a:srgbClr val="24312D"/>
                </a:solidFill>
                <a:latin typeface="Arial" pitchFamily="34" charset="0"/>
                <a:ea typeface="Arial" pitchFamily="34" charset="-122"/>
                <a:cs typeface="Arial" pitchFamily="34" charset="-120"/>
              </a:rPr>
              <a:t>Low-carbon options may be environmentally desirable, but uncertainty around price, availability, warranties, programme implications and benchmark data can reduce early cost certainty.</a:t>
            </a:r>
            <a:endParaRPr lang="en-US" sz="1550" dirty="0"/>
          </a:p>
        </p:txBody>
      </p:sp>
      <p:sp>
        <p:nvSpPr>
          <p:cNvPr id="26" name="Shape 24"/>
          <p:cNvSpPr/>
          <p:nvPr/>
        </p:nvSpPr>
        <p:spPr>
          <a:xfrm>
            <a:off x="1371600" y="6728460"/>
            <a:ext cx="8366760" cy="4023360"/>
          </a:xfrm>
          <a:prstGeom prst="roundRect">
            <a:avLst>
              <a:gd name="adj" fmla="val 2727"/>
            </a:avLst>
          </a:prstGeom>
          <a:solidFill>
            <a:srgbClr val="EDF7F1"/>
          </a:solidFill>
          <a:ln w="12700">
            <a:solidFill>
              <a:srgbClr val="C6E4D4"/>
            </a:solidFill>
            <a:prstDash val="solid"/>
          </a:ln>
        </p:spPr>
        <p:txBody>
          <a:bodyPr/>
          <a:lstStyle/>
          <a:p>
            <a:endParaRPr lang="en-GB"/>
          </a:p>
        </p:txBody>
      </p:sp>
      <p:sp>
        <p:nvSpPr>
          <p:cNvPr id="27" name="Text 25"/>
          <p:cNvSpPr/>
          <p:nvPr/>
        </p:nvSpPr>
        <p:spPr>
          <a:xfrm>
            <a:off x="1645920" y="6975348"/>
            <a:ext cx="7818120" cy="329184"/>
          </a:xfrm>
          <a:prstGeom prst="rect">
            <a:avLst/>
          </a:prstGeom>
          <a:noFill/>
          <a:ln/>
        </p:spPr>
        <p:txBody>
          <a:bodyPr wrap="square" lIns="0" tIns="0" rIns="0" bIns="0" rtlCol="0" anchor="t">
            <a:normAutofit/>
          </a:bodyPr>
          <a:lstStyle/>
          <a:p>
            <a:pPr marL="0" indent="0" algn="ctr">
              <a:buNone/>
            </a:pPr>
            <a:r>
              <a:rPr lang="en-US" sz="1800" b="1" dirty="0">
                <a:solidFill>
                  <a:srgbClr val="18352E"/>
                </a:solidFill>
                <a:latin typeface="Arial" pitchFamily="34" charset="0"/>
                <a:ea typeface="Arial" pitchFamily="34" charset="-122"/>
                <a:cs typeface="Arial" pitchFamily="34" charset="-120"/>
              </a:rPr>
              <a:t>Early-stage decision tension</a:t>
            </a:r>
            <a:endParaRPr lang="en-US" sz="1800" dirty="0"/>
          </a:p>
        </p:txBody>
      </p:sp>
      <p:sp>
        <p:nvSpPr>
          <p:cNvPr id="28" name="Shape 26"/>
          <p:cNvSpPr/>
          <p:nvPr/>
        </p:nvSpPr>
        <p:spPr>
          <a:xfrm>
            <a:off x="1828800" y="7615428"/>
            <a:ext cx="3154680" cy="2148840"/>
          </a:xfrm>
          <a:prstGeom prst="ellipse">
            <a:avLst/>
          </a:prstGeom>
          <a:solidFill>
            <a:srgbClr val="CFEBDC">
              <a:alpha val="95000"/>
            </a:srgbClr>
          </a:solidFill>
          <a:ln w="19050">
            <a:solidFill>
              <a:srgbClr val="0F6B4D"/>
            </a:solidFill>
            <a:prstDash val="solid"/>
          </a:ln>
        </p:spPr>
        <p:txBody>
          <a:bodyPr/>
          <a:lstStyle/>
          <a:p>
            <a:endParaRPr lang="en-GB"/>
          </a:p>
        </p:txBody>
      </p:sp>
      <p:sp>
        <p:nvSpPr>
          <p:cNvPr id="29" name="Shape 27"/>
          <p:cNvSpPr/>
          <p:nvPr/>
        </p:nvSpPr>
        <p:spPr>
          <a:xfrm>
            <a:off x="6172200" y="7615428"/>
            <a:ext cx="3154680" cy="2148840"/>
          </a:xfrm>
          <a:prstGeom prst="ellipse">
            <a:avLst/>
          </a:prstGeom>
          <a:solidFill>
            <a:srgbClr val="FCE4BB">
              <a:alpha val="95000"/>
            </a:srgbClr>
          </a:solidFill>
          <a:ln w="19050">
            <a:solidFill>
              <a:srgbClr val="F2A541"/>
            </a:solidFill>
            <a:prstDash val="solid"/>
          </a:ln>
        </p:spPr>
        <p:txBody>
          <a:bodyPr/>
          <a:lstStyle/>
          <a:p>
            <a:endParaRPr lang="en-GB"/>
          </a:p>
        </p:txBody>
      </p:sp>
      <p:sp>
        <p:nvSpPr>
          <p:cNvPr id="30" name="Shape 28"/>
          <p:cNvSpPr/>
          <p:nvPr/>
        </p:nvSpPr>
        <p:spPr>
          <a:xfrm>
            <a:off x="4041648" y="7615428"/>
            <a:ext cx="3154680" cy="2148840"/>
          </a:xfrm>
          <a:prstGeom prst="ellipse">
            <a:avLst/>
          </a:prstGeom>
          <a:solidFill>
            <a:srgbClr val="DFEEE8">
              <a:alpha val="85000"/>
            </a:srgbClr>
          </a:solidFill>
          <a:ln w="19050">
            <a:solidFill>
              <a:srgbClr val="2A9D8F"/>
            </a:solidFill>
            <a:prstDash val="solid"/>
          </a:ln>
        </p:spPr>
        <p:txBody>
          <a:bodyPr/>
          <a:lstStyle/>
          <a:p>
            <a:endParaRPr lang="en-GB"/>
          </a:p>
        </p:txBody>
      </p:sp>
      <p:sp>
        <p:nvSpPr>
          <p:cNvPr id="31" name="Text 29"/>
          <p:cNvSpPr/>
          <p:nvPr/>
        </p:nvSpPr>
        <p:spPr>
          <a:xfrm>
            <a:off x="2103120" y="8072628"/>
            <a:ext cx="2606040" cy="594360"/>
          </a:xfrm>
          <a:prstGeom prst="rect">
            <a:avLst/>
          </a:prstGeom>
          <a:noFill/>
          <a:ln/>
        </p:spPr>
        <p:txBody>
          <a:bodyPr wrap="square" lIns="0" tIns="0" rIns="0" bIns="0" rtlCol="0" anchor="t">
            <a:normAutofit/>
          </a:bodyPr>
          <a:lstStyle/>
          <a:p>
            <a:pPr marL="0" indent="0" algn="ctr">
              <a:buNone/>
            </a:pPr>
            <a:r>
              <a:rPr lang="en-US" sz="1500" b="1" dirty="0">
                <a:solidFill>
                  <a:srgbClr val="0F6B4D"/>
                </a:solidFill>
                <a:latin typeface="Arial" pitchFamily="34" charset="0"/>
                <a:ea typeface="Arial" pitchFamily="34" charset="-122"/>
                <a:cs typeface="Arial" pitchFamily="34" charset="-120"/>
              </a:rPr>
              <a:t>Carbon</a:t>
            </a:r>
            <a:endParaRPr lang="en-US" sz="1500" dirty="0"/>
          </a:p>
          <a:p>
            <a:pPr marL="0" indent="0" algn="ctr">
              <a:buNone/>
            </a:pPr>
            <a:r>
              <a:rPr lang="en-US" sz="1500" b="1" dirty="0">
                <a:solidFill>
                  <a:srgbClr val="0F6B4D"/>
                </a:solidFill>
                <a:latin typeface="Arial" pitchFamily="34" charset="0"/>
                <a:ea typeface="Arial" pitchFamily="34" charset="-122"/>
                <a:cs typeface="Arial" pitchFamily="34" charset="-120"/>
              </a:rPr>
              <a:t>reduction</a:t>
            </a:r>
            <a:endParaRPr lang="en-US" sz="1500" dirty="0"/>
          </a:p>
        </p:txBody>
      </p:sp>
      <p:sp>
        <p:nvSpPr>
          <p:cNvPr id="32" name="Text 30"/>
          <p:cNvSpPr/>
          <p:nvPr/>
        </p:nvSpPr>
        <p:spPr>
          <a:xfrm>
            <a:off x="6464808" y="8072628"/>
            <a:ext cx="2606040" cy="594360"/>
          </a:xfrm>
          <a:prstGeom prst="rect">
            <a:avLst/>
          </a:prstGeom>
          <a:noFill/>
          <a:ln/>
        </p:spPr>
        <p:txBody>
          <a:bodyPr wrap="square" lIns="0" tIns="0" rIns="0" bIns="0" rtlCol="0" anchor="t">
            <a:normAutofit/>
          </a:bodyPr>
          <a:lstStyle/>
          <a:p>
            <a:pPr marL="0" indent="0" algn="ctr">
              <a:buNone/>
            </a:pPr>
            <a:r>
              <a:rPr lang="en-US" sz="1500" b="1" dirty="0">
                <a:solidFill>
                  <a:srgbClr val="A35F00"/>
                </a:solidFill>
                <a:latin typeface="Arial" pitchFamily="34" charset="0"/>
                <a:ea typeface="Arial" pitchFamily="34" charset="-122"/>
                <a:cs typeface="Arial" pitchFamily="34" charset="-120"/>
              </a:rPr>
              <a:t>Cost</a:t>
            </a:r>
            <a:endParaRPr lang="en-US" sz="1500" dirty="0"/>
          </a:p>
          <a:p>
            <a:pPr marL="0" indent="0" algn="ctr">
              <a:buNone/>
            </a:pPr>
            <a:r>
              <a:rPr lang="en-US" sz="1500" b="1" dirty="0">
                <a:solidFill>
                  <a:srgbClr val="A35F00"/>
                </a:solidFill>
                <a:latin typeface="Arial" pitchFamily="34" charset="0"/>
                <a:ea typeface="Arial" pitchFamily="34" charset="-122"/>
                <a:cs typeface="Arial" pitchFamily="34" charset="-120"/>
              </a:rPr>
              <a:t>planning</a:t>
            </a:r>
            <a:endParaRPr lang="en-US" sz="1500" dirty="0"/>
          </a:p>
        </p:txBody>
      </p:sp>
      <p:sp>
        <p:nvSpPr>
          <p:cNvPr id="33" name="Text 31"/>
          <p:cNvSpPr/>
          <p:nvPr/>
        </p:nvSpPr>
        <p:spPr>
          <a:xfrm>
            <a:off x="4325112" y="8054340"/>
            <a:ext cx="2606040" cy="621792"/>
          </a:xfrm>
          <a:prstGeom prst="rect">
            <a:avLst/>
          </a:prstGeom>
          <a:noFill/>
          <a:ln/>
        </p:spPr>
        <p:txBody>
          <a:bodyPr wrap="square" lIns="0" tIns="0" rIns="0" bIns="0" rtlCol="0" anchor="t">
            <a:normAutofit/>
          </a:bodyPr>
          <a:lstStyle/>
          <a:p>
            <a:pPr marL="0" indent="0" algn="ctr">
              <a:buNone/>
            </a:pPr>
            <a:r>
              <a:rPr lang="en-US" sz="1550" b="1" dirty="0">
                <a:solidFill>
                  <a:srgbClr val="18352E"/>
                </a:solidFill>
                <a:latin typeface="Arial" pitchFamily="34" charset="0"/>
                <a:ea typeface="Arial" pitchFamily="34" charset="-122"/>
                <a:cs typeface="Arial" pitchFamily="34" charset="-120"/>
              </a:rPr>
              <a:t>Cost</a:t>
            </a:r>
            <a:endParaRPr lang="en-US" sz="1550" dirty="0"/>
          </a:p>
          <a:p>
            <a:pPr marL="0" indent="0" algn="ctr">
              <a:buNone/>
            </a:pPr>
            <a:r>
              <a:rPr lang="en-US" sz="1550" b="1" dirty="0">
                <a:solidFill>
                  <a:srgbClr val="18352E"/>
                </a:solidFill>
                <a:latin typeface="Arial" pitchFamily="34" charset="0"/>
                <a:ea typeface="Arial" pitchFamily="34" charset="-122"/>
                <a:cs typeface="Arial" pitchFamily="34" charset="-120"/>
              </a:rPr>
              <a:t>certainty</a:t>
            </a:r>
            <a:endParaRPr lang="en-US" sz="1550" dirty="0"/>
          </a:p>
        </p:txBody>
      </p:sp>
      <p:sp>
        <p:nvSpPr>
          <p:cNvPr id="34" name="Text 32"/>
          <p:cNvSpPr/>
          <p:nvPr/>
        </p:nvSpPr>
        <p:spPr>
          <a:xfrm>
            <a:off x="1965960" y="10020300"/>
            <a:ext cx="7178040" cy="310896"/>
          </a:xfrm>
          <a:prstGeom prst="rect">
            <a:avLst/>
          </a:prstGeom>
          <a:noFill/>
          <a:ln/>
        </p:spPr>
        <p:txBody>
          <a:bodyPr wrap="square" lIns="0" tIns="0" rIns="0" bIns="0" rtlCol="0" anchor="t">
            <a:normAutofit/>
          </a:bodyPr>
          <a:lstStyle/>
          <a:p>
            <a:pPr marL="0" indent="0" algn="ctr">
              <a:buNone/>
            </a:pPr>
            <a:r>
              <a:rPr lang="en-US" sz="1250" i="1" dirty="0">
                <a:solidFill>
                  <a:srgbClr val="6B7280"/>
                </a:solidFill>
                <a:latin typeface="Arial" pitchFamily="34" charset="0"/>
                <a:ea typeface="Arial" pitchFamily="34" charset="-122"/>
                <a:cs typeface="Arial" pitchFamily="34" charset="-120"/>
              </a:rPr>
              <a:t>Where sustainability decisions meet commercial advice</a:t>
            </a:r>
            <a:endParaRPr lang="en-US" sz="1250" dirty="0"/>
          </a:p>
        </p:txBody>
      </p:sp>
      <p:sp>
        <p:nvSpPr>
          <p:cNvPr id="35" name="Shape 33"/>
          <p:cNvSpPr/>
          <p:nvPr/>
        </p:nvSpPr>
        <p:spPr>
          <a:xfrm>
            <a:off x="1371600" y="11209020"/>
            <a:ext cx="8366760" cy="1714137"/>
          </a:xfrm>
          <a:prstGeom prst="roundRect">
            <a:avLst>
              <a:gd name="adj" fmla="val 3636"/>
            </a:avLst>
          </a:prstGeom>
          <a:solidFill>
            <a:srgbClr val="18352E"/>
          </a:solidFill>
          <a:ln w="12700">
            <a:solidFill>
              <a:srgbClr val="18352E"/>
            </a:solidFill>
            <a:prstDash val="solid"/>
          </a:ln>
        </p:spPr>
        <p:txBody>
          <a:bodyPr/>
          <a:lstStyle/>
          <a:p>
            <a:endParaRPr lang="en-GB"/>
          </a:p>
        </p:txBody>
      </p:sp>
      <p:sp>
        <p:nvSpPr>
          <p:cNvPr id="36" name="Text 34"/>
          <p:cNvSpPr/>
          <p:nvPr/>
        </p:nvSpPr>
        <p:spPr>
          <a:xfrm>
            <a:off x="1645920" y="11529060"/>
            <a:ext cx="7818120" cy="411480"/>
          </a:xfrm>
          <a:prstGeom prst="rect">
            <a:avLst/>
          </a:prstGeom>
          <a:noFill/>
          <a:ln/>
        </p:spPr>
        <p:txBody>
          <a:bodyPr wrap="square" lIns="0" tIns="0" rIns="0" bIns="0" rtlCol="0" anchor="t">
            <a:normAutofit/>
          </a:bodyPr>
          <a:lstStyle/>
          <a:p>
            <a:pPr marL="0" indent="0">
              <a:buNone/>
            </a:pPr>
            <a:r>
              <a:rPr lang="en-US" sz="1900" b="1" dirty="0">
                <a:solidFill>
                  <a:srgbClr val="F2A541"/>
                </a:solidFill>
                <a:latin typeface="Arial" pitchFamily="34" charset="0"/>
                <a:ea typeface="Arial" pitchFamily="34" charset="-122"/>
                <a:cs typeface="Arial" pitchFamily="34" charset="-120"/>
              </a:rPr>
              <a:t>Research question</a:t>
            </a:r>
            <a:endParaRPr lang="en-US" sz="1900" dirty="0"/>
          </a:p>
        </p:txBody>
      </p:sp>
      <p:sp>
        <p:nvSpPr>
          <p:cNvPr id="37" name="Text 35"/>
          <p:cNvSpPr/>
          <p:nvPr/>
        </p:nvSpPr>
        <p:spPr>
          <a:xfrm>
            <a:off x="1645920" y="12077700"/>
            <a:ext cx="7818120" cy="1600200"/>
          </a:xfrm>
          <a:prstGeom prst="rect">
            <a:avLst/>
          </a:prstGeom>
          <a:noFill/>
          <a:ln/>
        </p:spPr>
        <p:txBody>
          <a:bodyPr wrap="square" lIns="1016" tIns="1016" rIns="1016" bIns="1016" rtlCol="0" anchor="t">
            <a:normAutofit/>
          </a:bodyPr>
          <a:lstStyle/>
          <a:p>
            <a:pPr marL="0" indent="0">
              <a:buNone/>
            </a:pPr>
            <a:r>
              <a:rPr lang="en-US" sz="2000" b="1" dirty="0">
                <a:solidFill>
                  <a:srgbClr val="FFFFFF"/>
                </a:solidFill>
                <a:latin typeface="Arial" pitchFamily="34" charset="0"/>
                <a:ea typeface="Arial" pitchFamily="34" charset="-122"/>
                <a:cs typeface="Arial" pitchFamily="34" charset="-120"/>
              </a:rPr>
              <a:t>How does low-carbon material selection affect early-stage cost planning in UK residential construction projects?</a:t>
            </a:r>
            <a:endParaRPr lang="en-US" sz="2000" dirty="0"/>
          </a:p>
        </p:txBody>
      </p:sp>
      <p:sp>
        <p:nvSpPr>
          <p:cNvPr id="38" name="Shape 36"/>
          <p:cNvSpPr/>
          <p:nvPr/>
        </p:nvSpPr>
        <p:spPr>
          <a:xfrm>
            <a:off x="1216152" y="13340443"/>
            <a:ext cx="109728" cy="475488"/>
          </a:xfrm>
          <a:prstGeom prst="rect">
            <a:avLst/>
          </a:prstGeom>
          <a:solidFill>
            <a:srgbClr val="F2A541"/>
          </a:solidFill>
          <a:ln w="12700">
            <a:solidFill>
              <a:srgbClr val="F2A541"/>
            </a:solidFill>
            <a:prstDash val="solid"/>
          </a:ln>
        </p:spPr>
        <p:txBody>
          <a:bodyPr/>
          <a:lstStyle/>
          <a:p>
            <a:endParaRPr lang="en-GB"/>
          </a:p>
        </p:txBody>
      </p:sp>
      <p:sp>
        <p:nvSpPr>
          <p:cNvPr id="39" name="Text 37"/>
          <p:cNvSpPr/>
          <p:nvPr/>
        </p:nvSpPr>
        <p:spPr>
          <a:xfrm>
            <a:off x="1417320" y="13368889"/>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Why it matters</a:t>
            </a:r>
            <a:endParaRPr lang="en-US" sz="2500" dirty="0"/>
          </a:p>
        </p:txBody>
      </p:sp>
      <p:sp>
        <p:nvSpPr>
          <p:cNvPr id="40" name="Text 38"/>
          <p:cNvSpPr/>
          <p:nvPr/>
        </p:nvSpPr>
        <p:spPr>
          <a:xfrm>
            <a:off x="1435608" y="13943947"/>
            <a:ext cx="8238744" cy="1783080"/>
          </a:xfrm>
          <a:prstGeom prst="rect">
            <a:avLst/>
          </a:prstGeom>
          <a:noFill/>
          <a:ln/>
        </p:spPr>
        <p:txBody>
          <a:bodyPr wrap="square" lIns="1016" tIns="1016" rIns="1016" bIns="1016" rtlCol="0" anchor="t">
            <a:normAutofit/>
          </a:bodyPr>
          <a:lstStyle/>
          <a:p>
            <a:pPr marL="0" indent="0">
              <a:buNone/>
            </a:pPr>
            <a:r>
              <a:rPr lang="en-US" sz="1550" dirty="0">
                <a:solidFill>
                  <a:srgbClr val="24312D"/>
                </a:solidFill>
                <a:latin typeface="Arial" pitchFamily="34" charset="0"/>
                <a:ea typeface="Arial" pitchFamily="34" charset="-122"/>
                <a:cs typeface="Arial" pitchFamily="34" charset="-120"/>
              </a:rPr>
              <a:t>• Residential schemes are cost-sensitive and programme-driven.</a:t>
            </a:r>
            <a:endParaRPr lang="en-US" sz="1550" dirty="0"/>
          </a:p>
          <a:p>
            <a:pPr marL="0" indent="0">
              <a:buNone/>
            </a:pPr>
            <a:r>
              <a:rPr lang="en-US" sz="1550" dirty="0">
                <a:solidFill>
                  <a:srgbClr val="24312D"/>
                </a:solidFill>
                <a:latin typeface="Arial" pitchFamily="34" charset="0"/>
                <a:ea typeface="Arial" pitchFamily="34" charset="-122"/>
                <a:cs typeface="Arial" pitchFamily="34" charset="-120"/>
              </a:rPr>
              <a:t>• Material decisions are often made before design detail is fixed.</a:t>
            </a:r>
            <a:endParaRPr lang="en-US" sz="1550" dirty="0"/>
          </a:p>
          <a:p>
            <a:pPr marL="0" indent="0">
              <a:buNone/>
            </a:pPr>
            <a:r>
              <a:rPr lang="en-US" sz="1550" dirty="0">
                <a:solidFill>
                  <a:srgbClr val="24312D"/>
                </a:solidFill>
                <a:latin typeface="Arial" pitchFamily="34" charset="0"/>
                <a:ea typeface="Arial" pitchFamily="34" charset="-122"/>
                <a:cs typeface="Arial" pitchFamily="34" charset="-120"/>
              </a:rPr>
              <a:t>• QS advice can influence whether low-carbon options are seen as viable.</a:t>
            </a:r>
            <a:endParaRPr lang="en-US" sz="1550" dirty="0"/>
          </a:p>
        </p:txBody>
      </p:sp>
      <p:sp>
        <p:nvSpPr>
          <p:cNvPr id="41" name="Shape 39"/>
          <p:cNvSpPr/>
          <p:nvPr/>
        </p:nvSpPr>
        <p:spPr>
          <a:xfrm>
            <a:off x="1252728" y="15101314"/>
            <a:ext cx="109728" cy="475488"/>
          </a:xfrm>
          <a:prstGeom prst="rect">
            <a:avLst/>
          </a:prstGeom>
          <a:solidFill>
            <a:srgbClr val="0F6B4D"/>
          </a:solidFill>
          <a:ln w="12700">
            <a:solidFill>
              <a:srgbClr val="0F6B4D"/>
            </a:solidFill>
            <a:prstDash val="solid"/>
          </a:ln>
        </p:spPr>
        <p:txBody>
          <a:bodyPr/>
          <a:lstStyle/>
          <a:p>
            <a:endParaRPr lang="en-GB"/>
          </a:p>
        </p:txBody>
      </p:sp>
      <p:sp>
        <p:nvSpPr>
          <p:cNvPr id="42" name="Text 40"/>
          <p:cNvSpPr/>
          <p:nvPr/>
        </p:nvSpPr>
        <p:spPr>
          <a:xfrm>
            <a:off x="1453896" y="15129760"/>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2. Aim and objectives</a:t>
            </a:r>
            <a:endParaRPr lang="en-US" sz="2500" dirty="0"/>
          </a:p>
        </p:txBody>
      </p:sp>
      <p:sp>
        <p:nvSpPr>
          <p:cNvPr id="43" name="Text 41"/>
          <p:cNvSpPr/>
          <p:nvPr/>
        </p:nvSpPr>
        <p:spPr>
          <a:xfrm>
            <a:off x="1380744" y="15732250"/>
            <a:ext cx="914400" cy="320040"/>
          </a:xfrm>
          <a:prstGeom prst="rect">
            <a:avLst/>
          </a:prstGeom>
          <a:noFill/>
          <a:ln/>
        </p:spPr>
        <p:txBody>
          <a:bodyPr wrap="square" lIns="0" tIns="0" rIns="0" bIns="0" rtlCol="0" anchor="t">
            <a:normAutofit/>
          </a:bodyPr>
          <a:lstStyle/>
          <a:p>
            <a:pPr marL="0" indent="0">
              <a:buNone/>
            </a:pPr>
            <a:r>
              <a:rPr lang="en-US" sz="1800" b="1" dirty="0">
                <a:solidFill>
                  <a:srgbClr val="0F6B4D"/>
                </a:solidFill>
                <a:latin typeface="Arial" pitchFamily="34" charset="0"/>
                <a:ea typeface="Arial" pitchFamily="34" charset="-122"/>
                <a:cs typeface="Arial" pitchFamily="34" charset="-120"/>
              </a:rPr>
              <a:t>Aim:</a:t>
            </a:r>
            <a:endParaRPr lang="en-US" sz="1800" dirty="0"/>
          </a:p>
        </p:txBody>
      </p:sp>
      <p:sp>
        <p:nvSpPr>
          <p:cNvPr id="44" name="Text 42"/>
          <p:cNvSpPr/>
          <p:nvPr/>
        </p:nvSpPr>
        <p:spPr>
          <a:xfrm>
            <a:off x="2167128" y="15704818"/>
            <a:ext cx="7635240" cy="685800"/>
          </a:xfrm>
          <a:prstGeom prst="rect">
            <a:avLst/>
          </a:prstGeom>
          <a:noFill/>
          <a:ln/>
        </p:spPr>
        <p:txBody>
          <a:bodyPr wrap="square" lIns="254" tIns="254" rIns="254" bIns="254" rtlCol="0" anchor="t">
            <a:normAutofit/>
          </a:bodyPr>
          <a:lstStyle/>
          <a:p>
            <a:pPr marL="0" indent="0">
              <a:buNone/>
            </a:pPr>
            <a:r>
              <a:rPr lang="en-US" sz="1650" dirty="0">
                <a:solidFill>
                  <a:srgbClr val="24312D"/>
                </a:solidFill>
                <a:latin typeface="Arial" pitchFamily="34" charset="0"/>
                <a:ea typeface="Arial" pitchFamily="34" charset="-122"/>
                <a:cs typeface="Arial" pitchFamily="34" charset="-120"/>
              </a:rPr>
              <a:t>To investigate how low-carbon material selection affects early-stage cost planning in UK residential construction projects.</a:t>
            </a:r>
            <a:endParaRPr lang="en-US" sz="1650" dirty="0"/>
          </a:p>
        </p:txBody>
      </p:sp>
      <p:sp>
        <p:nvSpPr>
          <p:cNvPr id="45" name="Text 43"/>
          <p:cNvSpPr/>
          <p:nvPr/>
        </p:nvSpPr>
        <p:spPr>
          <a:xfrm>
            <a:off x="1472184" y="16573498"/>
            <a:ext cx="8238744" cy="2514600"/>
          </a:xfrm>
          <a:prstGeom prst="rect">
            <a:avLst/>
          </a:prstGeom>
          <a:noFill/>
          <a:ln/>
        </p:spPr>
        <p:txBody>
          <a:bodyPr wrap="square" lIns="1016" tIns="1016" rIns="1016" bIns="1016" rtlCol="0" anchor="t">
            <a:normAutofit/>
          </a:bodyPr>
          <a:lstStyle/>
          <a:p>
            <a:pPr marL="0" indent="0">
              <a:buNone/>
            </a:pPr>
            <a:r>
              <a:rPr lang="en-US" sz="1540" dirty="0">
                <a:solidFill>
                  <a:srgbClr val="24312D"/>
                </a:solidFill>
                <a:latin typeface="Arial" pitchFamily="34" charset="0"/>
                <a:ea typeface="Arial" pitchFamily="34" charset="-122"/>
                <a:cs typeface="Arial" pitchFamily="34" charset="-120"/>
              </a:rPr>
              <a:t>• Review literature on low-carbon materials and cost planning.</a:t>
            </a:r>
            <a:endParaRPr lang="en-US" sz="1540" dirty="0"/>
          </a:p>
          <a:p>
            <a:pPr marL="0" indent="0">
              <a:buNone/>
            </a:pPr>
            <a:r>
              <a:rPr lang="en-US" sz="1540" dirty="0">
                <a:solidFill>
                  <a:srgbClr val="24312D"/>
                </a:solidFill>
                <a:latin typeface="Arial" pitchFamily="34" charset="0"/>
                <a:ea typeface="Arial" pitchFamily="34" charset="-122"/>
                <a:cs typeface="Arial" pitchFamily="34" charset="-120"/>
              </a:rPr>
              <a:t>• Examine how material choice influences early budgeting and estimating decisions.</a:t>
            </a:r>
            <a:endParaRPr lang="en-US" sz="1540" dirty="0"/>
          </a:p>
          <a:p>
            <a:pPr marL="0" indent="0">
              <a:buNone/>
            </a:pPr>
            <a:r>
              <a:rPr lang="en-US" sz="1540" dirty="0">
                <a:solidFill>
                  <a:srgbClr val="24312D"/>
                </a:solidFill>
                <a:latin typeface="Arial" pitchFamily="34" charset="0"/>
                <a:ea typeface="Arial" pitchFamily="34" charset="-122"/>
                <a:cs typeface="Arial" pitchFamily="34" charset="-120"/>
              </a:rPr>
              <a:t>• Identify pre-contract pricing challenges for low-carbon materials.</a:t>
            </a:r>
            <a:endParaRPr lang="en-US" sz="1540" dirty="0"/>
          </a:p>
          <a:p>
            <a:pPr marL="0" indent="0">
              <a:buNone/>
            </a:pPr>
            <a:r>
              <a:rPr lang="en-US" sz="1540" dirty="0">
                <a:solidFill>
                  <a:srgbClr val="24312D"/>
                </a:solidFill>
                <a:latin typeface="Arial" pitchFamily="34" charset="0"/>
                <a:ea typeface="Arial" pitchFamily="34" charset="-122"/>
                <a:cs typeface="Arial" pitchFamily="34" charset="-120"/>
              </a:rPr>
              <a:t>• Assess how material selection affects cost certainty.</a:t>
            </a:r>
            <a:endParaRPr lang="en-US" sz="1540" dirty="0"/>
          </a:p>
        </p:txBody>
      </p:sp>
      <p:sp>
        <p:nvSpPr>
          <p:cNvPr id="46" name="Shape 44"/>
          <p:cNvSpPr/>
          <p:nvPr/>
        </p:nvSpPr>
        <p:spPr>
          <a:xfrm>
            <a:off x="1252728" y="17740158"/>
            <a:ext cx="109728" cy="475488"/>
          </a:xfrm>
          <a:prstGeom prst="rect">
            <a:avLst/>
          </a:prstGeom>
          <a:solidFill>
            <a:srgbClr val="2A9D8F"/>
          </a:solidFill>
          <a:ln w="12700">
            <a:solidFill>
              <a:srgbClr val="2A9D8F"/>
            </a:solidFill>
            <a:prstDash val="solid"/>
          </a:ln>
        </p:spPr>
        <p:txBody>
          <a:bodyPr/>
          <a:lstStyle/>
          <a:p>
            <a:endParaRPr lang="en-GB"/>
          </a:p>
        </p:txBody>
      </p:sp>
      <p:sp>
        <p:nvSpPr>
          <p:cNvPr id="47" name="Text 45"/>
          <p:cNvSpPr/>
          <p:nvPr/>
        </p:nvSpPr>
        <p:spPr>
          <a:xfrm>
            <a:off x="1453896" y="17768604"/>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3. Key literature and gap</a:t>
            </a:r>
            <a:endParaRPr lang="en-US" sz="2500" dirty="0"/>
          </a:p>
        </p:txBody>
      </p:sp>
      <p:sp>
        <p:nvSpPr>
          <p:cNvPr id="48" name="Text 46"/>
          <p:cNvSpPr/>
          <p:nvPr/>
        </p:nvSpPr>
        <p:spPr>
          <a:xfrm>
            <a:off x="1380744" y="18389382"/>
            <a:ext cx="8421624" cy="1691640"/>
          </a:xfrm>
          <a:prstGeom prst="rect">
            <a:avLst/>
          </a:prstGeom>
          <a:noFill/>
          <a:ln/>
        </p:spPr>
        <p:txBody>
          <a:bodyPr wrap="square" lIns="1016" tIns="1016" rIns="1016" bIns="1016" rtlCol="0" anchor="t">
            <a:normAutofit/>
          </a:bodyPr>
          <a:lstStyle/>
          <a:p>
            <a:pPr marL="0" indent="0">
              <a:buNone/>
            </a:pPr>
            <a:r>
              <a:rPr lang="en-US" sz="1560" dirty="0">
                <a:solidFill>
                  <a:srgbClr val="24312D"/>
                </a:solidFill>
                <a:latin typeface="Arial" pitchFamily="34" charset="0"/>
                <a:ea typeface="Arial" pitchFamily="34" charset="-122"/>
                <a:cs typeface="Arial" pitchFamily="34" charset="-120"/>
              </a:rPr>
              <a:t>Existing literature is strong on embodied carbon, low-carbon material selection and whole-life carbon assessment. It is weaker on how UK residential QSs convert low-carbon material uncertainty into early estimates, contingencies and client advice (Giesekam, Barrett and Taylor, 2016; AECOM, 2025).</a:t>
            </a:r>
            <a:endParaRPr lang="en-US" sz="1560" dirty="0"/>
          </a:p>
        </p:txBody>
      </p:sp>
      <p:sp>
        <p:nvSpPr>
          <p:cNvPr id="49" name="Shape 47"/>
          <p:cNvSpPr/>
          <p:nvPr/>
        </p:nvSpPr>
        <p:spPr>
          <a:xfrm>
            <a:off x="11155680" y="3218724"/>
            <a:ext cx="8366760" cy="2011680"/>
          </a:xfrm>
          <a:prstGeom prst="roundRect">
            <a:avLst>
              <a:gd name="adj" fmla="val 5455"/>
            </a:avLst>
          </a:prstGeom>
          <a:solidFill>
            <a:srgbClr val="F6E7C5"/>
          </a:solidFill>
          <a:ln w="12700">
            <a:solidFill>
              <a:srgbClr val="E7C985"/>
            </a:solidFill>
            <a:prstDash val="solid"/>
          </a:ln>
        </p:spPr>
        <p:txBody>
          <a:bodyPr/>
          <a:lstStyle/>
          <a:p>
            <a:endParaRPr lang="en-GB"/>
          </a:p>
        </p:txBody>
      </p:sp>
      <p:sp>
        <p:nvSpPr>
          <p:cNvPr id="50" name="Text 48"/>
          <p:cNvSpPr/>
          <p:nvPr/>
        </p:nvSpPr>
        <p:spPr>
          <a:xfrm>
            <a:off x="11430000" y="3480126"/>
            <a:ext cx="1645920" cy="320040"/>
          </a:xfrm>
          <a:prstGeom prst="rect">
            <a:avLst/>
          </a:prstGeom>
          <a:noFill/>
          <a:ln/>
        </p:spPr>
        <p:txBody>
          <a:bodyPr wrap="square" lIns="0" tIns="0" rIns="0" bIns="0" rtlCol="0" anchor="t">
            <a:normAutofit/>
          </a:bodyPr>
          <a:lstStyle/>
          <a:p>
            <a:pPr marL="0" indent="0">
              <a:buNone/>
            </a:pPr>
            <a:r>
              <a:rPr lang="en-US" sz="1800" b="1" dirty="0">
                <a:solidFill>
                  <a:srgbClr val="18352E"/>
                </a:solidFill>
                <a:latin typeface="Arial" pitchFamily="34" charset="0"/>
                <a:ea typeface="Arial" pitchFamily="34" charset="-122"/>
                <a:cs typeface="Arial" pitchFamily="34" charset="-120"/>
              </a:rPr>
              <a:t>The gap</a:t>
            </a:r>
            <a:endParaRPr lang="en-US" sz="1800" dirty="0"/>
          </a:p>
        </p:txBody>
      </p:sp>
      <p:sp>
        <p:nvSpPr>
          <p:cNvPr id="51" name="Text 49"/>
          <p:cNvSpPr/>
          <p:nvPr/>
        </p:nvSpPr>
        <p:spPr>
          <a:xfrm>
            <a:off x="11430000" y="3937326"/>
            <a:ext cx="7818120" cy="868680"/>
          </a:xfrm>
          <a:prstGeom prst="rect">
            <a:avLst/>
          </a:prstGeom>
          <a:noFill/>
          <a:ln/>
        </p:spPr>
        <p:txBody>
          <a:bodyPr wrap="square" lIns="0" tIns="0" rIns="0" bIns="0" rtlCol="0" anchor="t">
            <a:normAutofit/>
          </a:bodyPr>
          <a:lstStyle/>
          <a:p>
            <a:pPr marL="0" indent="0">
              <a:buNone/>
            </a:pPr>
            <a:r>
              <a:rPr lang="en-US" sz="1650" b="1" dirty="0">
                <a:solidFill>
                  <a:srgbClr val="18352E"/>
                </a:solidFill>
                <a:latin typeface="Arial" pitchFamily="34" charset="0"/>
                <a:ea typeface="Arial" pitchFamily="34" charset="-122"/>
                <a:cs typeface="Arial" pitchFamily="34" charset="-120"/>
              </a:rPr>
              <a:t>Not simply: “Are low-carbon materials more expensive?”</a:t>
            </a:r>
            <a:endParaRPr lang="en-US" sz="1650" dirty="0"/>
          </a:p>
          <a:p>
            <a:pPr marL="0" indent="0">
              <a:buNone/>
            </a:pPr>
            <a:r>
              <a:rPr lang="en-US" sz="1650" b="1" dirty="0">
                <a:solidFill>
                  <a:srgbClr val="18352E"/>
                </a:solidFill>
                <a:latin typeface="Arial" pitchFamily="34" charset="0"/>
                <a:ea typeface="Arial" pitchFamily="34" charset="-122"/>
                <a:cs typeface="Arial" pitchFamily="34" charset="-120"/>
              </a:rPr>
              <a:t>More precisely: “How do professionals manage uncertainty when advising on them early?”</a:t>
            </a:r>
            <a:endParaRPr lang="en-US" sz="1650" dirty="0"/>
          </a:p>
        </p:txBody>
      </p:sp>
      <p:sp>
        <p:nvSpPr>
          <p:cNvPr id="52" name="Shape 50"/>
          <p:cNvSpPr/>
          <p:nvPr/>
        </p:nvSpPr>
        <p:spPr>
          <a:xfrm>
            <a:off x="11155680" y="5687604"/>
            <a:ext cx="8366760" cy="4297680"/>
          </a:xfrm>
          <a:prstGeom prst="roundRect">
            <a:avLst>
              <a:gd name="adj" fmla="val 2553"/>
            </a:avLst>
          </a:prstGeom>
          <a:solidFill>
            <a:srgbClr val="EDF7F1"/>
          </a:solidFill>
          <a:ln w="12700">
            <a:solidFill>
              <a:srgbClr val="C6E4D4"/>
            </a:solidFill>
            <a:prstDash val="solid"/>
          </a:ln>
        </p:spPr>
        <p:txBody>
          <a:bodyPr/>
          <a:lstStyle/>
          <a:p>
            <a:endParaRPr lang="en-GB"/>
          </a:p>
        </p:txBody>
      </p:sp>
      <p:sp>
        <p:nvSpPr>
          <p:cNvPr id="53" name="Text 51"/>
          <p:cNvSpPr/>
          <p:nvPr/>
        </p:nvSpPr>
        <p:spPr>
          <a:xfrm>
            <a:off x="11430000" y="5976438"/>
            <a:ext cx="7818120" cy="329184"/>
          </a:xfrm>
          <a:prstGeom prst="rect">
            <a:avLst/>
          </a:prstGeom>
          <a:noFill/>
          <a:ln/>
        </p:spPr>
        <p:txBody>
          <a:bodyPr wrap="square" lIns="0" tIns="0" rIns="0" bIns="0" rtlCol="0" anchor="t">
            <a:normAutofit/>
          </a:bodyPr>
          <a:lstStyle/>
          <a:p>
            <a:pPr marL="0" indent="0" algn="ctr">
              <a:buNone/>
            </a:pPr>
            <a:r>
              <a:rPr lang="en-US" sz="1800" b="1" dirty="0">
                <a:solidFill>
                  <a:srgbClr val="18352E"/>
                </a:solidFill>
                <a:latin typeface="Arial" pitchFamily="34" charset="0"/>
                <a:ea typeface="Arial" pitchFamily="34" charset="-122"/>
                <a:cs typeface="Arial" pitchFamily="34" charset="-120"/>
              </a:rPr>
              <a:t>Conceptual focus</a:t>
            </a:r>
            <a:endParaRPr lang="en-US" sz="1800" dirty="0"/>
          </a:p>
        </p:txBody>
      </p:sp>
      <p:sp>
        <p:nvSpPr>
          <p:cNvPr id="54" name="Shape 52"/>
          <p:cNvSpPr/>
          <p:nvPr/>
        </p:nvSpPr>
        <p:spPr>
          <a:xfrm>
            <a:off x="11475720" y="6876324"/>
            <a:ext cx="1627632" cy="1298448"/>
          </a:xfrm>
          <a:prstGeom prst="roundRect">
            <a:avLst>
              <a:gd name="adj" fmla="val 8451"/>
            </a:avLst>
          </a:prstGeom>
          <a:solidFill>
            <a:srgbClr val="0F6B4D"/>
          </a:solidFill>
          <a:ln w="12700">
            <a:solidFill>
              <a:srgbClr val="0F6B4D"/>
            </a:solidFill>
            <a:prstDash val="solid"/>
          </a:ln>
        </p:spPr>
        <p:txBody>
          <a:bodyPr/>
          <a:lstStyle/>
          <a:p>
            <a:endParaRPr lang="en-GB"/>
          </a:p>
        </p:txBody>
      </p:sp>
      <p:sp>
        <p:nvSpPr>
          <p:cNvPr id="55" name="Text 53"/>
          <p:cNvSpPr/>
          <p:nvPr/>
        </p:nvSpPr>
        <p:spPr>
          <a:xfrm>
            <a:off x="11548872" y="7178076"/>
            <a:ext cx="1481328" cy="548640"/>
          </a:xfrm>
          <a:prstGeom prst="rect">
            <a:avLst/>
          </a:prstGeom>
          <a:noFill/>
          <a:ln/>
        </p:spPr>
        <p:txBody>
          <a:bodyPr wrap="square" lIns="0" tIns="0" rIns="0" bIns="0" rtlCol="0" anchor="t">
            <a:normAutofit/>
          </a:bodyPr>
          <a:lstStyle/>
          <a:p>
            <a:pPr marL="0" indent="0" algn="ctr">
              <a:buNone/>
            </a:pPr>
            <a:r>
              <a:rPr lang="en-US" sz="1050" b="1" dirty="0">
                <a:solidFill>
                  <a:srgbClr val="FFFFFF"/>
                </a:solidFill>
                <a:latin typeface="Arial" pitchFamily="34" charset="0"/>
                <a:ea typeface="Arial" pitchFamily="34" charset="-122"/>
                <a:cs typeface="Arial" pitchFamily="34" charset="-120"/>
              </a:rPr>
              <a:t>Low-carbon</a:t>
            </a:r>
            <a:endParaRPr lang="en-US" sz="1050" dirty="0"/>
          </a:p>
          <a:p>
            <a:pPr marL="0" indent="0" algn="ctr">
              <a:buNone/>
            </a:pPr>
            <a:r>
              <a:rPr lang="en-US" sz="1050" b="1" dirty="0">
                <a:solidFill>
                  <a:srgbClr val="FFFFFF"/>
                </a:solidFill>
                <a:latin typeface="Arial" pitchFamily="34" charset="0"/>
                <a:ea typeface="Arial" pitchFamily="34" charset="-122"/>
                <a:cs typeface="Arial" pitchFamily="34" charset="-120"/>
              </a:rPr>
              <a:t>material option</a:t>
            </a:r>
            <a:endParaRPr lang="en-US" sz="1050" dirty="0"/>
          </a:p>
        </p:txBody>
      </p:sp>
      <p:sp>
        <p:nvSpPr>
          <p:cNvPr id="56" name="Shape 54"/>
          <p:cNvSpPr/>
          <p:nvPr/>
        </p:nvSpPr>
        <p:spPr>
          <a:xfrm>
            <a:off x="13167360" y="7525548"/>
            <a:ext cx="438912" cy="0"/>
          </a:xfrm>
          <a:prstGeom prst="line">
            <a:avLst/>
          </a:prstGeom>
          <a:noFill/>
          <a:ln w="15240">
            <a:solidFill>
              <a:srgbClr val="6B7280"/>
            </a:solidFill>
            <a:prstDash val="solid"/>
            <a:tailEnd type="triangle"/>
          </a:ln>
        </p:spPr>
        <p:txBody>
          <a:bodyPr/>
          <a:lstStyle/>
          <a:p>
            <a:endParaRPr lang="en-GB"/>
          </a:p>
        </p:txBody>
      </p:sp>
      <p:sp>
        <p:nvSpPr>
          <p:cNvPr id="57" name="Shape 55"/>
          <p:cNvSpPr/>
          <p:nvPr/>
        </p:nvSpPr>
        <p:spPr>
          <a:xfrm>
            <a:off x="13533120" y="6876324"/>
            <a:ext cx="1627632" cy="1298448"/>
          </a:xfrm>
          <a:prstGeom prst="roundRect">
            <a:avLst>
              <a:gd name="adj" fmla="val 8451"/>
            </a:avLst>
          </a:prstGeom>
          <a:solidFill>
            <a:srgbClr val="2A9D8F"/>
          </a:solidFill>
          <a:ln w="12700">
            <a:solidFill>
              <a:srgbClr val="2A9D8F"/>
            </a:solidFill>
            <a:prstDash val="solid"/>
          </a:ln>
        </p:spPr>
        <p:txBody>
          <a:bodyPr/>
          <a:lstStyle/>
          <a:p>
            <a:endParaRPr lang="en-GB"/>
          </a:p>
        </p:txBody>
      </p:sp>
      <p:sp>
        <p:nvSpPr>
          <p:cNvPr id="58" name="Text 56"/>
          <p:cNvSpPr/>
          <p:nvPr/>
        </p:nvSpPr>
        <p:spPr>
          <a:xfrm>
            <a:off x="13606272" y="7178076"/>
            <a:ext cx="1481328" cy="548640"/>
          </a:xfrm>
          <a:prstGeom prst="rect">
            <a:avLst/>
          </a:prstGeom>
          <a:noFill/>
          <a:ln/>
        </p:spPr>
        <p:txBody>
          <a:bodyPr wrap="square" lIns="0" tIns="0" rIns="0" bIns="0" rtlCol="0" anchor="t">
            <a:normAutofit/>
          </a:bodyPr>
          <a:lstStyle/>
          <a:p>
            <a:pPr marL="0" indent="0" algn="ctr">
              <a:buNone/>
            </a:pPr>
            <a:r>
              <a:rPr lang="en-US" sz="1050" b="1" dirty="0">
                <a:solidFill>
                  <a:srgbClr val="FFFFFF"/>
                </a:solidFill>
                <a:latin typeface="Arial" pitchFamily="34" charset="0"/>
                <a:ea typeface="Arial" pitchFamily="34" charset="-122"/>
                <a:cs typeface="Arial" pitchFamily="34" charset="-120"/>
              </a:rPr>
              <a:t>Incomplete</a:t>
            </a:r>
            <a:endParaRPr lang="en-US" sz="1050" dirty="0"/>
          </a:p>
          <a:p>
            <a:pPr marL="0" indent="0" algn="ctr">
              <a:buNone/>
            </a:pPr>
            <a:r>
              <a:rPr lang="en-US" sz="1050" b="1" dirty="0">
                <a:solidFill>
                  <a:srgbClr val="FFFFFF"/>
                </a:solidFill>
                <a:latin typeface="Arial" pitchFamily="34" charset="0"/>
                <a:ea typeface="Arial" pitchFamily="34" charset="-122"/>
                <a:cs typeface="Arial" pitchFamily="34" charset="-120"/>
              </a:rPr>
              <a:t>cost + carbon data</a:t>
            </a:r>
            <a:endParaRPr lang="en-US" sz="1050" dirty="0"/>
          </a:p>
        </p:txBody>
      </p:sp>
      <p:sp>
        <p:nvSpPr>
          <p:cNvPr id="59" name="Shape 57"/>
          <p:cNvSpPr/>
          <p:nvPr/>
        </p:nvSpPr>
        <p:spPr>
          <a:xfrm>
            <a:off x="15224760" y="7525548"/>
            <a:ext cx="438912" cy="0"/>
          </a:xfrm>
          <a:prstGeom prst="line">
            <a:avLst/>
          </a:prstGeom>
          <a:noFill/>
          <a:ln w="15240">
            <a:solidFill>
              <a:srgbClr val="6B7280"/>
            </a:solidFill>
            <a:prstDash val="solid"/>
            <a:tailEnd type="triangle"/>
          </a:ln>
        </p:spPr>
        <p:txBody>
          <a:bodyPr/>
          <a:lstStyle/>
          <a:p>
            <a:endParaRPr lang="en-GB"/>
          </a:p>
        </p:txBody>
      </p:sp>
      <p:sp>
        <p:nvSpPr>
          <p:cNvPr id="60" name="Shape 58"/>
          <p:cNvSpPr/>
          <p:nvPr/>
        </p:nvSpPr>
        <p:spPr>
          <a:xfrm>
            <a:off x="15590520" y="6876324"/>
            <a:ext cx="1627632" cy="1298448"/>
          </a:xfrm>
          <a:prstGeom prst="roundRect">
            <a:avLst>
              <a:gd name="adj" fmla="val 8451"/>
            </a:avLst>
          </a:prstGeom>
          <a:solidFill>
            <a:srgbClr val="F2A541"/>
          </a:solidFill>
          <a:ln w="12700">
            <a:solidFill>
              <a:srgbClr val="F2A541"/>
            </a:solidFill>
            <a:prstDash val="solid"/>
          </a:ln>
        </p:spPr>
        <p:txBody>
          <a:bodyPr/>
          <a:lstStyle/>
          <a:p>
            <a:endParaRPr lang="en-GB"/>
          </a:p>
        </p:txBody>
      </p:sp>
      <p:sp>
        <p:nvSpPr>
          <p:cNvPr id="61" name="Text 59"/>
          <p:cNvSpPr/>
          <p:nvPr/>
        </p:nvSpPr>
        <p:spPr>
          <a:xfrm>
            <a:off x="15663672" y="7178076"/>
            <a:ext cx="1481328" cy="548640"/>
          </a:xfrm>
          <a:prstGeom prst="rect">
            <a:avLst/>
          </a:prstGeom>
          <a:noFill/>
          <a:ln/>
        </p:spPr>
        <p:txBody>
          <a:bodyPr wrap="square" lIns="0" tIns="0" rIns="0" bIns="0" rtlCol="0" anchor="t">
            <a:normAutofit/>
          </a:bodyPr>
          <a:lstStyle/>
          <a:p>
            <a:pPr marL="0" indent="0" algn="ctr">
              <a:buNone/>
            </a:pPr>
            <a:r>
              <a:rPr lang="en-US" sz="1050" b="1" dirty="0">
                <a:solidFill>
                  <a:srgbClr val="1F2937"/>
                </a:solidFill>
                <a:latin typeface="Arial" pitchFamily="34" charset="0"/>
                <a:ea typeface="Arial" pitchFamily="34" charset="-122"/>
                <a:cs typeface="Arial" pitchFamily="34" charset="-120"/>
              </a:rPr>
              <a:t>QS judgement</a:t>
            </a:r>
            <a:endParaRPr lang="en-US" sz="1050" dirty="0"/>
          </a:p>
          <a:p>
            <a:pPr marL="0" indent="0" algn="ctr">
              <a:buNone/>
            </a:pPr>
            <a:r>
              <a:rPr lang="en-US" sz="1050" b="1" dirty="0">
                <a:solidFill>
                  <a:srgbClr val="1F2937"/>
                </a:solidFill>
                <a:latin typeface="Arial" pitchFamily="34" charset="0"/>
                <a:ea typeface="Arial" pitchFamily="34" charset="-122"/>
                <a:cs typeface="Arial" pitchFamily="34" charset="-120"/>
              </a:rPr>
              <a:t>+ risk allowance</a:t>
            </a:r>
            <a:endParaRPr lang="en-US" sz="1050" dirty="0"/>
          </a:p>
        </p:txBody>
      </p:sp>
      <p:sp>
        <p:nvSpPr>
          <p:cNvPr id="62" name="Shape 60"/>
          <p:cNvSpPr/>
          <p:nvPr/>
        </p:nvSpPr>
        <p:spPr>
          <a:xfrm>
            <a:off x="17282160" y="7525548"/>
            <a:ext cx="438912" cy="0"/>
          </a:xfrm>
          <a:prstGeom prst="line">
            <a:avLst/>
          </a:prstGeom>
          <a:noFill/>
          <a:ln w="15240">
            <a:solidFill>
              <a:srgbClr val="6B7280"/>
            </a:solidFill>
            <a:prstDash val="solid"/>
            <a:tailEnd type="triangle"/>
          </a:ln>
        </p:spPr>
        <p:txBody>
          <a:bodyPr/>
          <a:lstStyle/>
          <a:p>
            <a:endParaRPr lang="en-GB"/>
          </a:p>
        </p:txBody>
      </p:sp>
      <p:sp>
        <p:nvSpPr>
          <p:cNvPr id="63" name="Shape 61"/>
          <p:cNvSpPr/>
          <p:nvPr/>
        </p:nvSpPr>
        <p:spPr>
          <a:xfrm>
            <a:off x="17647920" y="6876324"/>
            <a:ext cx="1627632" cy="1298448"/>
          </a:xfrm>
          <a:prstGeom prst="roundRect">
            <a:avLst>
              <a:gd name="adj" fmla="val 8451"/>
            </a:avLst>
          </a:prstGeom>
          <a:solidFill>
            <a:srgbClr val="18352E"/>
          </a:solidFill>
          <a:ln w="12700">
            <a:solidFill>
              <a:srgbClr val="18352E"/>
            </a:solidFill>
            <a:prstDash val="solid"/>
          </a:ln>
        </p:spPr>
        <p:txBody>
          <a:bodyPr/>
          <a:lstStyle/>
          <a:p>
            <a:endParaRPr lang="en-GB"/>
          </a:p>
        </p:txBody>
      </p:sp>
      <p:sp>
        <p:nvSpPr>
          <p:cNvPr id="64" name="Text 62"/>
          <p:cNvSpPr/>
          <p:nvPr/>
        </p:nvSpPr>
        <p:spPr>
          <a:xfrm>
            <a:off x="17721072" y="7178076"/>
            <a:ext cx="1481328" cy="548640"/>
          </a:xfrm>
          <a:prstGeom prst="rect">
            <a:avLst/>
          </a:prstGeom>
          <a:noFill/>
          <a:ln/>
        </p:spPr>
        <p:txBody>
          <a:bodyPr wrap="square" lIns="0" tIns="0" rIns="0" bIns="0" rtlCol="0" anchor="t">
            <a:normAutofit/>
          </a:bodyPr>
          <a:lstStyle/>
          <a:p>
            <a:pPr marL="0" indent="0" algn="ctr">
              <a:buNone/>
            </a:pPr>
            <a:r>
              <a:rPr lang="en-US" sz="1050" b="1" dirty="0">
                <a:solidFill>
                  <a:srgbClr val="FFFFFF"/>
                </a:solidFill>
                <a:latin typeface="Arial" pitchFamily="34" charset="0"/>
                <a:ea typeface="Arial" pitchFamily="34" charset="-122"/>
                <a:cs typeface="Arial" pitchFamily="34" charset="-120"/>
              </a:rPr>
              <a:t>Client advice</a:t>
            </a:r>
            <a:endParaRPr lang="en-US" sz="1050" dirty="0"/>
          </a:p>
          <a:p>
            <a:pPr marL="0" indent="0" algn="ctr">
              <a:buNone/>
            </a:pPr>
            <a:r>
              <a:rPr lang="en-US" sz="1050" b="1" dirty="0">
                <a:solidFill>
                  <a:srgbClr val="FFFFFF"/>
                </a:solidFill>
                <a:latin typeface="Arial" pitchFamily="34" charset="0"/>
                <a:ea typeface="Arial" pitchFamily="34" charset="-122"/>
                <a:cs typeface="Arial" pitchFamily="34" charset="-120"/>
              </a:rPr>
              <a:t>+ cost certainty</a:t>
            </a:r>
            <a:endParaRPr lang="en-US" sz="1050" dirty="0"/>
          </a:p>
        </p:txBody>
      </p:sp>
      <p:sp>
        <p:nvSpPr>
          <p:cNvPr id="65" name="Text 63"/>
          <p:cNvSpPr/>
          <p:nvPr/>
        </p:nvSpPr>
        <p:spPr>
          <a:xfrm>
            <a:off x="11658600" y="8705124"/>
            <a:ext cx="7360920" cy="384048"/>
          </a:xfrm>
          <a:prstGeom prst="rect">
            <a:avLst/>
          </a:prstGeom>
          <a:noFill/>
          <a:ln/>
        </p:spPr>
        <p:txBody>
          <a:bodyPr wrap="square" lIns="0" tIns="0" rIns="0" bIns="0" rtlCol="0" anchor="t">
            <a:normAutofit/>
          </a:bodyPr>
          <a:lstStyle/>
          <a:p>
            <a:pPr marL="0" indent="0" algn="ctr">
              <a:buNone/>
            </a:pPr>
            <a:r>
              <a:rPr lang="en-US" sz="1300" i="1" dirty="0">
                <a:solidFill>
                  <a:srgbClr val="6B7280"/>
                </a:solidFill>
                <a:latin typeface="Arial" pitchFamily="34" charset="0"/>
                <a:ea typeface="Arial" pitchFamily="34" charset="-122"/>
                <a:cs typeface="Arial" pitchFamily="34" charset="-120"/>
              </a:rPr>
              <a:t>The research tests this pathway through professional interview evidence.</a:t>
            </a:r>
            <a:endParaRPr lang="en-US" sz="1300" dirty="0"/>
          </a:p>
        </p:txBody>
      </p:sp>
      <p:sp>
        <p:nvSpPr>
          <p:cNvPr id="66" name="Shape 64"/>
          <p:cNvSpPr/>
          <p:nvPr/>
        </p:nvSpPr>
        <p:spPr>
          <a:xfrm>
            <a:off x="11000232" y="10488204"/>
            <a:ext cx="109728" cy="475488"/>
          </a:xfrm>
          <a:prstGeom prst="rect">
            <a:avLst/>
          </a:prstGeom>
          <a:solidFill>
            <a:srgbClr val="F2A541"/>
          </a:solidFill>
          <a:ln w="12700">
            <a:solidFill>
              <a:srgbClr val="F2A541"/>
            </a:solidFill>
            <a:prstDash val="solid"/>
          </a:ln>
        </p:spPr>
        <p:txBody>
          <a:bodyPr/>
          <a:lstStyle/>
          <a:p>
            <a:endParaRPr lang="en-GB"/>
          </a:p>
        </p:txBody>
      </p:sp>
      <p:sp>
        <p:nvSpPr>
          <p:cNvPr id="67" name="Text 65"/>
          <p:cNvSpPr/>
          <p:nvPr/>
        </p:nvSpPr>
        <p:spPr>
          <a:xfrm>
            <a:off x="11201400" y="10516650"/>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Possible examples</a:t>
            </a:r>
            <a:endParaRPr lang="en-US" sz="2500" dirty="0"/>
          </a:p>
        </p:txBody>
      </p:sp>
      <p:sp>
        <p:nvSpPr>
          <p:cNvPr id="68" name="Shape 66"/>
          <p:cNvSpPr/>
          <p:nvPr/>
        </p:nvSpPr>
        <p:spPr>
          <a:xfrm>
            <a:off x="11247120" y="11109996"/>
            <a:ext cx="1828800" cy="384048"/>
          </a:xfrm>
          <a:prstGeom prst="roundRect">
            <a:avLst>
              <a:gd name="adj" fmla="val 19048"/>
            </a:avLst>
          </a:prstGeom>
          <a:solidFill>
            <a:srgbClr val="E4F2EA"/>
          </a:solidFill>
          <a:ln w="12700">
            <a:solidFill>
              <a:srgbClr val="E4F2EA"/>
            </a:solidFill>
            <a:prstDash val="solid"/>
          </a:ln>
        </p:spPr>
        <p:txBody>
          <a:bodyPr/>
          <a:lstStyle/>
          <a:p>
            <a:endParaRPr lang="en-GB"/>
          </a:p>
        </p:txBody>
      </p:sp>
      <p:sp>
        <p:nvSpPr>
          <p:cNvPr id="69" name="Text 67"/>
          <p:cNvSpPr/>
          <p:nvPr/>
        </p:nvSpPr>
        <p:spPr>
          <a:xfrm>
            <a:off x="11247120" y="11164860"/>
            <a:ext cx="1828800" cy="228600"/>
          </a:xfrm>
          <a:prstGeom prst="rect">
            <a:avLst/>
          </a:prstGeom>
          <a:noFill/>
          <a:ln/>
        </p:spPr>
        <p:txBody>
          <a:bodyPr wrap="square" lIns="0" tIns="0" rIns="0" bIns="0" rtlCol="0" anchor="t">
            <a:normAutofit/>
          </a:bodyPr>
          <a:lstStyle/>
          <a:p>
            <a:pPr marL="0" indent="0" algn="ctr">
              <a:buNone/>
            </a:pPr>
            <a:r>
              <a:rPr lang="en-US" sz="1100" b="1" dirty="0">
                <a:solidFill>
                  <a:srgbClr val="0F6B4D"/>
                </a:solidFill>
                <a:latin typeface="Arial" pitchFamily="34" charset="0"/>
                <a:ea typeface="Arial" pitchFamily="34" charset="-122"/>
                <a:cs typeface="Arial" pitchFamily="34" charset="-120"/>
              </a:rPr>
              <a:t>timber frame</a:t>
            </a:r>
            <a:endParaRPr lang="en-US" sz="1100" dirty="0"/>
          </a:p>
        </p:txBody>
      </p:sp>
      <p:sp>
        <p:nvSpPr>
          <p:cNvPr id="70" name="Shape 68"/>
          <p:cNvSpPr/>
          <p:nvPr/>
        </p:nvSpPr>
        <p:spPr>
          <a:xfrm>
            <a:off x="13258800" y="11109996"/>
            <a:ext cx="2423160" cy="384048"/>
          </a:xfrm>
          <a:prstGeom prst="roundRect">
            <a:avLst>
              <a:gd name="adj" fmla="val 19048"/>
            </a:avLst>
          </a:prstGeom>
          <a:solidFill>
            <a:srgbClr val="E4F2EA"/>
          </a:solidFill>
          <a:ln w="12700">
            <a:solidFill>
              <a:srgbClr val="E4F2EA"/>
            </a:solidFill>
            <a:prstDash val="solid"/>
          </a:ln>
        </p:spPr>
        <p:txBody>
          <a:bodyPr/>
          <a:lstStyle/>
          <a:p>
            <a:endParaRPr lang="en-GB"/>
          </a:p>
        </p:txBody>
      </p:sp>
      <p:sp>
        <p:nvSpPr>
          <p:cNvPr id="71" name="Text 69"/>
          <p:cNvSpPr/>
          <p:nvPr/>
        </p:nvSpPr>
        <p:spPr>
          <a:xfrm>
            <a:off x="13258800" y="11164860"/>
            <a:ext cx="2423160" cy="228600"/>
          </a:xfrm>
          <a:prstGeom prst="rect">
            <a:avLst/>
          </a:prstGeom>
          <a:noFill/>
          <a:ln/>
        </p:spPr>
        <p:txBody>
          <a:bodyPr wrap="square" lIns="0" tIns="0" rIns="0" bIns="0" rtlCol="0" anchor="t">
            <a:normAutofit/>
          </a:bodyPr>
          <a:lstStyle/>
          <a:p>
            <a:pPr marL="0" indent="0" algn="ctr">
              <a:buNone/>
            </a:pPr>
            <a:r>
              <a:rPr lang="en-US" sz="1100" b="1" dirty="0">
                <a:solidFill>
                  <a:srgbClr val="0F6B4D"/>
                </a:solidFill>
                <a:latin typeface="Arial" pitchFamily="34" charset="0"/>
                <a:ea typeface="Arial" pitchFamily="34" charset="-122"/>
                <a:cs typeface="Arial" pitchFamily="34" charset="-120"/>
              </a:rPr>
              <a:t>low-carbon concrete</a:t>
            </a:r>
            <a:endParaRPr lang="en-US" sz="1100" dirty="0"/>
          </a:p>
        </p:txBody>
      </p:sp>
      <p:sp>
        <p:nvSpPr>
          <p:cNvPr id="72" name="Shape 70"/>
          <p:cNvSpPr/>
          <p:nvPr/>
        </p:nvSpPr>
        <p:spPr>
          <a:xfrm>
            <a:off x="15910560" y="11109996"/>
            <a:ext cx="2606040" cy="384048"/>
          </a:xfrm>
          <a:prstGeom prst="roundRect">
            <a:avLst>
              <a:gd name="adj" fmla="val 19048"/>
            </a:avLst>
          </a:prstGeom>
          <a:solidFill>
            <a:srgbClr val="E4F2EA"/>
          </a:solidFill>
          <a:ln w="12700">
            <a:solidFill>
              <a:srgbClr val="E4F2EA"/>
            </a:solidFill>
            <a:prstDash val="solid"/>
          </a:ln>
        </p:spPr>
        <p:txBody>
          <a:bodyPr/>
          <a:lstStyle/>
          <a:p>
            <a:endParaRPr lang="en-GB"/>
          </a:p>
        </p:txBody>
      </p:sp>
      <p:sp>
        <p:nvSpPr>
          <p:cNvPr id="73" name="Text 71"/>
          <p:cNvSpPr/>
          <p:nvPr/>
        </p:nvSpPr>
        <p:spPr>
          <a:xfrm>
            <a:off x="15910560" y="11164860"/>
            <a:ext cx="2606040" cy="228600"/>
          </a:xfrm>
          <a:prstGeom prst="rect">
            <a:avLst/>
          </a:prstGeom>
          <a:noFill/>
          <a:ln/>
        </p:spPr>
        <p:txBody>
          <a:bodyPr wrap="square" lIns="0" tIns="0" rIns="0" bIns="0" rtlCol="0" anchor="t">
            <a:normAutofit/>
          </a:bodyPr>
          <a:lstStyle/>
          <a:p>
            <a:pPr marL="0" indent="0" algn="ctr">
              <a:buNone/>
            </a:pPr>
            <a:r>
              <a:rPr lang="en-US" sz="1100" b="1" dirty="0">
                <a:solidFill>
                  <a:srgbClr val="0F6B4D"/>
                </a:solidFill>
                <a:latin typeface="Arial" pitchFamily="34" charset="0"/>
                <a:ea typeface="Arial" pitchFamily="34" charset="-122"/>
                <a:cs typeface="Arial" pitchFamily="34" charset="-120"/>
              </a:rPr>
              <a:t>recycled-content steel</a:t>
            </a:r>
            <a:endParaRPr lang="en-US" sz="1100" dirty="0"/>
          </a:p>
        </p:txBody>
      </p:sp>
      <p:sp>
        <p:nvSpPr>
          <p:cNvPr id="74" name="Shape 72"/>
          <p:cNvSpPr/>
          <p:nvPr/>
        </p:nvSpPr>
        <p:spPr>
          <a:xfrm>
            <a:off x="18681192" y="11109996"/>
            <a:ext cx="1097280" cy="384048"/>
          </a:xfrm>
          <a:prstGeom prst="roundRect">
            <a:avLst>
              <a:gd name="adj" fmla="val 19048"/>
            </a:avLst>
          </a:prstGeom>
          <a:solidFill>
            <a:srgbClr val="E4F2EA"/>
          </a:solidFill>
          <a:ln w="12700">
            <a:solidFill>
              <a:srgbClr val="E4F2EA"/>
            </a:solidFill>
            <a:prstDash val="solid"/>
          </a:ln>
        </p:spPr>
        <p:txBody>
          <a:bodyPr/>
          <a:lstStyle/>
          <a:p>
            <a:endParaRPr lang="en-GB"/>
          </a:p>
        </p:txBody>
      </p:sp>
      <p:sp>
        <p:nvSpPr>
          <p:cNvPr id="75" name="Text 73"/>
          <p:cNvSpPr/>
          <p:nvPr/>
        </p:nvSpPr>
        <p:spPr>
          <a:xfrm>
            <a:off x="18681192" y="11164860"/>
            <a:ext cx="1097280" cy="228600"/>
          </a:xfrm>
          <a:prstGeom prst="rect">
            <a:avLst/>
          </a:prstGeom>
          <a:noFill/>
          <a:ln/>
        </p:spPr>
        <p:txBody>
          <a:bodyPr wrap="square" lIns="0" tIns="0" rIns="0" bIns="0" rtlCol="0" anchor="t">
            <a:normAutofit fontScale="85000" lnSpcReduction="20000"/>
          </a:bodyPr>
          <a:lstStyle/>
          <a:p>
            <a:pPr marL="0" indent="0" algn="ctr">
              <a:buNone/>
            </a:pPr>
            <a:r>
              <a:rPr lang="en-US" sz="1100" b="1" dirty="0">
                <a:solidFill>
                  <a:srgbClr val="0F6B4D"/>
                </a:solidFill>
                <a:latin typeface="Arial" pitchFamily="34" charset="0"/>
                <a:ea typeface="Arial" pitchFamily="34" charset="-122"/>
                <a:cs typeface="Arial" pitchFamily="34" charset="-120"/>
              </a:rPr>
              <a:t>bio-based insulation</a:t>
            </a:r>
            <a:endParaRPr lang="en-US" sz="1100" dirty="0"/>
          </a:p>
        </p:txBody>
      </p:sp>
      <p:sp>
        <p:nvSpPr>
          <p:cNvPr id="76" name="Shape 74"/>
          <p:cNvSpPr/>
          <p:nvPr/>
        </p:nvSpPr>
        <p:spPr>
          <a:xfrm>
            <a:off x="11027664" y="11868186"/>
            <a:ext cx="109728" cy="475488"/>
          </a:xfrm>
          <a:prstGeom prst="rect">
            <a:avLst/>
          </a:prstGeom>
          <a:solidFill>
            <a:srgbClr val="0F6B4D"/>
          </a:solidFill>
          <a:ln w="12700">
            <a:solidFill>
              <a:srgbClr val="0F6B4D"/>
            </a:solidFill>
            <a:prstDash val="solid"/>
          </a:ln>
        </p:spPr>
        <p:txBody>
          <a:bodyPr/>
          <a:lstStyle/>
          <a:p>
            <a:endParaRPr lang="en-GB"/>
          </a:p>
        </p:txBody>
      </p:sp>
      <p:sp>
        <p:nvSpPr>
          <p:cNvPr id="77" name="Text 75"/>
          <p:cNvSpPr/>
          <p:nvPr/>
        </p:nvSpPr>
        <p:spPr>
          <a:xfrm>
            <a:off x="11228832" y="11896632"/>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4. Proposed methodology</a:t>
            </a:r>
            <a:endParaRPr lang="en-US" sz="2500" dirty="0"/>
          </a:p>
        </p:txBody>
      </p:sp>
      <p:sp>
        <p:nvSpPr>
          <p:cNvPr id="78" name="Text 76"/>
          <p:cNvSpPr/>
          <p:nvPr/>
        </p:nvSpPr>
        <p:spPr>
          <a:xfrm>
            <a:off x="11155680" y="12499122"/>
            <a:ext cx="8421624" cy="960120"/>
          </a:xfrm>
          <a:prstGeom prst="rect">
            <a:avLst/>
          </a:prstGeom>
          <a:noFill/>
          <a:ln/>
        </p:spPr>
        <p:txBody>
          <a:bodyPr wrap="square" lIns="1016" tIns="1016" rIns="1016" bIns="1016" rtlCol="0" anchor="t">
            <a:normAutofit/>
          </a:bodyPr>
          <a:lstStyle/>
          <a:p>
            <a:pPr marL="0" indent="0">
              <a:buNone/>
            </a:pPr>
            <a:r>
              <a:rPr lang="en-US" sz="1540" dirty="0">
                <a:solidFill>
                  <a:srgbClr val="24312D"/>
                </a:solidFill>
                <a:latin typeface="Arial" pitchFamily="34" charset="0"/>
                <a:ea typeface="Arial" pitchFamily="34" charset="-122"/>
                <a:cs typeface="Arial" pitchFamily="34" charset="-120"/>
              </a:rPr>
              <a:t>Design: qualitative and interpretivist, because the study examines professional judgement, pricing confidence and decision-making rather than a single numerical cost difference.</a:t>
            </a:r>
            <a:endParaRPr lang="en-US" sz="1540" dirty="0"/>
          </a:p>
        </p:txBody>
      </p:sp>
      <p:sp>
        <p:nvSpPr>
          <p:cNvPr id="79" name="Shape 77"/>
          <p:cNvSpPr/>
          <p:nvPr/>
        </p:nvSpPr>
        <p:spPr>
          <a:xfrm>
            <a:off x="11183112" y="13237500"/>
            <a:ext cx="8366760" cy="2894008"/>
          </a:xfrm>
          <a:prstGeom prst="roundRect">
            <a:avLst>
              <a:gd name="adj" fmla="val 2857"/>
            </a:avLst>
          </a:prstGeom>
          <a:solidFill>
            <a:srgbClr val="EDF7F1"/>
          </a:solidFill>
          <a:ln w="12700">
            <a:solidFill>
              <a:srgbClr val="C6E4D4"/>
            </a:solidFill>
            <a:prstDash val="solid"/>
          </a:ln>
        </p:spPr>
        <p:txBody>
          <a:bodyPr/>
          <a:lstStyle/>
          <a:p>
            <a:endParaRPr lang="en-GB"/>
          </a:p>
        </p:txBody>
      </p:sp>
      <p:sp>
        <p:nvSpPr>
          <p:cNvPr id="80" name="Shape 78"/>
          <p:cNvSpPr/>
          <p:nvPr/>
        </p:nvSpPr>
        <p:spPr>
          <a:xfrm>
            <a:off x="11503152" y="13767852"/>
            <a:ext cx="2240280" cy="1389888"/>
          </a:xfrm>
          <a:prstGeom prst="roundRect">
            <a:avLst>
              <a:gd name="adj" fmla="val 7895"/>
            </a:avLst>
          </a:prstGeom>
          <a:solidFill>
            <a:srgbClr val="0F6B4D"/>
          </a:solidFill>
          <a:ln w="12700">
            <a:solidFill>
              <a:srgbClr val="0F6B4D"/>
            </a:solidFill>
            <a:prstDash val="solid"/>
          </a:ln>
        </p:spPr>
        <p:txBody>
          <a:bodyPr/>
          <a:lstStyle/>
          <a:p>
            <a:endParaRPr lang="en-GB"/>
          </a:p>
        </p:txBody>
      </p:sp>
      <p:sp>
        <p:nvSpPr>
          <p:cNvPr id="81" name="Text 79"/>
          <p:cNvSpPr/>
          <p:nvPr/>
        </p:nvSpPr>
        <p:spPr>
          <a:xfrm>
            <a:off x="11576304" y="14014740"/>
            <a:ext cx="2093976" cy="502920"/>
          </a:xfrm>
          <a:prstGeom prst="rect">
            <a:avLst/>
          </a:prstGeom>
          <a:noFill/>
          <a:ln/>
        </p:spPr>
        <p:txBody>
          <a:bodyPr wrap="square" lIns="0" tIns="0" rIns="0" bIns="0" rtlCol="0" anchor="t">
            <a:normAutofit/>
          </a:bodyPr>
          <a:lstStyle/>
          <a:p>
            <a:pPr marL="0" indent="0" algn="ctr">
              <a:buNone/>
            </a:pPr>
            <a:r>
              <a:rPr lang="en-US" sz="1140" b="1" dirty="0">
                <a:solidFill>
                  <a:srgbClr val="FFFFFF"/>
                </a:solidFill>
                <a:latin typeface="Arial" pitchFamily="34" charset="0"/>
                <a:ea typeface="Arial" pitchFamily="34" charset="-122"/>
                <a:cs typeface="Arial" pitchFamily="34" charset="-120"/>
              </a:rPr>
              <a:t>8-10 semi-structured</a:t>
            </a:r>
            <a:endParaRPr lang="en-US" sz="1140" dirty="0"/>
          </a:p>
          <a:p>
            <a:pPr marL="0" indent="0" algn="ctr">
              <a:buNone/>
            </a:pPr>
            <a:r>
              <a:rPr lang="en-US" sz="1140" b="1" dirty="0">
                <a:solidFill>
                  <a:srgbClr val="FFFFFF"/>
                </a:solidFill>
                <a:latin typeface="Arial" pitchFamily="34" charset="0"/>
                <a:ea typeface="Arial" pitchFamily="34" charset="-122"/>
                <a:cs typeface="Arial" pitchFamily="34" charset="-120"/>
              </a:rPr>
              <a:t>interviews</a:t>
            </a:r>
            <a:endParaRPr lang="en-US" sz="1140" dirty="0"/>
          </a:p>
        </p:txBody>
      </p:sp>
      <p:sp>
        <p:nvSpPr>
          <p:cNvPr id="82" name="Text 80"/>
          <p:cNvSpPr/>
          <p:nvPr/>
        </p:nvSpPr>
        <p:spPr>
          <a:xfrm>
            <a:off x="11594592" y="15304044"/>
            <a:ext cx="2057400" cy="475488"/>
          </a:xfrm>
          <a:prstGeom prst="rect">
            <a:avLst/>
          </a:prstGeom>
          <a:noFill/>
          <a:ln/>
        </p:spPr>
        <p:txBody>
          <a:bodyPr wrap="square" lIns="0" tIns="0" rIns="0" bIns="0" rtlCol="0" anchor="t">
            <a:normAutofit/>
          </a:bodyPr>
          <a:lstStyle/>
          <a:p>
            <a:pPr marL="0" indent="0" algn="ctr">
              <a:buNone/>
            </a:pPr>
            <a:r>
              <a:rPr lang="en-US" sz="930" dirty="0">
                <a:solidFill>
                  <a:srgbClr val="6B7280"/>
                </a:solidFill>
                <a:latin typeface="Arial" pitchFamily="34" charset="0"/>
                <a:ea typeface="Arial" pitchFamily="34" charset="-122"/>
                <a:cs typeface="Arial" pitchFamily="34" charset="-120"/>
              </a:rPr>
              <a:t>QSs, estimators, cost consultants</a:t>
            </a:r>
            <a:endParaRPr lang="en-US" sz="930" dirty="0"/>
          </a:p>
        </p:txBody>
      </p:sp>
      <p:sp>
        <p:nvSpPr>
          <p:cNvPr id="83" name="Shape 81"/>
          <p:cNvSpPr/>
          <p:nvPr/>
        </p:nvSpPr>
        <p:spPr>
          <a:xfrm>
            <a:off x="13789152" y="14471940"/>
            <a:ext cx="384048" cy="0"/>
          </a:xfrm>
          <a:prstGeom prst="line">
            <a:avLst/>
          </a:prstGeom>
          <a:noFill/>
          <a:ln w="15240">
            <a:solidFill>
              <a:srgbClr val="6B7280"/>
            </a:solidFill>
            <a:prstDash val="solid"/>
            <a:tailEnd type="triangle"/>
          </a:ln>
        </p:spPr>
        <p:txBody>
          <a:bodyPr/>
          <a:lstStyle/>
          <a:p>
            <a:endParaRPr lang="en-GB"/>
          </a:p>
        </p:txBody>
      </p:sp>
      <p:sp>
        <p:nvSpPr>
          <p:cNvPr id="84" name="Shape 82"/>
          <p:cNvSpPr/>
          <p:nvPr/>
        </p:nvSpPr>
        <p:spPr>
          <a:xfrm>
            <a:off x="14273784" y="13767852"/>
            <a:ext cx="2240280" cy="1389888"/>
          </a:xfrm>
          <a:prstGeom prst="roundRect">
            <a:avLst>
              <a:gd name="adj" fmla="val 7895"/>
            </a:avLst>
          </a:prstGeom>
          <a:solidFill>
            <a:srgbClr val="2A9D8F"/>
          </a:solidFill>
          <a:ln w="12700">
            <a:solidFill>
              <a:srgbClr val="2A9D8F"/>
            </a:solidFill>
            <a:prstDash val="solid"/>
          </a:ln>
        </p:spPr>
        <p:txBody>
          <a:bodyPr/>
          <a:lstStyle/>
          <a:p>
            <a:endParaRPr lang="en-GB"/>
          </a:p>
        </p:txBody>
      </p:sp>
      <p:sp>
        <p:nvSpPr>
          <p:cNvPr id="85" name="Text 83"/>
          <p:cNvSpPr/>
          <p:nvPr/>
        </p:nvSpPr>
        <p:spPr>
          <a:xfrm>
            <a:off x="14346936" y="14014740"/>
            <a:ext cx="2093976" cy="502920"/>
          </a:xfrm>
          <a:prstGeom prst="rect">
            <a:avLst/>
          </a:prstGeom>
          <a:noFill/>
          <a:ln/>
        </p:spPr>
        <p:txBody>
          <a:bodyPr wrap="square" lIns="0" tIns="0" rIns="0" bIns="0" rtlCol="0" anchor="t">
            <a:normAutofit/>
          </a:bodyPr>
          <a:lstStyle/>
          <a:p>
            <a:pPr marL="0" indent="0" algn="ctr">
              <a:buNone/>
            </a:pPr>
            <a:r>
              <a:rPr lang="en-US" sz="1140" b="1" dirty="0">
                <a:solidFill>
                  <a:srgbClr val="FFFFFF"/>
                </a:solidFill>
                <a:latin typeface="Arial" pitchFamily="34" charset="0"/>
                <a:ea typeface="Arial" pitchFamily="34" charset="-122"/>
                <a:cs typeface="Arial" pitchFamily="34" charset="-120"/>
              </a:rPr>
              <a:t>Purposive</a:t>
            </a:r>
            <a:endParaRPr lang="en-US" sz="1140" dirty="0"/>
          </a:p>
          <a:p>
            <a:pPr marL="0" indent="0" algn="ctr">
              <a:buNone/>
            </a:pPr>
            <a:r>
              <a:rPr lang="en-US" sz="1140" b="1" dirty="0">
                <a:solidFill>
                  <a:srgbClr val="FFFFFF"/>
                </a:solidFill>
                <a:latin typeface="Arial" pitchFamily="34" charset="0"/>
                <a:ea typeface="Arial" pitchFamily="34" charset="-122"/>
                <a:cs typeface="Arial" pitchFamily="34" charset="-120"/>
              </a:rPr>
              <a:t>sampling</a:t>
            </a:r>
            <a:endParaRPr lang="en-US" sz="1140" dirty="0"/>
          </a:p>
        </p:txBody>
      </p:sp>
      <p:sp>
        <p:nvSpPr>
          <p:cNvPr id="86" name="Text 84"/>
          <p:cNvSpPr/>
          <p:nvPr/>
        </p:nvSpPr>
        <p:spPr>
          <a:xfrm>
            <a:off x="14365224" y="15304044"/>
            <a:ext cx="2057400" cy="475488"/>
          </a:xfrm>
          <a:prstGeom prst="rect">
            <a:avLst/>
          </a:prstGeom>
          <a:noFill/>
          <a:ln/>
        </p:spPr>
        <p:txBody>
          <a:bodyPr wrap="square" lIns="0" tIns="0" rIns="0" bIns="0" rtlCol="0" anchor="t">
            <a:normAutofit/>
          </a:bodyPr>
          <a:lstStyle/>
          <a:p>
            <a:pPr marL="0" indent="0" algn="ctr">
              <a:buNone/>
            </a:pPr>
            <a:r>
              <a:rPr lang="en-US" sz="930" dirty="0">
                <a:solidFill>
                  <a:srgbClr val="6B7280"/>
                </a:solidFill>
                <a:latin typeface="Arial" pitchFamily="34" charset="0"/>
                <a:ea typeface="Arial" pitchFamily="34" charset="-122"/>
                <a:cs typeface="Arial" pitchFamily="34" charset="-120"/>
              </a:rPr>
              <a:t>UK residential cost-planning experience</a:t>
            </a:r>
            <a:endParaRPr lang="en-US" sz="930" dirty="0"/>
          </a:p>
        </p:txBody>
      </p:sp>
      <p:sp>
        <p:nvSpPr>
          <p:cNvPr id="87" name="Shape 85"/>
          <p:cNvSpPr/>
          <p:nvPr/>
        </p:nvSpPr>
        <p:spPr>
          <a:xfrm>
            <a:off x="16559784" y="14471940"/>
            <a:ext cx="384048" cy="0"/>
          </a:xfrm>
          <a:prstGeom prst="line">
            <a:avLst/>
          </a:prstGeom>
          <a:noFill/>
          <a:ln w="15240">
            <a:solidFill>
              <a:srgbClr val="6B7280"/>
            </a:solidFill>
            <a:prstDash val="solid"/>
            <a:tailEnd type="triangle"/>
          </a:ln>
        </p:spPr>
        <p:txBody>
          <a:bodyPr/>
          <a:lstStyle/>
          <a:p>
            <a:endParaRPr lang="en-GB"/>
          </a:p>
        </p:txBody>
      </p:sp>
      <p:sp>
        <p:nvSpPr>
          <p:cNvPr id="88" name="Shape 86"/>
          <p:cNvSpPr/>
          <p:nvPr/>
        </p:nvSpPr>
        <p:spPr>
          <a:xfrm>
            <a:off x="17044416" y="13767852"/>
            <a:ext cx="2240280" cy="1389888"/>
          </a:xfrm>
          <a:prstGeom prst="roundRect">
            <a:avLst>
              <a:gd name="adj" fmla="val 7895"/>
            </a:avLst>
          </a:prstGeom>
          <a:solidFill>
            <a:srgbClr val="F2A541"/>
          </a:solidFill>
          <a:ln w="12700">
            <a:solidFill>
              <a:srgbClr val="F2A541"/>
            </a:solidFill>
            <a:prstDash val="solid"/>
          </a:ln>
        </p:spPr>
        <p:txBody>
          <a:bodyPr/>
          <a:lstStyle/>
          <a:p>
            <a:endParaRPr lang="en-GB"/>
          </a:p>
        </p:txBody>
      </p:sp>
      <p:sp>
        <p:nvSpPr>
          <p:cNvPr id="89" name="Text 87"/>
          <p:cNvSpPr/>
          <p:nvPr/>
        </p:nvSpPr>
        <p:spPr>
          <a:xfrm>
            <a:off x="17117568" y="14014740"/>
            <a:ext cx="2093976" cy="502920"/>
          </a:xfrm>
          <a:prstGeom prst="rect">
            <a:avLst/>
          </a:prstGeom>
          <a:noFill/>
          <a:ln/>
        </p:spPr>
        <p:txBody>
          <a:bodyPr wrap="square" lIns="0" tIns="0" rIns="0" bIns="0" rtlCol="0" anchor="t">
            <a:normAutofit/>
          </a:bodyPr>
          <a:lstStyle/>
          <a:p>
            <a:pPr marL="0" indent="0" algn="ctr">
              <a:buNone/>
            </a:pPr>
            <a:r>
              <a:rPr lang="en-US" sz="1140" b="1" dirty="0">
                <a:solidFill>
                  <a:srgbClr val="18352E"/>
                </a:solidFill>
                <a:latin typeface="Arial" pitchFamily="34" charset="0"/>
                <a:ea typeface="Arial" pitchFamily="34" charset="-122"/>
                <a:cs typeface="Arial" pitchFamily="34" charset="-120"/>
              </a:rPr>
              <a:t>Thematic</a:t>
            </a:r>
            <a:endParaRPr lang="en-US" sz="1140" dirty="0"/>
          </a:p>
          <a:p>
            <a:pPr marL="0" indent="0" algn="ctr">
              <a:buNone/>
            </a:pPr>
            <a:r>
              <a:rPr lang="en-US" sz="1140" b="1" dirty="0">
                <a:solidFill>
                  <a:srgbClr val="18352E"/>
                </a:solidFill>
                <a:latin typeface="Arial" pitchFamily="34" charset="0"/>
                <a:ea typeface="Arial" pitchFamily="34" charset="-122"/>
                <a:cs typeface="Arial" pitchFamily="34" charset="-120"/>
              </a:rPr>
              <a:t>analysis</a:t>
            </a:r>
            <a:endParaRPr lang="en-US" sz="1140" dirty="0"/>
          </a:p>
        </p:txBody>
      </p:sp>
      <p:sp>
        <p:nvSpPr>
          <p:cNvPr id="90" name="Text 88"/>
          <p:cNvSpPr/>
          <p:nvPr/>
        </p:nvSpPr>
        <p:spPr>
          <a:xfrm>
            <a:off x="17135856" y="15304044"/>
            <a:ext cx="2057400" cy="475488"/>
          </a:xfrm>
          <a:prstGeom prst="rect">
            <a:avLst/>
          </a:prstGeom>
          <a:noFill/>
          <a:ln/>
        </p:spPr>
        <p:txBody>
          <a:bodyPr wrap="square" lIns="0" tIns="0" rIns="0" bIns="0" rtlCol="0" anchor="t">
            <a:normAutofit/>
          </a:bodyPr>
          <a:lstStyle/>
          <a:p>
            <a:pPr marL="0" indent="0" algn="ctr">
              <a:buNone/>
            </a:pPr>
            <a:r>
              <a:rPr sz="740">
                <a:solidFill>
                  <a:srgbClr val="373737"/>
                </a:solidFill>
                <a:latin typeface="Arial"/>
              </a:rPr>
              <a:t>Recurring patterns in uncertainty (Braun and Clarke, 2006)</a:t>
            </a:r>
            <a:endParaRPr lang="en-US" sz="930" dirty="0"/>
          </a:p>
        </p:txBody>
      </p:sp>
      <p:sp>
        <p:nvSpPr>
          <p:cNvPr id="91" name="Text 89"/>
          <p:cNvSpPr/>
          <p:nvPr/>
        </p:nvSpPr>
        <p:spPr>
          <a:xfrm>
            <a:off x="11393424" y="15729240"/>
            <a:ext cx="7946136" cy="347472"/>
          </a:xfrm>
          <a:prstGeom prst="rect">
            <a:avLst/>
          </a:prstGeom>
          <a:noFill/>
          <a:ln/>
        </p:spPr>
        <p:txBody>
          <a:bodyPr wrap="square" lIns="0" tIns="0" rIns="0" bIns="0" rtlCol="0" anchor="t">
            <a:normAutofit/>
          </a:bodyPr>
          <a:lstStyle/>
          <a:p>
            <a:pPr marL="0" indent="0" algn="ctr">
              <a:buNone/>
            </a:pPr>
            <a:r>
              <a:rPr lang="en-US" sz="1250" i="1" dirty="0">
                <a:solidFill>
                  <a:srgbClr val="6B7280"/>
                </a:solidFill>
                <a:latin typeface="Arial" pitchFamily="34" charset="0"/>
                <a:ea typeface="Arial" pitchFamily="34" charset="-122"/>
                <a:cs typeface="Arial" pitchFamily="34" charset="-120"/>
              </a:rPr>
              <a:t>Ethics: informed consent, anonymity, voluntary participation and no commercially sensitive project/cost data.</a:t>
            </a:r>
            <a:endParaRPr lang="en-US" sz="1250" dirty="0"/>
          </a:p>
        </p:txBody>
      </p:sp>
      <p:sp>
        <p:nvSpPr>
          <p:cNvPr id="92" name="Shape 90"/>
          <p:cNvSpPr/>
          <p:nvPr/>
        </p:nvSpPr>
        <p:spPr>
          <a:xfrm>
            <a:off x="11032998" y="16504780"/>
            <a:ext cx="109728" cy="475488"/>
          </a:xfrm>
          <a:prstGeom prst="rect">
            <a:avLst/>
          </a:prstGeom>
          <a:solidFill>
            <a:srgbClr val="2A9D8F"/>
          </a:solidFill>
          <a:ln w="12700">
            <a:solidFill>
              <a:srgbClr val="2A9D8F"/>
            </a:solidFill>
            <a:prstDash val="solid"/>
          </a:ln>
        </p:spPr>
        <p:txBody>
          <a:bodyPr/>
          <a:lstStyle/>
          <a:p>
            <a:endParaRPr lang="en-GB"/>
          </a:p>
        </p:txBody>
      </p:sp>
      <p:sp>
        <p:nvSpPr>
          <p:cNvPr id="93" name="Text 91"/>
          <p:cNvSpPr/>
          <p:nvPr/>
        </p:nvSpPr>
        <p:spPr>
          <a:xfrm>
            <a:off x="11234166" y="16533226"/>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5. Expected outcomes</a:t>
            </a:r>
            <a:endParaRPr lang="en-US" sz="2500" dirty="0"/>
          </a:p>
        </p:txBody>
      </p:sp>
      <p:sp>
        <p:nvSpPr>
          <p:cNvPr id="94" name="Text 92"/>
          <p:cNvSpPr/>
          <p:nvPr/>
        </p:nvSpPr>
        <p:spPr>
          <a:xfrm>
            <a:off x="11252454" y="17117428"/>
            <a:ext cx="8238744" cy="2423160"/>
          </a:xfrm>
          <a:prstGeom prst="rect">
            <a:avLst/>
          </a:prstGeom>
          <a:noFill/>
          <a:ln/>
        </p:spPr>
        <p:txBody>
          <a:bodyPr wrap="square" lIns="1016" tIns="1016" rIns="1016" bIns="1016" rtlCol="0" anchor="t">
            <a:normAutofit/>
          </a:bodyPr>
          <a:lstStyle/>
          <a:p>
            <a:pPr marL="0" indent="0">
              <a:buNone/>
            </a:pPr>
            <a:r>
              <a:rPr lang="en-US" sz="1440" dirty="0">
                <a:solidFill>
                  <a:srgbClr val="24312D"/>
                </a:solidFill>
                <a:latin typeface="Arial" pitchFamily="34" charset="0"/>
                <a:ea typeface="Arial" pitchFamily="34" charset="-122"/>
                <a:cs typeface="Arial" pitchFamily="34" charset="-120"/>
              </a:rPr>
              <a:t>• The main issue is expected to be uncertainty, not only headline material price.</a:t>
            </a:r>
            <a:endParaRPr lang="en-US" sz="1440" dirty="0"/>
          </a:p>
          <a:p>
            <a:pPr marL="0" indent="0">
              <a:buNone/>
            </a:pPr>
            <a:r>
              <a:rPr lang="en-US" sz="1440" dirty="0">
                <a:solidFill>
                  <a:srgbClr val="24312D"/>
                </a:solidFill>
                <a:latin typeface="Arial" pitchFamily="34" charset="0"/>
                <a:ea typeface="Arial" pitchFamily="34" charset="-122"/>
                <a:cs typeface="Arial" pitchFamily="34" charset="-120"/>
              </a:rPr>
              <a:t>• Likely themes: weak benchmark data, supplier availability, warranty risk, programme risk, client affordability and confidence in carbon-cost evidence.</a:t>
            </a:r>
            <a:endParaRPr lang="en-US" sz="1440" dirty="0"/>
          </a:p>
          <a:p>
            <a:pPr marL="0" indent="0">
              <a:buNone/>
            </a:pPr>
            <a:r>
              <a:rPr lang="en-US" sz="1440" dirty="0">
                <a:solidFill>
                  <a:srgbClr val="24312D"/>
                </a:solidFill>
                <a:latin typeface="Arial" pitchFamily="34" charset="0"/>
                <a:ea typeface="Arial" pitchFamily="34" charset="-122"/>
                <a:cs typeface="Arial" pitchFamily="34" charset="-120"/>
              </a:rPr>
              <a:t>• Findings should clarify how QSs apply assumptions, contingencies and qualifications in early advice.</a:t>
            </a:r>
            <a:endParaRPr lang="en-US" sz="1440" dirty="0"/>
          </a:p>
        </p:txBody>
      </p:sp>
      <p:sp>
        <p:nvSpPr>
          <p:cNvPr id="95" name="Shape 93"/>
          <p:cNvSpPr/>
          <p:nvPr/>
        </p:nvSpPr>
        <p:spPr>
          <a:xfrm>
            <a:off x="20784312" y="3220398"/>
            <a:ext cx="109728" cy="475488"/>
          </a:xfrm>
          <a:prstGeom prst="rect">
            <a:avLst/>
          </a:prstGeom>
          <a:solidFill>
            <a:srgbClr val="F2A541"/>
          </a:solidFill>
          <a:ln w="12700">
            <a:solidFill>
              <a:srgbClr val="F2A541"/>
            </a:solidFill>
            <a:prstDash val="solid"/>
          </a:ln>
        </p:spPr>
        <p:txBody>
          <a:bodyPr/>
          <a:lstStyle/>
          <a:p>
            <a:endParaRPr lang="en-GB"/>
          </a:p>
        </p:txBody>
      </p:sp>
      <p:sp>
        <p:nvSpPr>
          <p:cNvPr id="96" name="Text 94"/>
          <p:cNvSpPr/>
          <p:nvPr/>
        </p:nvSpPr>
        <p:spPr>
          <a:xfrm>
            <a:off x="20985480" y="3248844"/>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6. Practical impact</a:t>
            </a:r>
            <a:endParaRPr lang="en-US" sz="2500" dirty="0"/>
          </a:p>
        </p:txBody>
      </p:sp>
      <p:sp>
        <p:nvSpPr>
          <p:cNvPr id="97" name="Text 95"/>
          <p:cNvSpPr/>
          <p:nvPr/>
        </p:nvSpPr>
        <p:spPr>
          <a:xfrm>
            <a:off x="20939760" y="3860478"/>
            <a:ext cx="8366760" cy="1051560"/>
          </a:xfrm>
          <a:prstGeom prst="rect">
            <a:avLst/>
          </a:prstGeom>
          <a:noFill/>
          <a:ln/>
        </p:spPr>
        <p:txBody>
          <a:bodyPr wrap="square" lIns="1016" tIns="1016" rIns="1016" bIns="1016" rtlCol="0" anchor="t">
            <a:normAutofit/>
          </a:bodyPr>
          <a:lstStyle/>
          <a:p>
            <a:pPr marL="0" indent="0">
              <a:buNone/>
            </a:pPr>
            <a:r>
              <a:rPr lang="en-US" sz="1540" dirty="0">
                <a:solidFill>
                  <a:srgbClr val="24312D"/>
                </a:solidFill>
                <a:latin typeface="Arial" pitchFamily="34" charset="0"/>
                <a:ea typeface="Arial" pitchFamily="34" charset="-122"/>
                <a:cs typeface="Arial" pitchFamily="34" charset="-120"/>
              </a:rPr>
              <a:t>The study should help identify where better cost benchmarks, earlier supplier engagement and clearer carbon-cost guidance could improve low-carbon option appraisal at pre-contract stage.</a:t>
            </a:r>
            <a:endParaRPr lang="en-US" sz="1540" dirty="0"/>
          </a:p>
        </p:txBody>
      </p:sp>
      <p:sp>
        <p:nvSpPr>
          <p:cNvPr id="98" name="Shape 96"/>
          <p:cNvSpPr/>
          <p:nvPr/>
        </p:nvSpPr>
        <p:spPr>
          <a:xfrm>
            <a:off x="20939760" y="4633146"/>
            <a:ext cx="8366760" cy="857322"/>
          </a:xfrm>
          <a:prstGeom prst="roundRect">
            <a:avLst>
              <a:gd name="adj" fmla="val 7273"/>
            </a:avLst>
          </a:prstGeom>
          <a:solidFill>
            <a:srgbClr val="18352E"/>
          </a:solidFill>
          <a:ln w="12700">
            <a:solidFill>
              <a:srgbClr val="18352E"/>
            </a:solidFill>
            <a:prstDash val="solid"/>
          </a:ln>
        </p:spPr>
        <p:txBody>
          <a:bodyPr/>
          <a:lstStyle/>
          <a:p>
            <a:endParaRPr lang="en-GB"/>
          </a:p>
        </p:txBody>
      </p:sp>
      <p:sp>
        <p:nvSpPr>
          <p:cNvPr id="99" name="Text 97"/>
          <p:cNvSpPr/>
          <p:nvPr/>
        </p:nvSpPr>
        <p:spPr>
          <a:xfrm>
            <a:off x="21223224" y="4880034"/>
            <a:ext cx="1828800" cy="320040"/>
          </a:xfrm>
          <a:prstGeom prst="rect">
            <a:avLst/>
          </a:prstGeom>
          <a:noFill/>
          <a:ln/>
        </p:spPr>
        <p:txBody>
          <a:bodyPr wrap="square" lIns="0" tIns="0" rIns="0" bIns="0" rtlCol="0" anchor="t">
            <a:normAutofit/>
          </a:bodyPr>
          <a:lstStyle/>
          <a:p>
            <a:pPr marL="0" indent="0">
              <a:buNone/>
            </a:pPr>
            <a:r>
              <a:rPr lang="en-US" sz="1600" b="1" dirty="0">
                <a:solidFill>
                  <a:srgbClr val="F2A541"/>
                </a:solidFill>
                <a:latin typeface="Arial" pitchFamily="34" charset="0"/>
                <a:ea typeface="Arial" pitchFamily="34" charset="-122"/>
                <a:cs typeface="Arial" pitchFamily="34" charset="-120"/>
              </a:rPr>
              <a:t>Contribution</a:t>
            </a:r>
            <a:endParaRPr lang="en-US" sz="1600" dirty="0"/>
          </a:p>
        </p:txBody>
      </p:sp>
      <p:sp>
        <p:nvSpPr>
          <p:cNvPr id="100" name="Text 98"/>
          <p:cNvSpPr/>
          <p:nvPr/>
        </p:nvSpPr>
        <p:spPr>
          <a:xfrm>
            <a:off x="22860000" y="4880034"/>
            <a:ext cx="6400800" cy="713232"/>
          </a:xfrm>
          <a:prstGeom prst="rect">
            <a:avLst/>
          </a:prstGeom>
          <a:noFill/>
          <a:ln/>
        </p:spPr>
        <p:txBody>
          <a:bodyPr wrap="square" lIns="0" tIns="0" rIns="0" bIns="0" rtlCol="0" anchor="t">
            <a:normAutofit/>
          </a:bodyPr>
          <a:lstStyle/>
          <a:p>
            <a:pPr marL="0" indent="0">
              <a:buNone/>
            </a:pPr>
            <a:r>
              <a:rPr lang="en-US" sz="1440" b="1" dirty="0">
                <a:solidFill>
                  <a:srgbClr val="FFFFFF"/>
                </a:solidFill>
                <a:latin typeface="Arial" pitchFamily="34" charset="0"/>
                <a:ea typeface="Arial" pitchFamily="34" charset="-122"/>
                <a:cs typeface="Arial" pitchFamily="34" charset="-120"/>
              </a:rPr>
              <a:t>A practice-based account of how QSs balance carbon ambition with cost certainty in UK residential projects.</a:t>
            </a:r>
            <a:endParaRPr lang="en-US" sz="1440" dirty="0"/>
          </a:p>
        </p:txBody>
      </p:sp>
      <p:sp>
        <p:nvSpPr>
          <p:cNvPr id="101" name="Shape 99"/>
          <p:cNvSpPr/>
          <p:nvPr/>
        </p:nvSpPr>
        <p:spPr>
          <a:xfrm>
            <a:off x="20784312" y="5739570"/>
            <a:ext cx="109728" cy="475488"/>
          </a:xfrm>
          <a:prstGeom prst="rect">
            <a:avLst/>
          </a:prstGeom>
          <a:solidFill>
            <a:srgbClr val="0F6B4D"/>
          </a:solidFill>
          <a:ln w="12700">
            <a:solidFill>
              <a:srgbClr val="0F6B4D"/>
            </a:solidFill>
            <a:prstDash val="solid"/>
          </a:ln>
        </p:spPr>
        <p:txBody>
          <a:bodyPr/>
          <a:lstStyle/>
          <a:p>
            <a:endParaRPr lang="en-GB"/>
          </a:p>
        </p:txBody>
      </p:sp>
      <p:sp>
        <p:nvSpPr>
          <p:cNvPr id="102" name="Text 100"/>
          <p:cNvSpPr/>
          <p:nvPr/>
        </p:nvSpPr>
        <p:spPr>
          <a:xfrm>
            <a:off x="20985480" y="5797046"/>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Research timeline</a:t>
            </a:r>
            <a:endParaRPr lang="en-US" sz="2500" dirty="0"/>
          </a:p>
        </p:txBody>
      </p:sp>
      <p:sp>
        <p:nvSpPr>
          <p:cNvPr id="103" name="Shape 101"/>
          <p:cNvSpPr/>
          <p:nvPr/>
        </p:nvSpPr>
        <p:spPr>
          <a:xfrm>
            <a:off x="21579840" y="6664420"/>
            <a:ext cx="7086600" cy="0"/>
          </a:xfrm>
          <a:prstGeom prst="line">
            <a:avLst/>
          </a:prstGeom>
          <a:noFill/>
          <a:ln w="27940">
            <a:solidFill>
              <a:srgbClr val="0F6B4D"/>
            </a:solidFill>
            <a:prstDash val="solid"/>
          </a:ln>
        </p:spPr>
        <p:txBody>
          <a:bodyPr/>
          <a:lstStyle/>
          <a:p>
            <a:endParaRPr lang="en-GB"/>
          </a:p>
        </p:txBody>
      </p:sp>
      <p:sp>
        <p:nvSpPr>
          <p:cNvPr id="104" name="Shape 102"/>
          <p:cNvSpPr/>
          <p:nvPr/>
        </p:nvSpPr>
        <p:spPr>
          <a:xfrm>
            <a:off x="21122640" y="6408388"/>
            <a:ext cx="502920" cy="502920"/>
          </a:xfrm>
          <a:prstGeom prst="ellipse">
            <a:avLst/>
          </a:prstGeom>
          <a:solidFill>
            <a:srgbClr val="0F6B4D"/>
          </a:solidFill>
          <a:ln w="13970">
            <a:solidFill>
              <a:srgbClr val="FFFFFF"/>
            </a:solidFill>
            <a:prstDash val="solid"/>
          </a:ln>
        </p:spPr>
        <p:txBody>
          <a:bodyPr/>
          <a:lstStyle/>
          <a:p>
            <a:endParaRPr lang="en-GB" dirty="0"/>
          </a:p>
        </p:txBody>
      </p:sp>
      <p:sp>
        <p:nvSpPr>
          <p:cNvPr id="105" name="Text 103"/>
          <p:cNvSpPr/>
          <p:nvPr/>
        </p:nvSpPr>
        <p:spPr>
          <a:xfrm>
            <a:off x="21122640" y="6486112"/>
            <a:ext cx="502920" cy="306324"/>
          </a:xfrm>
          <a:prstGeom prst="rect">
            <a:avLst/>
          </a:prstGeom>
          <a:noFill/>
          <a:ln/>
        </p:spPr>
        <p:txBody>
          <a:bodyPr wrap="square" lIns="0" tIns="0" rIns="0" bIns="0" rtlCol="0" anchor="t">
            <a:normAutofit/>
          </a:bodyPr>
          <a:lstStyle/>
          <a:p>
            <a:pPr marL="0" indent="0" algn="ctr">
              <a:buNone/>
            </a:pPr>
            <a:r>
              <a:rPr lang="en-US" sz="2000" b="1" dirty="0">
                <a:solidFill>
                  <a:srgbClr val="FFFFFF"/>
                </a:solidFill>
                <a:latin typeface="Arial" pitchFamily="34" charset="0"/>
                <a:ea typeface="Arial" pitchFamily="34" charset="-122"/>
                <a:cs typeface="Arial" pitchFamily="34" charset="-120"/>
              </a:rPr>
              <a:t>1</a:t>
            </a:r>
            <a:endParaRPr lang="en-US" sz="2000" dirty="0"/>
          </a:p>
        </p:txBody>
      </p:sp>
      <p:sp>
        <p:nvSpPr>
          <p:cNvPr id="106" name="Text 104"/>
          <p:cNvSpPr/>
          <p:nvPr/>
        </p:nvSpPr>
        <p:spPr>
          <a:xfrm>
            <a:off x="207751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Proposal</a:t>
            </a:r>
            <a:endParaRPr lang="en-US" sz="840" dirty="0"/>
          </a:p>
        </p:txBody>
      </p:sp>
      <p:sp>
        <p:nvSpPr>
          <p:cNvPr id="107" name="Shape 105"/>
          <p:cNvSpPr/>
          <p:nvPr/>
        </p:nvSpPr>
        <p:spPr>
          <a:xfrm>
            <a:off x="22303740" y="6408388"/>
            <a:ext cx="502920" cy="502920"/>
          </a:xfrm>
          <a:prstGeom prst="ellipse">
            <a:avLst/>
          </a:prstGeom>
          <a:solidFill>
            <a:srgbClr val="0F6B4D"/>
          </a:solidFill>
          <a:ln w="13970">
            <a:solidFill>
              <a:srgbClr val="FFFFFF"/>
            </a:solidFill>
            <a:prstDash val="solid"/>
          </a:ln>
        </p:spPr>
        <p:txBody>
          <a:bodyPr/>
          <a:lstStyle/>
          <a:p>
            <a:endParaRPr lang="en-GB" dirty="0"/>
          </a:p>
        </p:txBody>
      </p:sp>
      <p:sp>
        <p:nvSpPr>
          <p:cNvPr id="108" name="Text 106"/>
          <p:cNvSpPr/>
          <p:nvPr/>
        </p:nvSpPr>
        <p:spPr>
          <a:xfrm>
            <a:off x="22267164" y="6527260"/>
            <a:ext cx="594360" cy="384048"/>
          </a:xfrm>
          <a:prstGeom prst="rect">
            <a:avLst/>
          </a:prstGeom>
          <a:noFill/>
          <a:ln/>
        </p:spPr>
        <p:txBody>
          <a:bodyPr wrap="square" lIns="0" tIns="0" rIns="0" bIns="0" rtlCol="0" anchor="t">
            <a:normAutofit/>
          </a:bodyPr>
          <a:lstStyle/>
          <a:p>
            <a:pPr marL="0" indent="0" algn="ctr">
              <a:buNone/>
            </a:pPr>
            <a:r>
              <a:rPr lang="en-US" b="1" dirty="0">
                <a:solidFill>
                  <a:srgbClr val="FFFFFF"/>
                </a:solidFill>
                <a:latin typeface="Arial" pitchFamily="34" charset="0"/>
                <a:ea typeface="Arial" pitchFamily="34" charset="-122"/>
                <a:cs typeface="Arial" pitchFamily="34" charset="-120"/>
              </a:rPr>
              <a:t>2-3</a:t>
            </a:r>
            <a:endParaRPr lang="en-US" dirty="0"/>
          </a:p>
        </p:txBody>
      </p:sp>
      <p:sp>
        <p:nvSpPr>
          <p:cNvPr id="109" name="Text 107"/>
          <p:cNvSpPr/>
          <p:nvPr/>
        </p:nvSpPr>
        <p:spPr>
          <a:xfrm>
            <a:off x="219562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Literature</a:t>
            </a:r>
            <a:endParaRPr lang="en-US" sz="840" dirty="0"/>
          </a:p>
        </p:txBody>
      </p:sp>
      <p:sp>
        <p:nvSpPr>
          <p:cNvPr id="110" name="Shape 108"/>
          <p:cNvSpPr/>
          <p:nvPr/>
        </p:nvSpPr>
        <p:spPr>
          <a:xfrm>
            <a:off x="23484840" y="6408388"/>
            <a:ext cx="502920" cy="502920"/>
          </a:xfrm>
          <a:prstGeom prst="ellipse">
            <a:avLst/>
          </a:prstGeom>
          <a:solidFill>
            <a:srgbClr val="2A9D8F"/>
          </a:solidFill>
          <a:ln w="13970">
            <a:solidFill>
              <a:srgbClr val="FFFFFF"/>
            </a:solidFill>
            <a:prstDash val="solid"/>
          </a:ln>
        </p:spPr>
        <p:txBody>
          <a:bodyPr/>
          <a:lstStyle/>
          <a:p>
            <a:endParaRPr lang="en-GB"/>
          </a:p>
        </p:txBody>
      </p:sp>
      <p:sp>
        <p:nvSpPr>
          <p:cNvPr id="111" name="Text 109"/>
          <p:cNvSpPr/>
          <p:nvPr/>
        </p:nvSpPr>
        <p:spPr>
          <a:xfrm>
            <a:off x="23448264" y="6527260"/>
            <a:ext cx="594360" cy="265176"/>
          </a:xfrm>
          <a:prstGeom prst="rect">
            <a:avLst/>
          </a:prstGeom>
          <a:noFill/>
          <a:ln/>
        </p:spPr>
        <p:txBody>
          <a:bodyPr wrap="square" lIns="0" tIns="0" rIns="0" bIns="0" rtlCol="0" anchor="t">
            <a:normAutofit fontScale="92500" lnSpcReduction="10000"/>
          </a:bodyPr>
          <a:lstStyle/>
          <a:p>
            <a:pPr marL="0" indent="0" algn="ctr">
              <a:buNone/>
            </a:pPr>
            <a:r>
              <a:rPr lang="en-US" sz="2000" b="1" dirty="0">
                <a:solidFill>
                  <a:srgbClr val="FFFFFF"/>
                </a:solidFill>
                <a:latin typeface="Arial" pitchFamily="34" charset="0"/>
                <a:ea typeface="Arial" pitchFamily="34" charset="-122"/>
                <a:cs typeface="Arial" pitchFamily="34" charset="-120"/>
              </a:rPr>
              <a:t>5</a:t>
            </a:r>
            <a:endParaRPr lang="en-US" sz="2000" dirty="0"/>
          </a:p>
        </p:txBody>
      </p:sp>
      <p:sp>
        <p:nvSpPr>
          <p:cNvPr id="112" name="Text 110"/>
          <p:cNvSpPr/>
          <p:nvPr/>
        </p:nvSpPr>
        <p:spPr>
          <a:xfrm>
            <a:off x="231373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Ethics</a:t>
            </a:r>
            <a:endParaRPr lang="en-US" sz="840" dirty="0"/>
          </a:p>
        </p:txBody>
      </p:sp>
      <p:sp>
        <p:nvSpPr>
          <p:cNvPr id="113" name="Shape 111"/>
          <p:cNvSpPr/>
          <p:nvPr/>
        </p:nvSpPr>
        <p:spPr>
          <a:xfrm>
            <a:off x="24665940" y="6408388"/>
            <a:ext cx="502920" cy="502920"/>
          </a:xfrm>
          <a:prstGeom prst="ellipse">
            <a:avLst/>
          </a:prstGeom>
          <a:solidFill>
            <a:srgbClr val="2A9D8F"/>
          </a:solidFill>
          <a:ln w="13970">
            <a:solidFill>
              <a:srgbClr val="FFFFFF"/>
            </a:solidFill>
            <a:prstDash val="solid"/>
          </a:ln>
        </p:spPr>
        <p:txBody>
          <a:bodyPr/>
          <a:lstStyle/>
          <a:p>
            <a:endParaRPr lang="en-GB"/>
          </a:p>
        </p:txBody>
      </p:sp>
      <p:sp>
        <p:nvSpPr>
          <p:cNvPr id="114" name="Text 112"/>
          <p:cNvSpPr/>
          <p:nvPr/>
        </p:nvSpPr>
        <p:spPr>
          <a:xfrm>
            <a:off x="24629364" y="6527260"/>
            <a:ext cx="594360" cy="164592"/>
          </a:xfrm>
          <a:prstGeom prst="rect">
            <a:avLst/>
          </a:prstGeom>
          <a:noFill/>
          <a:ln/>
        </p:spPr>
        <p:txBody>
          <a:bodyPr wrap="square" lIns="0" tIns="0" rIns="0" bIns="0" rtlCol="0" anchor="t">
            <a:noAutofit/>
          </a:bodyPr>
          <a:lstStyle/>
          <a:p>
            <a:pPr marL="0" indent="0" algn="ctr">
              <a:buNone/>
            </a:pPr>
            <a:r>
              <a:rPr lang="en-US" b="1" dirty="0">
                <a:solidFill>
                  <a:srgbClr val="FFFFFF"/>
                </a:solidFill>
                <a:latin typeface="Arial" pitchFamily="34" charset="0"/>
                <a:ea typeface="Arial" pitchFamily="34" charset="-122"/>
                <a:cs typeface="Arial" pitchFamily="34" charset="-120"/>
              </a:rPr>
              <a:t>6-7</a:t>
            </a:r>
            <a:endParaRPr lang="en-US" dirty="0"/>
          </a:p>
        </p:txBody>
      </p:sp>
      <p:sp>
        <p:nvSpPr>
          <p:cNvPr id="115" name="Text 113"/>
          <p:cNvSpPr/>
          <p:nvPr/>
        </p:nvSpPr>
        <p:spPr>
          <a:xfrm>
            <a:off x="243184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Recruit</a:t>
            </a:r>
            <a:endParaRPr lang="en-US" sz="840" dirty="0"/>
          </a:p>
        </p:txBody>
      </p:sp>
      <p:sp>
        <p:nvSpPr>
          <p:cNvPr id="116" name="Shape 114"/>
          <p:cNvSpPr/>
          <p:nvPr/>
        </p:nvSpPr>
        <p:spPr>
          <a:xfrm>
            <a:off x="25847040" y="6408388"/>
            <a:ext cx="502920" cy="502920"/>
          </a:xfrm>
          <a:prstGeom prst="ellipse">
            <a:avLst/>
          </a:prstGeom>
          <a:solidFill>
            <a:srgbClr val="2A9D8F"/>
          </a:solidFill>
          <a:ln w="13970">
            <a:solidFill>
              <a:srgbClr val="FFFFFF"/>
            </a:solidFill>
            <a:prstDash val="solid"/>
          </a:ln>
        </p:spPr>
        <p:txBody>
          <a:bodyPr/>
          <a:lstStyle/>
          <a:p>
            <a:endParaRPr lang="en-GB"/>
          </a:p>
        </p:txBody>
      </p:sp>
      <p:sp>
        <p:nvSpPr>
          <p:cNvPr id="117" name="Text 115"/>
          <p:cNvSpPr/>
          <p:nvPr/>
        </p:nvSpPr>
        <p:spPr>
          <a:xfrm>
            <a:off x="25810464" y="6527260"/>
            <a:ext cx="594360" cy="164592"/>
          </a:xfrm>
          <a:prstGeom prst="rect">
            <a:avLst/>
          </a:prstGeom>
          <a:noFill/>
          <a:ln/>
        </p:spPr>
        <p:txBody>
          <a:bodyPr wrap="square" lIns="0" tIns="0" rIns="0" bIns="0" rtlCol="0" anchor="t">
            <a:noAutofit/>
          </a:bodyPr>
          <a:lstStyle/>
          <a:p>
            <a:pPr marL="0" indent="0" algn="ctr">
              <a:buNone/>
            </a:pPr>
            <a:r>
              <a:rPr lang="en-US" b="1" dirty="0">
                <a:solidFill>
                  <a:srgbClr val="FFFFFF"/>
                </a:solidFill>
                <a:latin typeface="Arial" pitchFamily="34" charset="0"/>
                <a:ea typeface="Arial" pitchFamily="34" charset="-122"/>
                <a:cs typeface="Arial" pitchFamily="34" charset="-120"/>
              </a:rPr>
              <a:t>8-9</a:t>
            </a:r>
            <a:endParaRPr lang="en-US" dirty="0"/>
          </a:p>
        </p:txBody>
      </p:sp>
      <p:sp>
        <p:nvSpPr>
          <p:cNvPr id="118" name="Text 116"/>
          <p:cNvSpPr/>
          <p:nvPr/>
        </p:nvSpPr>
        <p:spPr>
          <a:xfrm>
            <a:off x="254995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Interviews</a:t>
            </a:r>
            <a:endParaRPr lang="en-US" sz="840" dirty="0"/>
          </a:p>
        </p:txBody>
      </p:sp>
      <p:sp>
        <p:nvSpPr>
          <p:cNvPr id="119" name="Shape 117"/>
          <p:cNvSpPr/>
          <p:nvPr/>
        </p:nvSpPr>
        <p:spPr>
          <a:xfrm>
            <a:off x="27028140" y="6408388"/>
            <a:ext cx="502920" cy="502920"/>
          </a:xfrm>
          <a:prstGeom prst="ellipse">
            <a:avLst/>
          </a:prstGeom>
          <a:solidFill>
            <a:srgbClr val="F2A541"/>
          </a:solidFill>
          <a:ln w="13970">
            <a:solidFill>
              <a:srgbClr val="FFFFFF"/>
            </a:solidFill>
            <a:prstDash val="solid"/>
          </a:ln>
        </p:spPr>
        <p:txBody>
          <a:bodyPr/>
          <a:lstStyle/>
          <a:p>
            <a:endParaRPr lang="en-GB"/>
          </a:p>
        </p:txBody>
      </p:sp>
      <p:sp>
        <p:nvSpPr>
          <p:cNvPr id="120" name="Text 118"/>
          <p:cNvSpPr/>
          <p:nvPr/>
        </p:nvSpPr>
        <p:spPr>
          <a:xfrm>
            <a:off x="26965656" y="6572980"/>
            <a:ext cx="594360" cy="164592"/>
          </a:xfrm>
          <a:prstGeom prst="rect">
            <a:avLst/>
          </a:prstGeom>
          <a:noFill/>
          <a:ln/>
        </p:spPr>
        <p:txBody>
          <a:bodyPr wrap="square" lIns="0" tIns="0" rIns="0" bIns="0" rtlCol="0" anchor="t">
            <a:noAutofit/>
          </a:bodyPr>
          <a:lstStyle/>
          <a:p>
            <a:pPr marL="0" indent="0" algn="ctr">
              <a:buNone/>
            </a:pPr>
            <a:r>
              <a:rPr lang="en-US" sz="1200" b="1" dirty="0">
                <a:solidFill>
                  <a:srgbClr val="18352E"/>
                </a:solidFill>
                <a:latin typeface="Arial" pitchFamily="34" charset="0"/>
                <a:ea typeface="Arial" pitchFamily="34" charset="-122"/>
                <a:cs typeface="Arial" pitchFamily="34" charset="-120"/>
              </a:rPr>
              <a:t>10-12</a:t>
            </a:r>
            <a:endParaRPr lang="en-US" sz="1200" dirty="0"/>
          </a:p>
        </p:txBody>
      </p:sp>
      <p:sp>
        <p:nvSpPr>
          <p:cNvPr id="121" name="Text 119"/>
          <p:cNvSpPr/>
          <p:nvPr/>
        </p:nvSpPr>
        <p:spPr>
          <a:xfrm>
            <a:off x="266806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Analysis</a:t>
            </a:r>
            <a:endParaRPr lang="en-US" sz="840" dirty="0"/>
          </a:p>
        </p:txBody>
      </p:sp>
      <p:sp>
        <p:nvSpPr>
          <p:cNvPr id="122" name="Shape 120"/>
          <p:cNvSpPr/>
          <p:nvPr/>
        </p:nvSpPr>
        <p:spPr>
          <a:xfrm>
            <a:off x="28209240" y="6408388"/>
            <a:ext cx="502920" cy="502920"/>
          </a:xfrm>
          <a:prstGeom prst="ellipse">
            <a:avLst/>
          </a:prstGeom>
          <a:solidFill>
            <a:srgbClr val="F2A541"/>
          </a:solidFill>
          <a:ln w="13970">
            <a:solidFill>
              <a:srgbClr val="FFFFFF"/>
            </a:solidFill>
            <a:prstDash val="solid"/>
          </a:ln>
        </p:spPr>
        <p:txBody>
          <a:bodyPr/>
          <a:lstStyle/>
          <a:p>
            <a:endParaRPr lang="en-GB"/>
          </a:p>
        </p:txBody>
      </p:sp>
      <p:sp>
        <p:nvSpPr>
          <p:cNvPr id="123" name="Text 121"/>
          <p:cNvSpPr/>
          <p:nvPr/>
        </p:nvSpPr>
        <p:spPr>
          <a:xfrm>
            <a:off x="28172664" y="6527260"/>
            <a:ext cx="594360" cy="164592"/>
          </a:xfrm>
          <a:prstGeom prst="rect">
            <a:avLst/>
          </a:prstGeom>
          <a:noFill/>
          <a:ln/>
        </p:spPr>
        <p:txBody>
          <a:bodyPr wrap="square" lIns="0" tIns="0" rIns="0" bIns="0" rtlCol="0" anchor="t">
            <a:noAutofit/>
          </a:bodyPr>
          <a:lstStyle/>
          <a:p>
            <a:pPr marL="0" indent="0" algn="ctr">
              <a:buNone/>
            </a:pPr>
            <a:r>
              <a:rPr lang="en-US" b="1" dirty="0">
                <a:solidFill>
                  <a:srgbClr val="18352E"/>
                </a:solidFill>
                <a:latin typeface="Arial" pitchFamily="34" charset="0"/>
                <a:ea typeface="Arial" pitchFamily="34" charset="-122"/>
                <a:cs typeface="Arial" pitchFamily="34" charset="-120"/>
              </a:rPr>
              <a:t>13</a:t>
            </a:r>
            <a:endParaRPr lang="en-US" dirty="0"/>
          </a:p>
        </p:txBody>
      </p:sp>
      <p:sp>
        <p:nvSpPr>
          <p:cNvPr id="124" name="Text 122"/>
          <p:cNvSpPr/>
          <p:nvPr/>
        </p:nvSpPr>
        <p:spPr>
          <a:xfrm>
            <a:off x="27861768" y="7021036"/>
            <a:ext cx="1170432" cy="256032"/>
          </a:xfrm>
          <a:prstGeom prst="rect">
            <a:avLst/>
          </a:prstGeom>
          <a:noFill/>
          <a:ln/>
        </p:spPr>
        <p:txBody>
          <a:bodyPr wrap="square" lIns="0" tIns="0" rIns="0" bIns="0" rtlCol="0" anchor="t">
            <a:normAutofit/>
          </a:bodyPr>
          <a:lstStyle/>
          <a:p>
            <a:pPr marL="0" indent="0" algn="ctr">
              <a:buNone/>
            </a:pPr>
            <a:r>
              <a:rPr lang="en-US" sz="840" b="1" dirty="0">
                <a:solidFill>
                  <a:srgbClr val="18352E"/>
                </a:solidFill>
                <a:latin typeface="Arial" pitchFamily="34" charset="0"/>
                <a:ea typeface="Arial" pitchFamily="34" charset="-122"/>
                <a:cs typeface="Arial" pitchFamily="34" charset="-120"/>
              </a:rPr>
              <a:t>Write-up</a:t>
            </a:r>
            <a:endParaRPr lang="en-US" sz="840" dirty="0"/>
          </a:p>
        </p:txBody>
      </p:sp>
      <p:sp>
        <p:nvSpPr>
          <p:cNvPr id="125" name="Text 123"/>
          <p:cNvSpPr/>
          <p:nvPr/>
        </p:nvSpPr>
        <p:spPr>
          <a:xfrm>
            <a:off x="21579840" y="7373986"/>
            <a:ext cx="7086600" cy="228600"/>
          </a:xfrm>
          <a:prstGeom prst="rect">
            <a:avLst/>
          </a:prstGeom>
          <a:noFill/>
          <a:ln/>
        </p:spPr>
        <p:txBody>
          <a:bodyPr wrap="square" lIns="0" tIns="0" rIns="0" bIns="0" rtlCol="0" anchor="t">
            <a:normAutofit/>
          </a:bodyPr>
          <a:lstStyle/>
          <a:p>
            <a:pPr marL="0" indent="0" algn="ctr">
              <a:buNone/>
            </a:pPr>
            <a:r>
              <a:rPr lang="en-US" sz="940" i="1" dirty="0">
                <a:solidFill>
                  <a:srgbClr val="6B7280"/>
                </a:solidFill>
                <a:latin typeface="Arial" pitchFamily="34" charset="0"/>
                <a:ea typeface="Arial" pitchFamily="34" charset="-122"/>
                <a:cs typeface="Arial" pitchFamily="34" charset="-120"/>
              </a:rPr>
              <a:t>Indicative weeks from proposal refinement to final preparation</a:t>
            </a:r>
            <a:endParaRPr lang="en-US" sz="940" dirty="0"/>
          </a:p>
        </p:txBody>
      </p:sp>
      <p:sp>
        <p:nvSpPr>
          <p:cNvPr id="126" name="Shape 124"/>
          <p:cNvSpPr/>
          <p:nvPr/>
        </p:nvSpPr>
        <p:spPr>
          <a:xfrm>
            <a:off x="0" y="20201994"/>
            <a:ext cx="30275784" cy="1185821"/>
          </a:xfrm>
          <a:prstGeom prst="rect">
            <a:avLst/>
          </a:prstGeom>
          <a:solidFill>
            <a:srgbClr val="18352E"/>
          </a:solidFill>
          <a:ln w="12700">
            <a:solidFill>
              <a:srgbClr val="18352E"/>
            </a:solidFill>
            <a:prstDash val="solid"/>
          </a:ln>
        </p:spPr>
        <p:txBody>
          <a:bodyPr/>
          <a:lstStyle/>
          <a:p>
            <a:endParaRPr lang="en-GB"/>
          </a:p>
        </p:txBody>
      </p:sp>
      <p:sp>
        <p:nvSpPr>
          <p:cNvPr id="127" name="Text 125"/>
          <p:cNvSpPr/>
          <p:nvPr/>
        </p:nvSpPr>
        <p:spPr>
          <a:xfrm>
            <a:off x="868680" y="20171664"/>
            <a:ext cx="9601200" cy="246888"/>
          </a:xfrm>
          <a:prstGeom prst="rect">
            <a:avLst/>
          </a:prstGeom>
          <a:noFill/>
          <a:ln/>
        </p:spPr>
        <p:txBody>
          <a:bodyPr wrap="square" lIns="0" tIns="0" rIns="0" bIns="0" rtlCol="0" anchor="t">
            <a:normAutofit/>
          </a:bodyPr>
          <a:lstStyle/>
          <a:p>
            <a:pPr marL="0" indent="0">
              <a:buNone/>
            </a:pPr>
            <a:r>
              <a:rPr sz="1220" b="1">
                <a:solidFill>
                  <a:srgbClr val="F2A541"/>
                </a:solidFill>
                <a:latin typeface="Arial"/>
              </a:rPr>
              <a:t>References</a:t>
            </a:r>
            <a:endParaRPr lang="en-US" sz="1220" dirty="0"/>
          </a:p>
        </p:txBody>
      </p:sp>
      <p:sp>
        <p:nvSpPr>
          <p:cNvPr id="128" name="Text 126"/>
          <p:cNvSpPr/>
          <p:nvPr/>
        </p:nvSpPr>
        <p:spPr>
          <a:xfrm>
            <a:off x="868680" y="20427696"/>
            <a:ext cx="28437840" cy="868680"/>
          </a:xfrm>
          <a:prstGeom prst="rect">
            <a:avLst/>
          </a:prstGeom>
          <a:noFill/>
          <a:ln/>
        </p:spPr>
        <p:txBody>
          <a:bodyPr wrap="square" lIns="0" tIns="0" rIns="0" bIns="0" rtlCol="0" anchor="t">
            <a:normAutofit fontScale="92500" lnSpcReduction="20000"/>
          </a:bodyPr>
          <a:lstStyle/>
          <a:p>
            <a:pPr marL="171450" indent="-171450">
              <a:spcBef>
                <a:spcPts val="0"/>
              </a:spcBef>
              <a:spcAft>
                <a:spcPts val="0"/>
              </a:spcAft>
              <a:buFont typeface="Arial" panose="020B0604020202020204" pitchFamily="34" charset="0"/>
              <a:buChar char="•"/>
            </a:pPr>
            <a:r>
              <a:rPr sz="1050" i="0" dirty="0">
                <a:solidFill>
                  <a:srgbClr val="FFFFFF"/>
                </a:solidFill>
                <a:latin typeface="Arial"/>
              </a:rPr>
              <a:t>AECOM (2025) </a:t>
            </a:r>
            <a:r>
              <a:rPr sz="1050" i="1" dirty="0">
                <a:solidFill>
                  <a:srgbClr val="FFFFFF"/>
                </a:solidFill>
                <a:latin typeface="Arial"/>
              </a:rPr>
              <a:t>The practical, technical and economic impacts of measuring and reducing embodied carbon in new buildings</a:t>
            </a:r>
            <a:r>
              <a:rPr sz="1050" i="0" dirty="0">
                <a:solidFill>
                  <a:srgbClr val="FFFFFF"/>
                </a:solidFill>
                <a:latin typeface="Arial"/>
              </a:rPr>
              <a:t>. London: Ministry of Housing, Communities and Local Government. Available at: https://assets.publishing.service.gov.uk/media/6823078e53add7d476d8194c/The_Practical__Technical_and_Economic_Impacts_of_Measuring_and_Reducing_Embodied_Carbon_in_New_Buildings.pdf (Accessed: 31 March 2026).</a:t>
            </a:r>
            <a:endParaRPr lang="en-US" sz="1200" dirty="0"/>
          </a:p>
          <a:p>
            <a:pPr marL="171450" indent="-171450">
              <a:spcBef>
                <a:spcPts val="0"/>
              </a:spcBef>
              <a:spcAft>
                <a:spcPts val="0"/>
              </a:spcAft>
              <a:buFont typeface="Arial" panose="020B0604020202020204" pitchFamily="34" charset="0"/>
              <a:buChar char="•"/>
            </a:pPr>
            <a:r>
              <a:rPr sz="1050" i="0" dirty="0">
                <a:solidFill>
                  <a:srgbClr val="FFFFFF"/>
                </a:solidFill>
                <a:latin typeface="Arial"/>
              </a:rPr>
              <a:t>Braun, V. and Clarke, V. (2006) ‘Using thematic analysis in psychology’, </a:t>
            </a:r>
            <a:r>
              <a:rPr sz="1050" i="1" dirty="0">
                <a:solidFill>
                  <a:srgbClr val="FFFFFF"/>
                </a:solidFill>
                <a:latin typeface="Arial"/>
              </a:rPr>
              <a:t>Qualitative Research in Psychology</a:t>
            </a:r>
            <a:r>
              <a:rPr sz="1050" i="0" dirty="0">
                <a:solidFill>
                  <a:srgbClr val="FFFFFF"/>
                </a:solidFill>
                <a:latin typeface="Arial"/>
              </a:rPr>
              <a:t>, 3(2), pp. 77-101. Available at: https://doi.org/10.1191/1478088706qp063oa (Accessed: 31 March 2026).</a:t>
            </a:r>
          </a:p>
          <a:p>
            <a:pPr marL="171450" indent="-171450">
              <a:spcBef>
                <a:spcPts val="0"/>
              </a:spcBef>
              <a:spcAft>
                <a:spcPts val="0"/>
              </a:spcAft>
              <a:buFont typeface="Arial" panose="020B0604020202020204" pitchFamily="34" charset="0"/>
              <a:buChar char="•"/>
            </a:pPr>
            <a:r>
              <a:rPr sz="1050" i="0" dirty="0">
                <a:solidFill>
                  <a:srgbClr val="FFFFFF"/>
                </a:solidFill>
                <a:latin typeface="Arial"/>
              </a:rPr>
              <a:t>Fang, D., Brown, N., De Wolf, C. and Mueller, C. (2023) ‘Reducing embodied carbon in structural systems: a review of early-stage design strategies’, </a:t>
            </a:r>
            <a:r>
              <a:rPr sz="1050" i="1" dirty="0">
                <a:solidFill>
                  <a:srgbClr val="FFFFFF"/>
                </a:solidFill>
                <a:latin typeface="Arial"/>
              </a:rPr>
              <a:t>Journal of Building Engineering</a:t>
            </a:r>
            <a:r>
              <a:rPr sz="1050" i="0" dirty="0">
                <a:solidFill>
                  <a:srgbClr val="FFFFFF"/>
                </a:solidFill>
                <a:latin typeface="Arial"/>
              </a:rPr>
              <a:t>, 76, article 107054. Available at: https://doi.org/10.1016/j.jobe.2023.107054 (Accessed: 14 April 2026).</a:t>
            </a:r>
          </a:p>
          <a:p>
            <a:pPr marL="171450" indent="-171450">
              <a:spcBef>
                <a:spcPts val="0"/>
              </a:spcBef>
              <a:spcAft>
                <a:spcPts val="0"/>
              </a:spcAft>
              <a:buFont typeface="Arial" panose="020B0604020202020204" pitchFamily="34" charset="0"/>
              <a:buChar char="•"/>
            </a:pPr>
            <a:r>
              <a:rPr sz="1050" i="0" dirty="0" err="1">
                <a:solidFill>
                  <a:srgbClr val="FFFFFF"/>
                </a:solidFill>
                <a:latin typeface="Arial"/>
              </a:rPr>
              <a:t>Giesekam</a:t>
            </a:r>
            <a:r>
              <a:rPr sz="1050" i="0" dirty="0">
                <a:solidFill>
                  <a:srgbClr val="FFFFFF"/>
                </a:solidFill>
                <a:latin typeface="Arial"/>
              </a:rPr>
              <a:t>, J., Barrett, J.R. and Taylor, P. (2016) ‘Construction sector views on low carbon building materials’, </a:t>
            </a:r>
            <a:r>
              <a:rPr sz="1050" i="1" dirty="0">
                <a:solidFill>
                  <a:srgbClr val="FFFFFF"/>
                </a:solidFill>
                <a:latin typeface="Arial"/>
              </a:rPr>
              <a:t>Building Research &amp; Information</a:t>
            </a:r>
            <a:r>
              <a:rPr sz="1050" i="0" dirty="0">
                <a:solidFill>
                  <a:srgbClr val="FFFFFF"/>
                </a:solidFill>
                <a:latin typeface="Arial"/>
              </a:rPr>
              <a:t>, 44(4), pp. 423-444. Available at: https://doi.org/10.1080/09613218.2016.1086872 (Accessed: 20 April 2026).</a:t>
            </a:r>
          </a:p>
          <a:p>
            <a:pPr marL="171450" indent="-171450">
              <a:spcBef>
                <a:spcPts val="0"/>
              </a:spcBef>
              <a:spcAft>
                <a:spcPts val="0"/>
              </a:spcAft>
              <a:buFont typeface="Arial" panose="020B0604020202020204" pitchFamily="34" charset="0"/>
              <a:buChar char="•"/>
            </a:pPr>
            <a:r>
              <a:rPr sz="1050" i="0" dirty="0">
                <a:solidFill>
                  <a:srgbClr val="FFFFFF"/>
                </a:solidFill>
                <a:latin typeface="Arial"/>
              </a:rPr>
              <a:t>RICS (2021) </a:t>
            </a:r>
            <a:r>
              <a:rPr sz="1050" i="1" dirty="0">
                <a:solidFill>
                  <a:srgbClr val="FFFFFF"/>
                </a:solidFill>
                <a:latin typeface="Arial"/>
              </a:rPr>
              <a:t>NRM 1: order of cost estimating and cost planning for capital building works</a:t>
            </a:r>
            <a:r>
              <a:rPr sz="1050" i="0" dirty="0">
                <a:solidFill>
                  <a:srgbClr val="FFFFFF"/>
                </a:solidFill>
                <a:latin typeface="Arial"/>
              </a:rPr>
              <a:t>. 3rd </a:t>
            </a:r>
            <a:r>
              <a:rPr sz="1050" i="0" dirty="0" err="1">
                <a:solidFill>
                  <a:srgbClr val="FFFFFF"/>
                </a:solidFill>
                <a:latin typeface="Arial"/>
              </a:rPr>
              <a:t>edn</a:t>
            </a:r>
            <a:r>
              <a:rPr sz="1050" i="0" dirty="0">
                <a:solidFill>
                  <a:srgbClr val="FFFFFF"/>
                </a:solidFill>
                <a:latin typeface="Arial"/>
              </a:rPr>
              <a:t>. Available at: https://www.rics.org/content/dam/ricsglobal/documents/standards/october_2021_nrm_1.pdf (Accessed: 20 April 2026).</a:t>
            </a:r>
          </a:p>
          <a:p>
            <a:pPr marL="171450" indent="-171450">
              <a:spcBef>
                <a:spcPts val="0"/>
              </a:spcBef>
              <a:spcAft>
                <a:spcPts val="0"/>
              </a:spcAft>
              <a:buFont typeface="Arial" panose="020B0604020202020204" pitchFamily="34" charset="0"/>
              <a:buChar char="•"/>
            </a:pPr>
            <a:r>
              <a:rPr sz="1050" i="0" dirty="0">
                <a:solidFill>
                  <a:srgbClr val="FFFFFF"/>
                </a:solidFill>
                <a:latin typeface="Arial"/>
              </a:rPr>
              <a:t>RICS (2023) </a:t>
            </a:r>
            <a:r>
              <a:rPr sz="1050" i="1" dirty="0">
                <a:solidFill>
                  <a:srgbClr val="FFFFFF"/>
                </a:solidFill>
                <a:latin typeface="Arial"/>
              </a:rPr>
              <a:t>Whole life carbon assessment for the built environment</a:t>
            </a:r>
            <a:r>
              <a:rPr sz="1050" i="0" dirty="0">
                <a:solidFill>
                  <a:srgbClr val="FFFFFF"/>
                </a:solidFill>
                <a:latin typeface="Arial"/>
              </a:rPr>
              <a:t>. 2nd </a:t>
            </a:r>
            <a:r>
              <a:rPr sz="1050" i="0" dirty="0" err="1">
                <a:solidFill>
                  <a:srgbClr val="FFFFFF"/>
                </a:solidFill>
                <a:latin typeface="Arial"/>
              </a:rPr>
              <a:t>edn</a:t>
            </a:r>
            <a:r>
              <a:rPr sz="1050" i="0" dirty="0">
                <a:solidFill>
                  <a:srgbClr val="FFFFFF"/>
                </a:solidFill>
                <a:latin typeface="Arial"/>
              </a:rPr>
              <a:t>. Available at: https://www.rics.org/content/dam/ricsglobal/documents/standards/Whole_life_carbon_assessment_PS_Sept23.pdf (Accessed: 20 April 2026).</a:t>
            </a:r>
          </a:p>
          <a:p>
            <a:pPr marL="171450" indent="-171450">
              <a:spcBef>
                <a:spcPts val="0"/>
              </a:spcBef>
              <a:spcAft>
                <a:spcPts val="0"/>
              </a:spcAft>
              <a:buFont typeface="Arial" panose="020B0604020202020204" pitchFamily="34" charset="0"/>
              <a:buChar char="•"/>
            </a:pPr>
            <a:r>
              <a:rPr sz="1050" i="0" dirty="0">
                <a:solidFill>
                  <a:srgbClr val="FFFFFF"/>
                </a:solidFill>
                <a:latin typeface="Arial"/>
              </a:rPr>
              <a:t>Röck, M., </a:t>
            </a:r>
            <a:r>
              <a:rPr sz="1050" i="0" dirty="0" err="1">
                <a:solidFill>
                  <a:srgbClr val="FFFFFF"/>
                </a:solidFill>
                <a:latin typeface="Arial"/>
              </a:rPr>
              <a:t>Ruschi</a:t>
            </a:r>
            <a:r>
              <a:rPr sz="1050" i="0" dirty="0">
                <a:solidFill>
                  <a:srgbClr val="FFFFFF"/>
                </a:solidFill>
                <a:latin typeface="Arial"/>
              </a:rPr>
              <a:t> Mendes Saade, M., </a:t>
            </a:r>
            <a:r>
              <a:rPr sz="1050" i="0" dirty="0" err="1">
                <a:solidFill>
                  <a:srgbClr val="FFFFFF"/>
                </a:solidFill>
                <a:latin typeface="Arial"/>
              </a:rPr>
              <a:t>Balouktsi</a:t>
            </a:r>
            <a:r>
              <a:rPr sz="1050" i="0" dirty="0">
                <a:solidFill>
                  <a:srgbClr val="FFFFFF"/>
                </a:solidFill>
                <a:latin typeface="Arial"/>
              </a:rPr>
              <a:t>, M., Rasmussen, F.N., Birgisdottir, H., Frischknecht, R., Habert, G., </a:t>
            </a:r>
            <a:r>
              <a:rPr sz="1050" i="0" dirty="0" err="1">
                <a:solidFill>
                  <a:srgbClr val="FFFFFF"/>
                </a:solidFill>
                <a:latin typeface="Arial"/>
              </a:rPr>
              <a:t>Lützkendorf</a:t>
            </a:r>
            <a:r>
              <a:rPr sz="1050" i="0" dirty="0">
                <a:solidFill>
                  <a:srgbClr val="FFFFFF"/>
                </a:solidFill>
                <a:latin typeface="Arial"/>
              </a:rPr>
              <a:t>, T. and Passer, A. (2020) ‘Embodied GHG emissions of buildings: the hidden challenge for effective climate change mitigation’, </a:t>
            </a:r>
            <a:r>
              <a:rPr sz="1050" i="1" dirty="0">
                <a:solidFill>
                  <a:srgbClr val="FFFFFF"/>
                </a:solidFill>
                <a:latin typeface="Arial"/>
              </a:rPr>
              <a:t>Applied Energy</a:t>
            </a:r>
            <a:r>
              <a:rPr sz="1050" i="0" dirty="0">
                <a:solidFill>
                  <a:srgbClr val="FFFFFF"/>
                </a:solidFill>
                <a:latin typeface="Arial"/>
              </a:rPr>
              <a:t>, 258, article 114107. Available at: https://doi.org/10.1016/j.apenergy.2019.114107 (Accessed: 20 April 2026).</a:t>
            </a:r>
          </a:p>
        </p:txBody>
      </p:sp>
      <p:sp>
        <p:nvSpPr>
          <p:cNvPr id="130" name="Shape 93">
            <a:extLst>
              <a:ext uri="{FF2B5EF4-FFF2-40B4-BE49-F238E27FC236}">
                <a16:creationId xmlns:a16="http://schemas.microsoft.com/office/drawing/2014/main" id="{9F5A0CF1-C5AF-867C-320C-0514823BEA4B}"/>
              </a:ext>
            </a:extLst>
          </p:cNvPr>
          <p:cNvSpPr/>
          <p:nvPr/>
        </p:nvSpPr>
        <p:spPr>
          <a:xfrm>
            <a:off x="20784312" y="7795080"/>
            <a:ext cx="109728" cy="475488"/>
          </a:xfrm>
          <a:prstGeom prst="rect">
            <a:avLst/>
          </a:prstGeom>
          <a:solidFill>
            <a:srgbClr val="F2A541"/>
          </a:solidFill>
          <a:ln w="12700">
            <a:solidFill>
              <a:srgbClr val="F2A541"/>
            </a:solidFill>
            <a:prstDash val="solid"/>
          </a:ln>
        </p:spPr>
        <p:txBody>
          <a:bodyPr/>
          <a:lstStyle/>
          <a:p>
            <a:endParaRPr lang="en-GB"/>
          </a:p>
        </p:txBody>
      </p:sp>
      <p:sp>
        <p:nvSpPr>
          <p:cNvPr id="131" name="Text 94">
            <a:extLst>
              <a:ext uri="{FF2B5EF4-FFF2-40B4-BE49-F238E27FC236}">
                <a16:creationId xmlns:a16="http://schemas.microsoft.com/office/drawing/2014/main" id="{0F32A546-55C6-A74C-0899-5575799BE4F1}"/>
              </a:ext>
            </a:extLst>
          </p:cNvPr>
          <p:cNvSpPr/>
          <p:nvPr/>
        </p:nvSpPr>
        <p:spPr>
          <a:xfrm>
            <a:off x="20985480" y="7823526"/>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7. Ethics and Limitations</a:t>
            </a:r>
            <a:endParaRPr lang="en-US" sz="2500" dirty="0"/>
          </a:p>
        </p:txBody>
      </p:sp>
      <p:sp>
        <p:nvSpPr>
          <p:cNvPr id="132" name="Text 95">
            <a:extLst>
              <a:ext uri="{FF2B5EF4-FFF2-40B4-BE49-F238E27FC236}">
                <a16:creationId xmlns:a16="http://schemas.microsoft.com/office/drawing/2014/main" id="{D9B3D165-F2EA-98FA-6B38-AC4D369D71B7}"/>
              </a:ext>
            </a:extLst>
          </p:cNvPr>
          <p:cNvSpPr/>
          <p:nvPr/>
        </p:nvSpPr>
        <p:spPr>
          <a:xfrm>
            <a:off x="20939760" y="8391330"/>
            <a:ext cx="8366760" cy="1939866"/>
          </a:xfrm>
          <a:prstGeom prst="rect">
            <a:avLst/>
          </a:prstGeom>
          <a:noFill/>
          <a:ln/>
        </p:spPr>
        <p:txBody>
          <a:bodyPr wrap="square" lIns="1016" tIns="1016" rIns="1016" bIns="1016" rtlCol="0" anchor="t">
            <a:noAutofit/>
          </a:bodyPr>
          <a:lstStyle/>
          <a:p>
            <a:pPr marL="285750" indent="-285750">
              <a:lnSpc>
                <a:spcPct val="110000"/>
              </a:lnSpc>
              <a:buFont typeface="Arial" panose="020B0604020202020204" pitchFamily="34" charset="0"/>
              <a:buChar char="•"/>
            </a:pPr>
            <a:r>
              <a:rPr lang="en-GB" sz="1540" dirty="0"/>
              <a:t>Participants will receive an information sheet and provide informed consent before interview.</a:t>
            </a:r>
          </a:p>
          <a:p>
            <a:pPr marL="285750" indent="-285750">
              <a:lnSpc>
                <a:spcPct val="110000"/>
              </a:lnSpc>
              <a:buFont typeface="Arial" panose="020B0604020202020204" pitchFamily="34" charset="0"/>
              <a:buChar char="•"/>
            </a:pPr>
            <a:r>
              <a:rPr lang="en-GB" sz="1540" dirty="0"/>
              <a:t>Names, companies and project identifiers will be removed to protect confidentiality.</a:t>
            </a:r>
          </a:p>
          <a:p>
            <a:pPr marL="285750" indent="-285750">
              <a:lnSpc>
                <a:spcPct val="110000"/>
              </a:lnSpc>
              <a:buFont typeface="Arial" panose="020B0604020202020204" pitchFamily="34" charset="0"/>
              <a:buChar char="•"/>
            </a:pPr>
            <a:r>
              <a:rPr lang="en-GB" sz="1540" dirty="0"/>
              <a:t>No confidential project names or commercially sensitive cost figures will be requested.</a:t>
            </a:r>
          </a:p>
          <a:p>
            <a:pPr marL="285750" indent="-285750">
              <a:lnSpc>
                <a:spcPct val="110000"/>
              </a:lnSpc>
              <a:buFont typeface="Arial" panose="020B0604020202020204" pitchFamily="34" charset="0"/>
              <a:buChar char="•"/>
            </a:pPr>
            <a:r>
              <a:rPr lang="en-GB" sz="1540" dirty="0"/>
              <a:t>Data will be stored securely and used only for the research purpose.</a:t>
            </a:r>
          </a:p>
          <a:p>
            <a:pPr marL="285750" indent="-285750">
              <a:lnSpc>
                <a:spcPct val="110000"/>
              </a:lnSpc>
              <a:buFont typeface="Arial" panose="020B0604020202020204" pitchFamily="34" charset="0"/>
              <a:buChar char="•"/>
            </a:pPr>
            <a:r>
              <a:rPr lang="en-GB" sz="1540" dirty="0"/>
              <a:t>The study is limited by its small sample and reliance on professional judgement rather than direct cost data.</a:t>
            </a:r>
          </a:p>
          <a:p>
            <a:pPr marL="285750" indent="-285750">
              <a:lnSpc>
                <a:spcPct val="110000"/>
              </a:lnSpc>
              <a:buFont typeface="Arial" panose="020B0604020202020204" pitchFamily="34" charset="0"/>
              <a:buChar char="•"/>
            </a:pPr>
            <a:r>
              <a:rPr lang="en-GB" sz="1540" dirty="0"/>
              <a:t>Findings will provide practice-based insight, not statistical generalisation.</a:t>
            </a:r>
            <a:endParaRPr lang="en-US" sz="1540" dirty="0"/>
          </a:p>
        </p:txBody>
      </p:sp>
      <p:graphicFrame>
        <p:nvGraphicFramePr>
          <p:cNvPr id="137" name="Table 136">
            <a:extLst>
              <a:ext uri="{FF2B5EF4-FFF2-40B4-BE49-F238E27FC236}">
                <a16:creationId xmlns:a16="http://schemas.microsoft.com/office/drawing/2014/main" id="{A32A77FA-EEB9-98E9-A885-8B5D6E155562}"/>
              </a:ext>
            </a:extLst>
          </p:cNvPr>
          <p:cNvGraphicFramePr>
            <a:graphicFrameLocks noGrp="1"/>
          </p:cNvGraphicFramePr>
          <p:nvPr>
            <p:extLst>
              <p:ext uri="{D42A27DB-BD31-4B8C-83A1-F6EECF244321}">
                <p14:modId xmlns:p14="http://schemas.microsoft.com/office/powerpoint/2010/main" val="4233081668"/>
              </p:ext>
            </p:extLst>
          </p:nvPr>
        </p:nvGraphicFramePr>
        <p:xfrm>
          <a:off x="20985480" y="11160760"/>
          <a:ext cx="8275320" cy="1112520"/>
        </p:xfrm>
        <a:graphic>
          <a:graphicData uri="http://schemas.openxmlformats.org/drawingml/2006/table">
            <a:tbl>
              <a:tblPr firstRow="1" bandRow="1">
                <a:tableStyleId>{21E4AEA4-8DFA-4A89-87EB-49C32662AFE0}</a:tableStyleId>
              </a:tblPr>
              <a:tblGrid>
                <a:gridCol w="2758440">
                  <a:extLst>
                    <a:ext uri="{9D8B030D-6E8A-4147-A177-3AD203B41FA5}">
                      <a16:colId xmlns:a16="http://schemas.microsoft.com/office/drawing/2014/main" val="2859706993"/>
                    </a:ext>
                  </a:extLst>
                </a:gridCol>
                <a:gridCol w="2758440">
                  <a:extLst>
                    <a:ext uri="{9D8B030D-6E8A-4147-A177-3AD203B41FA5}">
                      <a16:colId xmlns:a16="http://schemas.microsoft.com/office/drawing/2014/main" val="2161500981"/>
                    </a:ext>
                  </a:extLst>
                </a:gridCol>
                <a:gridCol w="2758440">
                  <a:extLst>
                    <a:ext uri="{9D8B030D-6E8A-4147-A177-3AD203B41FA5}">
                      <a16:colId xmlns:a16="http://schemas.microsoft.com/office/drawing/2014/main" val="1487040632"/>
                    </a:ext>
                  </a:extLst>
                </a:gridCol>
              </a:tblGrid>
              <a:tr h="370840">
                <a:tc>
                  <a:txBody>
                    <a:bodyPr/>
                    <a:lstStyle/>
                    <a:p>
                      <a:r>
                        <a:rPr lang="en-GB" dirty="0"/>
                        <a:t>Data</a:t>
                      </a:r>
                    </a:p>
                  </a:txBody>
                  <a:tcPr/>
                </a:tc>
                <a:tc>
                  <a:txBody>
                    <a:bodyPr/>
                    <a:lstStyle/>
                    <a:p>
                      <a:r>
                        <a:rPr lang="en-GB" dirty="0"/>
                        <a:t>Market</a:t>
                      </a:r>
                    </a:p>
                  </a:txBody>
                  <a:tcPr/>
                </a:tc>
                <a:tc>
                  <a:txBody>
                    <a:bodyPr/>
                    <a:lstStyle/>
                    <a:p>
                      <a:r>
                        <a:rPr lang="en-GB" dirty="0"/>
                        <a:t>Project</a:t>
                      </a:r>
                    </a:p>
                  </a:txBody>
                  <a:tcPr/>
                </a:tc>
                <a:extLst>
                  <a:ext uri="{0D108BD9-81ED-4DB2-BD59-A6C34878D82A}">
                    <a16:rowId xmlns:a16="http://schemas.microsoft.com/office/drawing/2014/main" val="2604380219"/>
                  </a:ext>
                </a:extLst>
              </a:tr>
              <a:tr h="370840">
                <a:tc>
                  <a:txBody>
                    <a:bodyPr/>
                    <a:lstStyle/>
                    <a:p>
                      <a:r>
                        <a:rPr lang="en-GB" dirty="0"/>
                        <a:t>Benchmark Rates</a:t>
                      </a:r>
                    </a:p>
                  </a:txBody>
                  <a:tcPr/>
                </a:tc>
                <a:tc>
                  <a:txBody>
                    <a:bodyPr/>
                    <a:lstStyle/>
                    <a:p>
                      <a:r>
                        <a:rPr lang="en-GB" dirty="0"/>
                        <a:t>Supplier Availability</a:t>
                      </a:r>
                    </a:p>
                  </a:txBody>
                  <a:tcPr/>
                </a:tc>
                <a:tc>
                  <a:txBody>
                    <a:bodyPr/>
                    <a:lstStyle/>
                    <a:p>
                      <a:r>
                        <a:rPr lang="en-GB" dirty="0"/>
                        <a:t>Programme Risk</a:t>
                      </a:r>
                    </a:p>
                  </a:txBody>
                  <a:tcPr/>
                </a:tc>
                <a:extLst>
                  <a:ext uri="{0D108BD9-81ED-4DB2-BD59-A6C34878D82A}">
                    <a16:rowId xmlns:a16="http://schemas.microsoft.com/office/drawing/2014/main" val="3194896425"/>
                  </a:ext>
                </a:extLst>
              </a:tr>
              <a:tr h="370840">
                <a:tc>
                  <a:txBody>
                    <a:bodyPr/>
                    <a:lstStyle/>
                    <a:p>
                      <a:r>
                        <a:rPr lang="en-GB" dirty="0"/>
                        <a:t>Carbon Data Quality</a:t>
                      </a:r>
                    </a:p>
                  </a:txBody>
                  <a:tcPr/>
                </a:tc>
                <a:tc>
                  <a:txBody>
                    <a:bodyPr/>
                    <a:lstStyle/>
                    <a:p>
                      <a:r>
                        <a:rPr lang="en-GB" dirty="0"/>
                        <a:t>Warranty/Insurance</a:t>
                      </a:r>
                    </a:p>
                  </a:txBody>
                  <a:tcPr/>
                </a:tc>
                <a:tc>
                  <a:txBody>
                    <a:bodyPr/>
                    <a:lstStyle/>
                    <a:p>
                      <a:r>
                        <a:rPr lang="en-GB" dirty="0"/>
                        <a:t>Client Budget Pressure</a:t>
                      </a:r>
                    </a:p>
                  </a:txBody>
                  <a:tcPr/>
                </a:tc>
                <a:extLst>
                  <a:ext uri="{0D108BD9-81ED-4DB2-BD59-A6C34878D82A}">
                    <a16:rowId xmlns:a16="http://schemas.microsoft.com/office/drawing/2014/main" val="3610278661"/>
                  </a:ext>
                </a:extLst>
              </a:tr>
            </a:tbl>
          </a:graphicData>
        </a:graphic>
      </p:graphicFrame>
      <p:sp>
        <p:nvSpPr>
          <p:cNvPr id="138" name="Shape 93">
            <a:extLst>
              <a:ext uri="{FF2B5EF4-FFF2-40B4-BE49-F238E27FC236}">
                <a16:creationId xmlns:a16="http://schemas.microsoft.com/office/drawing/2014/main" id="{61157CDD-D14F-CC06-D04D-A7CA99FBB497}"/>
              </a:ext>
            </a:extLst>
          </p:cNvPr>
          <p:cNvSpPr/>
          <p:nvPr/>
        </p:nvSpPr>
        <p:spPr>
          <a:xfrm>
            <a:off x="20784312" y="10490854"/>
            <a:ext cx="109728" cy="475488"/>
          </a:xfrm>
          <a:prstGeom prst="rect">
            <a:avLst/>
          </a:prstGeom>
          <a:solidFill>
            <a:srgbClr val="F2A541"/>
          </a:solidFill>
          <a:ln w="12700">
            <a:solidFill>
              <a:srgbClr val="F2A541"/>
            </a:solidFill>
            <a:prstDash val="solid"/>
          </a:ln>
        </p:spPr>
        <p:txBody>
          <a:bodyPr/>
          <a:lstStyle/>
          <a:p>
            <a:endParaRPr lang="en-GB"/>
          </a:p>
        </p:txBody>
      </p:sp>
      <p:sp>
        <p:nvSpPr>
          <p:cNvPr id="139" name="Text 94">
            <a:extLst>
              <a:ext uri="{FF2B5EF4-FFF2-40B4-BE49-F238E27FC236}">
                <a16:creationId xmlns:a16="http://schemas.microsoft.com/office/drawing/2014/main" id="{ACA80739-C42E-F204-5BE6-9B19990DF8E2}"/>
              </a:ext>
            </a:extLst>
          </p:cNvPr>
          <p:cNvSpPr/>
          <p:nvPr/>
        </p:nvSpPr>
        <p:spPr>
          <a:xfrm>
            <a:off x="20985480" y="10519300"/>
            <a:ext cx="8476488" cy="594360"/>
          </a:xfrm>
          <a:prstGeom prst="rect">
            <a:avLst/>
          </a:prstGeom>
          <a:noFill/>
          <a:ln/>
        </p:spPr>
        <p:txBody>
          <a:bodyPr wrap="square" lIns="0" tIns="0" rIns="0" bIns="0" rtlCol="0" anchor="t">
            <a:normAutofit/>
          </a:bodyPr>
          <a:lstStyle/>
          <a:p>
            <a:pPr marL="0" indent="0">
              <a:buNone/>
            </a:pPr>
            <a:r>
              <a:rPr lang="en-US" sz="2500" b="1" dirty="0">
                <a:solidFill>
                  <a:srgbClr val="18352E"/>
                </a:solidFill>
                <a:latin typeface="Arial" pitchFamily="34" charset="0"/>
                <a:ea typeface="Arial" pitchFamily="34" charset="-122"/>
                <a:cs typeface="Arial" pitchFamily="34" charset="-120"/>
              </a:rPr>
              <a:t>8. Key Cost-Certainty Factors</a:t>
            </a:r>
            <a:endParaRPr lang="en-US" sz="25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2154</Words>
  <Application>Microsoft Office PowerPoint</Application>
  <PresentationFormat>Custom</PresentationFormat>
  <Paragraphs>112</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Office Theme</vt:lpstr>
      <vt:lpstr>PowerPoint Presentation</vt:lpstr>
    </vt:vector>
  </TitlesOfParts>
  <Company>Created with OpenAI ChatGPT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Low-Carbon Material Selection and Early-Stage Cost Planning Poster</dc:title>
  <dc:subject>Research poster for 6-minute elevator pitch</dc:subject>
  <dc:creator>Mikey Scourfield</dc:creator>
  <cp:lastModifiedBy>Mikey Scourfield</cp:lastModifiedBy>
  <cp:revision>1</cp:revision>
  <dcterms:created xsi:type="dcterms:W3CDTF">2026-05-16T20:30:04Z</dcterms:created>
  <dcterms:modified xsi:type="dcterms:W3CDTF">2026-05-18T06:53:49Z</dcterms:modified>
</cp:coreProperties>
</file>