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15"/>
  </p:notesMasterIdLst>
  <p:sldIdLst>
    <p:sldId id="256" r:id="rId2"/>
    <p:sldId id="257" r:id="rId3"/>
    <p:sldId id="258" r:id="rId4"/>
    <p:sldId id="260" r:id="rId5"/>
    <p:sldId id="259"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3" autoAdjust="0"/>
    <p:restoredTop sz="94660"/>
  </p:normalViewPr>
  <p:slideViewPr>
    <p:cSldViewPr snapToGrid="0">
      <p:cViewPr varScale="1">
        <p:scale>
          <a:sx n="92" d="100"/>
          <a:sy n="92" d="100"/>
        </p:scale>
        <p:origin x="48" y="27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AEADDE-2650-4EAE-937F-8DD8CE547A2B}" type="datetimeFigureOut">
              <a:rPr lang="en-GB" smtClean="0"/>
              <a:t>13/06/2023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AB0123-C8F0-4EA0-A637-6E83788DC5AF}" type="slidenum">
              <a:rPr lang="en-GB" smtClean="0"/>
              <a:t>‹#›</a:t>
            </a:fld>
            <a:endParaRPr lang="en-GB"/>
          </a:p>
        </p:txBody>
      </p:sp>
    </p:spTree>
    <p:extLst>
      <p:ext uri="{BB962C8B-B14F-4D97-AF65-F5344CB8AC3E}">
        <p14:creationId xmlns:p14="http://schemas.microsoft.com/office/powerpoint/2010/main" val="11777571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45BF5-E9C9-F4E0-92DB-6480685E96D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32C86D-2BDA-B496-8496-20410B08DD9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413F73-EBCC-DC93-0DCC-6473D1FBBD72}"/>
              </a:ext>
            </a:extLst>
          </p:cNvPr>
          <p:cNvSpPr>
            <a:spLocks noGrp="1"/>
          </p:cNvSpPr>
          <p:nvPr>
            <p:ph type="dt" sz="half" idx="10"/>
          </p:nvPr>
        </p:nvSpPr>
        <p:spPr/>
        <p:txBody>
          <a:bodyPr/>
          <a:lstStyle/>
          <a:p>
            <a:fld id="{B61AB228-3A00-4C4D-AFBA-4F69193B8C2F}" type="datetime1">
              <a:rPr lang="en-GB" smtClean="0"/>
              <a:t>13/06/2023</a:t>
            </a:fld>
            <a:endParaRPr lang="en-GB"/>
          </a:p>
        </p:txBody>
      </p:sp>
      <p:sp>
        <p:nvSpPr>
          <p:cNvPr id="5" name="Footer Placeholder 4">
            <a:extLst>
              <a:ext uri="{FF2B5EF4-FFF2-40B4-BE49-F238E27FC236}">
                <a16:creationId xmlns:a16="http://schemas.microsoft.com/office/drawing/2014/main" id="{0F03B2A8-4569-595E-847C-03F0056A0A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DAF863-B335-B981-BD58-D2361DC66BAE}"/>
              </a:ext>
            </a:extLst>
          </p:cNvPr>
          <p:cNvSpPr>
            <a:spLocks noGrp="1"/>
          </p:cNvSpPr>
          <p:nvPr>
            <p:ph type="sldNum" sz="quarter" idx="12"/>
          </p:nvPr>
        </p:nvSpPr>
        <p:spPr/>
        <p:txBody>
          <a:bodyPr/>
          <a:lstStyle/>
          <a:p>
            <a:fld id="{17F47AE4-9E4B-45FB-8EF8-F407D107C307}" type="slidenum">
              <a:rPr lang="en-GB" smtClean="0"/>
              <a:t>‹#›</a:t>
            </a:fld>
            <a:endParaRPr lang="en-GB"/>
          </a:p>
        </p:txBody>
      </p:sp>
    </p:spTree>
    <p:extLst>
      <p:ext uri="{BB962C8B-B14F-4D97-AF65-F5344CB8AC3E}">
        <p14:creationId xmlns:p14="http://schemas.microsoft.com/office/powerpoint/2010/main" val="1323314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49ADD-28D6-1A85-06ED-708A63FEB8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E894D2-6517-5F21-6ECE-FCB6E9815E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AF3204-F138-7884-007E-385F373EA1C0}"/>
              </a:ext>
            </a:extLst>
          </p:cNvPr>
          <p:cNvSpPr>
            <a:spLocks noGrp="1"/>
          </p:cNvSpPr>
          <p:nvPr>
            <p:ph type="dt" sz="half" idx="10"/>
          </p:nvPr>
        </p:nvSpPr>
        <p:spPr/>
        <p:txBody>
          <a:bodyPr/>
          <a:lstStyle/>
          <a:p>
            <a:fld id="{F7ED7AEE-F7E1-4D4A-AC77-91FE3F6895AB}" type="datetime1">
              <a:rPr lang="en-GB" smtClean="0"/>
              <a:t>13/06/2023</a:t>
            </a:fld>
            <a:endParaRPr lang="en-GB"/>
          </a:p>
        </p:txBody>
      </p:sp>
      <p:sp>
        <p:nvSpPr>
          <p:cNvPr id="5" name="Footer Placeholder 4">
            <a:extLst>
              <a:ext uri="{FF2B5EF4-FFF2-40B4-BE49-F238E27FC236}">
                <a16:creationId xmlns:a16="http://schemas.microsoft.com/office/drawing/2014/main" id="{AB60C7A3-203F-1A53-B8E4-1FE556B516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3F2193-1E1E-2FF7-DEC8-200D00D7400C}"/>
              </a:ext>
            </a:extLst>
          </p:cNvPr>
          <p:cNvSpPr>
            <a:spLocks noGrp="1"/>
          </p:cNvSpPr>
          <p:nvPr>
            <p:ph type="sldNum" sz="quarter" idx="12"/>
          </p:nvPr>
        </p:nvSpPr>
        <p:spPr/>
        <p:txBody>
          <a:bodyPr/>
          <a:lstStyle/>
          <a:p>
            <a:fld id="{17F47AE4-9E4B-45FB-8EF8-F407D107C307}" type="slidenum">
              <a:rPr lang="en-GB" smtClean="0"/>
              <a:t>‹#›</a:t>
            </a:fld>
            <a:endParaRPr lang="en-GB"/>
          </a:p>
        </p:txBody>
      </p:sp>
    </p:spTree>
    <p:extLst>
      <p:ext uri="{BB962C8B-B14F-4D97-AF65-F5344CB8AC3E}">
        <p14:creationId xmlns:p14="http://schemas.microsoft.com/office/powerpoint/2010/main" val="34529554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0CD34-D6A8-7382-6D5C-3A23AD8B095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E08F69B-D069-C900-CA8D-07DEC28490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AA803C-1F08-215C-49EC-BC8AFD15CC06}"/>
              </a:ext>
            </a:extLst>
          </p:cNvPr>
          <p:cNvSpPr>
            <a:spLocks noGrp="1"/>
          </p:cNvSpPr>
          <p:nvPr>
            <p:ph type="dt" sz="half" idx="10"/>
          </p:nvPr>
        </p:nvSpPr>
        <p:spPr/>
        <p:txBody>
          <a:bodyPr/>
          <a:lstStyle/>
          <a:p>
            <a:fld id="{47CD1EB5-8C04-48D2-BF67-D0E5ED31947E}" type="datetime1">
              <a:rPr lang="en-GB" smtClean="0"/>
              <a:t>13/06/2023</a:t>
            </a:fld>
            <a:endParaRPr lang="en-GB"/>
          </a:p>
        </p:txBody>
      </p:sp>
      <p:sp>
        <p:nvSpPr>
          <p:cNvPr id="5" name="Footer Placeholder 4">
            <a:extLst>
              <a:ext uri="{FF2B5EF4-FFF2-40B4-BE49-F238E27FC236}">
                <a16:creationId xmlns:a16="http://schemas.microsoft.com/office/drawing/2014/main" id="{9C49AA26-8566-7DBF-49FD-D23A2C3A5A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80F8F5-C8D3-ECD4-AD6A-4303AC94A755}"/>
              </a:ext>
            </a:extLst>
          </p:cNvPr>
          <p:cNvSpPr>
            <a:spLocks noGrp="1"/>
          </p:cNvSpPr>
          <p:nvPr>
            <p:ph type="sldNum" sz="quarter" idx="12"/>
          </p:nvPr>
        </p:nvSpPr>
        <p:spPr/>
        <p:txBody>
          <a:bodyPr/>
          <a:lstStyle/>
          <a:p>
            <a:fld id="{17F47AE4-9E4B-45FB-8EF8-F407D107C307}" type="slidenum">
              <a:rPr lang="en-GB" smtClean="0"/>
              <a:t>‹#›</a:t>
            </a:fld>
            <a:endParaRPr lang="en-GB"/>
          </a:p>
        </p:txBody>
      </p:sp>
    </p:spTree>
    <p:extLst>
      <p:ext uri="{BB962C8B-B14F-4D97-AF65-F5344CB8AC3E}">
        <p14:creationId xmlns:p14="http://schemas.microsoft.com/office/powerpoint/2010/main" val="3697366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0CE2E-0BAD-8E7B-1CD6-E3A168E356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0A8CA4-6C1B-492E-124F-A1FDF0B285B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8957AB-00EA-CEA3-918C-0B0F7449EEB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F114F3-84C5-7DAE-3F5F-19EFFACF340C}"/>
              </a:ext>
            </a:extLst>
          </p:cNvPr>
          <p:cNvSpPr>
            <a:spLocks noGrp="1"/>
          </p:cNvSpPr>
          <p:nvPr>
            <p:ph type="dt" sz="half" idx="10"/>
          </p:nvPr>
        </p:nvSpPr>
        <p:spPr/>
        <p:txBody>
          <a:bodyPr/>
          <a:lstStyle/>
          <a:p>
            <a:fld id="{C2F42600-94DF-4381-8ED9-1FFCDC8612B5}" type="datetime1">
              <a:rPr lang="en-GB" smtClean="0"/>
              <a:t>13/06/2023</a:t>
            </a:fld>
            <a:endParaRPr lang="en-GB"/>
          </a:p>
        </p:txBody>
      </p:sp>
      <p:sp>
        <p:nvSpPr>
          <p:cNvPr id="6" name="Footer Placeholder 5">
            <a:extLst>
              <a:ext uri="{FF2B5EF4-FFF2-40B4-BE49-F238E27FC236}">
                <a16:creationId xmlns:a16="http://schemas.microsoft.com/office/drawing/2014/main" id="{011E93E2-6333-77DD-543A-CE8FBF30CC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96131F-58F3-E205-CA1D-0BC9D00A25A7}"/>
              </a:ext>
            </a:extLst>
          </p:cNvPr>
          <p:cNvSpPr>
            <a:spLocks noGrp="1"/>
          </p:cNvSpPr>
          <p:nvPr>
            <p:ph type="sldNum" sz="quarter" idx="12"/>
          </p:nvPr>
        </p:nvSpPr>
        <p:spPr/>
        <p:txBody>
          <a:bodyPr/>
          <a:lstStyle/>
          <a:p>
            <a:fld id="{17F47AE4-9E4B-45FB-8EF8-F407D107C307}" type="slidenum">
              <a:rPr lang="en-GB" smtClean="0"/>
              <a:t>‹#›</a:t>
            </a:fld>
            <a:endParaRPr lang="en-GB"/>
          </a:p>
        </p:txBody>
      </p:sp>
    </p:spTree>
    <p:extLst>
      <p:ext uri="{BB962C8B-B14F-4D97-AF65-F5344CB8AC3E}">
        <p14:creationId xmlns:p14="http://schemas.microsoft.com/office/powerpoint/2010/main" val="24652313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279F7-6B02-43EE-1CAD-1AA5FF12790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3CF40B-C8BB-C210-E9B3-C7CB733726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8FE37DA-DA70-8D88-E98B-57A10F5CBCB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AC631D-3662-3926-2DE8-BE016556A7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ECA6DB-B27E-F105-7F09-16C0E83957C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9972870-FF3F-0757-F814-A71516337EB3}"/>
              </a:ext>
            </a:extLst>
          </p:cNvPr>
          <p:cNvSpPr>
            <a:spLocks noGrp="1"/>
          </p:cNvSpPr>
          <p:nvPr>
            <p:ph type="dt" sz="half" idx="10"/>
          </p:nvPr>
        </p:nvSpPr>
        <p:spPr/>
        <p:txBody>
          <a:bodyPr/>
          <a:lstStyle/>
          <a:p>
            <a:fld id="{3A2704C1-1C5E-4451-AE3A-53CD121ECAA1}" type="datetime1">
              <a:rPr lang="en-GB" smtClean="0"/>
              <a:t>13/06/2023</a:t>
            </a:fld>
            <a:endParaRPr lang="en-GB"/>
          </a:p>
        </p:txBody>
      </p:sp>
      <p:sp>
        <p:nvSpPr>
          <p:cNvPr id="8" name="Footer Placeholder 7">
            <a:extLst>
              <a:ext uri="{FF2B5EF4-FFF2-40B4-BE49-F238E27FC236}">
                <a16:creationId xmlns:a16="http://schemas.microsoft.com/office/drawing/2014/main" id="{DC5C6178-9B11-EFA1-FCA8-D9A5ED5E85C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C1D6748-4C2F-EBC3-0DB4-CAC5C52BFA7E}"/>
              </a:ext>
            </a:extLst>
          </p:cNvPr>
          <p:cNvSpPr>
            <a:spLocks noGrp="1"/>
          </p:cNvSpPr>
          <p:nvPr>
            <p:ph type="sldNum" sz="quarter" idx="12"/>
          </p:nvPr>
        </p:nvSpPr>
        <p:spPr/>
        <p:txBody>
          <a:bodyPr/>
          <a:lstStyle/>
          <a:p>
            <a:fld id="{17F47AE4-9E4B-45FB-8EF8-F407D107C307}" type="slidenum">
              <a:rPr lang="en-GB" smtClean="0"/>
              <a:t>‹#›</a:t>
            </a:fld>
            <a:endParaRPr lang="en-GB"/>
          </a:p>
        </p:txBody>
      </p:sp>
    </p:spTree>
    <p:extLst>
      <p:ext uri="{BB962C8B-B14F-4D97-AF65-F5344CB8AC3E}">
        <p14:creationId xmlns:p14="http://schemas.microsoft.com/office/powerpoint/2010/main" val="3963993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1B071-6506-28A1-4DC5-FB13DC697C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068B19E-9DE9-1035-7BFE-E013BEB5D3EA}"/>
              </a:ext>
            </a:extLst>
          </p:cNvPr>
          <p:cNvSpPr>
            <a:spLocks noGrp="1"/>
          </p:cNvSpPr>
          <p:nvPr>
            <p:ph type="dt" sz="half" idx="10"/>
          </p:nvPr>
        </p:nvSpPr>
        <p:spPr/>
        <p:txBody>
          <a:bodyPr/>
          <a:lstStyle/>
          <a:p>
            <a:fld id="{1A71BF6B-4310-4485-AE0B-9E3F4E1341C8}" type="datetime1">
              <a:rPr lang="en-GB" smtClean="0"/>
              <a:t>13/06/2023</a:t>
            </a:fld>
            <a:endParaRPr lang="en-GB"/>
          </a:p>
        </p:txBody>
      </p:sp>
      <p:sp>
        <p:nvSpPr>
          <p:cNvPr id="4" name="Footer Placeholder 3">
            <a:extLst>
              <a:ext uri="{FF2B5EF4-FFF2-40B4-BE49-F238E27FC236}">
                <a16:creationId xmlns:a16="http://schemas.microsoft.com/office/drawing/2014/main" id="{A31DFF49-7D23-988C-75F4-3DD9B3596C9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CCB4DF4-278B-29AD-F4E4-172E9E4B8E7D}"/>
              </a:ext>
            </a:extLst>
          </p:cNvPr>
          <p:cNvSpPr>
            <a:spLocks noGrp="1"/>
          </p:cNvSpPr>
          <p:nvPr>
            <p:ph type="sldNum" sz="quarter" idx="12"/>
          </p:nvPr>
        </p:nvSpPr>
        <p:spPr/>
        <p:txBody>
          <a:bodyPr/>
          <a:lstStyle/>
          <a:p>
            <a:fld id="{17F47AE4-9E4B-45FB-8EF8-F407D107C307}" type="slidenum">
              <a:rPr lang="en-GB" smtClean="0"/>
              <a:t>‹#›</a:t>
            </a:fld>
            <a:endParaRPr lang="en-GB"/>
          </a:p>
        </p:txBody>
      </p:sp>
    </p:spTree>
    <p:extLst>
      <p:ext uri="{BB962C8B-B14F-4D97-AF65-F5344CB8AC3E}">
        <p14:creationId xmlns:p14="http://schemas.microsoft.com/office/powerpoint/2010/main" val="2122829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2BAF30-1A21-8CA5-5CA2-4951AF61DDBA}"/>
              </a:ext>
            </a:extLst>
          </p:cNvPr>
          <p:cNvSpPr>
            <a:spLocks noGrp="1"/>
          </p:cNvSpPr>
          <p:nvPr>
            <p:ph type="dt" sz="half" idx="10"/>
          </p:nvPr>
        </p:nvSpPr>
        <p:spPr/>
        <p:txBody>
          <a:bodyPr/>
          <a:lstStyle/>
          <a:p>
            <a:fld id="{02EF8253-CCDE-40FA-91C5-66536725A851}" type="datetime1">
              <a:rPr lang="en-GB" smtClean="0"/>
              <a:t>13/06/2023</a:t>
            </a:fld>
            <a:endParaRPr lang="en-GB"/>
          </a:p>
        </p:txBody>
      </p:sp>
      <p:sp>
        <p:nvSpPr>
          <p:cNvPr id="3" name="Footer Placeholder 2">
            <a:extLst>
              <a:ext uri="{FF2B5EF4-FFF2-40B4-BE49-F238E27FC236}">
                <a16:creationId xmlns:a16="http://schemas.microsoft.com/office/drawing/2014/main" id="{B2D50641-4685-2455-2EC8-4C9714ECE12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7BE649-58C2-339A-E4BC-F5A54A306F41}"/>
              </a:ext>
            </a:extLst>
          </p:cNvPr>
          <p:cNvSpPr>
            <a:spLocks noGrp="1"/>
          </p:cNvSpPr>
          <p:nvPr>
            <p:ph type="sldNum" sz="quarter" idx="12"/>
          </p:nvPr>
        </p:nvSpPr>
        <p:spPr/>
        <p:txBody>
          <a:bodyPr/>
          <a:lstStyle/>
          <a:p>
            <a:fld id="{17F47AE4-9E4B-45FB-8EF8-F407D107C307}" type="slidenum">
              <a:rPr lang="en-GB" smtClean="0"/>
              <a:t>‹#›</a:t>
            </a:fld>
            <a:endParaRPr lang="en-GB"/>
          </a:p>
        </p:txBody>
      </p:sp>
    </p:spTree>
    <p:extLst>
      <p:ext uri="{BB962C8B-B14F-4D97-AF65-F5344CB8AC3E}">
        <p14:creationId xmlns:p14="http://schemas.microsoft.com/office/powerpoint/2010/main" val="4258599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2E625-4B44-E96F-0541-F5F179A830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1A6930F-29D1-8F21-AA7A-9988EEBAD8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6454D4D-878B-EF11-A098-15F5664929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C18C81-4C7A-450D-10E5-9EBA42B9F85F}"/>
              </a:ext>
            </a:extLst>
          </p:cNvPr>
          <p:cNvSpPr>
            <a:spLocks noGrp="1"/>
          </p:cNvSpPr>
          <p:nvPr>
            <p:ph type="dt" sz="half" idx="10"/>
          </p:nvPr>
        </p:nvSpPr>
        <p:spPr/>
        <p:txBody>
          <a:bodyPr/>
          <a:lstStyle/>
          <a:p>
            <a:fld id="{CDEF0AB4-2363-4DB5-A329-2662AFA1DB12}" type="datetime1">
              <a:rPr lang="en-GB" smtClean="0"/>
              <a:t>13/06/2023</a:t>
            </a:fld>
            <a:endParaRPr lang="en-GB"/>
          </a:p>
        </p:txBody>
      </p:sp>
      <p:sp>
        <p:nvSpPr>
          <p:cNvPr id="6" name="Footer Placeholder 5">
            <a:extLst>
              <a:ext uri="{FF2B5EF4-FFF2-40B4-BE49-F238E27FC236}">
                <a16:creationId xmlns:a16="http://schemas.microsoft.com/office/drawing/2014/main" id="{AB9BAD1D-8C19-8227-3BD3-39B62D063A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352851-27E5-3B9E-B78D-C154B77BA9C6}"/>
              </a:ext>
            </a:extLst>
          </p:cNvPr>
          <p:cNvSpPr>
            <a:spLocks noGrp="1"/>
          </p:cNvSpPr>
          <p:nvPr>
            <p:ph type="sldNum" sz="quarter" idx="12"/>
          </p:nvPr>
        </p:nvSpPr>
        <p:spPr/>
        <p:txBody>
          <a:bodyPr/>
          <a:lstStyle/>
          <a:p>
            <a:fld id="{17F47AE4-9E4B-45FB-8EF8-F407D107C307}" type="slidenum">
              <a:rPr lang="en-GB" smtClean="0"/>
              <a:t>‹#›</a:t>
            </a:fld>
            <a:endParaRPr lang="en-GB"/>
          </a:p>
        </p:txBody>
      </p:sp>
    </p:spTree>
    <p:extLst>
      <p:ext uri="{BB962C8B-B14F-4D97-AF65-F5344CB8AC3E}">
        <p14:creationId xmlns:p14="http://schemas.microsoft.com/office/powerpoint/2010/main" val="1737879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2481C-81F6-080A-08E9-7454659075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649285-F595-35C3-5C8B-662700446E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BB1802-3EFD-0B22-9ED7-DA0E0DC00A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69CF1E-9CFC-8C84-5EDF-9C01B1B77C6F}"/>
              </a:ext>
            </a:extLst>
          </p:cNvPr>
          <p:cNvSpPr>
            <a:spLocks noGrp="1"/>
          </p:cNvSpPr>
          <p:nvPr>
            <p:ph type="dt" sz="half" idx="10"/>
          </p:nvPr>
        </p:nvSpPr>
        <p:spPr/>
        <p:txBody>
          <a:bodyPr/>
          <a:lstStyle/>
          <a:p>
            <a:fld id="{77657BA9-C0FE-42D7-A63D-0136CC11C9A3}" type="datetime1">
              <a:rPr lang="en-GB" smtClean="0"/>
              <a:t>13/06/2023</a:t>
            </a:fld>
            <a:endParaRPr lang="en-GB"/>
          </a:p>
        </p:txBody>
      </p:sp>
      <p:sp>
        <p:nvSpPr>
          <p:cNvPr id="6" name="Footer Placeholder 5">
            <a:extLst>
              <a:ext uri="{FF2B5EF4-FFF2-40B4-BE49-F238E27FC236}">
                <a16:creationId xmlns:a16="http://schemas.microsoft.com/office/drawing/2014/main" id="{86FF5E19-EC0D-C726-5819-B3D67CCE85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1524E6-988F-4BE3-1461-E5F357D34F10}"/>
              </a:ext>
            </a:extLst>
          </p:cNvPr>
          <p:cNvSpPr>
            <a:spLocks noGrp="1"/>
          </p:cNvSpPr>
          <p:nvPr>
            <p:ph type="sldNum" sz="quarter" idx="12"/>
          </p:nvPr>
        </p:nvSpPr>
        <p:spPr/>
        <p:txBody>
          <a:bodyPr/>
          <a:lstStyle/>
          <a:p>
            <a:fld id="{17F47AE4-9E4B-45FB-8EF8-F407D107C307}" type="slidenum">
              <a:rPr lang="en-GB" smtClean="0"/>
              <a:t>‹#›</a:t>
            </a:fld>
            <a:endParaRPr lang="en-GB"/>
          </a:p>
        </p:txBody>
      </p:sp>
    </p:spTree>
    <p:extLst>
      <p:ext uri="{BB962C8B-B14F-4D97-AF65-F5344CB8AC3E}">
        <p14:creationId xmlns:p14="http://schemas.microsoft.com/office/powerpoint/2010/main" val="920538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1FD5D-4372-E630-57B6-427871026D2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51A4D9-FA82-1D50-9361-8DE5BC7089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BA3A63-2CCA-7213-D1AC-AEA97177116F}"/>
              </a:ext>
            </a:extLst>
          </p:cNvPr>
          <p:cNvSpPr>
            <a:spLocks noGrp="1"/>
          </p:cNvSpPr>
          <p:nvPr>
            <p:ph type="dt" sz="half" idx="10"/>
          </p:nvPr>
        </p:nvSpPr>
        <p:spPr/>
        <p:txBody>
          <a:bodyPr/>
          <a:lstStyle/>
          <a:p>
            <a:fld id="{30D8DD15-DC40-4FBB-ABDA-D0FC2EC6AF05}" type="datetime1">
              <a:rPr lang="en-GB" smtClean="0"/>
              <a:t>13/06/2023</a:t>
            </a:fld>
            <a:endParaRPr lang="en-GB"/>
          </a:p>
        </p:txBody>
      </p:sp>
      <p:sp>
        <p:nvSpPr>
          <p:cNvPr id="5" name="Footer Placeholder 4">
            <a:extLst>
              <a:ext uri="{FF2B5EF4-FFF2-40B4-BE49-F238E27FC236}">
                <a16:creationId xmlns:a16="http://schemas.microsoft.com/office/drawing/2014/main" id="{0972C7E6-A308-53B0-115F-171B8293C3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F8570E-2B08-D15A-458E-0219441CADA8}"/>
              </a:ext>
            </a:extLst>
          </p:cNvPr>
          <p:cNvSpPr>
            <a:spLocks noGrp="1"/>
          </p:cNvSpPr>
          <p:nvPr>
            <p:ph type="sldNum" sz="quarter" idx="12"/>
          </p:nvPr>
        </p:nvSpPr>
        <p:spPr/>
        <p:txBody>
          <a:bodyPr/>
          <a:lstStyle/>
          <a:p>
            <a:fld id="{17F47AE4-9E4B-45FB-8EF8-F407D107C307}" type="slidenum">
              <a:rPr lang="en-GB" smtClean="0"/>
              <a:t>‹#›</a:t>
            </a:fld>
            <a:endParaRPr lang="en-GB"/>
          </a:p>
        </p:txBody>
      </p:sp>
    </p:spTree>
    <p:extLst>
      <p:ext uri="{BB962C8B-B14F-4D97-AF65-F5344CB8AC3E}">
        <p14:creationId xmlns:p14="http://schemas.microsoft.com/office/powerpoint/2010/main" val="26958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ED8871E-3C58-7742-6A36-CA6F9CD34C1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839D6F-BF40-753E-7CC3-A9816DAF7D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B1D75C-5265-789A-3F00-484771664AE7}"/>
              </a:ext>
            </a:extLst>
          </p:cNvPr>
          <p:cNvSpPr>
            <a:spLocks noGrp="1"/>
          </p:cNvSpPr>
          <p:nvPr>
            <p:ph type="dt" sz="half" idx="10"/>
          </p:nvPr>
        </p:nvSpPr>
        <p:spPr/>
        <p:txBody>
          <a:bodyPr/>
          <a:lstStyle/>
          <a:p>
            <a:fld id="{801C038B-3B15-43E4-878D-32294ECB4509}" type="datetime1">
              <a:rPr lang="en-GB" smtClean="0"/>
              <a:t>13/06/2023</a:t>
            </a:fld>
            <a:endParaRPr lang="en-GB"/>
          </a:p>
        </p:txBody>
      </p:sp>
      <p:sp>
        <p:nvSpPr>
          <p:cNvPr id="5" name="Footer Placeholder 4">
            <a:extLst>
              <a:ext uri="{FF2B5EF4-FFF2-40B4-BE49-F238E27FC236}">
                <a16:creationId xmlns:a16="http://schemas.microsoft.com/office/drawing/2014/main" id="{6AF856B6-8986-5CAD-96C5-AACB92B481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C1CC3E-E94B-5ED5-688B-6D6F78C42EDA}"/>
              </a:ext>
            </a:extLst>
          </p:cNvPr>
          <p:cNvSpPr>
            <a:spLocks noGrp="1"/>
          </p:cNvSpPr>
          <p:nvPr>
            <p:ph type="sldNum" sz="quarter" idx="12"/>
          </p:nvPr>
        </p:nvSpPr>
        <p:spPr/>
        <p:txBody>
          <a:bodyPr/>
          <a:lstStyle/>
          <a:p>
            <a:fld id="{17F47AE4-9E4B-45FB-8EF8-F407D107C307}" type="slidenum">
              <a:rPr lang="en-GB" smtClean="0"/>
              <a:t>‹#›</a:t>
            </a:fld>
            <a:endParaRPr lang="en-GB"/>
          </a:p>
        </p:txBody>
      </p:sp>
    </p:spTree>
    <p:extLst>
      <p:ext uri="{BB962C8B-B14F-4D97-AF65-F5344CB8AC3E}">
        <p14:creationId xmlns:p14="http://schemas.microsoft.com/office/powerpoint/2010/main" val="3640942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15B37C-F2F2-FD12-BD49-D96A065C3B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D85232-7AF5-3D4B-1436-2F0CA36FEB5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06BEA5-D75F-5410-8EC5-1D37C5E198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A5EDA8-EEE5-485B-B083-226E8BCD5C35}" type="datetime1">
              <a:rPr lang="en-GB" smtClean="0"/>
              <a:t>13/06/2023</a:t>
            </a:fld>
            <a:endParaRPr lang="en-GB"/>
          </a:p>
        </p:txBody>
      </p:sp>
      <p:sp>
        <p:nvSpPr>
          <p:cNvPr id="5" name="Footer Placeholder 4">
            <a:extLst>
              <a:ext uri="{FF2B5EF4-FFF2-40B4-BE49-F238E27FC236}">
                <a16:creationId xmlns:a16="http://schemas.microsoft.com/office/drawing/2014/main" id="{7CACEACF-4C8C-2D7A-F84D-3A08BA7CF8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B45898C-A628-65E4-F0AE-3E79FFEFACF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F47AE4-9E4B-45FB-8EF8-F407D107C307}" type="slidenum">
              <a:rPr lang="en-GB" smtClean="0"/>
              <a:t>‹#›</a:t>
            </a:fld>
            <a:endParaRPr lang="en-GB"/>
          </a:p>
        </p:txBody>
      </p:sp>
    </p:spTree>
    <p:extLst>
      <p:ext uri="{BB962C8B-B14F-4D97-AF65-F5344CB8AC3E}">
        <p14:creationId xmlns:p14="http://schemas.microsoft.com/office/powerpoint/2010/main" val="10517184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gif"/><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gif"/><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tags" Target="../tags/tag3.xml"/><Relationship Id="rId7" Type="http://schemas.openxmlformats.org/officeDocument/2006/relationships/image" Target="../media/image1.png"/><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slideLayout" Target="../slideLayouts/slideLayout1.xml"/><Relationship Id="rId5" Type="http://schemas.openxmlformats.org/officeDocument/2006/relationships/tags" Target="../tags/tag5.xml"/><Relationship Id="rId4" Type="http://schemas.openxmlformats.org/officeDocument/2006/relationships/tags" Target="../tags/tag4.xml"/><Relationship Id="rId9"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7.xml"/><Relationship Id="rId1" Type="http://schemas.openxmlformats.org/officeDocument/2006/relationships/tags" Target="../tags/tag6.xml"/><Relationship Id="rId5" Type="http://schemas.openxmlformats.org/officeDocument/2006/relationships/image" Target="../media/image11.png"/><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tags" Target="../tags/tag10.xml"/><Relationship Id="rId7" Type="http://schemas.openxmlformats.org/officeDocument/2006/relationships/image" Target="../media/image1.png"/><Relationship Id="rId2" Type="http://schemas.openxmlformats.org/officeDocument/2006/relationships/tags" Target="../tags/tag9.xml"/><Relationship Id="rId1" Type="http://schemas.openxmlformats.org/officeDocument/2006/relationships/tags" Target="../tags/tag8.xml"/><Relationship Id="rId6" Type="http://schemas.openxmlformats.org/officeDocument/2006/relationships/slideLayout" Target="../slideLayouts/slideLayout1.xml"/><Relationship Id="rId5" Type="http://schemas.openxmlformats.org/officeDocument/2006/relationships/tags" Target="../tags/tag12.xml"/><Relationship Id="rId4" Type="http://schemas.openxmlformats.org/officeDocument/2006/relationships/tags" Target="../tags/tag11.xml"/><Relationship Id="rId9"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5" name="Rectangle 94">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7" name="Freeform: Shape 96">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99" name="Freeform: Shape 98">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Title 1">
            <a:extLst>
              <a:ext uri="{FF2B5EF4-FFF2-40B4-BE49-F238E27FC236}">
                <a16:creationId xmlns:a16="http://schemas.microsoft.com/office/drawing/2014/main" id="{A6AF2270-44E4-7E8B-D234-F03690381BC9}"/>
              </a:ext>
            </a:extLst>
          </p:cNvPr>
          <p:cNvSpPr>
            <a:spLocks noGrp="1"/>
          </p:cNvSpPr>
          <p:nvPr>
            <p:ph type="ctrTitle"/>
          </p:nvPr>
        </p:nvSpPr>
        <p:spPr>
          <a:xfrm>
            <a:off x="1165444" y="1098893"/>
            <a:ext cx="9165462" cy="2860486"/>
          </a:xfrm>
        </p:spPr>
        <p:txBody>
          <a:bodyPr vert="horz" lIns="91440" tIns="45720" rIns="91440" bIns="45720" rtlCol="0" anchor="ctr">
            <a:normAutofit fontScale="90000"/>
          </a:bodyPr>
          <a:lstStyle/>
          <a:p>
            <a:pPr algn="l">
              <a:lnSpc>
                <a:spcPct val="200000"/>
              </a:lnSpc>
            </a:pPr>
            <a:r>
              <a:rPr lang="en-US" sz="2900" b="1" dirty="0">
                <a:solidFill>
                  <a:schemeClr val="accent1">
                    <a:lumMod val="75000"/>
                  </a:schemeClr>
                </a:solidFill>
                <a:latin typeface="Arial" panose="020B0604020202020204" pitchFamily="34" charset="0"/>
                <a:ea typeface="Cambria" panose="02040503050406030204" pitchFamily="18" charset="0"/>
                <a:cs typeface="Arial" panose="020B0604020202020204" pitchFamily="34" charset="0"/>
              </a:rPr>
              <a:t>Module Name	: Instrumentation and Control</a:t>
            </a:r>
            <a:br>
              <a:rPr lang="en-US" sz="2900" b="1" dirty="0">
                <a:solidFill>
                  <a:schemeClr val="accent1">
                    <a:lumMod val="75000"/>
                  </a:schemeClr>
                </a:solidFill>
                <a:latin typeface="Arial" panose="020B0604020202020204" pitchFamily="34" charset="0"/>
                <a:ea typeface="Cambria" panose="02040503050406030204" pitchFamily="18" charset="0"/>
                <a:cs typeface="Arial" panose="020B0604020202020204" pitchFamily="34" charset="0"/>
              </a:rPr>
            </a:br>
            <a:r>
              <a:rPr lang="en-US" sz="2900" b="1" dirty="0">
                <a:solidFill>
                  <a:schemeClr val="accent1">
                    <a:lumMod val="75000"/>
                  </a:schemeClr>
                </a:solidFill>
                <a:latin typeface="Arial" panose="020B0604020202020204" pitchFamily="34" charset="0"/>
                <a:ea typeface="Cambria" panose="02040503050406030204" pitchFamily="18" charset="0"/>
                <a:cs typeface="Arial" panose="020B0604020202020204" pitchFamily="34" charset="0"/>
              </a:rPr>
              <a:t>Module Code	:  ACDB5011</a:t>
            </a:r>
            <a:br>
              <a:rPr lang="en-US" sz="2900" b="1" dirty="0">
                <a:solidFill>
                  <a:schemeClr val="accent1">
                    <a:lumMod val="75000"/>
                  </a:schemeClr>
                </a:solidFill>
                <a:latin typeface="Arial" panose="020B0604020202020204" pitchFamily="34" charset="0"/>
                <a:ea typeface="Cambria" panose="02040503050406030204" pitchFamily="18" charset="0"/>
                <a:cs typeface="Arial" panose="020B0604020202020204" pitchFamily="34" charset="0"/>
              </a:rPr>
            </a:br>
            <a:r>
              <a:rPr lang="en-US" sz="2900" b="1" dirty="0">
                <a:solidFill>
                  <a:schemeClr val="accent1">
                    <a:lumMod val="75000"/>
                  </a:schemeClr>
                </a:solidFill>
                <a:latin typeface="Arial" panose="020B0604020202020204" pitchFamily="34" charset="0"/>
                <a:ea typeface="Cambria" panose="02040503050406030204" pitchFamily="18" charset="0"/>
                <a:cs typeface="Arial" panose="020B0604020202020204" pitchFamily="34" charset="0"/>
              </a:rPr>
              <a:t>Topic 		: Control Mechanisms - Example</a:t>
            </a:r>
            <a:br>
              <a:rPr lang="en-US" sz="2900" b="1" dirty="0">
                <a:solidFill>
                  <a:schemeClr val="accent1">
                    <a:lumMod val="75000"/>
                  </a:schemeClr>
                </a:solidFill>
                <a:latin typeface="Arial" panose="020B0604020202020204" pitchFamily="34" charset="0"/>
                <a:ea typeface="Cambria" panose="02040503050406030204" pitchFamily="18" charset="0"/>
                <a:cs typeface="Arial" panose="020B0604020202020204" pitchFamily="34" charset="0"/>
              </a:rPr>
            </a:br>
            <a:br>
              <a:rPr lang="en-US" sz="2900" b="1" dirty="0">
                <a:solidFill>
                  <a:schemeClr val="accent1">
                    <a:lumMod val="75000"/>
                  </a:schemeClr>
                </a:solidFill>
                <a:latin typeface="Calibri "/>
                <a:ea typeface="Cambria" panose="02040503050406030204" pitchFamily="18" charset="0"/>
              </a:rPr>
            </a:br>
            <a:endParaRPr lang="en-US" sz="2900" dirty="0">
              <a:solidFill>
                <a:schemeClr val="accent1">
                  <a:lumMod val="75000"/>
                </a:schemeClr>
              </a:solidFill>
              <a:latin typeface="Calibri "/>
              <a:ea typeface="Cambria" panose="02040503050406030204" pitchFamily="18" charset="0"/>
            </a:endParaRPr>
          </a:p>
        </p:txBody>
      </p:sp>
      <p:sp>
        <p:nvSpPr>
          <p:cNvPr id="101" name="Rectangle 100">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CD1481BF-A4FD-7906-F2EF-FB352F0A33F9}"/>
              </a:ext>
            </a:extLst>
          </p:cNvPr>
          <p:cNvPicPr>
            <a:picLocks noChangeAspect="1"/>
          </p:cNvPicPr>
          <p:nvPr/>
        </p:nvPicPr>
        <p:blipFill>
          <a:blip r:embed="rId2">
            <a:alphaModFix amt="85000"/>
          </a:blip>
          <a:stretch>
            <a:fillRect/>
          </a:stretch>
        </p:blipFill>
        <p:spPr>
          <a:xfrm>
            <a:off x="0" y="5991301"/>
            <a:ext cx="12192000" cy="866699"/>
          </a:xfrm>
          <a:prstGeom prst="rect">
            <a:avLst/>
          </a:prstGeom>
        </p:spPr>
      </p:pic>
    </p:spTree>
    <p:extLst>
      <p:ext uri="{BB962C8B-B14F-4D97-AF65-F5344CB8AC3E}">
        <p14:creationId xmlns:p14="http://schemas.microsoft.com/office/powerpoint/2010/main" val="3503745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249225DC-9BED-34A7-97B8-B582E819C96D}"/>
              </a:ext>
            </a:extLst>
          </p:cNvPr>
          <p:cNvSpPr>
            <a:spLocks noGrp="1"/>
          </p:cNvSpPr>
          <p:nvPr>
            <p:ph type="ctrTitle"/>
          </p:nvPr>
        </p:nvSpPr>
        <p:spPr>
          <a:xfrm>
            <a:off x="197989" y="556594"/>
            <a:ext cx="9144000" cy="426999"/>
          </a:xfrm>
        </p:spPr>
        <p:txBody>
          <a:bodyPr vert="horz" lIns="91440" tIns="45720" rIns="91440" bIns="45720" rtlCol="0" anchor="ctr">
            <a:noAutofit/>
          </a:bodyPr>
          <a:lstStyle/>
          <a:p>
            <a:pPr algn="l">
              <a:lnSpc>
                <a:spcPct val="150000"/>
              </a:lnSpc>
            </a:pPr>
            <a:r>
              <a:rPr lang="en-GB" sz="2500" b="1" dirty="0">
                <a:solidFill>
                  <a:schemeClr val="accent1">
                    <a:lumMod val="75000"/>
                  </a:schemeClr>
                </a:solidFill>
                <a:latin typeface="Arial" panose="020B0604020202020204" pitchFamily="34" charset="0"/>
                <a:ea typeface="Cambria" panose="02040503050406030204" pitchFamily="18" charset="0"/>
                <a:cs typeface="Arial" panose="020B0604020202020204" pitchFamily="34" charset="0"/>
              </a:rPr>
              <a:t>ON/OFF Heating control system</a:t>
            </a:r>
            <a:endParaRPr lang="en-US" sz="2500" b="1" dirty="0">
              <a:solidFill>
                <a:schemeClr val="accent1">
                  <a:lumMod val="75000"/>
                </a:schemeClr>
              </a:solidFill>
              <a:latin typeface="Arial" panose="020B0604020202020204" pitchFamily="34" charset="0"/>
              <a:ea typeface="Cambria" panose="02040503050406030204" pitchFamily="18" charset="0"/>
              <a:cs typeface="Arial" panose="020B0604020202020204" pitchFamily="34" charset="0"/>
            </a:endParaRPr>
          </a:p>
        </p:txBody>
      </p:sp>
      <p:sp>
        <p:nvSpPr>
          <p:cNvPr id="15" name="TextBox 14">
            <a:extLst>
              <a:ext uri="{FF2B5EF4-FFF2-40B4-BE49-F238E27FC236}">
                <a16:creationId xmlns:a16="http://schemas.microsoft.com/office/drawing/2014/main" id="{550A3BC7-910E-798B-B4DC-60542248C978}"/>
              </a:ext>
            </a:extLst>
          </p:cNvPr>
          <p:cNvSpPr txBox="1"/>
          <p:nvPr/>
        </p:nvSpPr>
        <p:spPr>
          <a:xfrm>
            <a:off x="9256569" y="48537"/>
            <a:ext cx="2935431"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ACDB5011 – </a:t>
            </a:r>
            <a:r>
              <a:rPr lang="en-GB" sz="1200" b="1" i="1" dirty="0">
                <a:solidFill>
                  <a:schemeClr val="accent1">
                    <a:lumMod val="75000"/>
                  </a:schemeClr>
                </a:solidFill>
              </a:rPr>
              <a:t>Instrumentation and Control</a:t>
            </a:r>
            <a:r>
              <a:rPr lang="en-GB" sz="1200" b="1" i="1" kern="1200" dirty="0">
                <a:solidFill>
                  <a:schemeClr val="accent1">
                    <a:lumMod val="75000"/>
                  </a:schemeClr>
                </a:solidFill>
                <a:latin typeface="+mn-lt"/>
                <a:ea typeface="+mn-ea"/>
                <a:cs typeface="+mn-cs"/>
              </a:rPr>
              <a:t>	</a:t>
            </a:r>
            <a:endParaRPr lang="en-GB" sz="1200" b="1" i="1" dirty="0">
              <a:solidFill>
                <a:schemeClr val="accent1">
                  <a:lumMod val="75000"/>
                </a:schemeClr>
              </a:solidFill>
            </a:endParaRPr>
          </a:p>
        </p:txBody>
      </p:sp>
      <p:sp>
        <p:nvSpPr>
          <p:cNvPr id="3" name="TextBox 2">
            <a:extLst>
              <a:ext uri="{FF2B5EF4-FFF2-40B4-BE49-F238E27FC236}">
                <a16:creationId xmlns:a16="http://schemas.microsoft.com/office/drawing/2014/main" id="{DBFEC0EF-547B-2F7C-0216-C79A7D2897B3}"/>
              </a:ext>
            </a:extLst>
          </p:cNvPr>
          <p:cNvSpPr txBox="1"/>
          <p:nvPr/>
        </p:nvSpPr>
        <p:spPr>
          <a:xfrm>
            <a:off x="642938" y="1560442"/>
            <a:ext cx="6568354" cy="4092211"/>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dirty="0">
                <a:effectLst/>
                <a:latin typeface="Arial" panose="020B0604020202020204" pitchFamily="34" charset="0"/>
                <a:ea typeface="Times New Roman" panose="02020603050405020304" pitchFamily="18" charset="0"/>
                <a:cs typeface="Arial" panose="020B0604020202020204" pitchFamily="34" charset="0"/>
              </a:rPr>
              <a:t>ON/OFF Heating Control System will turn on the heat when the process variable is below the set point and turn it off when the process variable is above the set point.</a:t>
            </a:r>
          </a:p>
          <a:p>
            <a:pPr marL="342900" indent="-342900" algn="just">
              <a:lnSpc>
                <a:spcPct val="150000"/>
              </a:lnSpc>
              <a:buFont typeface="Arial" panose="020B0604020202020204" pitchFamily="34" charset="0"/>
              <a:buChar char="•"/>
            </a:pPr>
            <a:r>
              <a:rPr lang="en-GB" sz="2200" dirty="0">
                <a:effectLst/>
                <a:latin typeface="Arial" panose="020B0604020202020204" pitchFamily="34" charset="0"/>
                <a:ea typeface="Times New Roman" panose="02020603050405020304" pitchFamily="18" charset="0"/>
                <a:cs typeface="Arial" panose="020B0604020202020204" pitchFamily="34" charset="0"/>
              </a:rPr>
              <a:t>These controllers normally include a delay, </a:t>
            </a:r>
            <a:r>
              <a:rPr lang="en-GB" sz="2200" dirty="0" err="1">
                <a:effectLst/>
                <a:latin typeface="Arial" panose="020B0604020202020204" pitchFamily="34" charset="0"/>
                <a:ea typeface="Times New Roman" panose="02020603050405020304" pitchFamily="18" charset="0"/>
                <a:cs typeface="Arial" panose="020B0604020202020204" pitchFamily="34" charset="0"/>
              </a:rPr>
              <a:t>hysterisis</a:t>
            </a:r>
            <a:r>
              <a:rPr lang="en-GB" sz="2200" dirty="0">
                <a:effectLst/>
                <a:latin typeface="Arial" panose="020B0604020202020204" pitchFamily="34" charset="0"/>
                <a:ea typeface="Times New Roman" panose="02020603050405020304" pitchFamily="18" charset="0"/>
                <a:cs typeface="Arial" panose="020B0604020202020204" pitchFamily="34" charset="0"/>
              </a:rPr>
              <a:t> and or a cycle time to reduce the cycling or "hunting" when the process variable is close to the set point.</a:t>
            </a:r>
          </a:p>
        </p:txBody>
      </p:sp>
      <p:grpSp>
        <p:nvGrpSpPr>
          <p:cNvPr id="6" name="Group 5">
            <a:extLst>
              <a:ext uri="{FF2B5EF4-FFF2-40B4-BE49-F238E27FC236}">
                <a16:creationId xmlns:a16="http://schemas.microsoft.com/office/drawing/2014/main" id="{D5BF9AAC-2C2F-E5A7-72AE-6E2B2966F7D8}"/>
              </a:ext>
            </a:extLst>
          </p:cNvPr>
          <p:cNvGrpSpPr>
            <a:grpSpLocks/>
          </p:cNvGrpSpPr>
          <p:nvPr/>
        </p:nvGrpSpPr>
        <p:grpSpPr bwMode="auto">
          <a:xfrm>
            <a:off x="8163070" y="939044"/>
            <a:ext cx="2635250" cy="4394200"/>
            <a:chOff x="3245644" y="884238"/>
            <a:chExt cx="2636837" cy="4394728"/>
          </a:xfrm>
        </p:grpSpPr>
        <p:pic>
          <p:nvPicPr>
            <p:cNvPr id="7" name="Picture 7" descr="T:\SciTex\source\5856ef53-ce59-4d80-81c9-bce764355f68\GB\GFX\insideADialFrames.gif">
              <a:extLst>
                <a:ext uri="{FF2B5EF4-FFF2-40B4-BE49-F238E27FC236}">
                  <a16:creationId xmlns:a16="http://schemas.microsoft.com/office/drawing/2014/main" id="{DAE38F63-1772-3291-BCDE-7DCAA26ADD3C}"/>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3245644" y="884238"/>
              <a:ext cx="2636837" cy="43947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a:extLst>
                <a:ext uri="{FF2B5EF4-FFF2-40B4-BE49-F238E27FC236}">
                  <a16:creationId xmlns:a16="http://schemas.microsoft.com/office/drawing/2014/main" id="{B6E709AF-B15B-9997-DCDF-FADAA479383B}"/>
                </a:ext>
              </a:extLst>
            </p:cNvPr>
            <p:cNvSpPr/>
            <p:nvPr/>
          </p:nvSpPr>
          <p:spPr>
            <a:xfrm>
              <a:off x="3245644" y="884238"/>
              <a:ext cx="2636837" cy="4394728"/>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pic>
        <p:nvPicPr>
          <p:cNvPr id="12" name="Picture 11">
            <a:extLst>
              <a:ext uri="{FF2B5EF4-FFF2-40B4-BE49-F238E27FC236}">
                <a16:creationId xmlns:a16="http://schemas.microsoft.com/office/drawing/2014/main" id="{D7044C5A-8CE3-0AD3-122D-FA8571F40722}"/>
              </a:ext>
            </a:extLst>
          </p:cNvPr>
          <p:cNvPicPr>
            <a:picLocks noChangeAspect="1"/>
          </p:cNvPicPr>
          <p:nvPr/>
        </p:nvPicPr>
        <p:blipFill>
          <a:blip r:embed="rId3">
            <a:alphaModFix amt="85000"/>
          </a:blip>
          <a:stretch>
            <a:fillRect/>
          </a:stretch>
        </p:blipFill>
        <p:spPr>
          <a:xfrm>
            <a:off x="0" y="5991301"/>
            <a:ext cx="12192000" cy="866699"/>
          </a:xfrm>
          <a:prstGeom prst="rect">
            <a:avLst/>
          </a:prstGeom>
        </p:spPr>
      </p:pic>
    </p:spTree>
    <p:extLst>
      <p:ext uri="{BB962C8B-B14F-4D97-AF65-F5344CB8AC3E}">
        <p14:creationId xmlns:p14="http://schemas.microsoft.com/office/powerpoint/2010/main" val="597719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249225DC-9BED-34A7-97B8-B582E819C96D}"/>
              </a:ext>
            </a:extLst>
          </p:cNvPr>
          <p:cNvSpPr>
            <a:spLocks noGrp="1"/>
          </p:cNvSpPr>
          <p:nvPr>
            <p:ph type="ctrTitle"/>
          </p:nvPr>
        </p:nvSpPr>
        <p:spPr>
          <a:xfrm>
            <a:off x="222753" y="767912"/>
            <a:ext cx="9144000" cy="426999"/>
          </a:xfrm>
        </p:spPr>
        <p:txBody>
          <a:bodyPr vert="horz" lIns="91440" tIns="45720" rIns="91440" bIns="45720" rtlCol="0" anchor="ctr">
            <a:noAutofit/>
          </a:bodyPr>
          <a:lstStyle/>
          <a:p>
            <a:pPr algn="l">
              <a:lnSpc>
                <a:spcPct val="150000"/>
              </a:lnSpc>
            </a:pPr>
            <a:r>
              <a:rPr lang="en-GB" sz="2500" b="1" dirty="0">
                <a:solidFill>
                  <a:schemeClr val="accent1">
                    <a:lumMod val="75000"/>
                  </a:schemeClr>
                </a:solidFill>
                <a:latin typeface="Arial" panose="020B0604020202020204" pitchFamily="34" charset="0"/>
                <a:ea typeface="Cambria" panose="02040503050406030204" pitchFamily="18" charset="0"/>
                <a:cs typeface="Arial" panose="020B0604020202020204" pitchFamily="34" charset="0"/>
              </a:rPr>
              <a:t>Controlled by two devices </a:t>
            </a:r>
            <a:endParaRPr lang="en-US" sz="2500" b="1" dirty="0">
              <a:solidFill>
                <a:schemeClr val="accent1">
                  <a:lumMod val="75000"/>
                </a:schemeClr>
              </a:solidFill>
              <a:latin typeface="Arial" panose="020B0604020202020204" pitchFamily="34" charset="0"/>
              <a:ea typeface="Cambria" panose="02040503050406030204" pitchFamily="18" charset="0"/>
              <a:cs typeface="Arial" panose="020B0604020202020204" pitchFamily="34" charset="0"/>
            </a:endParaRPr>
          </a:p>
        </p:txBody>
      </p:sp>
      <p:sp>
        <p:nvSpPr>
          <p:cNvPr id="15" name="TextBox 14">
            <a:extLst>
              <a:ext uri="{FF2B5EF4-FFF2-40B4-BE49-F238E27FC236}">
                <a16:creationId xmlns:a16="http://schemas.microsoft.com/office/drawing/2014/main" id="{550A3BC7-910E-798B-B4DC-60542248C978}"/>
              </a:ext>
            </a:extLst>
          </p:cNvPr>
          <p:cNvSpPr txBox="1"/>
          <p:nvPr/>
        </p:nvSpPr>
        <p:spPr>
          <a:xfrm>
            <a:off x="9256569" y="48537"/>
            <a:ext cx="2935431"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ACDB5011 – </a:t>
            </a:r>
            <a:r>
              <a:rPr lang="en-GB" sz="1200" b="1" i="1" dirty="0">
                <a:solidFill>
                  <a:schemeClr val="accent1">
                    <a:lumMod val="75000"/>
                  </a:schemeClr>
                </a:solidFill>
              </a:rPr>
              <a:t>Instrumentation and Control</a:t>
            </a:r>
            <a:r>
              <a:rPr lang="en-GB" sz="1200" b="1" i="1" kern="1200" dirty="0">
                <a:solidFill>
                  <a:schemeClr val="accent1">
                    <a:lumMod val="75000"/>
                  </a:schemeClr>
                </a:solidFill>
                <a:latin typeface="+mn-lt"/>
                <a:ea typeface="+mn-ea"/>
                <a:cs typeface="+mn-cs"/>
              </a:rPr>
              <a:t>	</a:t>
            </a:r>
            <a:endParaRPr lang="en-GB" sz="1200" b="1" i="1" dirty="0">
              <a:solidFill>
                <a:schemeClr val="accent1">
                  <a:lumMod val="75000"/>
                </a:schemeClr>
              </a:solidFill>
            </a:endParaRPr>
          </a:p>
        </p:txBody>
      </p:sp>
      <p:sp>
        <p:nvSpPr>
          <p:cNvPr id="9" name="TextBox 8">
            <a:extLst>
              <a:ext uri="{FF2B5EF4-FFF2-40B4-BE49-F238E27FC236}">
                <a16:creationId xmlns:a16="http://schemas.microsoft.com/office/drawing/2014/main" id="{4814DB5E-08C5-6ACE-319F-C90A10130BFC}"/>
              </a:ext>
            </a:extLst>
          </p:cNvPr>
          <p:cNvSpPr txBox="1"/>
          <p:nvPr/>
        </p:nvSpPr>
        <p:spPr>
          <a:xfrm>
            <a:off x="3625128" y="1924450"/>
            <a:ext cx="7674985" cy="938719"/>
          </a:xfrm>
          <a:prstGeom prst="rect">
            <a:avLst/>
          </a:prstGeom>
          <a:noFill/>
        </p:spPr>
        <p:txBody>
          <a:bodyPr wrap="square">
            <a:spAutoFit/>
          </a:bodyPr>
          <a:lstStyle/>
          <a:p>
            <a:pPr>
              <a:spcAft>
                <a:spcPct val="50000"/>
              </a:spcAft>
              <a:buFont typeface="Wingdings" panose="05000000000000000000" pitchFamily="2" charset="2"/>
              <a:buChar char="n"/>
            </a:pPr>
            <a:r>
              <a:rPr lang="en-GB" altLang="en-US" sz="2200" dirty="0">
                <a:solidFill>
                  <a:srgbClr val="00368D"/>
                </a:solidFill>
                <a:latin typeface="Arial" panose="020B0604020202020204" pitchFamily="34" charset="0"/>
                <a:cs typeface="Arial" panose="020B0604020202020204" pitchFamily="34" charset="0"/>
              </a:rPr>
              <a:t> Thermostat: </a:t>
            </a:r>
          </a:p>
          <a:p>
            <a:pPr lvl="1">
              <a:spcAft>
                <a:spcPct val="50000"/>
              </a:spcAft>
            </a:pPr>
            <a:r>
              <a:rPr lang="en-GB" altLang="en-US" sz="2200" dirty="0">
                <a:solidFill>
                  <a:srgbClr val="00368D"/>
                </a:solidFill>
                <a:latin typeface="Arial" panose="020B0604020202020204" pitchFamily="34" charset="0"/>
                <a:cs typeface="Arial" panose="020B0604020202020204" pitchFamily="34" charset="0"/>
              </a:rPr>
              <a:t>	</a:t>
            </a:r>
          </a:p>
        </p:txBody>
      </p:sp>
      <p:sp>
        <p:nvSpPr>
          <p:cNvPr id="12" name="TextBox 11">
            <a:extLst>
              <a:ext uri="{FF2B5EF4-FFF2-40B4-BE49-F238E27FC236}">
                <a16:creationId xmlns:a16="http://schemas.microsoft.com/office/drawing/2014/main" id="{00BE424E-5E20-743F-C490-1BD929F39B32}"/>
              </a:ext>
            </a:extLst>
          </p:cNvPr>
          <p:cNvSpPr txBox="1"/>
          <p:nvPr/>
        </p:nvSpPr>
        <p:spPr>
          <a:xfrm>
            <a:off x="3625128" y="2758977"/>
            <a:ext cx="8303635" cy="938719"/>
          </a:xfrm>
          <a:prstGeom prst="rect">
            <a:avLst/>
          </a:prstGeom>
          <a:noFill/>
        </p:spPr>
        <p:txBody>
          <a:bodyPr wrap="square">
            <a:spAutoFit/>
          </a:bodyPr>
          <a:lstStyle/>
          <a:p>
            <a:pPr>
              <a:spcAft>
                <a:spcPct val="50000"/>
              </a:spcAft>
              <a:buFont typeface="Wingdings" panose="05000000000000000000" pitchFamily="2" charset="2"/>
              <a:buChar char="n"/>
            </a:pPr>
            <a:r>
              <a:rPr lang="en-GB" altLang="en-US" sz="2200" dirty="0">
                <a:solidFill>
                  <a:srgbClr val="00368D"/>
                </a:solidFill>
                <a:latin typeface="Arial" panose="020B0604020202020204" pitchFamily="34" charset="0"/>
                <a:cs typeface="Arial" panose="020B0604020202020204" pitchFamily="34" charset="0"/>
              </a:rPr>
              <a:t> Solenoid Value:</a:t>
            </a:r>
          </a:p>
          <a:p>
            <a:pPr>
              <a:spcAft>
                <a:spcPct val="50000"/>
              </a:spcAft>
            </a:pPr>
            <a:r>
              <a:rPr lang="en-GB" altLang="en-US" sz="2200" dirty="0">
                <a:solidFill>
                  <a:srgbClr val="00368D"/>
                </a:solidFill>
                <a:latin typeface="Arial" panose="020B0604020202020204" pitchFamily="34" charset="0"/>
                <a:cs typeface="Arial" panose="020B0604020202020204" pitchFamily="34" charset="0"/>
              </a:rPr>
              <a:t>	</a:t>
            </a:r>
          </a:p>
        </p:txBody>
      </p:sp>
      <p:pic>
        <p:nvPicPr>
          <p:cNvPr id="18" name="Picture 17">
            <a:extLst>
              <a:ext uri="{FF2B5EF4-FFF2-40B4-BE49-F238E27FC236}">
                <a16:creationId xmlns:a16="http://schemas.microsoft.com/office/drawing/2014/main" id="{5746D6B9-3FA2-E002-BAD7-5AA829B4E75E}"/>
              </a:ext>
            </a:extLst>
          </p:cNvPr>
          <p:cNvPicPr>
            <a:picLocks noChangeAspect="1"/>
          </p:cNvPicPr>
          <p:nvPr/>
        </p:nvPicPr>
        <p:blipFill>
          <a:blip r:embed="rId2">
            <a:alphaModFix amt="85000"/>
          </a:blip>
          <a:stretch>
            <a:fillRect/>
          </a:stretch>
        </p:blipFill>
        <p:spPr>
          <a:xfrm>
            <a:off x="0" y="5991301"/>
            <a:ext cx="12192000" cy="866699"/>
          </a:xfrm>
          <a:prstGeom prst="rect">
            <a:avLst/>
          </a:prstGeom>
        </p:spPr>
      </p:pic>
    </p:spTree>
    <p:extLst>
      <p:ext uri="{BB962C8B-B14F-4D97-AF65-F5344CB8AC3E}">
        <p14:creationId xmlns:p14="http://schemas.microsoft.com/office/powerpoint/2010/main" val="2537735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550A3BC7-910E-798B-B4DC-60542248C978}"/>
              </a:ext>
            </a:extLst>
          </p:cNvPr>
          <p:cNvSpPr txBox="1"/>
          <p:nvPr/>
        </p:nvSpPr>
        <p:spPr>
          <a:xfrm>
            <a:off x="9256569" y="48537"/>
            <a:ext cx="2935431"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ACDB5011 – </a:t>
            </a:r>
            <a:r>
              <a:rPr lang="en-GB" sz="1200" b="1" i="1" dirty="0">
                <a:solidFill>
                  <a:schemeClr val="accent1">
                    <a:lumMod val="75000"/>
                  </a:schemeClr>
                </a:solidFill>
              </a:rPr>
              <a:t>Instrumentation and Control</a:t>
            </a:r>
            <a:r>
              <a:rPr lang="en-GB" sz="1200" b="1" i="1" kern="1200" dirty="0">
                <a:solidFill>
                  <a:schemeClr val="accent1">
                    <a:lumMod val="75000"/>
                  </a:schemeClr>
                </a:solidFill>
                <a:latin typeface="+mn-lt"/>
                <a:ea typeface="+mn-ea"/>
                <a:cs typeface="+mn-cs"/>
              </a:rPr>
              <a:t>	</a:t>
            </a:r>
            <a:endParaRPr lang="en-GB" sz="1200" b="1" i="1" dirty="0">
              <a:solidFill>
                <a:schemeClr val="accent1">
                  <a:lumMod val="75000"/>
                </a:schemeClr>
              </a:solidFill>
            </a:endParaRPr>
          </a:p>
        </p:txBody>
      </p:sp>
      <p:sp>
        <p:nvSpPr>
          <p:cNvPr id="9" name="TextBox 8">
            <a:extLst>
              <a:ext uri="{FF2B5EF4-FFF2-40B4-BE49-F238E27FC236}">
                <a16:creationId xmlns:a16="http://schemas.microsoft.com/office/drawing/2014/main" id="{4814DB5E-08C5-6ACE-319F-C90A10130BFC}"/>
              </a:ext>
            </a:extLst>
          </p:cNvPr>
          <p:cNvSpPr txBox="1"/>
          <p:nvPr/>
        </p:nvSpPr>
        <p:spPr>
          <a:xfrm>
            <a:off x="450705" y="494191"/>
            <a:ext cx="9883054" cy="4878259"/>
          </a:xfrm>
          <a:prstGeom prst="rect">
            <a:avLst/>
          </a:prstGeom>
          <a:noFill/>
        </p:spPr>
        <p:txBody>
          <a:bodyPr wrap="square">
            <a:spAutoFit/>
          </a:bodyPr>
          <a:lstStyle/>
          <a:p>
            <a:pPr>
              <a:spcAft>
                <a:spcPct val="50000"/>
              </a:spcAft>
            </a:pPr>
            <a:r>
              <a:rPr lang="en-GB" altLang="en-US" sz="2400" b="1" dirty="0">
                <a:solidFill>
                  <a:srgbClr val="00368D"/>
                </a:solidFill>
                <a:latin typeface="Arial" panose="020B0604020202020204" pitchFamily="34" charset="0"/>
                <a:cs typeface="Arial" panose="020B0604020202020204" pitchFamily="34" charset="0"/>
              </a:rPr>
              <a:t>Thermostat</a:t>
            </a:r>
          </a:p>
          <a:p>
            <a:pPr lvl="1">
              <a:spcAft>
                <a:spcPct val="50000"/>
              </a:spcAft>
            </a:pPr>
            <a:r>
              <a:rPr lang="en-GB" altLang="en-US" sz="2200" dirty="0">
                <a:solidFill>
                  <a:srgbClr val="00368D"/>
                </a:solidFill>
                <a:latin typeface="Arial" panose="020B0604020202020204" pitchFamily="34" charset="0"/>
                <a:cs typeface="Arial" panose="020B0604020202020204" pitchFamily="34" charset="0"/>
              </a:rPr>
              <a:t>	</a:t>
            </a:r>
          </a:p>
          <a:p>
            <a:pPr lvl="1">
              <a:spcAft>
                <a:spcPct val="50000"/>
              </a:spcAft>
            </a:pPr>
            <a:endParaRPr lang="en-GB" altLang="en-US" sz="2200" dirty="0">
              <a:solidFill>
                <a:srgbClr val="00368D"/>
              </a:solidFill>
              <a:latin typeface="Arial" panose="020B0604020202020204" pitchFamily="34" charset="0"/>
              <a:cs typeface="Arial" panose="020B0604020202020204" pitchFamily="34" charset="0"/>
            </a:endParaRPr>
          </a:p>
          <a:p>
            <a:pPr lvl="1">
              <a:spcAft>
                <a:spcPct val="50000"/>
              </a:spcAft>
            </a:pPr>
            <a:endParaRPr lang="en-GB" altLang="en-US" sz="2200" dirty="0">
              <a:solidFill>
                <a:srgbClr val="00368D"/>
              </a:solidFill>
              <a:latin typeface="Arial" panose="020B0604020202020204" pitchFamily="34" charset="0"/>
              <a:cs typeface="Arial" panose="020B0604020202020204" pitchFamily="34" charset="0"/>
            </a:endParaRPr>
          </a:p>
          <a:p>
            <a:pPr lvl="1">
              <a:spcAft>
                <a:spcPct val="50000"/>
              </a:spcAft>
            </a:pPr>
            <a:endParaRPr lang="en-GB" altLang="en-US" sz="2200" dirty="0">
              <a:solidFill>
                <a:srgbClr val="00368D"/>
              </a:solidFill>
              <a:latin typeface="Arial" panose="020B0604020202020204" pitchFamily="34" charset="0"/>
              <a:cs typeface="Arial" panose="020B0604020202020204" pitchFamily="34" charset="0"/>
            </a:endParaRPr>
          </a:p>
          <a:p>
            <a:pPr lvl="1">
              <a:spcAft>
                <a:spcPct val="50000"/>
              </a:spcAft>
            </a:pPr>
            <a:endParaRPr lang="en-GB" altLang="en-US" sz="2200" dirty="0">
              <a:solidFill>
                <a:srgbClr val="00368D"/>
              </a:solidFill>
              <a:latin typeface="Arial" panose="020B0604020202020204" pitchFamily="34" charset="0"/>
              <a:cs typeface="Arial" panose="020B0604020202020204" pitchFamily="34" charset="0"/>
            </a:endParaRPr>
          </a:p>
          <a:p>
            <a:pPr marL="800100" lvl="1" indent="-342900">
              <a:spcAft>
                <a:spcPct val="50000"/>
              </a:spcAft>
              <a:buFont typeface="Arial" panose="020B0604020202020204" pitchFamily="34" charset="0"/>
              <a:buChar char="‾"/>
            </a:pPr>
            <a:r>
              <a:rPr lang="en-GB" altLang="en-US" sz="2200" dirty="0">
                <a:solidFill>
                  <a:srgbClr val="00368D"/>
                </a:solidFill>
                <a:latin typeface="Arial" panose="020B0604020202020204" pitchFamily="34" charset="0"/>
                <a:cs typeface="Arial" panose="020B0604020202020204" pitchFamily="34" charset="0"/>
              </a:rPr>
              <a:t>A thermostat senses room temperature and opens or closes the solenoid valve. </a:t>
            </a:r>
          </a:p>
          <a:p>
            <a:pPr marL="800100" lvl="1" indent="-342900">
              <a:spcAft>
                <a:spcPct val="50000"/>
              </a:spcAft>
              <a:buFont typeface="Arial" panose="020B0604020202020204" pitchFamily="34" charset="0"/>
              <a:buChar char="‾"/>
            </a:pPr>
            <a:r>
              <a:rPr lang="en-GB" altLang="en-US" sz="2200" dirty="0">
                <a:solidFill>
                  <a:srgbClr val="00368D"/>
                </a:solidFill>
                <a:latin typeface="Arial" panose="020B0604020202020204" pitchFamily="34" charset="0"/>
                <a:cs typeface="Arial" panose="020B0604020202020204" pitchFamily="34" charset="0"/>
              </a:rPr>
              <a:t>This controls the flow of hot water from the boiler to the radiator.</a:t>
            </a:r>
          </a:p>
          <a:p>
            <a:pPr lvl="1">
              <a:spcAft>
                <a:spcPct val="50000"/>
              </a:spcAft>
            </a:pPr>
            <a:endParaRPr lang="en-GB" altLang="en-US" sz="2200" dirty="0">
              <a:solidFill>
                <a:srgbClr val="00368D"/>
              </a:solidFill>
              <a:latin typeface="Arial" panose="020B0604020202020204" pitchFamily="34" charset="0"/>
              <a:cs typeface="Arial" panose="020B0604020202020204" pitchFamily="34" charset="0"/>
            </a:endParaRPr>
          </a:p>
        </p:txBody>
      </p:sp>
      <p:pic>
        <p:nvPicPr>
          <p:cNvPr id="16" name="Picture 13">
            <a:extLst>
              <a:ext uri="{FF2B5EF4-FFF2-40B4-BE49-F238E27FC236}">
                <a16:creationId xmlns:a16="http://schemas.microsoft.com/office/drawing/2014/main" id="{7E26CABE-6F4C-E954-5248-602F01D2858D}"/>
              </a:ext>
            </a:extLst>
          </p:cNvPr>
          <p:cNvPicPr>
            <a:picLocks noChangeAspect="1" noChangeArrowheads="1"/>
          </p:cNvPicPr>
          <p:nvPr/>
        </p:nvPicPr>
        <p:blipFill>
          <a:blip r:embed="rId2"/>
          <a:stretch>
            <a:fillRect/>
          </a:stretch>
        </p:blipFill>
        <p:spPr bwMode="auto">
          <a:xfrm>
            <a:off x="3603264" y="1220545"/>
            <a:ext cx="1730907" cy="1797258"/>
          </a:xfrm>
          <a:prstGeom prst="rect">
            <a:avLst/>
          </a:prstGeom>
          <a:ln>
            <a:noFill/>
          </a:ln>
          <a:effectLst>
            <a:outerShdw blurRad="292100" dist="139700" dir="5400000" algn="tl" rotWithShape="0">
              <a:srgbClr val="333333">
                <a:alpha val="15000"/>
              </a:srgbClr>
            </a:outerShdw>
          </a:effectLst>
        </p:spPr>
      </p:pic>
      <p:pic>
        <p:nvPicPr>
          <p:cNvPr id="2" name="Picture 1">
            <a:extLst>
              <a:ext uri="{FF2B5EF4-FFF2-40B4-BE49-F238E27FC236}">
                <a16:creationId xmlns:a16="http://schemas.microsoft.com/office/drawing/2014/main" id="{C6A2216A-A0E9-E38B-16B1-3019427CA3E4}"/>
              </a:ext>
            </a:extLst>
          </p:cNvPr>
          <p:cNvPicPr>
            <a:picLocks noChangeAspect="1"/>
          </p:cNvPicPr>
          <p:nvPr/>
        </p:nvPicPr>
        <p:blipFill>
          <a:blip r:embed="rId3">
            <a:alphaModFix amt="85000"/>
          </a:blip>
          <a:stretch>
            <a:fillRect/>
          </a:stretch>
        </p:blipFill>
        <p:spPr>
          <a:xfrm>
            <a:off x="0" y="5991301"/>
            <a:ext cx="12192000" cy="866699"/>
          </a:xfrm>
          <a:prstGeom prst="rect">
            <a:avLst/>
          </a:prstGeom>
        </p:spPr>
      </p:pic>
    </p:spTree>
    <p:extLst>
      <p:ext uri="{BB962C8B-B14F-4D97-AF65-F5344CB8AC3E}">
        <p14:creationId xmlns:p14="http://schemas.microsoft.com/office/powerpoint/2010/main" val="2982577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p:cTn id="7" dur="1000" fill="hold"/>
                                        <p:tgtEl>
                                          <p:spTgt spid="16"/>
                                        </p:tgtEl>
                                        <p:attrNameLst>
                                          <p:attrName>ppt_w</p:attrName>
                                        </p:attrNameLst>
                                      </p:cBhvr>
                                      <p:tavLst>
                                        <p:tav tm="0">
                                          <p:val>
                                            <p:fltVal val="0"/>
                                          </p:val>
                                        </p:tav>
                                        <p:tav tm="100000">
                                          <p:val>
                                            <p:strVal val="#ppt_w"/>
                                          </p:val>
                                        </p:tav>
                                      </p:tavLst>
                                    </p:anim>
                                    <p:anim calcmode="lin" valueType="num">
                                      <p:cBhvr>
                                        <p:cTn id="8" dur="1000" fill="hold"/>
                                        <p:tgtEl>
                                          <p:spTgt spid="16"/>
                                        </p:tgtEl>
                                        <p:attrNameLst>
                                          <p:attrName>ppt_h</p:attrName>
                                        </p:attrNameLst>
                                      </p:cBhvr>
                                      <p:tavLst>
                                        <p:tav tm="0">
                                          <p:val>
                                            <p:fltVal val="0"/>
                                          </p:val>
                                        </p:tav>
                                        <p:tav tm="100000">
                                          <p:val>
                                            <p:strVal val="#ppt_h"/>
                                          </p:val>
                                        </p:tav>
                                      </p:tavLst>
                                    </p:anim>
                                    <p:animEffect transition="in" filter="fade">
                                      <p:cBhvr>
                                        <p:cTn id="9" dur="1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550A3BC7-910E-798B-B4DC-60542248C978}"/>
              </a:ext>
            </a:extLst>
          </p:cNvPr>
          <p:cNvSpPr txBox="1"/>
          <p:nvPr/>
        </p:nvSpPr>
        <p:spPr>
          <a:xfrm>
            <a:off x="9256569" y="48537"/>
            <a:ext cx="2935431"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ACDB5011 – </a:t>
            </a:r>
            <a:r>
              <a:rPr lang="en-GB" sz="1200" b="1" i="1" dirty="0">
                <a:solidFill>
                  <a:schemeClr val="accent1">
                    <a:lumMod val="75000"/>
                  </a:schemeClr>
                </a:solidFill>
              </a:rPr>
              <a:t>Instrumentation and Control</a:t>
            </a:r>
            <a:r>
              <a:rPr lang="en-GB" sz="1200" b="1" i="1" kern="1200" dirty="0">
                <a:solidFill>
                  <a:schemeClr val="accent1">
                    <a:lumMod val="75000"/>
                  </a:schemeClr>
                </a:solidFill>
                <a:latin typeface="+mn-lt"/>
                <a:ea typeface="+mn-ea"/>
                <a:cs typeface="+mn-cs"/>
              </a:rPr>
              <a:t>	</a:t>
            </a:r>
            <a:endParaRPr lang="en-GB" sz="1200" b="1" i="1" dirty="0">
              <a:solidFill>
                <a:schemeClr val="accent1">
                  <a:lumMod val="75000"/>
                </a:schemeClr>
              </a:solidFill>
            </a:endParaRPr>
          </a:p>
        </p:txBody>
      </p:sp>
      <p:sp>
        <p:nvSpPr>
          <p:cNvPr id="9" name="TextBox 8">
            <a:extLst>
              <a:ext uri="{FF2B5EF4-FFF2-40B4-BE49-F238E27FC236}">
                <a16:creationId xmlns:a16="http://schemas.microsoft.com/office/drawing/2014/main" id="{4814DB5E-08C5-6ACE-319F-C90A10130BFC}"/>
              </a:ext>
            </a:extLst>
          </p:cNvPr>
          <p:cNvSpPr txBox="1"/>
          <p:nvPr/>
        </p:nvSpPr>
        <p:spPr>
          <a:xfrm>
            <a:off x="424728" y="480009"/>
            <a:ext cx="10709131" cy="5170646"/>
          </a:xfrm>
          <a:prstGeom prst="rect">
            <a:avLst/>
          </a:prstGeom>
          <a:noFill/>
        </p:spPr>
        <p:txBody>
          <a:bodyPr wrap="square">
            <a:spAutoFit/>
          </a:bodyPr>
          <a:lstStyle/>
          <a:p>
            <a:pPr>
              <a:spcAft>
                <a:spcPct val="50000"/>
              </a:spcAft>
            </a:pPr>
            <a:r>
              <a:rPr lang="en-GB" altLang="en-US" sz="2400" b="1" dirty="0">
                <a:solidFill>
                  <a:srgbClr val="00368D"/>
                </a:solidFill>
                <a:latin typeface="Arial" panose="020B0604020202020204" pitchFamily="34" charset="0"/>
                <a:cs typeface="Arial" panose="020B0604020202020204" pitchFamily="34" charset="0"/>
              </a:rPr>
              <a:t>Solenoid Value</a:t>
            </a:r>
          </a:p>
          <a:p>
            <a:pPr lvl="1">
              <a:spcAft>
                <a:spcPct val="50000"/>
              </a:spcAft>
            </a:pPr>
            <a:endParaRPr lang="en-GB" altLang="en-US" sz="2200" dirty="0">
              <a:solidFill>
                <a:srgbClr val="00368D"/>
              </a:solidFill>
              <a:latin typeface="Arial" panose="020B0604020202020204" pitchFamily="34" charset="0"/>
              <a:cs typeface="Arial" panose="020B0604020202020204" pitchFamily="34" charset="0"/>
            </a:endParaRPr>
          </a:p>
          <a:p>
            <a:pPr lvl="1">
              <a:spcAft>
                <a:spcPct val="50000"/>
              </a:spcAft>
            </a:pPr>
            <a:endParaRPr lang="en-GB" altLang="en-US" sz="2200" dirty="0">
              <a:solidFill>
                <a:srgbClr val="00368D"/>
              </a:solidFill>
              <a:latin typeface="Arial" panose="020B0604020202020204" pitchFamily="34" charset="0"/>
              <a:cs typeface="Arial" panose="020B0604020202020204" pitchFamily="34" charset="0"/>
            </a:endParaRPr>
          </a:p>
          <a:p>
            <a:pPr lvl="1">
              <a:spcAft>
                <a:spcPct val="50000"/>
              </a:spcAft>
            </a:pPr>
            <a:endParaRPr lang="en-GB" altLang="en-US" sz="2200" dirty="0">
              <a:solidFill>
                <a:srgbClr val="00368D"/>
              </a:solidFill>
              <a:latin typeface="Arial" panose="020B0604020202020204" pitchFamily="34" charset="0"/>
              <a:cs typeface="Arial" panose="020B0604020202020204" pitchFamily="34" charset="0"/>
            </a:endParaRPr>
          </a:p>
          <a:p>
            <a:pPr lvl="1">
              <a:spcAft>
                <a:spcPct val="50000"/>
              </a:spcAft>
            </a:pPr>
            <a:endParaRPr lang="en-GB" altLang="en-US" sz="2200" dirty="0">
              <a:solidFill>
                <a:srgbClr val="00368D"/>
              </a:solidFill>
              <a:latin typeface="Arial" panose="020B0604020202020204" pitchFamily="34" charset="0"/>
              <a:cs typeface="Arial" panose="020B0604020202020204" pitchFamily="34" charset="0"/>
            </a:endParaRPr>
          </a:p>
          <a:p>
            <a:pPr lvl="1">
              <a:spcAft>
                <a:spcPct val="50000"/>
              </a:spcAft>
            </a:pPr>
            <a:endParaRPr lang="en-GB" altLang="en-US" sz="2200" dirty="0">
              <a:solidFill>
                <a:srgbClr val="00368D"/>
              </a:solidFill>
              <a:latin typeface="Arial" panose="020B0604020202020204" pitchFamily="34" charset="0"/>
              <a:cs typeface="Arial" panose="020B0604020202020204" pitchFamily="34" charset="0"/>
            </a:endParaRPr>
          </a:p>
          <a:p>
            <a:pPr lvl="1">
              <a:spcAft>
                <a:spcPct val="50000"/>
              </a:spcAft>
            </a:pPr>
            <a:endParaRPr lang="en-GB" altLang="en-US" sz="2200" dirty="0">
              <a:solidFill>
                <a:srgbClr val="00368D"/>
              </a:solidFill>
              <a:latin typeface="Arial" panose="020B0604020202020204" pitchFamily="34" charset="0"/>
              <a:cs typeface="Arial" panose="020B0604020202020204" pitchFamily="34" charset="0"/>
            </a:endParaRPr>
          </a:p>
          <a:p>
            <a:pPr lvl="1">
              <a:lnSpc>
                <a:spcPct val="150000"/>
              </a:lnSpc>
              <a:spcAft>
                <a:spcPct val="50000"/>
              </a:spcAft>
            </a:pPr>
            <a:r>
              <a:rPr lang="en-GB" altLang="en-US" sz="2200" dirty="0">
                <a:solidFill>
                  <a:srgbClr val="00368D"/>
                </a:solidFill>
                <a:latin typeface="Arial" panose="020B0604020202020204" pitchFamily="34" charset="0"/>
                <a:cs typeface="Arial" panose="020B0604020202020204" pitchFamily="34" charset="0"/>
              </a:rPr>
              <a:t>When the desired room temperature has been set on the thermostat dial, the system has only two states of operation; on or off.</a:t>
            </a:r>
          </a:p>
          <a:p>
            <a:pPr lvl="1">
              <a:spcAft>
                <a:spcPct val="50000"/>
              </a:spcAft>
            </a:pPr>
            <a:endParaRPr lang="en-GB" altLang="en-US" sz="2200" dirty="0">
              <a:solidFill>
                <a:srgbClr val="00368D"/>
              </a:solidFill>
              <a:latin typeface="Arial" panose="020B0604020202020204" pitchFamily="34" charset="0"/>
              <a:cs typeface="Arial" panose="020B0604020202020204" pitchFamily="34" charset="0"/>
            </a:endParaRPr>
          </a:p>
        </p:txBody>
      </p:sp>
      <p:pic>
        <p:nvPicPr>
          <p:cNvPr id="17" name="Picture 16" descr="Valve_actuator.gif">
            <a:extLst>
              <a:ext uri="{FF2B5EF4-FFF2-40B4-BE49-F238E27FC236}">
                <a16:creationId xmlns:a16="http://schemas.microsoft.com/office/drawing/2014/main" id="{689B50DD-CA9A-8B3B-E359-2DB7B67C4B12}"/>
              </a:ext>
            </a:extLst>
          </p:cNvPr>
          <p:cNvPicPr>
            <a:picLocks noChangeAspect="1"/>
          </p:cNvPicPr>
          <p:nvPr/>
        </p:nvPicPr>
        <p:blipFill>
          <a:blip r:embed="rId2">
            <a:clrChange>
              <a:clrFrom>
                <a:srgbClr val="FFFFFF"/>
              </a:clrFrom>
              <a:clrTo>
                <a:srgbClr val="FFFFFF">
                  <a:alpha val="0"/>
                </a:srgbClr>
              </a:clrTo>
            </a:clrChange>
          </a:blip>
          <a:stretch>
            <a:fillRect/>
          </a:stretch>
        </p:blipFill>
        <p:spPr bwMode="auto">
          <a:xfrm>
            <a:off x="3251805" y="1181195"/>
            <a:ext cx="3470275" cy="2524125"/>
          </a:xfrm>
          <a:prstGeom prst="rect">
            <a:avLst/>
          </a:prstGeom>
          <a:noFill/>
          <a:ln w="9525">
            <a:noFill/>
            <a:miter lim="800000"/>
            <a:headEnd/>
            <a:tailEnd/>
          </a:ln>
          <a:effectLst>
            <a:outerShdw blurRad="76200" dist="12700" dir="2700000" sy="-23000" kx="-800400" algn="bl" rotWithShape="0">
              <a:prstClr val="black">
                <a:alpha val="20000"/>
              </a:prstClr>
            </a:outerShdw>
          </a:effectLst>
        </p:spPr>
      </p:pic>
      <p:pic>
        <p:nvPicPr>
          <p:cNvPr id="4" name="Picture 3">
            <a:extLst>
              <a:ext uri="{FF2B5EF4-FFF2-40B4-BE49-F238E27FC236}">
                <a16:creationId xmlns:a16="http://schemas.microsoft.com/office/drawing/2014/main" id="{22AF3332-B41C-AF8D-7B81-AC57B0E76ED0}"/>
              </a:ext>
            </a:extLst>
          </p:cNvPr>
          <p:cNvPicPr>
            <a:picLocks noChangeAspect="1"/>
          </p:cNvPicPr>
          <p:nvPr/>
        </p:nvPicPr>
        <p:blipFill>
          <a:blip r:embed="rId3">
            <a:alphaModFix amt="85000"/>
          </a:blip>
          <a:stretch>
            <a:fillRect/>
          </a:stretch>
        </p:blipFill>
        <p:spPr>
          <a:xfrm>
            <a:off x="0" y="5991301"/>
            <a:ext cx="12192000" cy="866699"/>
          </a:xfrm>
          <a:prstGeom prst="rect">
            <a:avLst/>
          </a:prstGeom>
        </p:spPr>
      </p:pic>
    </p:spTree>
    <p:extLst>
      <p:ext uri="{BB962C8B-B14F-4D97-AF65-F5344CB8AC3E}">
        <p14:creationId xmlns:p14="http://schemas.microsoft.com/office/powerpoint/2010/main" val="2919292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550A3BC7-910E-798B-B4DC-60542248C978}"/>
              </a:ext>
            </a:extLst>
          </p:cNvPr>
          <p:cNvSpPr txBox="1"/>
          <p:nvPr/>
        </p:nvSpPr>
        <p:spPr>
          <a:xfrm>
            <a:off x="9256569" y="48537"/>
            <a:ext cx="2935431"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ACDB5011 – </a:t>
            </a:r>
            <a:r>
              <a:rPr lang="en-GB" sz="1200" b="1" i="1" dirty="0">
                <a:solidFill>
                  <a:schemeClr val="accent1">
                    <a:lumMod val="75000"/>
                  </a:schemeClr>
                </a:solidFill>
              </a:rPr>
              <a:t>Instrumentation and Control</a:t>
            </a:r>
            <a:r>
              <a:rPr lang="en-GB" sz="1200" b="1" i="1" kern="1200" dirty="0">
                <a:solidFill>
                  <a:schemeClr val="accent1">
                    <a:lumMod val="75000"/>
                  </a:schemeClr>
                </a:solidFill>
                <a:latin typeface="+mn-lt"/>
                <a:ea typeface="+mn-ea"/>
                <a:cs typeface="+mn-cs"/>
              </a:rPr>
              <a:t>	</a:t>
            </a:r>
            <a:endParaRPr lang="en-GB" sz="1200" b="1" i="1" dirty="0">
              <a:solidFill>
                <a:schemeClr val="accent1">
                  <a:lumMod val="75000"/>
                </a:schemeClr>
              </a:solidFill>
            </a:endParaRPr>
          </a:p>
        </p:txBody>
      </p:sp>
      <p:sp>
        <p:nvSpPr>
          <p:cNvPr id="4" name="Text Box 3">
            <a:extLst>
              <a:ext uri="{FF2B5EF4-FFF2-40B4-BE49-F238E27FC236}">
                <a16:creationId xmlns:a16="http://schemas.microsoft.com/office/drawing/2014/main" id="{FDCE4E0C-5453-5AD4-2956-51E22C2391C3}"/>
              </a:ext>
            </a:extLst>
          </p:cNvPr>
          <p:cNvSpPr txBox="1">
            <a:spLocks noChangeArrowheads="1"/>
          </p:cNvSpPr>
          <p:nvPr/>
        </p:nvSpPr>
        <p:spPr bwMode="auto">
          <a:xfrm>
            <a:off x="482889" y="617444"/>
            <a:ext cx="9222220" cy="477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500" b="1" dirty="0">
                <a:solidFill>
                  <a:srgbClr val="00368D"/>
                </a:solidFill>
              </a:rPr>
              <a:t>Working of  ON/OFF Controlled Room Heating System  </a:t>
            </a:r>
          </a:p>
        </p:txBody>
      </p:sp>
      <p:pic>
        <p:nvPicPr>
          <p:cNvPr id="2" name="Picture 1">
            <a:extLst>
              <a:ext uri="{FF2B5EF4-FFF2-40B4-BE49-F238E27FC236}">
                <a16:creationId xmlns:a16="http://schemas.microsoft.com/office/drawing/2014/main" id="{6EC0D822-4A43-FC9F-1FE4-74FC9DD6207A}"/>
              </a:ext>
            </a:extLst>
          </p:cNvPr>
          <p:cNvPicPr>
            <a:picLocks noChangeAspect="1"/>
          </p:cNvPicPr>
          <p:nvPr/>
        </p:nvPicPr>
        <p:blipFill>
          <a:blip r:embed="rId2">
            <a:alphaModFix amt="85000"/>
          </a:blip>
          <a:stretch>
            <a:fillRect/>
          </a:stretch>
        </p:blipFill>
        <p:spPr>
          <a:xfrm>
            <a:off x="0" y="5991301"/>
            <a:ext cx="12192000" cy="866699"/>
          </a:xfrm>
          <a:prstGeom prst="rect">
            <a:avLst/>
          </a:prstGeom>
        </p:spPr>
      </p:pic>
      <p:grpSp>
        <p:nvGrpSpPr>
          <p:cNvPr id="3" name="Group 2">
            <a:extLst>
              <a:ext uri="{FF2B5EF4-FFF2-40B4-BE49-F238E27FC236}">
                <a16:creationId xmlns:a16="http://schemas.microsoft.com/office/drawing/2014/main" id="{C5E6A6C4-000B-D49A-47F0-6F1C437668E3}"/>
              </a:ext>
            </a:extLst>
          </p:cNvPr>
          <p:cNvGrpSpPr>
            <a:grpSpLocks/>
          </p:cNvGrpSpPr>
          <p:nvPr/>
        </p:nvGrpSpPr>
        <p:grpSpPr bwMode="auto">
          <a:xfrm>
            <a:off x="1932860" y="1707395"/>
            <a:ext cx="7620000" cy="3390900"/>
            <a:chOff x="915988" y="1085599"/>
            <a:chExt cx="7620000" cy="3390900"/>
          </a:xfrm>
        </p:grpSpPr>
        <p:pic>
          <p:nvPicPr>
            <p:cNvPr id="8" name="Picture 63">
              <a:extLst>
                <a:ext uri="{FF2B5EF4-FFF2-40B4-BE49-F238E27FC236}">
                  <a16:creationId xmlns:a16="http://schemas.microsoft.com/office/drawing/2014/main" id="{B3D4623E-2513-8162-6B4A-768C3CD99411}"/>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915988" y="1085599"/>
              <a:ext cx="7620000" cy="3390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a:extLst>
                <a:ext uri="{FF2B5EF4-FFF2-40B4-BE49-F238E27FC236}">
                  <a16:creationId xmlns:a16="http://schemas.microsoft.com/office/drawing/2014/main" id="{3AFC4C65-E9C7-DF77-7713-CFE5F53EE807}"/>
                </a:ext>
              </a:extLst>
            </p:cNvPr>
            <p:cNvSpPr/>
            <p:nvPr/>
          </p:nvSpPr>
          <p:spPr>
            <a:xfrm>
              <a:off x="917575" y="1085599"/>
              <a:ext cx="7618413" cy="33909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sp>
        <p:nvSpPr>
          <p:cNvPr id="11" name="TextBox 31">
            <a:extLst>
              <a:ext uri="{FF2B5EF4-FFF2-40B4-BE49-F238E27FC236}">
                <a16:creationId xmlns:a16="http://schemas.microsoft.com/office/drawing/2014/main" id="{8A64D620-10B4-0616-2B79-6BB98C23E59C}"/>
              </a:ext>
            </a:extLst>
          </p:cNvPr>
          <p:cNvSpPr txBox="1">
            <a:spLocks noChangeArrowheads="1"/>
          </p:cNvSpPr>
          <p:nvPr/>
        </p:nvSpPr>
        <p:spPr bwMode="auto">
          <a:xfrm>
            <a:off x="7386193" y="4185053"/>
            <a:ext cx="1296987"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a:t>Radiator</a:t>
            </a:r>
          </a:p>
        </p:txBody>
      </p:sp>
      <p:sp>
        <p:nvSpPr>
          <p:cNvPr id="12" name="TextBox 32">
            <a:extLst>
              <a:ext uri="{FF2B5EF4-FFF2-40B4-BE49-F238E27FC236}">
                <a16:creationId xmlns:a16="http://schemas.microsoft.com/office/drawing/2014/main" id="{FD23F313-BFBF-D6EE-025A-13522AE39A2F}"/>
              </a:ext>
            </a:extLst>
          </p:cNvPr>
          <p:cNvSpPr txBox="1">
            <a:spLocks noChangeArrowheads="1"/>
          </p:cNvSpPr>
          <p:nvPr/>
        </p:nvSpPr>
        <p:spPr bwMode="auto">
          <a:xfrm>
            <a:off x="6272336" y="1889525"/>
            <a:ext cx="124328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dirty="0"/>
              <a:t>Room Thermostat</a:t>
            </a:r>
          </a:p>
        </p:txBody>
      </p:sp>
      <p:sp>
        <p:nvSpPr>
          <p:cNvPr id="13" name="TextBox 33">
            <a:extLst>
              <a:ext uri="{FF2B5EF4-FFF2-40B4-BE49-F238E27FC236}">
                <a16:creationId xmlns:a16="http://schemas.microsoft.com/office/drawing/2014/main" id="{7CB051A5-BBD4-8BA9-007E-A3E56F8C9EF6}"/>
              </a:ext>
            </a:extLst>
          </p:cNvPr>
          <p:cNvSpPr txBox="1">
            <a:spLocks noChangeArrowheads="1"/>
          </p:cNvSpPr>
          <p:nvPr/>
        </p:nvSpPr>
        <p:spPr bwMode="auto">
          <a:xfrm>
            <a:off x="4216321" y="4139786"/>
            <a:ext cx="1217612"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dirty="0"/>
              <a:t>Solenoid valve</a:t>
            </a:r>
          </a:p>
        </p:txBody>
      </p:sp>
      <p:sp>
        <p:nvSpPr>
          <p:cNvPr id="14" name="TextBox 34">
            <a:extLst>
              <a:ext uri="{FF2B5EF4-FFF2-40B4-BE49-F238E27FC236}">
                <a16:creationId xmlns:a16="http://schemas.microsoft.com/office/drawing/2014/main" id="{2A880694-851B-2B4E-4D0B-8CE5696D1DE7}"/>
              </a:ext>
            </a:extLst>
          </p:cNvPr>
          <p:cNvSpPr txBox="1">
            <a:spLocks noChangeArrowheads="1"/>
          </p:cNvSpPr>
          <p:nvPr/>
        </p:nvSpPr>
        <p:spPr bwMode="auto">
          <a:xfrm>
            <a:off x="2972673" y="2335214"/>
            <a:ext cx="6223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Boiler</a:t>
            </a:r>
          </a:p>
        </p:txBody>
      </p:sp>
      <p:sp>
        <p:nvSpPr>
          <p:cNvPr id="16" name="TextBox 35">
            <a:extLst>
              <a:ext uri="{FF2B5EF4-FFF2-40B4-BE49-F238E27FC236}">
                <a16:creationId xmlns:a16="http://schemas.microsoft.com/office/drawing/2014/main" id="{18542CC2-8575-3944-2EDB-5816DAA1E7BB}"/>
              </a:ext>
            </a:extLst>
          </p:cNvPr>
          <p:cNvSpPr txBox="1">
            <a:spLocks noChangeArrowheads="1"/>
          </p:cNvSpPr>
          <p:nvPr/>
        </p:nvSpPr>
        <p:spPr bwMode="auto">
          <a:xfrm>
            <a:off x="2034461" y="3114676"/>
            <a:ext cx="7524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Mains</a:t>
            </a:r>
          </a:p>
          <a:p>
            <a:pPr eaLnBrk="1" hangingPunct="1"/>
            <a:r>
              <a:rPr lang="en-GB" altLang="en-US" sz="1200"/>
              <a:t>water</a:t>
            </a:r>
          </a:p>
          <a:p>
            <a:pPr eaLnBrk="1" hangingPunct="1"/>
            <a:r>
              <a:rPr lang="en-GB" altLang="en-US" sz="1200"/>
              <a:t>supply</a:t>
            </a:r>
          </a:p>
        </p:txBody>
      </p:sp>
      <p:sp>
        <p:nvSpPr>
          <p:cNvPr id="17" name="TextBox 37">
            <a:extLst>
              <a:ext uri="{FF2B5EF4-FFF2-40B4-BE49-F238E27FC236}">
                <a16:creationId xmlns:a16="http://schemas.microsoft.com/office/drawing/2014/main" id="{4120626F-8C58-5CCB-5802-E52C2FD6D369}"/>
              </a:ext>
            </a:extLst>
          </p:cNvPr>
          <p:cNvSpPr txBox="1">
            <a:spLocks noChangeArrowheads="1"/>
          </p:cNvSpPr>
          <p:nvPr/>
        </p:nvSpPr>
        <p:spPr bwMode="auto">
          <a:xfrm>
            <a:off x="5133439" y="4725195"/>
            <a:ext cx="1760538"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dirty="0"/>
              <a:t>Cool water returns</a:t>
            </a:r>
          </a:p>
        </p:txBody>
      </p:sp>
      <p:cxnSp>
        <p:nvCxnSpPr>
          <p:cNvPr id="18" name="Straight Connector 17">
            <a:extLst>
              <a:ext uri="{FF2B5EF4-FFF2-40B4-BE49-F238E27FC236}">
                <a16:creationId xmlns:a16="http://schemas.microsoft.com/office/drawing/2014/main" id="{18754DC2-2729-5274-33D1-CDE7A66E002B}"/>
              </a:ext>
            </a:extLst>
          </p:cNvPr>
          <p:cNvCxnSpPr/>
          <p:nvPr/>
        </p:nvCxnSpPr>
        <p:spPr bwMode="auto">
          <a:xfrm rot="5400000" flipH="1" flipV="1">
            <a:off x="3727530" y="3080545"/>
            <a:ext cx="1189037" cy="212725"/>
          </a:xfrm>
          <a:prstGeom prst="line">
            <a:avLst/>
          </a:prstGeom>
          <a:ln w="12700">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19" name="TextBox 40">
            <a:extLst>
              <a:ext uri="{FF2B5EF4-FFF2-40B4-BE49-F238E27FC236}">
                <a16:creationId xmlns:a16="http://schemas.microsoft.com/office/drawing/2014/main" id="{727990D7-7042-EBF7-591A-02BBE3FE61B1}"/>
              </a:ext>
            </a:extLst>
          </p:cNvPr>
          <p:cNvSpPr txBox="1">
            <a:spLocks noChangeArrowheads="1"/>
          </p:cNvSpPr>
          <p:nvPr/>
        </p:nvSpPr>
        <p:spPr bwMode="auto">
          <a:xfrm>
            <a:off x="3977561" y="2097089"/>
            <a:ext cx="124777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dirty="0"/>
              <a:t>Hot water under pressure </a:t>
            </a:r>
          </a:p>
        </p:txBody>
      </p:sp>
    </p:spTree>
    <p:extLst>
      <p:ext uri="{BB962C8B-B14F-4D97-AF65-F5344CB8AC3E}">
        <p14:creationId xmlns:p14="http://schemas.microsoft.com/office/powerpoint/2010/main" val="4110037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fade">
                                      <p:cBhvr>
                                        <p:cTn id="11" dur="500"/>
                                        <p:tgtEl>
                                          <p:spTgt spid="16"/>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500"/>
                                        <p:tgtEl>
                                          <p:spTgt spid="14"/>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9"/>
                                        </p:tgtEl>
                                        <p:attrNameLst>
                                          <p:attrName>style.visibility</p:attrName>
                                        </p:attrNameLst>
                                      </p:cBhvr>
                                      <p:to>
                                        <p:strVal val="visible"/>
                                      </p:to>
                                    </p:set>
                                    <p:animEffect transition="in" filter="fade">
                                      <p:cBhvr>
                                        <p:cTn id="19" dur="500"/>
                                        <p:tgtEl>
                                          <p:spTgt spid="19"/>
                                        </p:tgtEl>
                                      </p:cBhvr>
                                    </p:animEffect>
                                  </p:childTnLst>
                                </p:cTn>
                              </p:par>
                              <p:par>
                                <p:cTn id="20" presetID="22" presetClass="entr" presetSubtype="1" fill="hold" nodeType="with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wipe(up)">
                                      <p:cBhvr>
                                        <p:cTn id="22" dur="500"/>
                                        <p:tgtEl>
                                          <p:spTgt spid="18"/>
                                        </p:tgtEl>
                                      </p:cBhvr>
                                    </p:animEffect>
                                  </p:childTnLst>
                                </p:cTn>
                              </p:par>
                            </p:childTnLst>
                          </p:cTn>
                        </p:par>
                        <p:par>
                          <p:cTn id="23" fill="hold">
                            <p:stCondLst>
                              <p:cond delay="2000"/>
                            </p:stCondLst>
                            <p:childTnLst>
                              <p:par>
                                <p:cTn id="24" presetID="10" presetClass="entr" presetSubtype="0" fill="hold" grpId="0" nodeType="after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childTnLst>
                          </p:cTn>
                        </p:par>
                        <p:par>
                          <p:cTn id="27" fill="hold">
                            <p:stCondLst>
                              <p:cond delay="2500"/>
                            </p:stCondLst>
                            <p:childTnLst>
                              <p:par>
                                <p:cTn id="28" presetID="10" presetClass="entr" presetSubtype="0" fill="hold" grpId="0" nodeType="after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childTnLst>
                          </p:cTn>
                        </p:par>
                        <p:par>
                          <p:cTn id="31" fill="hold">
                            <p:stCondLst>
                              <p:cond delay="3000"/>
                            </p:stCondLst>
                            <p:childTnLst>
                              <p:par>
                                <p:cTn id="32" presetID="10" presetClass="entr" presetSubtype="0" fill="hold" grpId="0" nodeType="afterEffect">
                                  <p:stCondLst>
                                    <p:cond delay="0"/>
                                  </p:stCondLst>
                                  <p:childTnLst>
                                    <p:set>
                                      <p:cBhvr>
                                        <p:cTn id="33" dur="1" fill="hold">
                                          <p:stCondLst>
                                            <p:cond delay="0"/>
                                          </p:stCondLst>
                                        </p:cTn>
                                        <p:tgtEl>
                                          <p:spTgt spid="17"/>
                                        </p:tgtEl>
                                        <p:attrNameLst>
                                          <p:attrName>style.visibility</p:attrName>
                                        </p:attrNameLst>
                                      </p:cBhvr>
                                      <p:to>
                                        <p:strVal val="visible"/>
                                      </p:to>
                                    </p:set>
                                    <p:animEffect transition="in" filter="fade">
                                      <p:cBhvr>
                                        <p:cTn id="34" dur="500"/>
                                        <p:tgtEl>
                                          <p:spTgt spid="17"/>
                                        </p:tgtEl>
                                      </p:cBhvr>
                                    </p:animEffect>
                                  </p:childTnLst>
                                </p:cTn>
                              </p:par>
                            </p:childTnLst>
                          </p:cTn>
                        </p:par>
                        <p:par>
                          <p:cTn id="35" fill="hold">
                            <p:stCondLst>
                              <p:cond delay="3500"/>
                            </p:stCondLst>
                            <p:childTnLst>
                              <p:par>
                                <p:cTn id="36" presetID="10" presetClass="entr" presetSubtype="0" fill="hold" grpId="0" nodeType="after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fade">
                                      <p:cBhvr>
                                        <p:cTn id="3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P spid="16" grpId="0"/>
      <p:bldP spid="17" grpId="0"/>
      <p:bldP spid="1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550A3BC7-910E-798B-B4DC-60542248C978}"/>
              </a:ext>
            </a:extLst>
          </p:cNvPr>
          <p:cNvSpPr txBox="1"/>
          <p:nvPr/>
        </p:nvSpPr>
        <p:spPr>
          <a:xfrm>
            <a:off x="9256569" y="48537"/>
            <a:ext cx="2935431"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ACDB5011 – </a:t>
            </a:r>
            <a:r>
              <a:rPr lang="en-GB" sz="1200" b="1" i="1" dirty="0">
                <a:solidFill>
                  <a:schemeClr val="accent1">
                    <a:lumMod val="75000"/>
                  </a:schemeClr>
                </a:solidFill>
              </a:rPr>
              <a:t>Instrumentation and Control</a:t>
            </a:r>
            <a:r>
              <a:rPr lang="en-GB" sz="1200" b="1" i="1" kern="1200" dirty="0">
                <a:solidFill>
                  <a:schemeClr val="accent1">
                    <a:lumMod val="75000"/>
                  </a:schemeClr>
                </a:solidFill>
                <a:latin typeface="+mn-lt"/>
                <a:ea typeface="+mn-ea"/>
                <a:cs typeface="+mn-cs"/>
              </a:rPr>
              <a:t>	</a:t>
            </a:r>
            <a:endParaRPr lang="en-GB" sz="1200" b="1" i="1" dirty="0">
              <a:solidFill>
                <a:schemeClr val="accent1">
                  <a:lumMod val="75000"/>
                </a:schemeClr>
              </a:solidFill>
            </a:endParaRPr>
          </a:p>
        </p:txBody>
      </p:sp>
      <p:sp>
        <p:nvSpPr>
          <p:cNvPr id="4" name="Text Box 3">
            <a:extLst>
              <a:ext uri="{FF2B5EF4-FFF2-40B4-BE49-F238E27FC236}">
                <a16:creationId xmlns:a16="http://schemas.microsoft.com/office/drawing/2014/main" id="{FDCE4E0C-5453-5AD4-2956-51E22C2391C3}"/>
              </a:ext>
            </a:extLst>
          </p:cNvPr>
          <p:cNvSpPr txBox="1">
            <a:spLocks noChangeArrowheads="1"/>
          </p:cNvSpPr>
          <p:nvPr/>
        </p:nvSpPr>
        <p:spPr bwMode="auto">
          <a:xfrm>
            <a:off x="285462" y="817067"/>
            <a:ext cx="9222220" cy="477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500" b="1" dirty="0">
                <a:solidFill>
                  <a:srgbClr val="00368D"/>
                </a:solidFill>
              </a:rPr>
              <a:t>Working Bimetallic Strip</a:t>
            </a:r>
          </a:p>
        </p:txBody>
      </p:sp>
      <p:pic>
        <p:nvPicPr>
          <p:cNvPr id="2" name="Picture 1">
            <a:extLst>
              <a:ext uri="{FF2B5EF4-FFF2-40B4-BE49-F238E27FC236}">
                <a16:creationId xmlns:a16="http://schemas.microsoft.com/office/drawing/2014/main" id="{6EC0D822-4A43-FC9F-1FE4-74FC9DD6207A}"/>
              </a:ext>
            </a:extLst>
          </p:cNvPr>
          <p:cNvPicPr>
            <a:picLocks noChangeAspect="1"/>
          </p:cNvPicPr>
          <p:nvPr/>
        </p:nvPicPr>
        <p:blipFill>
          <a:blip r:embed="rId2">
            <a:alphaModFix amt="85000"/>
          </a:blip>
          <a:stretch>
            <a:fillRect/>
          </a:stretch>
        </p:blipFill>
        <p:spPr>
          <a:xfrm>
            <a:off x="0" y="5991301"/>
            <a:ext cx="12192000" cy="866699"/>
          </a:xfrm>
          <a:prstGeom prst="rect">
            <a:avLst/>
          </a:prstGeom>
        </p:spPr>
      </p:pic>
      <p:grpSp>
        <p:nvGrpSpPr>
          <p:cNvPr id="5" name="Group 4">
            <a:extLst>
              <a:ext uri="{FF2B5EF4-FFF2-40B4-BE49-F238E27FC236}">
                <a16:creationId xmlns:a16="http://schemas.microsoft.com/office/drawing/2014/main" id="{83685484-095A-50EE-F3AE-BF0B762D6F10}"/>
              </a:ext>
            </a:extLst>
          </p:cNvPr>
          <p:cNvGrpSpPr>
            <a:grpSpLocks/>
          </p:cNvGrpSpPr>
          <p:nvPr/>
        </p:nvGrpSpPr>
        <p:grpSpPr bwMode="auto">
          <a:xfrm>
            <a:off x="8499186" y="617444"/>
            <a:ext cx="3209925" cy="5349875"/>
            <a:chOff x="4472781" y="981074"/>
            <a:chExt cx="3209925" cy="5349876"/>
          </a:xfrm>
        </p:grpSpPr>
        <p:pic>
          <p:nvPicPr>
            <p:cNvPr id="6" name="Picture 8">
              <a:extLst>
                <a:ext uri="{FF2B5EF4-FFF2-40B4-BE49-F238E27FC236}">
                  <a16:creationId xmlns:a16="http://schemas.microsoft.com/office/drawing/2014/main" id="{8DC391E5-3737-2E9B-50BC-6963F8BAEF94}"/>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4472781" y="981074"/>
              <a:ext cx="3209925" cy="534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a:extLst>
                <a:ext uri="{FF2B5EF4-FFF2-40B4-BE49-F238E27FC236}">
                  <a16:creationId xmlns:a16="http://schemas.microsoft.com/office/drawing/2014/main" id="{6AFA5BD4-66CF-ADE9-7652-9FAEE63A047D}"/>
                </a:ext>
              </a:extLst>
            </p:cNvPr>
            <p:cNvSpPr/>
            <p:nvPr/>
          </p:nvSpPr>
          <p:spPr>
            <a:xfrm>
              <a:off x="4472781" y="981074"/>
              <a:ext cx="3209925" cy="5349876"/>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grpSp>
      <p:sp>
        <p:nvSpPr>
          <p:cNvPr id="10" name="TextBox 9">
            <a:extLst>
              <a:ext uri="{FF2B5EF4-FFF2-40B4-BE49-F238E27FC236}">
                <a16:creationId xmlns:a16="http://schemas.microsoft.com/office/drawing/2014/main" id="{CF98524E-DAAC-54A1-552F-2A0973D9C0C0}"/>
              </a:ext>
            </a:extLst>
          </p:cNvPr>
          <p:cNvSpPr txBox="1">
            <a:spLocks noChangeArrowheads="1"/>
          </p:cNvSpPr>
          <p:nvPr/>
        </p:nvSpPr>
        <p:spPr bwMode="auto">
          <a:xfrm>
            <a:off x="10548648" y="3549556"/>
            <a:ext cx="11461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a:t>Thermostat dial</a:t>
            </a:r>
          </a:p>
        </p:txBody>
      </p:sp>
      <p:cxnSp>
        <p:nvCxnSpPr>
          <p:cNvPr id="20" name="Straight Connector 19">
            <a:extLst>
              <a:ext uri="{FF2B5EF4-FFF2-40B4-BE49-F238E27FC236}">
                <a16:creationId xmlns:a16="http://schemas.microsoft.com/office/drawing/2014/main" id="{7A6C898C-30F3-4AE4-79B1-58A826120333}"/>
              </a:ext>
            </a:extLst>
          </p:cNvPr>
          <p:cNvCxnSpPr/>
          <p:nvPr/>
        </p:nvCxnSpPr>
        <p:spPr>
          <a:xfrm flipH="1">
            <a:off x="11028072" y="4009930"/>
            <a:ext cx="192088" cy="350838"/>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0E27CE3F-C281-0395-7E27-88C04269748E}"/>
              </a:ext>
            </a:extLst>
          </p:cNvPr>
          <p:cNvSpPr txBox="1">
            <a:spLocks noChangeArrowheads="1"/>
          </p:cNvSpPr>
          <p:nvPr/>
        </p:nvSpPr>
        <p:spPr bwMode="auto">
          <a:xfrm>
            <a:off x="10737560" y="2389094"/>
            <a:ext cx="773112"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Insulator</a:t>
            </a:r>
          </a:p>
        </p:txBody>
      </p:sp>
      <p:sp>
        <p:nvSpPr>
          <p:cNvPr id="22" name="TextBox 21">
            <a:extLst>
              <a:ext uri="{FF2B5EF4-FFF2-40B4-BE49-F238E27FC236}">
                <a16:creationId xmlns:a16="http://schemas.microsoft.com/office/drawing/2014/main" id="{B9327C0F-1F54-5E2F-94EA-4FD6562DE950}"/>
              </a:ext>
            </a:extLst>
          </p:cNvPr>
          <p:cNvSpPr txBox="1">
            <a:spLocks noChangeArrowheads="1"/>
          </p:cNvSpPr>
          <p:nvPr/>
        </p:nvSpPr>
        <p:spPr bwMode="auto">
          <a:xfrm>
            <a:off x="10431173" y="779369"/>
            <a:ext cx="12684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To heater circuit</a:t>
            </a:r>
          </a:p>
        </p:txBody>
      </p:sp>
      <p:sp>
        <p:nvSpPr>
          <p:cNvPr id="23" name="TextBox 22">
            <a:extLst>
              <a:ext uri="{FF2B5EF4-FFF2-40B4-BE49-F238E27FC236}">
                <a16:creationId xmlns:a16="http://schemas.microsoft.com/office/drawing/2014/main" id="{EA53CF0F-9685-B9C5-05DD-392E1301F465}"/>
              </a:ext>
            </a:extLst>
          </p:cNvPr>
          <p:cNvSpPr txBox="1">
            <a:spLocks noChangeArrowheads="1"/>
          </p:cNvSpPr>
          <p:nvPr/>
        </p:nvSpPr>
        <p:spPr bwMode="auto">
          <a:xfrm>
            <a:off x="8576973" y="3865468"/>
            <a:ext cx="9937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a:t>Bimetallic strip</a:t>
            </a:r>
          </a:p>
        </p:txBody>
      </p:sp>
      <p:sp>
        <p:nvSpPr>
          <p:cNvPr id="24" name="TextBox 23">
            <a:extLst>
              <a:ext uri="{FF2B5EF4-FFF2-40B4-BE49-F238E27FC236}">
                <a16:creationId xmlns:a16="http://schemas.microsoft.com/office/drawing/2014/main" id="{D53ADE8F-82E0-D0D2-CFA0-0F26E11BEA47}"/>
              </a:ext>
            </a:extLst>
          </p:cNvPr>
          <p:cNvSpPr txBox="1">
            <a:spLocks noChangeArrowheads="1"/>
          </p:cNvSpPr>
          <p:nvPr/>
        </p:nvSpPr>
        <p:spPr bwMode="auto">
          <a:xfrm>
            <a:off x="8551573" y="5662519"/>
            <a:ext cx="7905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Contacts</a:t>
            </a:r>
          </a:p>
        </p:txBody>
      </p:sp>
      <p:cxnSp>
        <p:nvCxnSpPr>
          <p:cNvPr id="25" name="Straight Connector 24">
            <a:extLst>
              <a:ext uri="{FF2B5EF4-FFF2-40B4-BE49-F238E27FC236}">
                <a16:creationId xmlns:a16="http://schemas.microsoft.com/office/drawing/2014/main" id="{5BE83F72-B20F-8256-24EE-B0C2A8312EB9}"/>
              </a:ext>
            </a:extLst>
          </p:cNvPr>
          <p:cNvCxnSpPr/>
          <p:nvPr/>
        </p:nvCxnSpPr>
        <p:spPr>
          <a:xfrm flipH="1">
            <a:off x="10332748" y="2552605"/>
            <a:ext cx="404813" cy="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F5268A25-E247-EBAA-D2B3-37E53D967CA5}"/>
              </a:ext>
            </a:extLst>
          </p:cNvPr>
          <p:cNvSpPr txBox="1"/>
          <p:nvPr/>
        </p:nvSpPr>
        <p:spPr>
          <a:xfrm>
            <a:off x="768928" y="1595542"/>
            <a:ext cx="7372640" cy="460004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altLang="en-US" sz="2200" dirty="0">
                <a:solidFill>
                  <a:srgbClr val="00368D"/>
                </a:solidFill>
                <a:latin typeface="Arial" panose="020B0604020202020204" pitchFamily="34" charset="0"/>
                <a:cs typeface="Arial" panose="020B0604020202020204" pitchFamily="34" charset="0"/>
              </a:rPr>
              <a:t>One of the thermostat contacts is adjustable by the thermostat dial.</a:t>
            </a:r>
          </a:p>
          <a:p>
            <a:pPr marL="342900" indent="-342900" algn="just">
              <a:lnSpc>
                <a:spcPct val="150000"/>
              </a:lnSpc>
              <a:buFont typeface="Arial" panose="020B0604020202020204" pitchFamily="34" charset="0"/>
              <a:buChar char="‾"/>
            </a:pPr>
            <a:r>
              <a:rPr lang="en-GB" altLang="en-US" sz="2200" dirty="0">
                <a:solidFill>
                  <a:srgbClr val="00368D"/>
                </a:solidFill>
                <a:latin typeface="Arial" panose="020B0604020202020204" pitchFamily="34" charset="0"/>
                <a:cs typeface="Arial" panose="020B0604020202020204" pitchFamily="34" charset="0"/>
              </a:rPr>
              <a:t>The adjustable contact can be moved closer to or further away from the bimetallic strip that forms the other contact.</a:t>
            </a:r>
          </a:p>
          <a:p>
            <a:pPr marL="342900" indent="-342900" algn="just">
              <a:lnSpc>
                <a:spcPct val="150000"/>
              </a:lnSpc>
              <a:buFont typeface="Arial" panose="020B0604020202020204" pitchFamily="34" charset="0"/>
              <a:buChar char="‾"/>
            </a:pPr>
            <a:r>
              <a:rPr lang="en-GB" altLang="en-US" sz="2200" dirty="0">
                <a:solidFill>
                  <a:srgbClr val="00368D"/>
                </a:solidFill>
                <a:latin typeface="Arial" panose="020B0604020202020204" pitchFamily="34" charset="0"/>
                <a:cs typeface="Arial" panose="020B0604020202020204" pitchFamily="34" charset="0"/>
              </a:rPr>
              <a:t>When the desired room temperature is reached, the bimetallic strip bends enough to open the contacts.</a:t>
            </a:r>
          </a:p>
          <a:p>
            <a:pPr marL="342900" indent="-342900">
              <a:lnSpc>
                <a:spcPct val="150000"/>
              </a:lnSpc>
              <a:buFont typeface="Arial" panose="020B0604020202020204" pitchFamily="34" charset="0"/>
              <a:buChar char="‾"/>
            </a:pPr>
            <a:endParaRPr lang="en-GB" altLang="en-US" sz="2200" dirty="0">
              <a:solidFill>
                <a:srgbClr val="00368D"/>
              </a:solidFill>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endParaRPr lang="en-GB" altLang="en-US" sz="2200" dirty="0">
              <a:solidFill>
                <a:srgbClr val="00368D"/>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6042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1"/>
                                        </p:tgtEl>
                                        <p:attrNameLst>
                                          <p:attrName>style.visibility</p:attrName>
                                        </p:attrNameLst>
                                      </p:cBhvr>
                                      <p:to>
                                        <p:strVal val="visible"/>
                                      </p:to>
                                    </p:set>
                                    <p:animEffect transition="in" filter="fade">
                                      <p:cBhvr>
                                        <p:cTn id="11" dur="500"/>
                                        <p:tgtEl>
                                          <p:spTgt spid="21"/>
                                        </p:tgtEl>
                                      </p:cBhvr>
                                    </p:animEffect>
                                  </p:childTnLst>
                                </p:cTn>
                              </p:par>
                              <p:par>
                                <p:cTn id="12" presetID="22" presetClass="entr" presetSubtype="2" fill="hold" nodeType="withEffect">
                                  <p:stCondLst>
                                    <p:cond delay="0"/>
                                  </p:stCondLst>
                                  <p:childTnLst>
                                    <p:set>
                                      <p:cBhvr>
                                        <p:cTn id="13" dur="1" fill="hold">
                                          <p:stCondLst>
                                            <p:cond delay="0"/>
                                          </p:stCondLst>
                                        </p:cTn>
                                        <p:tgtEl>
                                          <p:spTgt spid="25"/>
                                        </p:tgtEl>
                                        <p:attrNameLst>
                                          <p:attrName>style.visibility</p:attrName>
                                        </p:attrNameLst>
                                      </p:cBhvr>
                                      <p:to>
                                        <p:strVal val="visible"/>
                                      </p:to>
                                    </p:set>
                                    <p:animEffect transition="in" filter="wipe(right)">
                                      <p:cBhvr>
                                        <p:cTn id="14" dur="500"/>
                                        <p:tgtEl>
                                          <p:spTgt spid="25"/>
                                        </p:tgtEl>
                                      </p:cBhvr>
                                    </p:animEffect>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par>
                                <p:cTn id="19" presetID="22" presetClass="entr" presetSubtype="1" fill="hold" nodeType="with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wipe(up)">
                                      <p:cBhvr>
                                        <p:cTn id="21" dur="500"/>
                                        <p:tgtEl>
                                          <p:spTgt spid="20"/>
                                        </p:tgtEl>
                                      </p:cBhvr>
                                    </p:animEffect>
                                  </p:childTnLst>
                                </p:cTn>
                              </p:par>
                            </p:childTnLst>
                          </p:cTn>
                        </p:par>
                        <p:par>
                          <p:cTn id="22" fill="hold">
                            <p:stCondLst>
                              <p:cond delay="1500"/>
                            </p:stCondLst>
                            <p:childTnLst>
                              <p:par>
                                <p:cTn id="23" presetID="10" presetClass="entr" presetSubtype="0" fill="hold" grpId="0" nodeType="afterEffect">
                                  <p:stCondLst>
                                    <p:cond delay="0"/>
                                  </p:stCondLst>
                                  <p:childTnLst>
                                    <p:set>
                                      <p:cBhvr>
                                        <p:cTn id="24" dur="1" fill="hold">
                                          <p:stCondLst>
                                            <p:cond delay="0"/>
                                          </p:stCondLst>
                                        </p:cTn>
                                        <p:tgtEl>
                                          <p:spTgt spid="23"/>
                                        </p:tgtEl>
                                        <p:attrNameLst>
                                          <p:attrName>style.visibility</p:attrName>
                                        </p:attrNameLst>
                                      </p:cBhvr>
                                      <p:to>
                                        <p:strVal val="visible"/>
                                      </p:to>
                                    </p:set>
                                    <p:animEffect transition="in" filter="fade">
                                      <p:cBhvr>
                                        <p:cTn id="25" dur="500"/>
                                        <p:tgtEl>
                                          <p:spTgt spid="23"/>
                                        </p:tgtEl>
                                      </p:cBhvr>
                                    </p:animEffect>
                                  </p:childTnLst>
                                </p:cTn>
                              </p:par>
                            </p:childTnLst>
                          </p:cTn>
                        </p:par>
                        <p:par>
                          <p:cTn id="26" fill="hold">
                            <p:stCondLst>
                              <p:cond delay="2000"/>
                            </p:stCondLst>
                            <p:childTnLst>
                              <p:par>
                                <p:cTn id="27" presetID="10" presetClass="entr" presetSubtype="0" fill="hold" grpId="0" nodeType="afterEffect">
                                  <p:stCondLst>
                                    <p:cond delay="0"/>
                                  </p:stCondLst>
                                  <p:childTnLst>
                                    <p:set>
                                      <p:cBhvr>
                                        <p:cTn id="28" dur="1" fill="hold">
                                          <p:stCondLst>
                                            <p:cond delay="0"/>
                                          </p:stCondLst>
                                        </p:cTn>
                                        <p:tgtEl>
                                          <p:spTgt spid="24"/>
                                        </p:tgtEl>
                                        <p:attrNameLst>
                                          <p:attrName>style.visibility</p:attrName>
                                        </p:attrNameLst>
                                      </p:cBhvr>
                                      <p:to>
                                        <p:strVal val="visible"/>
                                      </p:to>
                                    </p:set>
                                    <p:animEffect transition="in" filter="fade">
                                      <p:cBhvr>
                                        <p:cTn id="29" dur="500"/>
                                        <p:tgtEl>
                                          <p:spTgt spid="24"/>
                                        </p:tgtEl>
                                      </p:cBhvr>
                                    </p:animEffect>
                                  </p:childTnLst>
                                </p:cTn>
                              </p:par>
                              <p:par>
                                <p:cTn id="30" presetID="10" presetClass="entr" presetSubtype="0" fill="hold" nodeType="with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par>
                                <p:cTn id="33" presetID="1" presetClass="exit" presetSubtype="0" fill="hold" nodeType="withEffect">
                                  <p:stCondLst>
                                    <p:cond delay="0"/>
                                  </p:stCondLst>
                                  <p:childTnLst>
                                    <p:set>
                                      <p:cBhvr>
                                        <p:cTn id="34" dur="1" fill="hold">
                                          <p:stCondLst>
                                            <p:cond delay="0"/>
                                          </p:stCondLst>
                                        </p:cTn>
                                        <p:tgtEl>
                                          <p:spTgt spid="25"/>
                                        </p:tgtEl>
                                        <p:attrNameLst>
                                          <p:attrName>style.visibility</p:attrName>
                                        </p:attrNameLst>
                                      </p:cBhvr>
                                      <p:to>
                                        <p:strVal val="hidden"/>
                                      </p:to>
                                    </p:set>
                                  </p:childTnLst>
                                </p:cTn>
                              </p:par>
                              <p:par>
                                <p:cTn id="35" presetID="1" presetClass="exit" presetSubtype="0" fill="hold" nodeType="withEffect">
                                  <p:stCondLst>
                                    <p:cond delay="0"/>
                                  </p:stCondLst>
                                  <p:childTnLst>
                                    <p:set>
                                      <p:cBhvr>
                                        <p:cTn id="36" dur="1" fill="hold">
                                          <p:stCondLst>
                                            <p:cond delay="0"/>
                                          </p:stCondLst>
                                        </p:cTn>
                                        <p:tgtEl>
                                          <p:spTgt spid="2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21" grpId="0"/>
      <p:bldP spid="22" grpId="0"/>
      <p:bldP spid="23" grpId="0"/>
      <p:bldP spid="2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550A3BC7-910E-798B-B4DC-60542248C978}"/>
              </a:ext>
            </a:extLst>
          </p:cNvPr>
          <p:cNvSpPr txBox="1"/>
          <p:nvPr/>
        </p:nvSpPr>
        <p:spPr>
          <a:xfrm>
            <a:off x="9256569" y="48537"/>
            <a:ext cx="2935431"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ACDB5011 – </a:t>
            </a:r>
            <a:r>
              <a:rPr lang="en-GB" sz="1200" b="1" i="1" dirty="0">
                <a:solidFill>
                  <a:schemeClr val="accent1">
                    <a:lumMod val="75000"/>
                  </a:schemeClr>
                </a:solidFill>
              </a:rPr>
              <a:t>Instrumentation and Control</a:t>
            </a:r>
            <a:r>
              <a:rPr lang="en-GB" sz="1200" b="1" i="1" kern="1200" dirty="0">
                <a:solidFill>
                  <a:schemeClr val="accent1">
                    <a:lumMod val="75000"/>
                  </a:schemeClr>
                </a:solidFill>
                <a:latin typeface="+mn-lt"/>
                <a:ea typeface="+mn-ea"/>
                <a:cs typeface="+mn-cs"/>
              </a:rPr>
              <a:t>	</a:t>
            </a:r>
            <a:endParaRPr lang="en-GB" sz="1200" b="1" i="1" dirty="0">
              <a:solidFill>
                <a:schemeClr val="accent1">
                  <a:lumMod val="75000"/>
                </a:schemeClr>
              </a:solidFill>
            </a:endParaRPr>
          </a:p>
        </p:txBody>
      </p:sp>
      <p:sp>
        <p:nvSpPr>
          <p:cNvPr id="4" name="Text Box 3">
            <a:extLst>
              <a:ext uri="{FF2B5EF4-FFF2-40B4-BE49-F238E27FC236}">
                <a16:creationId xmlns:a16="http://schemas.microsoft.com/office/drawing/2014/main" id="{FDCE4E0C-5453-5AD4-2956-51E22C2391C3}"/>
              </a:ext>
            </a:extLst>
          </p:cNvPr>
          <p:cNvSpPr txBox="1">
            <a:spLocks noChangeArrowheads="1"/>
          </p:cNvSpPr>
          <p:nvPr/>
        </p:nvSpPr>
        <p:spPr bwMode="auto">
          <a:xfrm>
            <a:off x="280266" y="678954"/>
            <a:ext cx="9222220" cy="477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500" b="1" dirty="0">
                <a:solidFill>
                  <a:srgbClr val="00368D"/>
                </a:solidFill>
              </a:rPr>
              <a:t>Working of Solenoid Value</a:t>
            </a:r>
          </a:p>
        </p:txBody>
      </p:sp>
      <p:pic>
        <p:nvPicPr>
          <p:cNvPr id="2" name="Picture 1">
            <a:extLst>
              <a:ext uri="{FF2B5EF4-FFF2-40B4-BE49-F238E27FC236}">
                <a16:creationId xmlns:a16="http://schemas.microsoft.com/office/drawing/2014/main" id="{6EC0D822-4A43-FC9F-1FE4-74FC9DD6207A}"/>
              </a:ext>
            </a:extLst>
          </p:cNvPr>
          <p:cNvPicPr>
            <a:picLocks noChangeAspect="1"/>
          </p:cNvPicPr>
          <p:nvPr/>
        </p:nvPicPr>
        <p:blipFill>
          <a:blip r:embed="rId2">
            <a:alphaModFix amt="85000"/>
          </a:blip>
          <a:stretch>
            <a:fillRect/>
          </a:stretch>
        </p:blipFill>
        <p:spPr>
          <a:xfrm>
            <a:off x="0" y="5991301"/>
            <a:ext cx="12192000" cy="866699"/>
          </a:xfrm>
          <a:prstGeom prst="rect">
            <a:avLst/>
          </a:prstGeom>
        </p:spPr>
      </p:pic>
      <p:sp>
        <p:nvSpPr>
          <p:cNvPr id="27" name="TextBox 26">
            <a:extLst>
              <a:ext uri="{FF2B5EF4-FFF2-40B4-BE49-F238E27FC236}">
                <a16:creationId xmlns:a16="http://schemas.microsoft.com/office/drawing/2014/main" id="{F5268A25-E247-EBAA-D2B3-37E53D967CA5}"/>
              </a:ext>
            </a:extLst>
          </p:cNvPr>
          <p:cNvSpPr txBox="1"/>
          <p:nvPr/>
        </p:nvSpPr>
        <p:spPr>
          <a:xfrm>
            <a:off x="495591" y="1349573"/>
            <a:ext cx="6809852" cy="460004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altLang="en-US" sz="2200" dirty="0">
                <a:solidFill>
                  <a:srgbClr val="00368D"/>
                </a:solidFill>
                <a:latin typeface="Arial" panose="020B0604020202020204" pitchFamily="34" charset="0"/>
                <a:cs typeface="Arial" panose="020B0604020202020204" pitchFamily="34" charset="0"/>
              </a:rPr>
              <a:t>When the solenoid coil is energised by an electric current, the plunger retracts into the coil, compressing the spring. </a:t>
            </a:r>
          </a:p>
          <a:p>
            <a:pPr marL="342900" indent="-342900" algn="just">
              <a:lnSpc>
                <a:spcPct val="150000"/>
              </a:lnSpc>
              <a:buFont typeface="Arial" panose="020B0604020202020204" pitchFamily="34" charset="0"/>
              <a:buChar char="‾"/>
            </a:pPr>
            <a:r>
              <a:rPr lang="en-GB" altLang="en-US" sz="2200" dirty="0">
                <a:solidFill>
                  <a:srgbClr val="00368D"/>
                </a:solidFill>
                <a:latin typeface="Arial" panose="020B0604020202020204" pitchFamily="34" charset="0"/>
                <a:cs typeface="Arial" panose="020B0604020202020204" pitchFamily="34" charset="0"/>
              </a:rPr>
              <a:t>This action opens the valve and allows fluid to flow through.</a:t>
            </a:r>
          </a:p>
          <a:p>
            <a:pPr marL="342900" indent="-342900" algn="just">
              <a:lnSpc>
                <a:spcPct val="150000"/>
              </a:lnSpc>
              <a:buFont typeface="Arial" panose="020B0604020202020204" pitchFamily="34" charset="0"/>
              <a:buChar char="‾"/>
            </a:pPr>
            <a:r>
              <a:rPr lang="en-GB" altLang="en-US" sz="2200" dirty="0">
                <a:solidFill>
                  <a:srgbClr val="00368D"/>
                </a:solidFill>
                <a:latin typeface="Arial" panose="020B0604020202020204" pitchFamily="34" charset="0"/>
                <a:cs typeface="Arial" panose="020B0604020202020204" pitchFamily="34" charset="0"/>
              </a:rPr>
              <a:t>When the electric current is removed from the coil, the compressed spring pushes the plunger out, closing the valve and stopping the flow.</a:t>
            </a:r>
          </a:p>
          <a:p>
            <a:pPr marL="342900" indent="-342900" algn="just">
              <a:lnSpc>
                <a:spcPct val="150000"/>
              </a:lnSpc>
              <a:buFont typeface="Arial" panose="020B0604020202020204" pitchFamily="34" charset="0"/>
              <a:buChar char="‾"/>
            </a:pPr>
            <a:endParaRPr lang="en-GB" altLang="en-US" sz="2200" dirty="0">
              <a:solidFill>
                <a:srgbClr val="00368D"/>
              </a:solidFill>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6DDABB6D-5C9A-4F2D-9119-C9AB6551ED8C}"/>
              </a:ext>
            </a:extLst>
          </p:cNvPr>
          <p:cNvGrpSpPr>
            <a:grpSpLocks/>
          </p:cNvGrpSpPr>
          <p:nvPr/>
        </p:nvGrpSpPr>
        <p:grpSpPr bwMode="auto">
          <a:xfrm>
            <a:off x="7693736" y="1349573"/>
            <a:ext cx="4419730" cy="3015519"/>
            <a:chOff x="1562100" y="884238"/>
            <a:chExt cx="6019800" cy="3762375"/>
          </a:xfrm>
        </p:grpSpPr>
        <p:sp>
          <p:nvSpPr>
            <p:cNvPr id="12" name="Rectangle 11">
              <a:extLst>
                <a:ext uri="{FF2B5EF4-FFF2-40B4-BE49-F238E27FC236}">
                  <a16:creationId xmlns:a16="http://schemas.microsoft.com/office/drawing/2014/main" id="{27EF6043-BA3F-70E1-57D3-D8956AA6D3E3}"/>
                </a:ext>
              </a:extLst>
            </p:cNvPr>
            <p:cNvSpPr/>
            <p:nvPr/>
          </p:nvSpPr>
          <p:spPr>
            <a:xfrm>
              <a:off x="1562100" y="884238"/>
              <a:ext cx="6019800" cy="3762375"/>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13" name="Picture 19">
              <a:extLst>
                <a:ext uri="{FF2B5EF4-FFF2-40B4-BE49-F238E27FC236}">
                  <a16:creationId xmlns:a16="http://schemas.microsoft.com/office/drawing/2014/main" id="{C97BD0DC-2C43-904F-98C7-78A6EC515161}"/>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660172" y="985499"/>
              <a:ext cx="5826831" cy="3613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4" name="TextBox 9">
            <a:extLst>
              <a:ext uri="{FF2B5EF4-FFF2-40B4-BE49-F238E27FC236}">
                <a16:creationId xmlns:a16="http://schemas.microsoft.com/office/drawing/2014/main" id="{A88955AB-C66D-2166-AF70-FFCD9D16A2EA}"/>
              </a:ext>
            </a:extLst>
          </p:cNvPr>
          <p:cNvSpPr txBox="1">
            <a:spLocks noChangeArrowheads="1"/>
          </p:cNvSpPr>
          <p:nvPr/>
        </p:nvSpPr>
        <p:spPr bwMode="auto">
          <a:xfrm>
            <a:off x="7693736" y="4090869"/>
            <a:ext cx="109482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dirty="0"/>
              <a:t>Valve body</a:t>
            </a:r>
          </a:p>
        </p:txBody>
      </p:sp>
      <p:sp>
        <p:nvSpPr>
          <p:cNvPr id="16" name="TextBox 10">
            <a:extLst>
              <a:ext uri="{FF2B5EF4-FFF2-40B4-BE49-F238E27FC236}">
                <a16:creationId xmlns:a16="http://schemas.microsoft.com/office/drawing/2014/main" id="{147797C1-EC43-7250-2B54-63B16F0BEE97}"/>
              </a:ext>
            </a:extLst>
          </p:cNvPr>
          <p:cNvSpPr txBox="1">
            <a:spLocks noChangeArrowheads="1"/>
          </p:cNvSpPr>
          <p:nvPr/>
        </p:nvSpPr>
        <p:spPr bwMode="auto">
          <a:xfrm>
            <a:off x="8163450" y="3035574"/>
            <a:ext cx="61167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Inlet</a:t>
            </a:r>
          </a:p>
        </p:txBody>
      </p:sp>
      <p:sp>
        <p:nvSpPr>
          <p:cNvPr id="17" name="TextBox 11">
            <a:extLst>
              <a:ext uri="{FF2B5EF4-FFF2-40B4-BE49-F238E27FC236}">
                <a16:creationId xmlns:a16="http://schemas.microsoft.com/office/drawing/2014/main" id="{8B153D92-BC26-C976-1484-F94496EC4B0B}"/>
              </a:ext>
            </a:extLst>
          </p:cNvPr>
          <p:cNvSpPr txBox="1">
            <a:spLocks noChangeArrowheads="1"/>
          </p:cNvSpPr>
          <p:nvPr/>
        </p:nvSpPr>
        <p:spPr bwMode="auto">
          <a:xfrm>
            <a:off x="11046438" y="3040931"/>
            <a:ext cx="70065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dirty="0"/>
              <a:t>Outlet</a:t>
            </a:r>
          </a:p>
        </p:txBody>
      </p:sp>
      <p:sp>
        <p:nvSpPr>
          <p:cNvPr id="18" name="TextBox 12">
            <a:extLst>
              <a:ext uri="{FF2B5EF4-FFF2-40B4-BE49-F238E27FC236}">
                <a16:creationId xmlns:a16="http://schemas.microsoft.com/office/drawing/2014/main" id="{2A231C8E-4239-4B33-F004-93A583B93F32}"/>
              </a:ext>
            </a:extLst>
          </p:cNvPr>
          <p:cNvSpPr txBox="1">
            <a:spLocks noChangeArrowheads="1"/>
          </p:cNvSpPr>
          <p:nvPr/>
        </p:nvSpPr>
        <p:spPr bwMode="auto">
          <a:xfrm>
            <a:off x="7818200" y="1410628"/>
            <a:ext cx="92824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dirty="0"/>
              <a:t>Solenoid</a:t>
            </a:r>
          </a:p>
          <a:p>
            <a:pPr eaLnBrk="1" hangingPunct="1"/>
            <a:r>
              <a:rPr lang="en-GB" altLang="en-US" sz="1200" dirty="0"/>
              <a:t>body</a:t>
            </a:r>
          </a:p>
        </p:txBody>
      </p:sp>
      <p:sp>
        <p:nvSpPr>
          <p:cNvPr id="19" name="TextBox 13">
            <a:extLst>
              <a:ext uri="{FF2B5EF4-FFF2-40B4-BE49-F238E27FC236}">
                <a16:creationId xmlns:a16="http://schemas.microsoft.com/office/drawing/2014/main" id="{B1612106-5792-59DE-904A-ECCA1EFCF3D8}"/>
              </a:ext>
            </a:extLst>
          </p:cNvPr>
          <p:cNvSpPr txBox="1">
            <a:spLocks noChangeArrowheads="1"/>
          </p:cNvSpPr>
          <p:nvPr/>
        </p:nvSpPr>
        <p:spPr bwMode="auto">
          <a:xfrm>
            <a:off x="7986173" y="2283391"/>
            <a:ext cx="92824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dirty="0"/>
              <a:t>Solenoid</a:t>
            </a:r>
          </a:p>
          <a:p>
            <a:pPr algn="ctr" eaLnBrk="1" hangingPunct="1"/>
            <a:r>
              <a:rPr lang="en-GB" altLang="en-US" sz="1200" dirty="0"/>
              <a:t>coil</a:t>
            </a:r>
          </a:p>
        </p:txBody>
      </p:sp>
      <p:sp>
        <p:nvSpPr>
          <p:cNvPr id="26" name="TextBox 14">
            <a:extLst>
              <a:ext uri="{FF2B5EF4-FFF2-40B4-BE49-F238E27FC236}">
                <a16:creationId xmlns:a16="http://schemas.microsoft.com/office/drawing/2014/main" id="{B33B239D-53C5-EFB2-E1CE-A53C5C7140A3}"/>
              </a:ext>
            </a:extLst>
          </p:cNvPr>
          <p:cNvSpPr txBox="1">
            <a:spLocks noChangeArrowheads="1"/>
          </p:cNvSpPr>
          <p:nvPr/>
        </p:nvSpPr>
        <p:spPr bwMode="auto">
          <a:xfrm>
            <a:off x="11078845" y="1425651"/>
            <a:ext cx="96157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dirty="0"/>
              <a:t>Electric current supply</a:t>
            </a:r>
          </a:p>
        </p:txBody>
      </p:sp>
      <p:sp>
        <p:nvSpPr>
          <p:cNvPr id="28" name="TextBox 15">
            <a:extLst>
              <a:ext uri="{FF2B5EF4-FFF2-40B4-BE49-F238E27FC236}">
                <a16:creationId xmlns:a16="http://schemas.microsoft.com/office/drawing/2014/main" id="{6D8A87FE-4347-29F8-E0B2-A12FAEE45F9E}"/>
              </a:ext>
            </a:extLst>
          </p:cNvPr>
          <p:cNvSpPr txBox="1">
            <a:spLocks noChangeArrowheads="1"/>
          </p:cNvSpPr>
          <p:nvPr/>
        </p:nvSpPr>
        <p:spPr bwMode="auto">
          <a:xfrm>
            <a:off x="10899122" y="2391454"/>
            <a:ext cx="75642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dirty="0"/>
              <a:t>Plunger</a:t>
            </a:r>
          </a:p>
        </p:txBody>
      </p:sp>
      <p:sp>
        <p:nvSpPr>
          <p:cNvPr id="29" name="TextBox 16">
            <a:extLst>
              <a:ext uri="{FF2B5EF4-FFF2-40B4-BE49-F238E27FC236}">
                <a16:creationId xmlns:a16="http://schemas.microsoft.com/office/drawing/2014/main" id="{D87D8732-EF90-4460-5D09-948D544F3818}"/>
              </a:ext>
            </a:extLst>
          </p:cNvPr>
          <p:cNvSpPr txBox="1">
            <a:spLocks noChangeArrowheads="1"/>
          </p:cNvSpPr>
          <p:nvPr/>
        </p:nvSpPr>
        <p:spPr bwMode="auto">
          <a:xfrm>
            <a:off x="7951308" y="1885812"/>
            <a:ext cx="66202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dirty="0"/>
              <a:t>Spring</a:t>
            </a:r>
          </a:p>
        </p:txBody>
      </p:sp>
      <p:sp>
        <p:nvSpPr>
          <p:cNvPr id="30" name="TextBox 17">
            <a:extLst>
              <a:ext uri="{FF2B5EF4-FFF2-40B4-BE49-F238E27FC236}">
                <a16:creationId xmlns:a16="http://schemas.microsoft.com/office/drawing/2014/main" id="{035CE65E-17F3-F283-2C94-5BA741CA5AA9}"/>
              </a:ext>
            </a:extLst>
          </p:cNvPr>
          <p:cNvSpPr txBox="1">
            <a:spLocks noChangeArrowheads="1"/>
          </p:cNvSpPr>
          <p:nvPr/>
        </p:nvSpPr>
        <p:spPr bwMode="auto">
          <a:xfrm>
            <a:off x="10755819" y="4057415"/>
            <a:ext cx="1021129"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dirty="0"/>
              <a:t>Valve seat</a:t>
            </a:r>
          </a:p>
        </p:txBody>
      </p:sp>
      <p:cxnSp>
        <p:nvCxnSpPr>
          <p:cNvPr id="31" name="Straight Connector 30">
            <a:extLst>
              <a:ext uri="{FF2B5EF4-FFF2-40B4-BE49-F238E27FC236}">
                <a16:creationId xmlns:a16="http://schemas.microsoft.com/office/drawing/2014/main" id="{934E6FD4-0F3C-E7BB-232C-8CE870D2CC06}"/>
              </a:ext>
            </a:extLst>
          </p:cNvPr>
          <p:cNvCxnSpPr>
            <a:stCxn id="17" idx="2"/>
          </p:cNvCxnSpPr>
          <p:nvPr/>
        </p:nvCxnSpPr>
        <p:spPr>
          <a:xfrm flipH="1">
            <a:off x="10944672" y="3317930"/>
            <a:ext cx="452094" cy="392923"/>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7817592-A0B0-7DC7-2BE3-2BC532D4AAE5}"/>
              </a:ext>
            </a:extLst>
          </p:cNvPr>
          <p:cNvCxnSpPr>
            <a:cxnSpLocks/>
          </p:cNvCxnSpPr>
          <p:nvPr/>
        </p:nvCxnSpPr>
        <p:spPr>
          <a:xfrm flipH="1" flipV="1">
            <a:off x="9956936" y="3418178"/>
            <a:ext cx="854805" cy="696577"/>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1D2A3C-EF91-EE8A-C65D-B63ACFC32667}"/>
              </a:ext>
            </a:extLst>
          </p:cNvPr>
          <p:cNvCxnSpPr/>
          <p:nvPr/>
        </p:nvCxnSpPr>
        <p:spPr>
          <a:xfrm flipV="1">
            <a:off x="8534778" y="4200046"/>
            <a:ext cx="676275" cy="68263"/>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082FE63-FC67-6E61-C346-A9D4457780D0}"/>
              </a:ext>
            </a:extLst>
          </p:cNvPr>
          <p:cNvCxnSpPr>
            <a:stCxn id="16" idx="2"/>
          </p:cNvCxnSpPr>
          <p:nvPr/>
        </p:nvCxnSpPr>
        <p:spPr>
          <a:xfrm flipH="1">
            <a:off x="8409226" y="3312573"/>
            <a:ext cx="60061" cy="392923"/>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78AA64A-8520-36B2-E936-D1FEE7258506}"/>
              </a:ext>
            </a:extLst>
          </p:cNvPr>
          <p:cNvCxnSpPr/>
          <p:nvPr/>
        </p:nvCxnSpPr>
        <p:spPr>
          <a:xfrm>
            <a:off x="8950420" y="2401645"/>
            <a:ext cx="447567" cy="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89581C3-FEFC-F09D-8397-FD0A5462CF48}"/>
              </a:ext>
            </a:extLst>
          </p:cNvPr>
          <p:cNvCxnSpPr/>
          <p:nvPr/>
        </p:nvCxnSpPr>
        <p:spPr>
          <a:xfrm flipH="1">
            <a:off x="9031563" y="3018278"/>
            <a:ext cx="20500" cy="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1BE1E00-C77C-1E7C-72C7-F53FE1E0C94F}"/>
              </a:ext>
            </a:extLst>
          </p:cNvPr>
          <p:cNvCxnSpPr/>
          <p:nvPr/>
        </p:nvCxnSpPr>
        <p:spPr>
          <a:xfrm>
            <a:off x="8627767" y="1620436"/>
            <a:ext cx="600075" cy="60325"/>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6D7B71B6-4486-93E4-5D7C-3F7F84662550}"/>
              </a:ext>
            </a:extLst>
          </p:cNvPr>
          <p:cNvCxnSpPr>
            <a:cxnSpLocks/>
          </p:cNvCxnSpPr>
          <p:nvPr/>
        </p:nvCxnSpPr>
        <p:spPr>
          <a:xfrm flipV="1">
            <a:off x="8657807" y="1834060"/>
            <a:ext cx="1140154" cy="177779"/>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06E827-B212-D56B-3CE4-F5F1E7267308}"/>
              </a:ext>
            </a:extLst>
          </p:cNvPr>
          <p:cNvCxnSpPr>
            <a:cxnSpLocks/>
          </p:cNvCxnSpPr>
          <p:nvPr/>
        </p:nvCxnSpPr>
        <p:spPr>
          <a:xfrm flipH="1">
            <a:off x="10756311" y="1477248"/>
            <a:ext cx="332663" cy="17453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044F7623-3DF2-D2AA-BFCC-F382F7B6FC1B}"/>
              </a:ext>
            </a:extLst>
          </p:cNvPr>
          <p:cNvCxnSpPr/>
          <p:nvPr/>
        </p:nvCxnSpPr>
        <p:spPr>
          <a:xfrm flipH="1">
            <a:off x="9859310" y="2514223"/>
            <a:ext cx="1039812" cy="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5962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500"/>
                                        <p:tgtEl>
                                          <p:spTgt spid="18"/>
                                        </p:tgtEl>
                                      </p:cBhvr>
                                    </p:animEffect>
                                  </p:childTnLst>
                                </p:cTn>
                              </p:par>
                              <p:par>
                                <p:cTn id="12" presetID="22" presetClass="entr" presetSubtype="8" fill="hold" nodeType="withEffect">
                                  <p:stCondLst>
                                    <p:cond delay="0"/>
                                  </p:stCondLst>
                                  <p:childTnLst>
                                    <p:set>
                                      <p:cBhvr>
                                        <p:cTn id="13" dur="1" fill="hold">
                                          <p:stCondLst>
                                            <p:cond delay="0"/>
                                          </p:stCondLst>
                                        </p:cTn>
                                        <p:tgtEl>
                                          <p:spTgt spid="37"/>
                                        </p:tgtEl>
                                        <p:attrNameLst>
                                          <p:attrName>style.visibility</p:attrName>
                                        </p:attrNameLst>
                                      </p:cBhvr>
                                      <p:to>
                                        <p:strVal val="visible"/>
                                      </p:to>
                                    </p:set>
                                    <p:animEffect transition="in" filter="wipe(left)">
                                      <p:cBhvr>
                                        <p:cTn id="14" dur="500"/>
                                        <p:tgtEl>
                                          <p:spTgt spid="37"/>
                                        </p:tgtEl>
                                      </p:cBhvr>
                                    </p:animEffect>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29"/>
                                        </p:tgtEl>
                                        <p:attrNameLst>
                                          <p:attrName>style.visibility</p:attrName>
                                        </p:attrNameLst>
                                      </p:cBhvr>
                                      <p:to>
                                        <p:strVal val="visible"/>
                                      </p:to>
                                    </p:set>
                                    <p:animEffect transition="in" filter="fade">
                                      <p:cBhvr>
                                        <p:cTn id="18" dur="500"/>
                                        <p:tgtEl>
                                          <p:spTgt spid="29"/>
                                        </p:tgtEl>
                                      </p:cBhvr>
                                    </p:animEffect>
                                  </p:childTnLst>
                                </p:cTn>
                              </p:par>
                              <p:par>
                                <p:cTn id="19" presetID="22" presetClass="entr" presetSubtype="8" fill="hold" nodeType="withEffect">
                                  <p:stCondLst>
                                    <p:cond delay="0"/>
                                  </p:stCondLst>
                                  <p:childTnLst>
                                    <p:set>
                                      <p:cBhvr>
                                        <p:cTn id="20" dur="1" fill="hold">
                                          <p:stCondLst>
                                            <p:cond delay="0"/>
                                          </p:stCondLst>
                                        </p:cTn>
                                        <p:tgtEl>
                                          <p:spTgt spid="38"/>
                                        </p:tgtEl>
                                        <p:attrNameLst>
                                          <p:attrName>style.visibility</p:attrName>
                                        </p:attrNameLst>
                                      </p:cBhvr>
                                      <p:to>
                                        <p:strVal val="visible"/>
                                      </p:to>
                                    </p:set>
                                    <p:animEffect transition="in" filter="wipe(left)">
                                      <p:cBhvr>
                                        <p:cTn id="21" dur="500"/>
                                        <p:tgtEl>
                                          <p:spTgt spid="38"/>
                                        </p:tgtEl>
                                      </p:cBhvr>
                                    </p:animEffect>
                                  </p:childTnLst>
                                </p:cTn>
                              </p:par>
                            </p:childTnLst>
                          </p:cTn>
                        </p:par>
                        <p:par>
                          <p:cTn id="22" fill="hold">
                            <p:stCondLst>
                              <p:cond delay="1500"/>
                            </p:stCondLst>
                            <p:childTnLst>
                              <p:par>
                                <p:cTn id="23" presetID="10" presetClass="entr" presetSubtype="0" fill="hold" grpId="0" nodeType="after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fade">
                                      <p:cBhvr>
                                        <p:cTn id="25" dur="500"/>
                                        <p:tgtEl>
                                          <p:spTgt spid="19"/>
                                        </p:tgtEl>
                                      </p:cBhvr>
                                    </p:animEffect>
                                  </p:childTnLst>
                                </p:cTn>
                              </p:par>
                              <p:par>
                                <p:cTn id="26" presetID="22" presetClass="entr" presetSubtype="8" fill="hold" nodeType="withEffect">
                                  <p:stCondLst>
                                    <p:cond delay="0"/>
                                  </p:stCondLst>
                                  <p:childTnLst>
                                    <p:set>
                                      <p:cBhvr>
                                        <p:cTn id="27" dur="1" fill="hold">
                                          <p:stCondLst>
                                            <p:cond delay="0"/>
                                          </p:stCondLst>
                                        </p:cTn>
                                        <p:tgtEl>
                                          <p:spTgt spid="35"/>
                                        </p:tgtEl>
                                        <p:attrNameLst>
                                          <p:attrName>style.visibility</p:attrName>
                                        </p:attrNameLst>
                                      </p:cBhvr>
                                      <p:to>
                                        <p:strVal val="visible"/>
                                      </p:to>
                                    </p:set>
                                    <p:animEffect transition="in" filter="wipe(left)">
                                      <p:cBhvr>
                                        <p:cTn id="28" dur="500"/>
                                        <p:tgtEl>
                                          <p:spTgt spid="35"/>
                                        </p:tgtEl>
                                      </p:cBhvr>
                                    </p:animEffect>
                                  </p:childTnLst>
                                </p:cTn>
                              </p:par>
                            </p:childTnLst>
                          </p:cTn>
                        </p:par>
                        <p:par>
                          <p:cTn id="29" fill="hold">
                            <p:stCondLst>
                              <p:cond delay="2000"/>
                            </p:stCondLst>
                            <p:childTnLst>
                              <p:par>
                                <p:cTn id="30" presetID="10" presetClass="entr" presetSubtype="0" fill="hold" grpId="0" nodeType="after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fade">
                                      <p:cBhvr>
                                        <p:cTn id="32" dur="500"/>
                                        <p:tgtEl>
                                          <p:spTgt spid="16"/>
                                        </p:tgtEl>
                                      </p:cBhvr>
                                    </p:animEffect>
                                  </p:childTnLst>
                                </p:cTn>
                              </p:par>
                              <p:par>
                                <p:cTn id="33" presetID="22" presetClass="entr" presetSubtype="1" fill="hold" nodeType="withEffect">
                                  <p:stCondLst>
                                    <p:cond delay="0"/>
                                  </p:stCondLst>
                                  <p:childTnLst>
                                    <p:set>
                                      <p:cBhvr>
                                        <p:cTn id="34" dur="1" fill="hold">
                                          <p:stCondLst>
                                            <p:cond delay="0"/>
                                          </p:stCondLst>
                                        </p:cTn>
                                        <p:tgtEl>
                                          <p:spTgt spid="34"/>
                                        </p:tgtEl>
                                        <p:attrNameLst>
                                          <p:attrName>style.visibility</p:attrName>
                                        </p:attrNameLst>
                                      </p:cBhvr>
                                      <p:to>
                                        <p:strVal val="visible"/>
                                      </p:to>
                                    </p:set>
                                    <p:animEffect transition="in" filter="wipe(up)">
                                      <p:cBhvr>
                                        <p:cTn id="35" dur="500"/>
                                        <p:tgtEl>
                                          <p:spTgt spid="34"/>
                                        </p:tgtEl>
                                      </p:cBhvr>
                                    </p:animEffect>
                                  </p:childTnLst>
                                </p:cTn>
                              </p:par>
                            </p:childTnLst>
                          </p:cTn>
                        </p:par>
                        <p:par>
                          <p:cTn id="36" fill="hold">
                            <p:stCondLst>
                              <p:cond delay="2500"/>
                            </p:stCondLst>
                            <p:childTnLst>
                              <p:par>
                                <p:cTn id="37" presetID="10" presetClass="entr" presetSubtype="0" fill="hold" grpId="0" nodeType="afterEffect">
                                  <p:stCondLst>
                                    <p:cond delay="0"/>
                                  </p:stCondLst>
                                  <p:childTnLst>
                                    <p:set>
                                      <p:cBhvr>
                                        <p:cTn id="38" dur="1" fill="hold">
                                          <p:stCondLst>
                                            <p:cond delay="0"/>
                                          </p:stCondLst>
                                        </p:cTn>
                                        <p:tgtEl>
                                          <p:spTgt spid="14"/>
                                        </p:tgtEl>
                                        <p:attrNameLst>
                                          <p:attrName>style.visibility</p:attrName>
                                        </p:attrNameLst>
                                      </p:cBhvr>
                                      <p:to>
                                        <p:strVal val="visible"/>
                                      </p:to>
                                    </p:set>
                                    <p:animEffect transition="in" filter="fade">
                                      <p:cBhvr>
                                        <p:cTn id="39" dur="500"/>
                                        <p:tgtEl>
                                          <p:spTgt spid="14"/>
                                        </p:tgtEl>
                                      </p:cBhvr>
                                    </p:animEffect>
                                  </p:childTnLst>
                                </p:cTn>
                              </p:par>
                              <p:par>
                                <p:cTn id="40" presetID="22" presetClass="entr" presetSubtype="8" fill="hold" nodeType="withEffect">
                                  <p:stCondLst>
                                    <p:cond delay="0"/>
                                  </p:stCondLst>
                                  <p:childTnLst>
                                    <p:set>
                                      <p:cBhvr>
                                        <p:cTn id="41" dur="1" fill="hold">
                                          <p:stCondLst>
                                            <p:cond delay="0"/>
                                          </p:stCondLst>
                                        </p:cTn>
                                        <p:tgtEl>
                                          <p:spTgt spid="33"/>
                                        </p:tgtEl>
                                        <p:attrNameLst>
                                          <p:attrName>style.visibility</p:attrName>
                                        </p:attrNameLst>
                                      </p:cBhvr>
                                      <p:to>
                                        <p:strVal val="visible"/>
                                      </p:to>
                                    </p:set>
                                    <p:animEffect transition="in" filter="wipe(left)">
                                      <p:cBhvr>
                                        <p:cTn id="42" dur="500"/>
                                        <p:tgtEl>
                                          <p:spTgt spid="33"/>
                                        </p:tgtEl>
                                      </p:cBhvr>
                                    </p:animEffect>
                                  </p:childTnLst>
                                </p:cTn>
                              </p:par>
                            </p:childTnLst>
                          </p:cTn>
                        </p:par>
                        <p:par>
                          <p:cTn id="43" fill="hold">
                            <p:stCondLst>
                              <p:cond delay="3000"/>
                            </p:stCondLst>
                            <p:childTnLst>
                              <p:par>
                                <p:cTn id="44" presetID="10" presetClass="entr" presetSubtype="0" fill="hold" grpId="0" nodeType="afterEffect">
                                  <p:stCondLst>
                                    <p:cond delay="0"/>
                                  </p:stCondLst>
                                  <p:childTnLst>
                                    <p:set>
                                      <p:cBhvr>
                                        <p:cTn id="45" dur="1" fill="hold">
                                          <p:stCondLst>
                                            <p:cond delay="0"/>
                                          </p:stCondLst>
                                        </p:cTn>
                                        <p:tgtEl>
                                          <p:spTgt spid="26"/>
                                        </p:tgtEl>
                                        <p:attrNameLst>
                                          <p:attrName>style.visibility</p:attrName>
                                        </p:attrNameLst>
                                      </p:cBhvr>
                                      <p:to>
                                        <p:strVal val="visible"/>
                                      </p:to>
                                    </p:set>
                                    <p:animEffect transition="in" filter="fade">
                                      <p:cBhvr>
                                        <p:cTn id="46" dur="500"/>
                                        <p:tgtEl>
                                          <p:spTgt spid="26"/>
                                        </p:tgtEl>
                                      </p:cBhvr>
                                    </p:animEffect>
                                  </p:childTnLst>
                                </p:cTn>
                              </p:par>
                              <p:par>
                                <p:cTn id="47" presetID="22" presetClass="entr" presetSubtype="4" fill="hold" nodeType="withEffect">
                                  <p:stCondLst>
                                    <p:cond delay="0"/>
                                  </p:stCondLst>
                                  <p:childTnLst>
                                    <p:set>
                                      <p:cBhvr>
                                        <p:cTn id="48" dur="1" fill="hold">
                                          <p:stCondLst>
                                            <p:cond delay="0"/>
                                          </p:stCondLst>
                                        </p:cTn>
                                        <p:tgtEl>
                                          <p:spTgt spid="39"/>
                                        </p:tgtEl>
                                        <p:attrNameLst>
                                          <p:attrName>style.visibility</p:attrName>
                                        </p:attrNameLst>
                                      </p:cBhvr>
                                      <p:to>
                                        <p:strVal val="visible"/>
                                      </p:to>
                                    </p:set>
                                    <p:animEffect transition="in" filter="wipe(down)">
                                      <p:cBhvr>
                                        <p:cTn id="49" dur="500"/>
                                        <p:tgtEl>
                                          <p:spTgt spid="39"/>
                                        </p:tgtEl>
                                      </p:cBhvr>
                                    </p:animEffect>
                                  </p:childTnLst>
                                </p:cTn>
                              </p:par>
                            </p:childTnLst>
                          </p:cTn>
                        </p:par>
                        <p:par>
                          <p:cTn id="50" fill="hold">
                            <p:stCondLst>
                              <p:cond delay="3500"/>
                            </p:stCondLst>
                            <p:childTnLst>
                              <p:par>
                                <p:cTn id="51" presetID="10" presetClass="entr" presetSubtype="0" fill="hold" grpId="0" nodeType="afterEffect">
                                  <p:stCondLst>
                                    <p:cond delay="0"/>
                                  </p:stCondLst>
                                  <p:childTnLst>
                                    <p:set>
                                      <p:cBhvr>
                                        <p:cTn id="52" dur="1" fill="hold">
                                          <p:stCondLst>
                                            <p:cond delay="0"/>
                                          </p:stCondLst>
                                        </p:cTn>
                                        <p:tgtEl>
                                          <p:spTgt spid="28"/>
                                        </p:tgtEl>
                                        <p:attrNameLst>
                                          <p:attrName>style.visibility</p:attrName>
                                        </p:attrNameLst>
                                      </p:cBhvr>
                                      <p:to>
                                        <p:strVal val="visible"/>
                                      </p:to>
                                    </p:set>
                                    <p:animEffect transition="in" filter="fade">
                                      <p:cBhvr>
                                        <p:cTn id="53" dur="500"/>
                                        <p:tgtEl>
                                          <p:spTgt spid="28"/>
                                        </p:tgtEl>
                                      </p:cBhvr>
                                    </p:animEffect>
                                  </p:childTnLst>
                                </p:cTn>
                              </p:par>
                              <p:par>
                                <p:cTn id="54" presetID="22" presetClass="entr" presetSubtype="2" fill="hold" nodeType="withEffect">
                                  <p:stCondLst>
                                    <p:cond delay="0"/>
                                  </p:stCondLst>
                                  <p:childTnLst>
                                    <p:set>
                                      <p:cBhvr>
                                        <p:cTn id="55" dur="1" fill="hold">
                                          <p:stCondLst>
                                            <p:cond delay="0"/>
                                          </p:stCondLst>
                                        </p:cTn>
                                        <p:tgtEl>
                                          <p:spTgt spid="36"/>
                                        </p:tgtEl>
                                        <p:attrNameLst>
                                          <p:attrName>style.visibility</p:attrName>
                                        </p:attrNameLst>
                                      </p:cBhvr>
                                      <p:to>
                                        <p:strVal val="visible"/>
                                      </p:to>
                                    </p:set>
                                    <p:animEffect transition="in" filter="wipe(right)">
                                      <p:cBhvr>
                                        <p:cTn id="56" dur="500"/>
                                        <p:tgtEl>
                                          <p:spTgt spid="36"/>
                                        </p:tgtEl>
                                      </p:cBhvr>
                                    </p:animEffect>
                                  </p:childTnLst>
                                </p:cTn>
                              </p:par>
                            </p:childTnLst>
                          </p:cTn>
                        </p:par>
                        <p:par>
                          <p:cTn id="57" fill="hold">
                            <p:stCondLst>
                              <p:cond delay="4000"/>
                            </p:stCondLst>
                            <p:childTnLst>
                              <p:par>
                                <p:cTn id="58" presetID="10" presetClass="entr" presetSubtype="0" fill="hold" grpId="0" nodeType="afterEffect">
                                  <p:stCondLst>
                                    <p:cond delay="0"/>
                                  </p:stCondLst>
                                  <p:childTnLst>
                                    <p:set>
                                      <p:cBhvr>
                                        <p:cTn id="59" dur="1" fill="hold">
                                          <p:stCondLst>
                                            <p:cond delay="0"/>
                                          </p:stCondLst>
                                        </p:cTn>
                                        <p:tgtEl>
                                          <p:spTgt spid="17"/>
                                        </p:tgtEl>
                                        <p:attrNameLst>
                                          <p:attrName>style.visibility</p:attrName>
                                        </p:attrNameLst>
                                      </p:cBhvr>
                                      <p:to>
                                        <p:strVal val="visible"/>
                                      </p:to>
                                    </p:set>
                                    <p:animEffect transition="in" filter="fade">
                                      <p:cBhvr>
                                        <p:cTn id="60" dur="500"/>
                                        <p:tgtEl>
                                          <p:spTgt spid="17"/>
                                        </p:tgtEl>
                                      </p:cBhvr>
                                    </p:animEffect>
                                  </p:childTnLst>
                                </p:cTn>
                              </p:par>
                              <p:par>
                                <p:cTn id="61" presetID="22" presetClass="entr" presetSubtype="1" fill="hold" nodeType="withEffect">
                                  <p:stCondLst>
                                    <p:cond delay="0"/>
                                  </p:stCondLst>
                                  <p:childTnLst>
                                    <p:set>
                                      <p:cBhvr>
                                        <p:cTn id="62" dur="1" fill="hold">
                                          <p:stCondLst>
                                            <p:cond delay="0"/>
                                          </p:stCondLst>
                                        </p:cTn>
                                        <p:tgtEl>
                                          <p:spTgt spid="31"/>
                                        </p:tgtEl>
                                        <p:attrNameLst>
                                          <p:attrName>style.visibility</p:attrName>
                                        </p:attrNameLst>
                                      </p:cBhvr>
                                      <p:to>
                                        <p:strVal val="visible"/>
                                      </p:to>
                                    </p:set>
                                    <p:animEffect transition="in" filter="wipe(up)">
                                      <p:cBhvr>
                                        <p:cTn id="63" dur="500"/>
                                        <p:tgtEl>
                                          <p:spTgt spid="31"/>
                                        </p:tgtEl>
                                      </p:cBhvr>
                                    </p:animEffect>
                                  </p:childTnLst>
                                </p:cTn>
                              </p:par>
                            </p:childTnLst>
                          </p:cTn>
                        </p:par>
                        <p:par>
                          <p:cTn id="64" fill="hold">
                            <p:stCondLst>
                              <p:cond delay="4500"/>
                            </p:stCondLst>
                            <p:childTnLst>
                              <p:par>
                                <p:cTn id="65" presetID="10" presetClass="entr" presetSubtype="0" fill="hold" grpId="0" nodeType="afterEffect">
                                  <p:stCondLst>
                                    <p:cond delay="0"/>
                                  </p:stCondLst>
                                  <p:childTnLst>
                                    <p:set>
                                      <p:cBhvr>
                                        <p:cTn id="66" dur="1" fill="hold">
                                          <p:stCondLst>
                                            <p:cond delay="0"/>
                                          </p:stCondLst>
                                        </p:cTn>
                                        <p:tgtEl>
                                          <p:spTgt spid="30"/>
                                        </p:tgtEl>
                                        <p:attrNameLst>
                                          <p:attrName>style.visibility</p:attrName>
                                        </p:attrNameLst>
                                      </p:cBhvr>
                                      <p:to>
                                        <p:strVal val="visible"/>
                                      </p:to>
                                    </p:set>
                                    <p:animEffect transition="in" filter="fade">
                                      <p:cBhvr>
                                        <p:cTn id="67" dur="500"/>
                                        <p:tgtEl>
                                          <p:spTgt spid="30"/>
                                        </p:tgtEl>
                                      </p:cBhvr>
                                    </p:animEffect>
                                  </p:childTnLst>
                                </p:cTn>
                              </p:par>
                              <p:par>
                                <p:cTn id="68" presetID="22" presetClass="entr" presetSubtype="2" fill="hold" nodeType="withEffect">
                                  <p:stCondLst>
                                    <p:cond delay="0"/>
                                  </p:stCondLst>
                                  <p:childTnLst>
                                    <p:set>
                                      <p:cBhvr>
                                        <p:cTn id="69" dur="1" fill="hold">
                                          <p:stCondLst>
                                            <p:cond delay="0"/>
                                          </p:stCondLst>
                                        </p:cTn>
                                        <p:tgtEl>
                                          <p:spTgt spid="32"/>
                                        </p:tgtEl>
                                        <p:attrNameLst>
                                          <p:attrName>style.visibility</p:attrName>
                                        </p:attrNameLst>
                                      </p:cBhvr>
                                      <p:to>
                                        <p:strVal val="visible"/>
                                      </p:to>
                                    </p:set>
                                    <p:animEffect transition="in" filter="wipe(right)">
                                      <p:cBhvr>
                                        <p:cTn id="70" dur="500"/>
                                        <p:tgtEl>
                                          <p:spTgt spid="32"/>
                                        </p:tgtEl>
                                      </p:cBhvr>
                                    </p:animEffect>
                                  </p:childTnLst>
                                </p:cTn>
                              </p:par>
                              <p:par>
                                <p:cTn id="71" presetID="22" presetClass="entr" presetSubtype="2" fill="hold" nodeType="withEffect">
                                  <p:stCondLst>
                                    <p:cond delay="0"/>
                                  </p:stCondLst>
                                  <p:childTnLst>
                                    <p:set>
                                      <p:cBhvr>
                                        <p:cTn id="72" dur="1" fill="hold">
                                          <p:stCondLst>
                                            <p:cond delay="0"/>
                                          </p:stCondLst>
                                        </p:cTn>
                                        <p:tgtEl>
                                          <p:spTgt spid="55"/>
                                        </p:tgtEl>
                                        <p:attrNameLst>
                                          <p:attrName>style.visibility</p:attrName>
                                        </p:attrNameLst>
                                      </p:cBhvr>
                                      <p:to>
                                        <p:strVal val="visible"/>
                                      </p:to>
                                    </p:set>
                                    <p:animEffect transition="in" filter="wipe(right)">
                                      <p:cBhvr>
                                        <p:cTn id="73" dur="500"/>
                                        <p:tgtEl>
                                          <p:spTgt spid="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6" grpId="0"/>
      <p:bldP spid="17" grpId="0"/>
      <p:bldP spid="18" grpId="0"/>
      <p:bldP spid="19" grpId="0"/>
      <p:bldP spid="26" grpId="0"/>
      <p:bldP spid="28" grpId="0"/>
      <p:bldP spid="29" grpId="0"/>
      <p:bldP spid="3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550A3BC7-910E-798B-B4DC-60542248C978}"/>
              </a:ext>
            </a:extLst>
          </p:cNvPr>
          <p:cNvSpPr txBox="1"/>
          <p:nvPr/>
        </p:nvSpPr>
        <p:spPr>
          <a:xfrm>
            <a:off x="9256569" y="48537"/>
            <a:ext cx="2935431"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ACDB5011 – </a:t>
            </a:r>
            <a:r>
              <a:rPr lang="en-GB" sz="1200" b="1" i="1" dirty="0">
                <a:solidFill>
                  <a:schemeClr val="accent1">
                    <a:lumMod val="75000"/>
                  </a:schemeClr>
                </a:solidFill>
              </a:rPr>
              <a:t>Instrumentation and Control</a:t>
            </a:r>
            <a:r>
              <a:rPr lang="en-GB" sz="1200" b="1" i="1" kern="1200" dirty="0">
                <a:solidFill>
                  <a:schemeClr val="accent1">
                    <a:lumMod val="75000"/>
                  </a:schemeClr>
                </a:solidFill>
                <a:latin typeface="+mn-lt"/>
                <a:ea typeface="+mn-ea"/>
                <a:cs typeface="+mn-cs"/>
              </a:rPr>
              <a:t>	</a:t>
            </a:r>
            <a:endParaRPr lang="en-GB" sz="1200" b="1" i="1" dirty="0">
              <a:solidFill>
                <a:schemeClr val="accent1">
                  <a:lumMod val="75000"/>
                </a:schemeClr>
              </a:solidFill>
            </a:endParaRPr>
          </a:p>
        </p:txBody>
      </p:sp>
      <p:sp>
        <p:nvSpPr>
          <p:cNvPr id="4" name="Text Box 3">
            <a:extLst>
              <a:ext uri="{FF2B5EF4-FFF2-40B4-BE49-F238E27FC236}">
                <a16:creationId xmlns:a16="http://schemas.microsoft.com/office/drawing/2014/main" id="{FDCE4E0C-5453-5AD4-2956-51E22C2391C3}"/>
              </a:ext>
            </a:extLst>
          </p:cNvPr>
          <p:cNvSpPr txBox="1">
            <a:spLocks noChangeArrowheads="1"/>
          </p:cNvSpPr>
          <p:nvPr/>
        </p:nvSpPr>
        <p:spPr bwMode="auto">
          <a:xfrm>
            <a:off x="202333" y="499190"/>
            <a:ext cx="9222220" cy="477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500" b="1" dirty="0">
                <a:solidFill>
                  <a:srgbClr val="00368D"/>
                </a:solidFill>
              </a:rPr>
              <a:t>System Wiring</a:t>
            </a:r>
          </a:p>
        </p:txBody>
      </p:sp>
      <p:pic>
        <p:nvPicPr>
          <p:cNvPr id="2" name="Picture 1">
            <a:extLst>
              <a:ext uri="{FF2B5EF4-FFF2-40B4-BE49-F238E27FC236}">
                <a16:creationId xmlns:a16="http://schemas.microsoft.com/office/drawing/2014/main" id="{6EC0D822-4A43-FC9F-1FE4-74FC9DD6207A}"/>
              </a:ext>
            </a:extLst>
          </p:cNvPr>
          <p:cNvPicPr>
            <a:picLocks noChangeAspect="1"/>
          </p:cNvPicPr>
          <p:nvPr/>
        </p:nvPicPr>
        <p:blipFill>
          <a:blip r:embed="rId2">
            <a:alphaModFix amt="85000"/>
          </a:blip>
          <a:stretch>
            <a:fillRect/>
          </a:stretch>
        </p:blipFill>
        <p:spPr>
          <a:xfrm>
            <a:off x="0" y="5991301"/>
            <a:ext cx="12192000" cy="866699"/>
          </a:xfrm>
          <a:prstGeom prst="rect">
            <a:avLst/>
          </a:prstGeom>
        </p:spPr>
      </p:pic>
      <p:pic>
        <p:nvPicPr>
          <p:cNvPr id="5" name="Picture 35">
            <a:extLst>
              <a:ext uri="{FF2B5EF4-FFF2-40B4-BE49-F238E27FC236}">
                <a16:creationId xmlns:a16="http://schemas.microsoft.com/office/drawing/2014/main" id="{BCC50A71-AE63-631C-8739-F0E67B9ECCAC}"/>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527118" y="1634673"/>
            <a:ext cx="5006294" cy="2859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14">
            <a:extLst>
              <a:ext uri="{FF2B5EF4-FFF2-40B4-BE49-F238E27FC236}">
                <a16:creationId xmlns:a16="http://schemas.microsoft.com/office/drawing/2014/main" id="{C15A4D8B-3D80-2DC0-84A2-E38CC872B538}"/>
              </a:ext>
            </a:extLst>
          </p:cNvPr>
          <p:cNvSpPr txBox="1">
            <a:spLocks noChangeArrowheads="1"/>
          </p:cNvSpPr>
          <p:nvPr/>
        </p:nvSpPr>
        <p:spPr bwMode="auto">
          <a:xfrm>
            <a:off x="7898376" y="1693770"/>
            <a:ext cx="10668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dirty="0"/>
              <a:t>Thermostat</a:t>
            </a:r>
          </a:p>
        </p:txBody>
      </p:sp>
      <p:sp>
        <p:nvSpPr>
          <p:cNvPr id="7" name="TextBox 40">
            <a:extLst>
              <a:ext uri="{FF2B5EF4-FFF2-40B4-BE49-F238E27FC236}">
                <a16:creationId xmlns:a16="http://schemas.microsoft.com/office/drawing/2014/main" id="{A993903A-2CFA-209D-11AE-2B82CC9B6B4E}"/>
              </a:ext>
            </a:extLst>
          </p:cNvPr>
          <p:cNvSpPr txBox="1">
            <a:spLocks noChangeArrowheads="1"/>
          </p:cNvSpPr>
          <p:nvPr/>
        </p:nvSpPr>
        <p:spPr bwMode="auto">
          <a:xfrm>
            <a:off x="6259737" y="3135689"/>
            <a:ext cx="88106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dirty="0"/>
              <a:t>Electrical supply</a:t>
            </a:r>
          </a:p>
        </p:txBody>
      </p:sp>
      <p:sp>
        <p:nvSpPr>
          <p:cNvPr id="10" name="TextBox 47">
            <a:extLst>
              <a:ext uri="{FF2B5EF4-FFF2-40B4-BE49-F238E27FC236}">
                <a16:creationId xmlns:a16="http://schemas.microsoft.com/office/drawing/2014/main" id="{1E014264-62BB-EEDE-F7FA-8DCB1EDD0CD7}"/>
              </a:ext>
            </a:extLst>
          </p:cNvPr>
          <p:cNvSpPr txBox="1">
            <a:spLocks noChangeArrowheads="1"/>
          </p:cNvSpPr>
          <p:nvPr/>
        </p:nvSpPr>
        <p:spPr bwMode="auto">
          <a:xfrm>
            <a:off x="11409362" y="3064397"/>
            <a:ext cx="7826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dirty="0"/>
              <a:t>Solenoid valve</a:t>
            </a:r>
          </a:p>
        </p:txBody>
      </p:sp>
      <p:sp>
        <p:nvSpPr>
          <p:cNvPr id="20" name="TextBox 14">
            <a:extLst>
              <a:ext uri="{FF2B5EF4-FFF2-40B4-BE49-F238E27FC236}">
                <a16:creationId xmlns:a16="http://schemas.microsoft.com/office/drawing/2014/main" id="{389E5B5D-4098-CEB5-8773-FB0A459FA209}"/>
              </a:ext>
            </a:extLst>
          </p:cNvPr>
          <p:cNvSpPr txBox="1">
            <a:spLocks noChangeArrowheads="1"/>
          </p:cNvSpPr>
          <p:nvPr/>
        </p:nvSpPr>
        <p:spPr bwMode="auto">
          <a:xfrm>
            <a:off x="9256569" y="2324059"/>
            <a:ext cx="731837"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dirty="0"/>
              <a:t>Current</a:t>
            </a:r>
          </a:p>
        </p:txBody>
      </p:sp>
      <p:sp>
        <p:nvSpPr>
          <p:cNvPr id="21" name="TextBox 47">
            <a:extLst>
              <a:ext uri="{FF2B5EF4-FFF2-40B4-BE49-F238E27FC236}">
                <a16:creationId xmlns:a16="http://schemas.microsoft.com/office/drawing/2014/main" id="{73FEF634-0AB3-BD59-BB45-0249C4737040}"/>
              </a:ext>
            </a:extLst>
          </p:cNvPr>
          <p:cNvSpPr txBox="1">
            <a:spLocks noChangeArrowheads="1"/>
          </p:cNvSpPr>
          <p:nvPr/>
        </p:nvSpPr>
        <p:spPr bwMode="auto">
          <a:xfrm>
            <a:off x="7833289" y="4537151"/>
            <a:ext cx="22637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400" b="1" dirty="0"/>
              <a:t>System Wiring Diagram</a:t>
            </a:r>
          </a:p>
        </p:txBody>
      </p:sp>
      <p:sp>
        <p:nvSpPr>
          <p:cNvPr id="23" name="TextBox 22">
            <a:extLst>
              <a:ext uri="{FF2B5EF4-FFF2-40B4-BE49-F238E27FC236}">
                <a16:creationId xmlns:a16="http://schemas.microsoft.com/office/drawing/2014/main" id="{FFB312A8-E34B-4EA1-9591-EC47C84F2152}"/>
              </a:ext>
            </a:extLst>
          </p:cNvPr>
          <p:cNvSpPr txBox="1"/>
          <p:nvPr/>
        </p:nvSpPr>
        <p:spPr>
          <a:xfrm>
            <a:off x="658588" y="983088"/>
            <a:ext cx="5437412" cy="5001369"/>
          </a:xfrm>
          <a:prstGeom prst="rect">
            <a:avLst/>
          </a:prstGeom>
          <a:noFill/>
        </p:spPr>
        <p:txBody>
          <a:bodyPr wrap="square">
            <a:spAutoFit/>
          </a:bodyPr>
          <a:lstStyle/>
          <a:p>
            <a:pPr marL="285750" indent="-285750" algn="just">
              <a:lnSpc>
                <a:spcPct val="150000"/>
              </a:lnSpc>
              <a:buFont typeface="Cambria" panose="02040503050406030204" pitchFamily="18" charset="0"/>
              <a:buChar char="⁻"/>
            </a:pPr>
            <a:r>
              <a:rPr lang="en-GB" altLang="en-US" sz="2200" dirty="0">
                <a:solidFill>
                  <a:srgbClr val="00368D"/>
                </a:solidFill>
                <a:latin typeface="Arial" panose="020B0604020202020204" pitchFamily="34" charset="0"/>
                <a:cs typeface="Arial" panose="020B0604020202020204" pitchFamily="34" charset="0"/>
              </a:rPr>
              <a:t>When the room temperature is below the value set by the thermostat, the contacts close, allowing electric current to energise the solenoid valve coil and open the valve.</a:t>
            </a:r>
          </a:p>
          <a:p>
            <a:pPr marL="285750" indent="-285750" algn="just">
              <a:lnSpc>
                <a:spcPct val="150000"/>
              </a:lnSpc>
              <a:buFont typeface="Cambria" panose="02040503050406030204" pitchFamily="18" charset="0"/>
              <a:buChar char="⁻"/>
            </a:pPr>
            <a:r>
              <a:rPr lang="en-GB" altLang="en-US" sz="2200" dirty="0">
                <a:solidFill>
                  <a:srgbClr val="00368D"/>
                </a:solidFill>
                <a:latin typeface="Arial" panose="020B0604020202020204" pitchFamily="34" charset="0"/>
                <a:cs typeface="Arial" panose="020B0604020202020204" pitchFamily="34" charset="0"/>
              </a:rPr>
              <a:t>Once the desired room temperature is reached, the thermostat contacts open and the solenoid coil is de-energised, closing the valve.</a:t>
            </a:r>
          </a:p>
          <a:p>
            <a:pPr>
              <a:buFont typeface="Wingdings" panose="05000000000000000000" pitchFamily="2" charset="2"/>
              <a:buNone/>
            </a:pPr>
            <a:endParaRPr lang="en-GB" altLang="en-US" sz="2200" dirty="0">
              <a:solidFill>
                <a:srgbClr val="00368D"/>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6783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10" grpId="0"/>
      <p:bldP spid="20" grpId="0"/>
      <p:bldP spid="2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550A3BC7-910E-798B-B4DC-60542248C978}"/>
              </a:ext>
            </a:extLst>
          </p:cNvPr>
          <p:cNvSpPr txBox="1"/>
          <p:nvPr/>
        </p:nvSpPr>
        <p:spPr>
          <a:xfrm>
            <a:off x="9256569" y="48537"/>
            <a:ext cx="2935431"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ACDB5011 – </a:t>
            </a:r>
            <a:r>
              <a:rPr lang="en-GB" sz="1200" b="1" i="1" dirty="0">
                <a:solidFill>
                  <a:schemeClr val="accent1">
                    <a:lumMod val="75000"/>
                  </a:schemeClr>
                </a:solidFill>
              </a:rPr>
              <a:t>Instrumentation and Control</a:t>
            </a:r>
            <a:r>
              <a:rPr lang="en-GB" sz="1200" b="1" i="1" kern="1200" dirty="0">
                <a:solidFill>
                  <a:schemeClr val="accent1">
                    <a:lumMod val="75000"/>
                  </a:schemeClr>
                </a:solidFill>
                <a:latin typeface="+mn-lt"/>
                <a:ea typeface="+mn-ea"/>
                <a:cs typeface="+mn-cs"/>
              </a:rPr>
              <a:t>	</a:t>
            </a:r>
            <a:endParaRPr lang="en-GB" sz="1200" b="1" i="1" dirty="0">
              <a:solidFill>
                <a:schemeClr val="accent1">
                  <a:lumMod val="75000"/>
                </a:schemeClr>
              </a:solidFill>
            </a:endParaRPr>
          </a:p>
        </p:txBody>
      </p:sp>
      <p:sp>
        <p:nvSpPr>
          <p:cNvPr id="4" name="Text Box 3">
            <a:extLst>
              <a:ext uri="{FF2B5EF4-FFF2-40B4-BE49-F238E27FC236}">
                <a16:creationId xmlns:a16="http://schemas.microsoft.com/office/drawing/2014/main" id="{FDCE4E0C-5453-5AD4-2956-51E22C2391C3}"/>
              </a:ext>
            </a:extLst>
          </p:cNvPr>
          <p:cNvSpPr txBox="1">
            <a:spLocks noChangeArrowheads="1"/>
          </p:cNvSpPr>
          <p:nvPr/>
        </p:nvSpPr>
        <p:spPr bwMode="auto">
          <a:xfrm>
            <a:off x="234683" y="514958"/>
            <a:ext cx="9222220" cy="477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500" b="1" dirty="0">
                <a:solidFill>
                  <a:srgbClr val="00368D"/>
                </a:solidFill>
              </a:rPr>
              <a:t>System Response Curve</a:t>
            </a:r>
          </a:p>
        </p:txBody>
      </p:sp>
      <p:pic>
        <p:nvPicPr>
          <p:cNvPr id="2" name="Picture 1">
            <a:extLst>
              <a:ext uri="{FF2B5EF4-FFF2-40B4-BE49-F238E27FC236}">
                <a16:creationId xmlns:a16="http://schemas.microsoft.com/office/drawing/2014/main" id="{6EC0D822-4A43-FC9F-1FE4-74FC9DD6207A}"/>
              </a:ext>
            </a:extLst>
          </p:cNvPr>
          <p:cNvPicPr>
            <a:picLocks noChangeAspect="1"/>
          </p:cNvPicPr>
          <p:nvPr/>
        </p:nvPicPr>
        <p:blipFill>
          <a:blip r:embed="rId2">
            <a:alphaModFix amt="85000"/>
          </a:blip>
          <a:stretch>
            <a:fillRect/>
          </a:stretch>
        </p:blipFill>
        <p:spPr>
          <a:xfrm>
            <a:off x="0" y="5991301"/>
            <a:ext cx="12192000" cy="866699"/>
          </a:xfrm>
          <a:prstGeom prst="rect">
            <a:avLst/>
          </a:prstGeom>
        </p:spPr>
      </p:pic>
      <p:sp>
        <p:nvSpPr>
          <p:cNvPr id="23" name="TextBox 22">
            <a:extLst>
              <a:ext uri="{FF2B5EF4-FFF2-40B4-BE49-F238E27FC236}">
                <a16:creationId xmlns:a16="http://schemas.microsoft.com/office/drawing/2014/main" id="{FFB312A8-E34B-4EA1-9591-EC47C84F2152}"/>
              </a:ext>
            </a:extLst>
          </p:cNvPr>
          <p:cNvSpPr txBox="1"/>
          <p:nvPr/>
        </p:nvSpPr>
        <p:spPr>
          <a:xfrm>
            <a:off x="323430" y="1295098"/>
            <a:ext cx="5867986" cy="5001369"/>
          </a:xfrm>
          <a:prstGeom prst="rect">
            <a:avLst/>
          </a:prstGeom>
          <a:noFill/>
        </p:spPr>
        <p:txBody>
          <a:bodyPr wrap="square">
            <a:spAutoFit/>
          </a:bodyPr>
          <a:lstStyle/>
          <a:p>
            <a:pPr marL="285750" indent="-285750" algn="just">
              <a:lnSpc>
                <a:spcPct val="150000"/>
              </a:lnSpc>
              <a:buFont typeface="Cambria" panose="02040503050406030204" pitchFamily="18" charset="0"/>
              <a:buChar char="⁻"/>
            </a:pPr>
            <a:r>
              <a:rPr lang="en-GB" altLang="en-US" sz="2200" dirty="0">
                <a:solidFill>
                  <a:srgbClr val="00368D"/>
                </a:solidFill>
                <a:latin typeface="Arial" panose="020B0604020202020204" pitchFamily="34" charset="0"/>
                <a:cs typeface="Arial" panose="020B0604020202020204" pitchFamily="34" charset="0"/>
              </a:rPr>
              <a:t>When the thermostat is turned on, the contacts close and the solenoid valve opens.</a:t>
            </a:r>
          </a:p>
          <a:p>
            <a:pPr marL="285750" indent="-285750" algn="just">
              <a:lnSpc>
                <a:spcPct val="150000"/>
              </a:lnSpc>
              <a:buFont typeface="Cambria" panose="02040503050406030204" pitchFamily="18" charset="0"/>
              <a:buChar char="⁻"/>
            </a:pPr>
            <a:r>
              <a:rPr lang="en-GB" altLang="en-US" sz="2200" dirty="0">
                <a:solidFill>
                  <a:srgbClr val="00368D"/>
                </a:solidFill>
                <a:latin typeface="Arial" panose="020B0604020202020204" pitchFamily="34" charset="0"/>
                <a:cs typeface="Arial" panose="020B0604020202020204" pitchFamily="34" charset="0"/>
              </a:rPr>
              <a:t>When the set temperature is reached, the thermostat turns off; the contacts open and the solenoid valve closes.</a:t>
            </a:r>
          </a:p>
          <a:p>
            <a:pPr marL="285750" indent="-285750" algn="just">
              <a:lnSpc>
                <a:spcPct val="150000"/>
              </a:lnSpc>
              <a:buFont typeface="Cambria" panose="02040503050406030204" pitchFamily="18" charset="0"/>
              <a:buChar char="⁻"/>
            </a:pPr>
            <a:r>
              <a:rPr lang="en-GB" altLang="en-US" sz="2200" dirty="0">
                <a:solidFill>
                  <a:srgbClr val="00368D"/>
                </a:solidFill>
                <a:latin typeface="Arial" panose="020B0604020202020204" pitchFamily="34" charset="0"/>
                <a:cs typeface="Arial" panose="020B0604020202020204" pitchFamily="34" charset="0"/>
              </a:rPr>
              <a:t>There is a delayed temperature fall due to hysteresis before the cycle begins again.</a:t>
            </a:r>
          </a:p>
          <a:p>
            <a:pPr marL="285750" indent="-285750" algn="just">
              <a:lnSpc>
                <a:spcPct val="150000"/>
              </a:lnSpc>
              <a:buFont typeface="Cambria" panose="02040503050406030204" pitchFamily="18" charset="0"/>
              <a:buChar char="⁻"/>
            </a:pPr>
            <a:endParaRPr lang="en-GB" altLang="en-US" sz="2200" dirty="0">
              <a:solidFill>
                <a:srgbClr val="00368D"/>
              </a:solidFill>
              <a:latin typeface="Arial" panose="020B0604020202020204" pitchFamily="34" charset="0"/>
              <a:cs typeface="Arial" panose="020B0604020202020204" pitchFamily="34" charset="0"/>
            </a:endParaRPr>
          </a:p>
          <a:p>
            <a:pPr>
              <a:buFont typeface="Wingdings" panose="05000000000000000000" pitchFamily="2" charset="2"/>
              <a:buNone/>
            </a:pPr>
            <a:endParaRPr lang="en-GB" altLang="en-US" sz="2200" dirty="0">
              <a:solidFill>
                <a:srgbClr val="00368D"/>
              </a:solidFill>
              <a:latin typeface="Arial" panose="020B0604020202020204" pitchFamily="34" charset="0"/>
              <a:cs typeface="Arial" panose="020B0604020202020204" pitchFamily="34" charset="0"/>
            </a:endParaRPr>
          </a:p>
        </p:txBody>
      </p:sp>
      <p:pic>
        <p:nvPicPr>
          <p:cNvPr id="3" name="Picture 69" descr="T:\SciTex\source\070987b3-5aaf-4495-9456-91aa0de81f77\GB\Graphics\Graph_1.png">
            <a:extLst>
              <a:ext uri="{FF2B5EF4-FFF2-40B4-BE49-F238E27FC236}">
                <a16:creationId xmlns:a16="http://schemas.microsoft.com/office/drawing/2014/main" id="{D7196A93-F46A-6CB0-6BA5-D40C74FF17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8516" y="916998"/>
            <a:ext cx="4440238" cy="2478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80">
            <a:extLst>
              <a:ext uri="{FF2B5EF4-FFF2-40B4-BE49-F238E27FC236}">
                <a16:creationId xmlns:a16="http://schemas.microsoft.com/office/drawing/2014/main" id="{3C9E9BCB-E701-9DE6-4BC2-66E908140354}"/>
              </a:ext>
            </a:extLst>
          </p:cNvPr>
          <p:cNvSpPr txBox="1">
            <a:spLocks noChangeArrowheads="1"/>
          </p:cNvSpPr>
          <p:nvPr/>
        </p:nvSpPr>
        <p:spPr bwMode="auto">
          <a:xfrm>
            <a:off x="7118516" y="3310948"/>
            <a:ext cx="26987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0</a:t>
            </a:r>
          </a:p>
        </p:txBody>
      </p:sp>
      <p:sp>
        <p:nvSpPr>
          <p:cNvPr id="9" name="TextBox 12">
            <a:extLst>
              <a:ext uri="{FF2B5EF4-FFF2-40B4-BE49-F238E27FC236}">
                <a16:creationId xmlns:a16="http://schemas.microsoft.com/office/drawing/2014/main" id="{0495E6E9-075A-31FB-6902-7316053EEDF3}"/>
              </a:ext>
            </a:extLst>
          </p:cNvPr>
          <p:cNvSpPr txBox="1">
            <a:spLocks noChangeArrowheads="1"/>
          </p:cNvSpPr>
          <p:nvPr/>
        </p:nvSpPr>
        <p:spPr bwMode="auto">
          <a:xfrm>
            <a:off x="10863429" y="3272848"/>
            <a:ext cx="80327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Time in s</a:t>
            </a:r>
          </a:p>
        </p:txBody>
      </p:sp>
      <p:sp>
        <p:nvSpPr>
          <p:cNvPr id="11" name="TextBox 13">
            <a:extLst>
              <a:ext uri="{FF2B5EF4-FFF2-40B4-BE49-F238E27FC236}">
                <a16:creationId xmlns:a16="http://schemas.microsoft.com/office/drawing/2014/main" id="{A86B7DF0-742B-B994-BB12-70A81C533382}"/>
              </a:ext>
            </a:extLst>
          </p:cNvPr>
          <p:cNvSpPr txBox="1">
            <a:spLocks noChangeArrowheads="1"/>
          </p:cNvSpPr>
          <p:nvPr/>
        </p:nvSpPr>
        <p:spPr bwMode="auto">
          <a:xfrm>
            <a:off x="6137441" y="902711"/>
            <a:ext cx="10461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1200"/>
              <a:t>Room</a:t>
            </a:r>
          </a:p>
          <a:p>
            <a:pPr algn="r" eaLnBrk="1" hangingPunct="1"/>
            <a:r>
              <a:rPr lang="en-GB" altLang="en-US" sz="1200"/>
              <a:t>temperature</a:t>
            </a:r>
          </a:p>
        </p:txBody>
      </p:sp>
      <p:cxnSp>
        <p:nvCxnSpPr>
          <p:cNvPr id="12" name="Straight Connector 11">
            <a:extLst>
              <a:ext uri="{FF2B5EF4-FFF2-40B4-BE49-F238E27FC236}">
                <a16:creationId xmlns:a16="http://schemas.microsoft.com/office/drawing/2014/main" id="{23DE20CB-03FB-98CD-2EBC-950CB8C2F009}"/>
              </a:ext>
            </a:extLst>
          </p:cNvPr>
          <p:cNvCxnSpPr/>
          <p:nvPr/>
        </p:nvCxnSpPr>
        <p:spPr bwMode="auto">
          <a:xfrm rot="5400000" flipH="1" flipV="1">
            <a:off x="6523997" y="3767354"/>
            <a:ext cx="3452812" cy="0"/>
          </a:xfrm>
          <a:prstGeom prst="line">
            <a:avLst/>
          </a:prstGeom>
          <a:ln w="12700">
            <a:solidFill>
              <a:schemeClr val="tx1"/>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69319A5-739D-A4E2-6132-EADDE0FC189E}"/>
              </a:ext>
            </a:extLst>
          </p:cNvPr>
          <p:cNvCxnSpPr/>
          <p:nvPr/>
        </p:nvCxnSpPr>
        <p:spPr bwMode="auto">
          <a:xfrm rot="5400000" flipH="1" flipV="1">
            <a:off x="7055810" y="3772117"/>
            <a:ext cx="3462337" cy="0"/>
          </a:xfrm>
          <a:prstGeom prst="line">
            <a:avLst/>
          </a:prstGeom>
          <a:ln w="12700">
            <a:solidFill>
              <a:schemeClr val="tx1"/>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0D581B1-C439-EF79-4109-CF11DD41E6C8}"/>
              </a:ext>
            </a:extLst>
          </p:cNvPr>
          <p:cNvCxnSpPr/>
          <p:nvPr/>
        </p:nvCxnSpPr>
        <p:spPr bwMode="auto">
          <a:xfrm rot="5400000" flipH="1" flipV="1">
            <a:off x="7522534" y="3822917"/>
            <a:ext cx="3452813" cy="0"/>
          </a:xfrm>
          <a:prstGeom prst="line">
            <a:avLst/>
          </a:prstGeom>
          <a:ln w="12700">
            <a:solidFill>
              <a:schemeClr val="tx1"/>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16597BE-FB8F-D00C-FD4E-72CE800317B4}"/>
              </a:ext>
            </a:extLst>
          </p:cNvPr>
          <p:cNvCxnSpPr/>
          <p:nvPr/>
        </p:nvCxnSpPr>
        <p:spPr bwMode="auto">
          <a:xfrm rot="5400000" flipH="1" flipV="1">
            <a:off x="8033710" y="3832442"/>
            <a:ext cx="3284537" cy="0"/>
          </a:xfrm>
          <a:prstGeom prst="line">
            <a:avLst/>
          </a:prstGeom>
          <a:ln w="12700">
            <a:solidFill>
              <a:schemeClr val="tx1"/>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64A09B3-720F-2B01-BE60-657A3237FF0C}"/>
              </a:ext>
            </a:extLst>
          </p:cNvPr>
          <p:cNvCxnSpPr/>
          <p:nvPr/>
        </p:nvCxnSpPr>
        <p:spPr bwMode="auto">
          <a:xfrm flipV="1">
            <a:off x="10104603" y="2048886"/>
            <a:ext cx="0" cy="3508375"/>
          </a:xfrm>
          <a:prstGeom prst="line">
            <a:avLst/>
          </a:prstGeom>
          <a:ln w="12700">
            <a:solidFill>
              <a:schemeClr val="tx1"/>
            </a:solidFill>
            <a:prstDash val="dash"/>
            <a:tailEnd type="none"/>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a16="http://schemas.microsoft.com/office/drawing/2014/main" id="{4DE7A79E-1D41-C747-D595-9F950DAF6E25}"/>
              </a:ext>
            </a:extLst>
          </p:cNvPr>
          <p:cNvGrpSpPr>
            <a:grpSpLocks/>
          </p:cNvGrpSpPr>
          <p:nvPr/>
        </p:nvGrpSpPr>
        <p:grpSpPr bwMode="auto">
          <a:xfrm>
            <a:off x="7277266" y="4679373"/>
            <a:ext cx="963613" cy="811212"/>
            <a:chOff x="4489450" y="4751388"/>
            <a:chExt cx="963613" cy="811212"/>
          </a:xfrm>
        </p:grpSpPr>
        <p:sp>
          <p:nvSpPr>
            <p:cNvPr id="19" name="Rectangle 18">
              <a:extLst>
                <a:ext uri="{FF2B5EF4-FFF2-40B4-BE49-F238E27FC236}">
                  <a16:creationId xmlns:a16="http://schemas.microsoft.com/office/drawing/2014/main" id="{57F292A1-E319-4099-65C0-7C3BC1AE7D74}"/>
                </a:ext>
              </a:extLst>
            </p:cNvPr>
            <p:cNvSpPr/>
            <p:nvPr/>
          </p:nvSpPr>
          <p:spPr bwMode="auto">
            <a:xfrm>
              <a:off x="4489450" y="4751388"/>
              <a:ext cx="963613" cy="811212"/>
            </a:xfrm>
            <a:prstGeom prst="rect">
              <a:avLst/>
            </a:prstGeom>
            <a:solidFill>
              <a:schemeClr val="bg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2" name="TextBox 12">
              <a:extLst>
                <a:ext uri="{FF2B5EF4-FFF2-40B4-BE49-F238E27FC236}">
                  <a16:creationId xmlns:a16="http://schemas.microsoft.com/office/drawing/2014/main" id="{4C3906D1-8386-8D85-B34B-7BA12489516E}"/>
                </a:ext>
              </a:extLst>
            </p:cNvPr>
            <p:cNvSpPr txBox="1">
              <a:spLocks noChangeArrowheads="1"/>
            </p:cNvSpPr>
            <p:nvPr/>
          </p:nvSpPr>
          <p:spPr bwMode="auto">
            <a:xfrm>
              <a:off x="4521200" y="5039697"/>
              <a:ext cx="88106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000"/>
                <a:t>   Contacts</a:t>
              </a:r>
            </a:p>
            <a:p>
              <a:pPr algn="ctr" eaLnBrk="1" hangingPunct="1"/>
              <a:r>
                <a:rPr lang="en-GB" altLang="en-US" sz="1000"/>
                <a:t>closed (ON)</a:t>
              </a:r>
            </a:p>
          </p:txBody>
        </p:sp>
      </p:grpSp>
      <p:sp>
        <p:nvSpPr>
          <p:cNvPr id="24" name="TextBox 12">
            <a:extLst>
              <a:ext uri="{FF2B5EF4-FFF2-40B4-BE49-F238E27FC236}">
                <a16:creationId xmlns:a16="http://schemas.microsoft.com/office/drawing/2014/main" id="{7298204E-F8FA-53F3-659D-41A5591DBC11}"/>
              </a:ext>
            </a:extLst>
          </p:cNvPr>
          <p:cNvSpPr txBox="1">
            <a:spLocks noChangeArrowheads="1"/>
          </p:cNvSpPr>
          <p:nvPr/>
        </p:nvSpPr>
        <p:spPr bwMode="auto">
          <a:xfrm>
            <a:off x="8280565" y="4966710"/>
            <a:ext cx="5286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000"/>
              <a:t>Open</a:t>
            </a:r>
          </a:p>
          <a:p>
            <a:pPr eaLnBrk="1" hangingPunct="1"/>
            <a:r>
              <a:rPr lang="en-GB" altLang="en-US" sz="1000"/>
              <a:t>(OFF)</a:t>
            </a:r>
          </a:p>
        </p:txBody>
      </p:sp>
      <p:sp>
        <p:nvSpPr>
          <p:cNvPr id="25" name="TextBox 12">
            <a:extLst>
              <a:ext uri="{FF2B5EF4-FFF2-40B4-BE49-F238E27FC236}">
                <a16:creationId xmlns:a16="http://schemas.microsoft.com/office/drawing/2014/main" id="{4C327CB2-AEEA-AB16-48D0-38657081827C}"/>
              </a:ext>
            </a:extLst>
          </p:cNvPr>
          <p:cNvSpPr txBox="1">
            <a:spLocks noChangeArrowheads="1"/>
          </p:cNvSpPr>
          <p:nvPr/>
        </p:nvSpPr>
        <p:spPr bwMode="auto">
          <a:xfrm>
            <a:off x="9236241" y="4966711"/>
            <a:ext cx="44132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000"/>
              <a:t>OFF</a:t>
            </a:r>
          </a:p>
        </p:txBody>
      </p:sp>
      <p:sp>
        <p:nvSpPr>
          <p:cNvPr id="26" name="TextBox 12">
            <a:extLst>
              <a:ext uri="{FF2B5EF4-FFF2-40B4-BE49-F238E27FC236}">
                <a16:creationId xmlns:a16="http://schemas.microsoft.com/office/drawing/2014/main" id="{E7E6D15A-7AA8-88EE-01EF-DDAB5B9502DC}"/>
              </a:ext>
            </a:extLst>
          </p:cNvPr>
          <p:cNvSpPr txBox="1">
            <a:spLocks noChangeArrowheads="1"/>
          </p:cNvSpPr>
          <p:nvPr/>
        </p:nvSpPr>
        <p:spPr bwMode="auto">
          <a:xfrm>
            <a:off x="10064916" y="4966711"/>
            <a:ext cx="44132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000"/>
              <a:t>OFF</a:t>
            </a:r>
          </a:p>
        </p:txBody>
      </p:sp>
      <p:grpSp>
        <p:nvGrpSpPr>
          <p:cNvPr id="27" name="Group 26">
            <a:extLst>
              <a:ext uri="{FF2B5EF4-FFF2-40B4-BE49-F238E27FC236}">
                <a16:creationId xmlns:a16="http://schemas.microsoft.com/office/drawing/2014/main" id="{A69287F8-E4DB-6A26-DA55-D1291636EA51}"/>
              </a:ext>
            </a:extLst>
          </p:cNvPr>
          <p:cNvGrpSpPr>
            <a:grpSpLocks/>
          </p:cNvGrpSpPr>
          <p:nvPr/>
        </p:nvGrpSpPr>
        <p:grpSpPr bwMode="auto">
          <a:xfrm>
            <a:off x="8793329" y="4682548"/>
            <a:ext cx="441325" cy="811212"/>
            <a:chOff x="6005513" y="4748213"/>
            <a:chExt cx="441325" cy="811212"/>
          </a:xfrm>
        </p:grpSpPr>
        <p:sp>
          <p:nvSpPr>
            <p:cNvPr id="28" name="Rectangle 27">
              <a:extLst>
                <a:ext uri="{FF2B5EF4-FFF2-40B4-BE49-F238E27FC236}">
                  <a16:creationId xmlns:a16="http://schemas.microsoft.com/office/drawing/2014/main" id="{F15D2432-CEBA-A034-6FCD-8A4A0BEB22C8}"/>
                </a:ext>
              </a:extLst>
            </p:cNvPr>
            <p:cNvSpPr/>
            <p:nvPr/>
          </p:nvSpPr>
          <p:spPr bwMode="auto">
            <a:xfrm>
              <a:off x="6005513" y="4748213"/>
              <a:ext cx="441325" cy="811212"/>
            </a:xfrm>
            <a:prstGeom prst="rect">
              <a:avLst/>
            </a:prstGeom>
            <a:solidFill>
              <a:schemeClr val="bg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9" name="TextBox 12">
              <a:extLst>
                <a:ext uri="{FF2B5EF4-FFF2-40B4-BE49-F238E27FC236}">
                  <a16:creationId xmlns:a16="http://schemas.microsoft.com/office/drawing/2014/main" id="{60AF75DF-4495-7CCE-A7D9-BFA9C4AA3AF6}"/>
                </a:ext>
              </a:extLst>
            </p:cNvPr>
            <p:cNvSpPr txBox="1">
              <a:spLocks noChangeArrowheads="1"/>
            </p:cNvSpPr>
            <p:nvPr/>
          </p:nvSpPr>
          <p:spPr bwMode="auto">
            <a:xfrm>
              <a:off x="6035675" y="5045075"/>
              <a:ext cx="37782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000"/>
                <a:t>ON</a:t>
              </a:r>
            </a:p>
          </p:txBody>
        </p:sp>
      </p:grpSp>
      <p:grpSp>
        <p:nvGrpSpPr>
          <p:cNvPr id="30" name="Group 29">
            <a:extLst>
              <a:ext uri="{FF2B5EF4-FFF2-40B4-BE49-F238E27FC236}">
                <a16:creationId xmlns:a16="http://schemas.microsoft.com/office/drawing/2014/main" id="{A0C45055-1813-2EAE-5E15-526F5D5CAC41}"/>
              </a:ext>
            </a:extLst>
          </p:cNvPr>
          <p:cNvGrpSpPr>
            <a:grpSpLocks/>
          </p:cNvGrpSpPr>
          <p:nvPr/>
        </p:nvGrpSpPr>
        <p:grpSpPr bwMode="auto">
          <a:xfrm>
            <a:off x="9687090" y="4669848"/>
            <a:ext cx="401638" cy="811212"/>
            <a:chOff x="6896100" y="4748213"/>
            <a:chExt cx="401638" cy="811212"/>
          </a:xfrm>
        </p:grpSpPr>
        <p:sp>
          <p:nvSpPr>
            <p:cNvPr id="31" name="Rectangle 30">
              <a:extLst>
                <a:ext uri="{FF2B5EF4-FFF2-40B4-BE49-F238E27FC236}">
                  <a16:creationId xmlns:a16="http://schemas.microsoft.com/office/drawing/2014/main" id="{CA846B67-4F9A-9065-0CF8-E7EBA888D178}"/>
                </a:ext>
              </a:extLst>
            </p:cNvPr>
            <p:cNvSpPr/>
            <p:nvPr/>
          </p:nvSpPr>
          <p:spPr bwMode="auto">
            <a:xfrm>
              <a:off x="6896100" y="4748213"/>
              <a:ext cx="401638" cy="811212"/>
            </a:xfrm>
            <a:prstGeom prst="rect">
              <a:avLst/>
            </a:prstGeom>
            <a:solidFill>
              <a:schemeClr val="bg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2" name="TextBox 12">
              <a:extLst>
                <a:ext uri="{FF2B5EF4-FFF2-40B4-BE49-F238E27FC236}">
                  <a16:creationId xmlns:a16="http://schemas.microsoft.com/office/drawing/2014/main" id="{9A5A0FA7-BB68-EBD8-1EED-821C9DD4B23D}"/>
                </a:ext>
              </a:extLst>
            </p:cNvPr>
            <p:cNvSpPr txBox="1">
              <a:spLocks noChangeArrowheads="1"/>
            </p:cNvSpPr>
            <p:nvPr/>
          </p:nvSpPr>
          <p:spPr bwMode="auto">
            <a:xfrm>
              <a:off x="6910388" y="5045075"/>
              <a:ext cx="37782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000"/>
                <a:t>ON</a:t>
              </a:r>
            </a:p>
          </p:txBody>
        </p:sp>
      </p:grpSp>
      <p:sp>
        <p:nvSpPr>
          <p:cNvPr id="33" name="TextBox 12">
            <a:extLst>
              <a:ext uri="{FF2B5EF4-FFF2-40B4-BE49-F238E27FC236}">
                <a16:creationId xmlns:a16="http://schemas.microsoft.com/office/drawing/2014/main" id="{E289E07A-7212-9E90-67C3-BA236D9AAD9D}"/>
              </a:ext>
            </a:extLst>
          </p:cNvPr>
          <p:cNvSpPr txBox="1">
            <a:spLocks noChangeArrowheads="1"/>
          </p:cNvSpPr>
          <p:nvPr/>
        </p:nvSpPr>
        <p:spPr bwMode="auto">
          <a:xfrm>
            <a:off x="6216816" y="1758373"/>
            <a:ext cx="9620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1200"/>
              <a:t>Thermostat</a:t>
            </a:r>
          </a:p>
          <a:p>
            <a:pPr algn="r" eaLnBrk="1" hangingPunct="1"/>
            <a:r>
              <a:rPr lang="en-GB" altLang="en-US" sz="1200"/>
              <a:t>desired</a:t>
            </a:r>
          </a:p>
          <a:p>
            <a:pPr algn="r" eaLnBrk="1" hangingPunct="1"/>
            <a:r>
              <a:rPr lang="en-GB" altLang="en-US" sz="1200"/>
              <a:t>setting</a:t>
            </a:r>
          </a:p>
        </p:txBody>
      </p:sp>
      <p:cxnSp>
        <p:nvCxnSpPr>
          <p:cNvPr id="34" name="Straight Connector 33">
            <a:extLst>
              <a:ext uri="{FF2B5EF4-FFF2-40B4-BE49-F238E27FC236}">
                <a16:creationId xmlns:a16="http://schemas.microsoft.com/office/drawing/2014/main" id="{6EE06F9C-A1A0-DE4E-887B-CAA6F2A68929}"/>
              </a:ext>
            </a:extLst>
          </p:cNvPr>
          <p:cNvCxnSpPr/>
          <p:nvPr/>
        </p:nvCxnSpPr>
        <p:spPr bwMode="auto">
          <a:xfrm flipV="1">
            <a:off x="10922165" y="2104449"/>
            <a:ext cx="0" cy="3457575"/>
          </a:xfrm>
          <a:prstGeom prst="line">
            <a:avLst/>
          </a:prstGeom>
          <a:ln w="12700">
            <a:solidFill>
              <a:schemeClr val="tx1"/>
            </a:solidFill>
            <a:prstDash val="dash"/>
            <a:tailEnd type="none"/>
          </a:ln>
        </p:spPr>
        <p:style>
          <a:lnRef idx="1">
            <a:schemeClr val="accent1"/>
          </a:lnRef>
          <a:fillRef idx="0">
            <a:schemeClr val="accent1"/>
          </a:fillRef>
          <a:effectRef idx="0">
            <a:schemeClr val="accent1"/>
          </a:effectRef>
          <a:fontRef idx="minor">
            <a:schemeClr val="tx1"/>
          </a:fontRef>
        </p:style>
      </p:cxnSp>
      <p:grpSp>
        <p:nvGrpSpPr>
          <p:cNvPr id="35" name="Group 34">
            <a:extLst>
              <a:ext uri="{FF2B5EF4-FFF2-40B4-BE49-F238E27FC236}">
                <a16:creationId xmlns:a16="http://schemas.microsoft.com/office/drawing/2014/main" id="{7F77D1C2-FA7B-E9F8-98C1-B67FA98B8763}"/>
              </a:ext>
            </a:extLst>
          </p:cNvPr>
          <p:cNvGrpSpPr>
            <a:grpSpLocks/>
          </p:cNvGrpSpPr>
          <p:nvPr/>
        </p:nvGrpSpPr>
        <p:grpSpPr bwMode="auto">
          <a:xfrm>
            <a:off x="10482429" y="4676198"/>
            <a:ext cx="420687" cy="811212"/>
            <a:chOff x="7688263" y="4741863"/>
            <a:chExt cx="420687" cy="811212"/>
          </a:xfrm>
        </p:grpSpPr>
        <p:sp>
          <p:nvSpPr>
            <p:cNvPr id="36" name="Rectangle 35">
              <a:extLst>
                <a:ext uri="{FF2B5EF4-FFF2-40B4-BE49-F238E27FC236}">
                  <a16:creationId xmlns:a16="http://schemas.microsoft.com/office/drawing/2014/main" id="{63CC521C-C766-689D-B4F0-62DA541C4160}"/>
                </a:ext>
              </a:extLst>
            </p:cNvPr>
            <p:cNvSpPr/>
            <p:nvPr/>
          </p:nvSpPr>
          <p:spPr bwMode="auto">
            <a:xfrm>
              <a:off x="7688263" y="4741863"/>
              <a:ext cx="420687" cy="811212"/>
            </a:xfrm>
            <a:prstGeom prst="rect">
              <a:avLst/>
            </a:prstGeom>
            <a:solidFill>
              <a:schemeClr val="bg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7" name="TextBox 12">
              <a:extLst>
                <a:ext uri="{FF2B5EF4-FFF2-40B4-BE49-F238E27FC236}">
                  <a16:creationId xmlns:a16="http://schemas.microsoft.com/office/drawing/2014/main" id="{59831A04-9663-B6F4-9D2F-B27E15F36DE1}"/>
                </a:ext>
              </a:extLst>
            </p:cNvPr>
            <p:cNvSpPr txBox="1">
              <a:spLocks noChangeArrowheads="1"/>
            </p:cNvSpPr>
            <p:nvPr/>
          </p:nvSpPr>
          <p:spPr bwMode="auto">
            <a:xfrm>
              <a:off x="7716838" y="5045075"/>
              <a:ext cx="37782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000"/>
                <a:t>ON</a:t>
              </a:r>
            </a:p>
          </p:txBody>
        </p:sp>
      </p:grpSp>
      <p:sp>
        <p:nvSpPr>
          <p:cNvPr id="38" name="TextBox 12">
            <a:extLst>
              <a:ext uri="{FF2B5EF4-FFF2-40B4-BE49-F238E27FC236}">
                <a16:creationId xmlns:a16="http://schemas.microsoft.com/office/drawing/2014/main" id="{12E54C57-147B-B193-F29E-1E0E64B25952}"/>
              </a:ext>
            </a:extLst>
          </p:cNvPr>
          <p:cNvSpPr txBox="1">
            <a:spLocks noChangeArrowheads="1"/>
          </p:cNvSpPr>
          <p:nvPr/>
        </p:nvSpPr>
        <p:spPr bwMode="auto">
          <a:xfrm>
            <a:off x="10936454" y="4966711"/>
            <a:ext cx="44132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000"/>
              <a:t>OFF</a:t>
            </a:r>
          </a:p>
        </p:txBody>
      </p:sp>
      <p:cxnSp>
        <p:nvCxnSpPr>
          <p:cNvPr id="39" name="Straight Connector 38">
            <a:extLst>
              <a:ext uri="{FF2B5EF4-FFF2-40B4-BE49-F238E27FC236}">
                <a16:creationId xmlns:a16="http://schemas.microsoft.com/office/drawing/2014/main" id="{CCE313CA-2541-F0FA-A6E9-82CA91FFECAD}"/>
              </a:ext>
            </a:extLst>
          </p:cNvPr>
          <p:cNvCxnSpPr/>
          <p:nvPr/>
        </p:nvCxnSpPr>
        <p:spPr bwMode="auto">
          <a:xfrm rot="5400000" flipH="1" flipV="1">
            <a:off x="8730622" y="3784817"/>
            <a:ext cx="3471863" cy="0"/>
          </a:xfrm>
          <a:prstGeom prst="line">
            <a:avLst/>
          </a:prstGeom>
          <a:ln w="12700">
            <a:solidFill>
              <a:schemeClr val="tx1"/>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C140789-36C4-C6C8-ADDB-07B7E56E3B0E}"/>
              </a:ext>
            </a:extLst>
          </p:cNvPr>
          <p:cNvCxnSpPr/>
          <p:nvPr/>
        </p:nvCxnSpPr>
        <p:spPr bwMode="auto">
          <a:xfrm>
            <a:off x="7101053" y="2110798"/>
            <a:ext cx="4341812" cy="0"/>
          </a:xfrm>
          <a:prstGeom prst="line">
            <a:avLst/>
          </a:prstGeom>
          <a:ln w="12700">
            <a:solidFill>
              <a:schemeClr val="tx1"/>
            </a:solidFill>
            <a:prstDash val="dash"/>
            <a:tailEnd type="none"/>
          </a:ln>
        </p:spPr>
        <p:style>
          <a:lnRef idx="1">
            <a:schemeClr val="accent1"/>
          </a:lnRef>
          <a:fillRef idx="0">
            <a:schemeClr val="accent1"/>
          </a:fillRef>
          <a:effectRef idx="0">
            <a:schemeClr val="accent1"/>
          </a:effectRef>
          <a:fontRef idx="minor">
            <a:schemeClr val="tx1"/>
          </a:fontRef>
        </p:style>
      </p:cxnSp>
      <p:grpSp>
        <p:nvGrpSpPr>
          <p:cNvPr id="41" name="Group 40">
            <a:extLst>
              <a:ext uri="{FF2B5EF4-FFF2-40B4-BE49-F238E27FC236}">
                <a16:creationId xmlns:a16="http://schemas.microsoft.com/office/drawing/2014/main" id="{99BFB38F-F00A-CB33-463B-6F77CE333C20}"/>
              </a:ext>
            </a:extLst>
          </p:cNvPr>
          <p:cNvGrpSpPr>
            <a:grpSpLocks/>
          </p:cNvGrpSpPr>
          <p:nvPr/>
        </p:nvGrpSpPr>
        <p:grpSpPr bwMode="auto">
          <a:xfrm>
            <a:off x="9477540" y="1326574"/>
            <a:ext cx="393700" cy="885825"/>
            <a:chOff x="6689725" y="1404938"/>
            <a:chExt cx="393700" cy="885825"/>
          </a:xfrm>
        </p:grpSpPr>
        <p:cxnSp>
          <p:nvCxnSpPr>
            <p:cNvPr id="42" name="Straight Connector 41">
              <a:extLst>
                <a:ext uri="{FF2B5EF4-FFF2-40B4-BE49-F238E27FC236}">
                  <a16:creationId xmlns:a16="http://schemas.microsoft.com/office/drawing/2014/main" id="{B87520D1-35A0-91A3-70B1-289D4C5AB667}"/>
                </a:ext>
              </a:extLst>
            </p:cNvPr>
            <p:cNvCxnSpPr/>
            <p:nvPr/>
          </p:nvCxnSpPr>
          <p:spPr>
            <a:xfrm rot="5400000">
              <a:off x="6529388" y="1565275"/>
              <a:ext cx="596900" cy="276225"/>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969B6446-3C3E-B8FF-C977-9526562FC2F8}"/>
                </a:ext>
              </a:extLst>
            </p:cNvPr>
            <p:cNvCxnSpPr/>
            <p:nvPr/>
          </p:nvCxnSpPr>
          <p:spPr>
            <a:xfrm rot="16200000" flipH="1">
              <a:off x="6587331" y="1794669"/>
              <a:ext cx="874713" cy="11747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44" name="TextBox 13">
            <a:extLst>
              <a:ext uri="{FF2B5EF4-FFF2-40B4-BE49-F238E27FC236}">
                <a16:creationId xmlns:a16="http://schemas.microsoft.com/office/drawing/2014/main" id="{01A86A26-73A4-15E9-6FC0-E90963BC01BE}"/>
              </a:ext>
            </a:extLst>
          </p:cNvPr>
          <p:cNvSpPr txBox="1">
            <a:spLocks noChangeArrowheads="1"/>
          </p:cNvSpPr>
          <p:nvPr/>
        </p:nvSpPr>
        <p:spPr bwMode="auto">
          <a:xfrm>
            <a:off x="8617115" y="902711"/>
            <a:ext cx="29845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Temperature overshoot and undershoot caused by system hysteresis</a:t>
            </a:r>
          </a:p>
        </p:txBody>
      </p:sp>
      <p:sp>
        <p:nvSpPr>
          <p:cNvPr id="45" name="TextBox 12">
            <a:extLst>
              <a:ext uri="{FF2B5EF4-FFF2-40B4-BE49-F238E27FC236}">
                <a16:creationId xmlns:a16="http://schemas.microsoft.com/office/drawing/2014/main" id="{866FC154-01A3-A5BD-7166-FB444271E3FC}"/>
              </a:ext>
            </a:extLst>
          </p:cNvPr>
          <p:cNvSpPr txBox="1">
            <a:spLocks noChangeArrowheads="1"/>
          </p:cNvSpPr>
          <p:nvPr/>
        </p:nvSpPr>
        <p:spPr bwMode="auto">
          <a:xfrm>
            <a:off x="6224754" y="4231698"/>
            <a:ext cx="9620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1200"/>
              <a:t>Thermostat</a:t>
            </a:r>
          </a:p>
          <a:p>
            <a:pPr algn="r" eaLnBrk="1" hangingPunct="1"/>
            <a:r>
              <a:rPr lang="en-GB" altLang="en-US" sz="1200"/>
              <a:t>control</a:t>
            </a:r>
          </a:p>
        </p:txBody>
      </p:sp>
      <p:sp>
        <p:nvSpPr>
          <p:cNvPr id="46" name="Freeform 8">
            <a:extLst>
              <a:ext uri="{FF2B5EF4-FFF2-40B4-BE49-F238E27FC236}">
                <a16:creationId xmlns:a16="http://schemas.microsoft.com/office/drawing/2014/main" id="{89C3D218-8788-815B-32E3-6A59ACBB6151}"/>
              </a:ext>
            </a:extLst>
          </p:cNvPr>
          <p:cNvSpPr/>
          <p:nvPr/>
        </p:nvSpPr>
        <p:spPr>
          <a:xfrm>
            <a:off x="7251865" y="2117149"/>
            <a:ext cx="996950" cy="1120775"/>
          </a:xfrm>
          <a:custGeom>
            <a:avLst/>
            <a:gdLst>
              <a:gd name="connsiteX0" fmla="*/ 0 w 2359025"/>
              <a:gd name="connsiteY0" fmla="*/ 1176377 h 1176377"/>
              <a:gd name="connsiteX1" fmla="*/ 996950 w 2359025"/>
              <a:gd name="connsiteY1" fmla="*/ 55602 h 1176377"/>
              <a:gd name="connsiteX2" fmla="*/ 2359025 w 2359025"/>
              <a:gd name="connsiteY2" fmla="*/ 169902 h 1176377"/>
              <a:gd name="connsiteX0" fmla="*/ 0 w 996950"/>
              <a:gd name="connsiteY0" fmla="*/ 1120775 h 1120775"/>
              <a:gd name="connsiteX1" fmla="*/ 996950 w 996950"/>
              <a:gd name="connsiteY1" fmla="*/ 0 h 1120775"/>
              <a:gd name="connsiteX0" fmla="*/ 0 w 996950"/>
              <a:gd name="connsiteY0" fmla="*/ 1120775 h 1120775"/>
              <a:gd name="connsiteX1" fmla="*/ 996950 w 996950"/>
              <a:gd name="connsiteY1" fmla="*/ 0 h 1120775"/>
              <a:gd name="connsiteX0" fmla="*/ 0 w 996950"/>
              <a:gd name="connsiteY0" fmla="*/ 1120775 h 1120775"/>
              <a:gd name="connsiteX1" fmla="*/ 996950 w 996950"/>
              <a:gd name="connsiteY1" fmla="*/ 0 h 1120775"/>
              <a:gd name="connsiteX0" fmla="*/ 0 w 996950"/>
              <a:gd name="connsiteY0" fmla="*/ 1120775 h 1120775"/>
              <a:gd name="connsiteX1" fmla="*/ 996950 w 996950"/>
              <a:gd name="connsiteY1" fmla="*/ 0 h 1120775"/>
            </a:gdLst>
            <a:ahLst/>
            <a:cxnLst>
              <a:cxn ang="0">
                <a:pos x="connsiteX0" y="connsiteY0"/>
              </a:cxn>
              <a:cxn ang="0">
                <a:pos x="connsiteX1" y="connsiteY1"/>
              </a:cxn>
            </a:cxnLst>
            <a:rect l="l" t="t" r="r" b="b"/>
            <a:pathLst>
              <a:path w="996950" h="1120775">
                <a:moveTo>
                  <a:pt x="0" y="1120775"/>
                </a:moveTo>
                <a:cubicBezTo>
                  <a:pt x="241564" y="593460"/>
                  <a:pt x="648229" y="224896"/>
                  <a:pt x="996950" y="0"/>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7" name="Freeform 9">
            <a:extLst>
              <a:ext uri="{FF2B5EF4-FFF2-40B4-BE49-F238E27FC236}">
                <a16:creationId xmlns:a16="http://schemas.microsoft.com/office/drawing/2014/main" id="{D68BE673-3835-6558-5425-70C9E47618CD}"/>
              </a:ext>
            </a:extLst>
          </p:cNvPr>
          <p:cNvSpPr/>
          <p:nvPr/>
        </p:nvSpPr>
        <p:spPr>
          <a:xfrm>
            <a:off x="8251991" y="2012374"/>
            <a:ext cx="536575" cy="153987"/>
          </a:xfrm>
          <a:custGeom>
            <a:avLst/>
            <a:gdLst>
              <a:gd name="connsiteX0" fmla="*/ 0 w 1393825"/>
              <a:gd name="connsiteY0" fmla="*/ 77838 h 1373238"/>
              <a:gd name="connsiteX1" fmla="*/ 520700 w 1393825"/>
              <a:gd name="connsiteY1" fmla="*/ 141338 h 1373238"/>
              <a:gd name="connsiteX2" fmla="*/ 1393825 w 1393825"/>
              <a:gd name="connsiteY2" fmla="*/ 1373238 h 1373238"/>
              <a:gd name="connsiteX0" fmla="*/ 0 w 520700"/>
              <a:gd name="connsiteY0" fmla="*/ 77838 h 141338"/>
              <a:gd name="connsiteX1" fmla="*/ 520700 w 520700"/>
              <a:gd name="connsiteY1" fmla="*/ 141338 h 141338"/>
              <a:gd name="connsiteX0" fmla="*/ 0 w 539750"/>
              <a:gd name="connsiteY0" fmla="*/ 84592 h 135392"/>
              <a:gd name="connsiteX1" fmla="*/ 539750 w 539750"/>
              <a:gd name="connsiteY1" fmla="*/ 135392 h 135392"/>
              <a:gd name="connsiteX0" fmla="*/ 0 w 536575"/>
              <a:gd name="connsiteY0" fmla="*/ 82868 h 136843"/>
              <a:gd name="connsiteX1" fmla="*/ 536575 w 536575"/>
              <a:gd name="connsiteY1" fmla="*/ 136843 h 136843"/>
              <a:gd name="connsiteX0" fmla="*/ 0 w 536575"/>
              <a:gd name="connsiteY0" fmla="*/ 100763 h 154738"/>
              <a:gd name="connsiteX1" fmla="*/ 536575 w 536575"/>
              <a:gd name="connsiteY1" fmla="*/ 154738 h 154738"/>
            </a:gdLst>
            <a:ahLst/>
            <a:cxnLst>
              <a:cxn ang="0">
                <a:pos x="connsiteX0" y="connsiteY0"/>
              </a:cxn>
              <a:cxn ang="0">
                <a:pos x="connsiteX1" y="connsiteY1"/>
              </a:cxn>
            </a:cxnLst>
            <a:rect l="l" t="t" r="r" b="b"/>
            <a:pathLst>
              <a:path w="536575" h="154738">
                <a:moveTo>
                  <a:pt x="0" y="100763"/>
                </a:moveTo>
                <a:cubicBezTo>
                  <a:pt x="144198" y="24563"/>
                  <a:pt x="272521" y="-105612"/>
                  <a:pt x="536575" y="154738"/>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8" name="Freeform 10">
            <a:extLst>
              <a:ext uri="{FF2B5EF4-FFF2-40B4-BE49-F238E27FC236}">
                <a16:creationId xmlns:a16="http://schemas.microsoft.com/office/drawing/2014/main" id="{4CBF6C4C-2002-C02C-006E-60C75AE5D2C6}"/>
              </a:ext>
            </a:extLst>
          </p:cNvPr>
          <p:cNvSpPr/>
          <p:nvPr/>
        </p:nvSpPr>
        <p:spPr>
          <a:xfrm>
            <a:off x="8785391" y="2134610"/>
            <a:ext cx="460375" cy="153988"/>
          </a:xfrm>
          <a:custGeom>
            <a:avLst/>
            <a:gdLst>
              <a:gd name="connsiteX0" fmla="*/ 0 w 460375"/>
              <a:gd name="connsiteY0" fmla="*/ 41275 h 73368"/>
              <a:gd name="connsiteX1" fmla="*/ 460375 w 460375"/>
              <a:gd name="connsiteY1" fmla="*/ 0 h 73368"/>
              <a:gd name="connsiteX0" fmla="*/ 0 w 460375"/>
              <a:gd name="connsiteY0" fmla="*/ 41275 h 139048"/>
              <a:gd name="connsiteX1" fmla="*/ 460375 w 460375"/>
              <a:gd name="connsiteY1" fmla="*/ 0 h 139048"/>
              <a:gd name="connsiteX0" fmla="*/ 0 w 460375"/>
              <a:gd name="connsiteY0" fmla="*/ 41275 h 153407"/>
              <a:gd name="connsiteX1" fmla="*/ 460375 w 460375"/>
              <a:gd name="connsiteY1" fmla="*/ 0 h 153407"/>
            </a:gdLst>
            <a:ahLst/>
            <a:cxnLst>
              <a:cxn ang="0">
                <a:pos x="connsiteX0" y="connsiteY0"/>
              </a:cxn>
              <a:cxn ang="0">
                <a:pos x="connsiteX1" y="connsiteY1"/>
              </a:cxn>
            </a:cxnLst>
            <a:rect l="l" t="t" r="r" b="b"/>
            <a:pathLst>
              <a:path w="460375" h="153407">
                <a:moveTo>
                  <a:pt x="0" y="41275"/>
                </a:moveTo>
                <a:cubicBezTo>
                  <a:pt x="100012" y="121973"/>
                  <a:pt x="196850" y="266171"/>
                  <a:pt x="460375" y="0"/>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9" name="Freeform 11">
            <a:extLst>
              <a:ext uri="{FF2B5EF4-FFF2-40B4-BE49-F238E27FC236}">
                <a16:creationId xmlns:a16="http://schemas.microsoft.com/office/drawing/2014/main" id="{1DFE8529-D131-F0F3-E79A-B45D63BF6212}"/>
              </a:ext>
            </a:extLst>
          </p:cNvPr>
          <p:cNvSpPr/>
          <p:nvPr/>
        </p:nvSpPr>
        <p:spPr>
          <a:xfrm>
            <a:off x="9242591" y="2034598"/>
            <a:ext cx="428625" cy="144462"/>
          </a:xfrm>
          <a:custGeom>
            <a:avLst/>
            <a:gdLst>
              <a:gd name="connsiteX0" fmla="*/ 0 w 971550"/>
              <a:gd name="connsiteY0" fmla="*/ 34748 h 707848"/>
              <a:gd name="connsiteX1" fmla="*/ 428625 w 971550"/>
              <a:gd name="connsiteY1" fmla="*/ 76023 h 707848"/>
              <a:gd name="connsiteX2" fmla="*/ 971550 w 971550"/>
              <a:gd name="connsiteY2" fmla="*/ 707848 h 707848"/>
              <a:gd name="connsiteX0" fmla="*/ 0 w 428625"/>
              <a:gd name="connsiteY0" fmla="*/ 34748 h 76023"/>
              <a:gd name="connsiteX1" fmla="*/ 428625 w 428625"/>
              <a:gd name="connsiteY1" fmla="*/ 76023 h 76023"/>
              <a:gd name="connsiteX0" fmla="*/ 0 w 428625"/>
              <a:gd name="connsiteY0" fmla="*/ 96392 h 137667"/>
              <a:gd name="connsiteX1" fmla="*/ 428625 w 428625"/>
              <a:gd name="connsiteY1" fmla="*/ 137667 h 137667"/>
              <a:gd name="connsiteX0" fmla="*/ 0 w 428625"/>
              <a:gd name="connsiteY0" fmla="*/ 103932 h 145207"/>
              <a:gd name="connsiteX1" fmla="*/ 428625 w 428625"/>
              <a:gd name="connsiteY1" fmla="*/ 145207 h 145207"/>
            </a:gdLst>
            <a:ahLst/>
            <a:cxnLst>
              <a:cxn ang="0">
                <a:pos x="connsiteX0" y="connsiteY0"/>
              </a:cxn>
              <a:cxn ang="0">
                <a:pos x="connsiteX1" y="connsiteY1"/>
              </a:cxn>
            </a:cxnLst>
            <a:rect l="l" t="t" r="r" b="b"/>
            <a:pathLst>
              <a:path w="428625" h="145207">
                <a:moveTo>
                  <a:pt x="0" y="103932"/>
                </a:moveTo>
                <a:cubicBezTo>
                  <a:pt x="92075" y="43078"/>
                  <a:pt x="180975" y="-116201"/>
                  <a:pt x="428625" y="145207"/>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0" name="Freeform 12">
            <a:extLst>
              <a:ext uri="{FF2B5EF4-FFF2-40B4-BE49-F238E27FC236}">
                <a16:creationId xmlns:a16="http://schemas.microsoft.com/office/drawing/2014/main" id="{A9551E71-E109-5A7D-336F-8CFC3838C7A4}"/>
              </a:ext>
            </a:extLst>
          </p:cNvPr>
          <p:cNvSpPr/>
          <p:nvPr/>
        </p:nvSpPr>
        <p:spPr>
          <a:xfrm>
            <a:off x="9674391" y="2025073"/>
            <a:ext cx="1673225" cy="265112"/>
          </a:xfrm>
          <a:custGeom>
            <a:avLst/>
            <a:gdLst>
              <a:gd name="connsiteX0" fmla="*/ 0 w 1790700"/>
              <a:gd name="connsiteY0" fmla="*/ 146614 h 359339"/>
              <a:gd name="connsiteX1" fmla="*/ 200025 w 1790700"/>
              <a:gd name="connsiteY1" fmla="*/ 260914 h 359339"/>
              <a:gd name="connsiteX2" fmla="*/ 606425 w 1790700"/>
              <a:gd name="connsiteY2" fmla="*/ 19614 h 359339"/>
              <a:gd name="connsiteX3" fmla="*/ 1006475 w 1790700"/>
              <a:gd name="connsiteY3" fmla="*/ 270439 h 359339"/>
              <a:gd name="connsiteX4" fmla="*/ 1419225 w 1790700"/>
              <a:gd name="connsiteY4" fmla="*/ 564 h 359339"/>
              <a:gd name="connsiteX5" fmla="*/ 1790700 w 1790700"/>
              <a:gd name="connsiteY5" fmla="*/ 359339 h 359339"/>
              <a:gd name="connsiteX0" fmla="*/ 0 w 1790700"/>
              <a:gd name="connsiteY0" fmla="*/ 146614 h 359339"/>
              <a:gd name="connsiteX1" fmla="*/ 225425 w 1790700"/>
              <a:gd name="connsiteY1" fmla="*/ 245039 h 359339"/>
              <a:gd name="connsiteX2" fmla="*/ 606425 w 1790700"/>
              <a:gd name="connsiteY2" fmla="*/ 19614 h 359339"/>
              <a:gd name="connsiteX3" fmla="*/ 1006475 w 1790700"/>
              <a:gd name="connsiteY3" fmla="*/ 270439 h 359339"/>
              <a:gd name="connsiteX4" fmla="*/ 1419225 w 1790700"/>
              <a:gd name="connsiteY4" fmla="*/ 564 h 359339"/>
              <a:gd name="connsiteX5" fmla="*/ 1790700 w 1790700"/>
              <a:gd name="connsiteY5" fmla="*/ 359339 h 359339"/>
              <a:gd name="connsiteX0" fmla="*/ 0 w 1790700"/>
              <a:gd name="connsiteY0" fmla="*/ 160401 h 373126"/>
              <a:gd name="connsiteX1" fmla="*/ 225425 w 1790700"/>
              <a:gd name="connsiteY1" fmla="*/ 258826 h 373126"/>
              <a:gd name="connsiteX2" fmla="*/ 536575 w 1790700"/>
              <a:gd name="connsiteY2" fmla="*/ 27051 h 373126"/>
              <a:gd name="connsiteX3" fmla="*/ 606425 w 1790700"/>
              <a:gd name="connsiteY3" fmla="*/ 33401 h 373126"/>
              <a:gd name="connsiteX4" fmla="*/ 1006475 w 1790700"/>
              <a:gd name="connsiteY4" fmla="*/ 284226 h 373126"/>
              <a:gd name="connsiteX5" fmla="*/ 1419225 w 1790700"/>
              <a:gd name="connsiteY5" fmla="*/ 14351 h 373126"/>
              <a:gd name="connsiteX6" fmla="*/ 1790700 w 1790700"/>
              <a:gd name="connsiteY6" fmla="*/ 373126 h 373126"/>
              <a:gd name="connsiteX0" fmla="*/ 0 w 1790700"/>
              <a:gd name="connsiteY0" fmla="*/ 150542 h 363267"/>
              <a:gd name="connsiteX1" fmla="*/ 225425 w 1790700"/>
              <a:gd name="connsiteY1" fmla="*/ 248967 h 363267"/>
              <a:gd name="connsiteX2" fmla="*/ 536575 w 1790700"/>
              <a:gd name="connsiteY2" fmla="*/ 17192 h 363267"/>
              <a:gd name="connsiteX3" fmla="*/ 650875 w 1790700"/>
              <a:gd name="connsiteY3" fmla="*/ 52117 h 363267"/>
              <a:gd name="connsiteX4" fmla="*/ 1006475 w 1790700"/>
              <a:gd name="connsiteY4" fmla="*/ 274367 h 363267"/>
              <a:gd name="connsiteX5" fmla="*/ 1419225 w 1790700"/>
              <a:gd name="connsiteY5" fmla="*/ 4492 h 363267"/>
              <a:gd name="connsiteX6" fmla="*/ 1790700 w 1790700"/>
              <a:gd name="connsiteY6" fmla="*/ 363267 h 363267"/>
              <a:gd name="connsiteX0" fmla="*/ 0 w 1790700"/>
              <a:gd name="connsiteY0" fmla="*/ 146625 h 359350"/>
              <a:gd name="connsiteX1" fmla="*/ 225425 w 1790700"/>
              <a:gd name="connsiteY1" fmla="*/ 245050 h 359350"/>
              <a:gd name="connsiteX2" fmla="*/ 536575 w 1790700"/>
              <a:gd name="connsiteY2" fmla="*/ 13275 h 359350"/>
              <a:gd name="connsiteX3" fmla="*/ 1006475 w 1790700"/>
              <a:gd name="connsiteY3" fmla="*/ 270450 h 359350"/>
              <a:gd name="connsiteX4" fmla="*/ 1419225 w 1790700"/>
              <a:gd name="connsiteY4" fmla="*/ 575 h 359350"/>
              <a:gd name="connsiteX5" fmla="*/ 1790700 w 1790700"/>
              <a:gd name="connsiteY5" fmla="*/ 359350 h 359350"/>
              <a:gd name="connsiteX0" fmla="*/ 0 w 1790700"/>
              <a:gd name="connsiteY0" fmla="*/ 146613 h 359338"/>
              <a:gd name="connsiteX1" fmla="*/ 225425 w 1790700"/>
              <a:gd name="connsiteY1" fmla="*/ 245038 h 359338"/>
              <a:gd name="connsiteX2" fmla="*/ 577850 w 1790700"/>
              <a:gd name="connsiteY2" fmla="*/ 13263 h 359338"/>
              <a:gd name="connsiteX3" fmla="*/ 1006475 w 1790700"/>
              <a:gd name="connsiteY3" fmla="*/ 270438 h 359338"/>
              <a:gd name="connsiteX4" fmla="*/ 1419225 w 1790700"/>
              <a:gd name="connsiteY4" fmla="*/ 563 h 359338"/>
              <a:gd name="connsiteX5" fmla="*/ 1790700 w 1790700"/>
              <a:gd name="connsiteY5" fmla="*/ 359338 h 359338"/>
              <a:gd name="connsiteX0" fmla="*/ 0 w 1790700"/>
              <a:gd name="connsiteY0" fmla="*/ 146706 h 359431"/>
              <a:gd name="connsiteX1" fmla="*/ 225425 w 1790700"/>
              <a:gd name="connsiteY1" fmla="*/ 245131 h 359431"/>
              <a:gd name="connsiteX2" fmla="*/ 577850 w 1790700"/>
              <a:gd name="connsiteY2" fmla="*/ 13356 h 359431"/>
              <a:gd name="connsiteX3" fmla="*/ 977900 w 1790700"/>
              <a:gd name="connsiteY3" fmla="*/ 264181 h 359431"/>
              <a:gd name="connsiteX4" fmla="*/ 1419225 w 1790700"/>
              <a:gd name="connsiteY4" fmla="*/ 656 h 359431"/>
              <a:gd name="connsiteX5" fmla="*/ 1790700 w 1790700"/>
              <a:gd name="connsiteY5" fmla="*/ 359431 h 359431"/>
              <a:gd name="connsiteX0" fmla="*/ 0 w 1790700"/>
              <a:gd name="connsiteY0" fmla="*/ 146706 h 359431"/>
              <a:gd name="connsiteX1" fmla="*/ 225425 w 1790700"/>
              <a:gd name="connsiteY1" fmla="*/ 245131 h 359431"/>
              <a:gd name="connsiteX2" fmla="*/ 577850 w 1790700"/>
              <a:gd name="connsiteY2" fmla="*/ 13356 h 359431"/>
              <a:gd name="connsiteX3" fmla="*/ 977900 w 1790700"/>
              <a:gd name="connsiteY3" fmla="*/ 264181 h 359431"/>
              <a:gd name="connsiteX4" fmla="*/ 1393825 w 1790700"/>
              <a:gd name="connsiteY4" fmla="*/ 656 h 359431"/>
              <a:gd name="connsiteX5" fmla="*/ 1790700 w 1790700"/>
              <a:gd name="connsiteY5" fmla="*/ 359431 h 359431"/>
              <a:gd name="connsiteX0" fmla="*/ 0 w 1790700"/>
              <a:gd name="connsiteY0" fmla="*/ 148264 h 360989"/>
              <a:gd name="connsiteX1" fmla="*/ 225425 w 1790700"/>
              <a:gd name="connsiteY1" fmla="*/ 246689 h 360989"/>
              <a:gd name="connsiteX2" fmla="*/ 577850 w 1790700"/>
              <a:gd name="connsiteY2" fmla="*/ 14914 h 360989"/>
              <a:gd name="connsiteX3" fmla="*/ 977900 w 1790700"/>
              <a:gd name="connsiteY3" fmla="*/ 265739 h 360989"/>
              <a:gd name="connsiteX4" fmla="*/ 1393825 w 1790700"/>
              <a:gd name="connsiteY4" fmla="*/ 2214 h 360989"/>
              <a:gd name="connsiteX5" fmla="*/ 1647825 w 1790700"/>
              <a:gd name="connsiteY5" fmla="*/ 151439 h 360989"/>
              <a:gd name="connsiteX6" fmla="*/ 1790700 w 1790700"/>
              <a:gd name="connsiteY6" fmla="*/ 360989 h 360989"/>
              <a:gd name="connsiteX0" fmla="*/ 0 w 1647825"/>
              <a:gd name="connsiteY0" fmla="*/ 148264 h 265752"/>
              <a:gd name="connsiteX1" fmla="*/ 225425 w 1647825"/>
              <a:gd name="connsiteY1" fmla="*/ 246689 h 265752"/>
              <a:gd name="connsiteX2" fmla="*/ 577850 w 1647825"/>
              <a:gd name="connsiteY2" fmla="*/ 14914 h 265752"/>
              <a:gd name="connsiteX3" fmla="*/ 977900 w 1647825"/>
              <a:gd name="connsiteY3" fmla="*/ 265739 h 265752"/>
              <a:gd name="connsiteX4" fmla="*/ 1393825 w 1647825"/>
              <a:gd name="connsiteY4" fmla="*/ 2214 h 265752"/>
              <a:gd name="connsiteX5" fmla="*/ 1647825 w 1647825"/>
              <a:gd name="connsiteY5" fmla="*/ 151439 h 265752"/>
              <a:gd name="connsiteX0" fmla="*/ 0 w 1673225"/>
              <a:gd name="connsiteY0" fmla="*/ 147438 h 264926"/>
              <a:gd name="connsiteX1" fmla="*/ 225425 w 1673225"/>
              <a:gd name="connsiteY1" fmla="*/ 245863 h 264926"/>
              <a:gd name="connsiteX2" fmla="*/ 577850 w 1673225"/>
              <a:gd name="connsiteY2" fmla="*/ 14088 h 264926"/>
              <a:gd name="connsiteX3" fmla="*/ 977900 w 1673225"/>
              <a:gd name="connsiteY3" fmla="*/ 264913 h 264926"/>
              <a:gd name="connsiteX4" fmla="*/ 1393825 w 1673225"/>
              <a:gd name="connsiteY4" fmla="*/ 1388 h 264926"/>
              <a:gd name="connsiteX5" fmla="*/ 1673225 w 1673225"/>
              <a:gd name="connsiteY5" fmla="*/ 169663 h 264926"/>
              <a:gd name="connsiteX0" fmla="*/ 0 w 1673225"/>
              <a:gd name="connsiteY0" fmla="*/ 147378 h 264866"/>
              <a:gd name="connsiteX1" fmla="*/ 225425 w 1673225"/>
              <a:gd name="connsiteY1" fmla="*/ 245803 h 264866"/>
              <a:gd name="connsiteX2" fmla="*/ 577850 w 1673225"/>
              <a:gd name="connsiteY2" fmla="*/ 14028 h 264866"/>
              <a:gd name="connsiteX3" fmla="*/ 977900 w 1673225"/>
              <a:gd name="connsiteY3" fmla="*/ 264853 h 264866"/>
              <a:gd name="connsiteX4" fmla="*/ 1393825 w 1673225"/>
              <a:gd name="connsiteY4" fmla="*/ 1328 h 264866"/>
              <a:gd name="connsiteX5" fmla="*/ 1673225 w 1673225"/>
              <a:gd name="connsiteY5" fmla="*/ 169603 h 264866"/>
              <a:gd name="connsiteX0" fmla="*/ 0 w 1673225"/>
              <a:gd name="connsiteY0" fmla="*/ 146291 h 263779"/>
              <a:gd name="connsiteX1" fmla="*/ 225425 w 1673225"/>
              <a:gd name="connsiteY1" fmla="*/ 244716 h 263779"/>
              <a:gd name="connsiteX2" fmla="*/ 577850 w 1673225"/>
              <a:gd name="connsiteY2" fmla="*/ 12941 h 263779"/>
              <a:gd name="connsiteX3" fmla="*/ 977900 w 1673225"/>
              <a:gd name="connsiteY3" fmla="*/ 263766 h 263779"/>
              <a:gd name="connsiteX4" fmla="*/ 1393825 w 1673225"/>
              <a:gd name="connsiteY4" fmla="*/ 241 h 263779"/>
              <a:gd name="connsiteX5" fmla="*/ 1673225 w 1673225"/>
              <a:gd name="connsiteY5" fmla="*/ 168516 h 263779"/>
              <a:gd name="connsiteX0" fmla="*/ 0 w 1673225"/>
              <a:gd name="connsiteY0" fmla="*/ 146978 h 264466"/>
              <a:gd name="connsiteX1" fmla="*/ 225425 w 1673225"/>
              <a:gd name="connsiteY1" fmla="*/ 245403 h 264466"/>
              <a:gd name="connsiteX2" fmla="*/ 577850 w 1673225"/>
              <a:gd name="connsiteY2" fmla="*/ 13628 h 264466"/>
              <a:gd name="connsiteX3" fmla="*/ 977900 w 1673225"/>
              <a:gd name="connsiteY3" fmla="*/ 264453 h 264466"/>
              <a:gd name="connsiteX4" fmla="*/ 1393825 w 1673225"/>
              <a:gd name="connsiteY4" fmla="*/ 928 h 264466"/>
              <a:gd name="connsiteX5" fmla="*/ 1673225 w 1673225"/>
              <a:gd name="connsiteY5" fmla="*/ 169203 h 264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3225" h="264466">
                <a:moveTo>
                  <a:pt x="0" y="146978"/>
                </a:moveTo>
                <a:cubicBezTo>
                  <a:pt x="49477" y="214711"/>
                  <a:pt x="129117" y="267628"/>
                  <a:pt x="225425" y="245403"/>
                </a:cubicBezTo>
                <a:cubicBezTo>
                  <a:pt x="321733" y="223178"/>
                  <a:pt x="447675" y="9395"/>
                  <a:pt x="577850" y="13628"/>
                </a:cubicBezTo>
                <a:cubicBezTo>
                  <a:pt x="708025" y="17861"/>
                  <a:pt x="841904" y="266570"/>
                  <a:pt x="977900" y="264453"/>
                </a:cubicBezTo>
                <a:cubicBezTo>
                  <a:pt x="1113896" y="262336"/>
                  <a:pt x="1277938" y="-18122"/>
                  <a:pt x="1393825" y="928"/>
                </a:cubicBezTo>
                <a:cubicBezTo>
                  <a:pt x="1509712" y="19978"/>
                  <a:pt x="1575329" y="115757"/>
                  <a:pt x="1673225" y="169203"/>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nvGrpSpPr>
          <p:cNvPr id="51" name="Group 67">
            <a:extLst>
              <a:ext uri="{FF2B5EF4-FFF2-40B4-BE49-F238E27FC236}">
                <a16:creationId xmlns:a16="http://schemas.microsoft.com/office/drawing/2014/main" id="{F11BD7AA-7C41-C41B-C1F1-8E397A36CFA0}"/>
              </a:ext>
            </a:extLst>
          </p:cNvPr>
          <p:cNvGrpSpPr>
            <a:grpSpLocks/>
          </p:cNvGrpSpPr>
          <p:nvPr/>
        </p:nvGrpSpPr>
        <p:grpSpPr bwMode="auto">
          <a:xfrm>
            <a:off x="7182015" y="4261861"/>
            <a:ext cx="4260850" cy="1300163"/>
            <a:chOff x="4394397" y="4340227"/>
            <a:chExt cx="4260653" cy="1300797"/>
          </a:xfrm>
        </p:grpSpPr>
        <p:cxnSp>
          <p:nvCxnSpPr>
            <p:cNvPr id="52" name="Straight Connector 51">
              <a:extLst>
                <a:ext uri="{FF2B5EF4-FFF2-40B4-BE49-F238E27FC236}">
                  <a16:creationId xmlns:a16="http://schemas.microsoft.com/office/drawing/2014/main" id="{52A8F1D5-42B1-016C-97A4-FEF4808B40AC}"/>
                </a:ext>
              </a:extLst>
            </p:cNvPr>
            <p:cNvCxnSpPr/>
            <p:nvPr/>
          </p:nvCxnSpPr>
          <p:spPr>
            <a:xfrm flipV="1">
              <a:off x="4478531" y="4340227"/>
              <a:ext cx="0" cy="1300797"/>
            </a:xfrm>
            <a:prstGeom prst="line">
              <a:avLst/>
            </a:prstGeom>
            <a:ln w="1905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8FA8D49F-3074-04F6-E419-835206C95499}"/>
                </a:ext>
              </a:extLst>
            </p:cNvPr>
            <p:cNvCxnSpPr/>
            <p:nvPr/>
          </p:nvCxnSpPr>
          <p:spPr>
            <a:xfrm>
              <a:off x="4395985" y="5588610"/>
              <a:ext cx="4259065" cy="0"/>
            </a:xfrm>
            <a:prstGeom prst="line">
              <a:avLst/>
            </a:prstGeom>
            <a:ln w="1905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9D73D995-4D15-B00E-45C9-41EFAAE5BF83}"/>
                </a:ext>
              </a:extLst>
            </p:cNvPr>
            <p:cNvCxnSpPr/>
            <p:nvPr/>
          </p:nvCxnSpPr>
          <p:spPr>
            <a:xfrm flipV="1">
              <a:off x="7675608" y="5588610"/>
              <a:ext cx="0" cy="47648"/>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C426687E-AE2C-6639-0862-5BC88BBB2C7A}"/>
                </a:ext>
              </a:extLst>
            </p:cNvPr>
            <p:cNvCxnSpPr/>
            <p:nvPr/>
          </p:nvCxnSpPr>
          <p:spPr>
            <a:xfrm flipV="1">
              <a:off x="6886657" y="5591787"/>
              <a:ext cx="0" cy="47648"/>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6878E680-F534-9461-5B16-6A45C6839FBA}"/>
                </a:ext>
              </a:extLst>
            </p:cNvPr>
            <p:cNvCxnSpPr/>
            <p:nvPr/>
          </p:nvCxnSpPr>
          <p:spPr>
            <a:xfrm flipV="1">
              <a:off x="6085007" y="5588610"/>
              <a:ext cx="0" cy="47648"/>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65AA3AFC-ECD9-E3D1-0666-A330875AC88C}"/>
                </a:ext>
              </a:extLst>
            </p:cNvPr>
            <p:cNvCxnSpPr/>
            <p:nvPr/>
          </p:nvCxnSpPr>
          <p:spPr>
            <a:xfrm flipV="1">
              <a:off x="5278594" y="5593376"/>
              <a:ext cx="0" cy="47648"/>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A9508542-2AEE-60E3-C90B-280C1484D796}"/>
                </a:ext>
              </a:extLst>
            </p:cNvPr>
            <p:cNvCxnSpPr/>
            <p:nvPr/>
          </p:nvCxnSpPr>
          <p:spPr>
            <a:xfrm flipH="1">
              <a:off x="4394397" y="5482197"/>
              <a:ext cx="85721" cy="0"/>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33136C7-8DD3-4C8F-F828-0171842E5A16}"/>
                </a:ext>
              </a:extLst>
            </p:cNvPr>
            <p:cNvCxnSpPr/>
            <p:nvPr/>
          </p:nvCxnSpPr>
          <p:spPr>
            <a:xfrm flipH="1">
              <a:off x="4394397" y="5377370"/>
              <a:ext cx="85721" cy="0"/>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B33B9372-97ED-F509-2838-4A7CF30E2790}"/>
                </a:ext>
              </a:extLst>
            </p:cNvPr>
            <p:cNvCxnSpPr/>
            <p:nvPr/>
          </p:nvCxnSpPr>
          <p:spPr>
            <a:xfrm flipH="1">
              <a:off x="4394397" y="5274132"/>
              <a:ext cx="85721" cy="0"/>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437B8044-7AF0-6B73-066E-6535F461CAC5}"/>
                </a:ext>
              </a:extLst>
            </p:cNvPr>
            <p:cNvCxnSpPr/>
            <p:nvPr/>
          </p:nvCxnSpPr>
          <p:spPr>
            <a:xfrm flipH="1">
              <a:off x="4394397" y="5167718"/>
              <a:ext cx="85721" cy="0"/>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D2AD9EC6-7111-71A9-2C8E-9AC990A04652}"/>
                </a:ext>
              </a:extLst>
            </p:cNvPr>
            <p:cNvCxnSpPr/>
            <p:nvPr/>
          </p:nvCxnSpPr>
          <p:spPr>
            <a:xfrm flipH="1">
              <a:off x="4394397" y="5062892"/>
              <a:ext cx="85721" cy="0"/>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2D15FBEF-CE6A-7B1D-AA25-E519CEBC4E1D}"/>
                </a:ext>
              </a:extLst>
            </p:cNvPr>
            <p:cNvCxnSpPr/>
            <p:nvPr/>
          </p:nvCxnSpPr>
          <p:spPr>
            <a:xfrm flipH="1">
              <a:off x="4394397" y="4961243"/>
              <a:ext cx="85721" cy="0"/>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C8AD0C7B-7B54-4B59-5CF0-C68061DCB649}"/>
                </a:ext>
              </a:extLst>
            </p:cNvPr>
            <p:cNvCxnSpPr/>
            <p:nvPr/>
          </p:nvCxnSpPr>
          <p:spPr>
            <a:xfrm flipH="1">
              <a:off x="4394397" y="4853240"/>
              <a:ext cx="85721" cy="0"/>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8E0FB503-4025-6696-3A26-C94C0541D7AB}"/>
                </a:ext>
              </a:extLst>
            </p:cNvPr>
            <p:cNvCxnSpPr/>
            <p:nvPr/>
          </p:nvCxnSpPr>
          <p:spPr>
            <a:xfrm flipH="1">
              <a:off x="4394397" y="4751590"/>
              <a:ext cx="85721" cy="0"/>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88CD6F77-E898-FFB0-077A-CA353074CB66}"/>
                </a:ext>
              </a:extLst>
            </p:cNvPr>
            <p:cNvCxnSpPr/>
            <p:nvPr/>
          </p:nvCxnSpPr>
          <p:spPr>
            <a:xfrm flipH="1">
              <a:off x="4394397" y="4645176"/>
              <a:ext cx="85721" cy="0"/>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24FBAB29-5310-16A1-DB74-584440EBA669}"/>
                </a:ext>
              </a:extLst>
            </p:cNvPr>
            <p:cNvCxnSpPr/>
            <p:nvPr/>
          </p:nvCxnSpPr>
          <p:spPr>
            <a:xfrm flipH="1">
              <a:off x="4394397" y="4543526"/>
              <a:ext cx="85721" cy="0"/>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65192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500"/>
                                        <p:tgtEl>
                                          <p:spTgt spid="11"/>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33"/>
                                        </p:tgtEl>
                                        <p:attrNameLst>
                                          <p:attrName>style.visibility</p:attrName>
                                        </p:attrNameLst>
                                      </p:cBhvr>
                                      <p:to>
                                        <p:strVal val="visible"/>
                                      </p:to>
                                    </p:set>
                                    <p:animEffect transition="in" filter="fade">
                                      <p:cBhvr>
                                        <p:cTn id="23" dur="500"/>
                                        <p:tgtEl>
                                          <p:spTgt spid="33"/>
                                        </p:tgtEl>
                                      </p:cBhvr>
                                    </p:animEffect>
                                  </p:childTnLst>
                                </p:cTn>
                              </p:par>
                              <p:par>
                                <p:cTn id="24" presetID="22" presetClass="entr" presetSubtype="8" fill="hold" nodeType="withEffect">
                                  <p:stCondLst>
                                    <p:cond delay="0"/>
                                  </p:stCondLst>
                                  <p:childTnLst>
                                    <p:set>
                                      <p:cBhvr>
                                        <p:cTn id="25" dur="1" fill="hold">
                                          <p:stCondLst>
                                            <p:cond delay="0"/>
                                          </p:stCondLst>
                                        </p:cTn>
                                        <p:tgtEl>
                                          <p:spTgt spid="40"/>
                                        </p:tgtEl>
                                        <p:attrNameLst>
                                          <p:attrName>style.visibility</p:attrName>
                                        </p:attrNameLst>
                                      </p:cBhvr>
                                      <p:to>
                                        <p:strVal val="visible"/>
                                      </p:to>
                                    </p:set>
                                    <p:animEffect transition="in" filter="wipe(left)">
                                      <p:cBhvr>
                                        <p:cTn id="26" dur="500"/>
                                        <p:tgtEl>
                                          <p:spTgt spid="40"/>
                                        </p:tgtEl>
                                      </p:cBhvr>
                                    </p:animEffect>
                                  </p:childTnLst>
                                </p:cTn>
                              </p:par>
                            </p:childTnLst>
                          </p:cTn>
                        </p:par>
                        <p:par>
                          <p:cTn id="27" fill="hold">
                            <p:stCondLst>
                              <p:cond delay="2500"/>
                            </p:stCondLst>
                            <p:childTnLst>
                              <p:par>
                                <p:cTn id="28" presetID="22" presetClass="entr" presetSubtype="8" fill="hold" nodeType="afterEffect">
                                  <p:stCondLst>
                                    <p:cond delay="0"/>
                                  </p:stCondLst>
                                  <p:childTnLst>
                                    <p:set>
                                      <p:cBhvr>
                                        <p:cTn id="29" dur="1" fill="hold">
                                          <p:stCondLst>
                                            <p:cond delay="0"/>
                                          </p:stCondLst>
                                        </p:cTn>
                                        <p:tgtEl>
                                          <p:spTgt spid="46"/>
                                        </p:tgtEl>
                                        <p:attrNameLst>
                                          <p:attrName>style.visibility</p:attrName>
                                        </p:attrNameLst>
                                      </p:cBhvr>
                                      <p:to>
                                        <p:strVal val="visible"/>
                                      </p:to>
                                    </p:set>
                                    <p:animEffect transition="in" filter="wipe(left)">
                                      <p:cBhvr>
                                        <p:cTn id="30" dur="1000"/>
                                        <p:tgtEl>
                                          <p:spTgt spid="46"/>
                                        </p:tgtEl>
                                      </p:cBhvr>
                                    </p:animEffect>
                                  </p:childTnLst>
                                </p:cTn>
                              </p:par>
                            </p:childTnLst>
                          </p:cTn>
                        </p:par>
                        <p:par>
                          <p:cTn id="31" fill="hold">
                            <p:stCondLst>
                              <p:cond delay="3500"/>
                            </p:stCondLst>
                            <p:childTnLst>
                              <p:par>
                                <p:cTn id="32" presetID="10" presetClass="entr" presetSubtype="0" fill="hold" nodeType="afterEffect">
                                  <p:stCondLst>
                                    <p:cond delay="0"/>
                                  </p:stCondLst>
                                  <p:childTnLst>
                                    <p:set>
                                      <p:cBhvr>
                                        <p:cTn id="33" dur="1" fill="hold">
                                          <p:stCondLst>
                                            <p:cond delay="0"/>
                                          </p:stCondLst>
                                        </p:cTn>
                                        <p:tgtEl>
                                          <p:spTgt spid="51"/>
                                        </p:tgtEl>
                                        <p:attrNameLst>
                                          <p:attrName>style.visibility</p:attrName>
                                        </p:attrNameLst>
                                      </p:cBhvr>
                                      <p:to>
                                        <p:strVal val="visible"/>
                                      </p:to>
                                    </p:set>
                                    <p:animEffect transition="in" filter="fade">
                                      <p:cBhvr>
                                        <p:cTn id="34" dur="500"/>
                                        <p:tgtEl>
                                          <p:spTgt spid="51"/>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45"/>
                                        </p:tgtEl>
                                        <p:attrNameLst>
                                          <p:attrName>style.visibility</p:attrName>
                                        </p:attrNameLst>
                                      </p:cBhvr>
                                      <p:to>
                                        <p:strVal val="visible"/>
                                      </p:to>
                                    </p:set>
                                    <p:animEffect transition="in" filter="fade">
                                      <p:cBhvr>
                                        <p:cTn id="37" dur="500"/>
                                        <p:tgtEl>
                                          <p:spTgt spid="45"/>
                                        </p:tgtEl>
                                      </p:cBhvr>
                                    </p:animEffect>
                                  </p:childTnLst>
                                </p:cTn>
                              </p:par>
                            </p:childTnLst>
                          </p:cTn>
                        </p:par>
                        <p:par>
                          <p:cTn id="38" fill="hold">
                            <p:stCondLst>
                              <p:cond delay="4000"/>
                            </p:stCondLst>
                            <p:childTnLst>
                              <p:par>
                                <p:cTn id="39" presetID="22" presetClass="entr" presetSubtype="1" fill="hold" nodeType="afterEffect">
                                  <p:stCondLst>
                                    <p:cond delay="0"/>
                                  </p:stCondLst>
                                  <p:childTnLst>
                                    <p:set>
                                      <p:cBhvr>
                                        <p:cTn id="40" dur="1" fill="hold">
                                          <p:stCondLst>
                                            <p:cond delay="0"/>
                                          </p:stCondLst>
                                        </p:cTn>
                                        <p:tgtEl>
                                          <p:spTgt spid="12"/>
                                        </p:tgtEl>
                                        <p:attrNameLst>
                                          <p:attrName>style.visibility</p:attrName>
                                        </p:attrNameLst>
                                      </p:cBhvr>
                                      <p:to>
                                        <p:strVal val="visible"/>
                                      </p:to>
                                    </p:set>
                                    <p:animEffect transition="in" filter="wipe(up)">
                                      <p:cBhvr>
                                        <p:cTn id="41" dur="500"/>
                                        <p:tgtEl>
                                          <p:spTgt spid="12"/>
                                        </p:tgtEl>
                                      </p:cBhvr>
                                    </p:animEffect>
                                  </p:childTnLst>
                                </p:cTn>
                              </p:par>
                            </p:childTnLst>
                          </p:cTn>
                        </p:par>
                        <p:par>
                          <p:cTn id="42" fill="hold">
                            <p:stCondLst>
                              <p:cond delay="4500"/>
                            </p:stCondLst>
                            <p:childTnLst>
                              <p:par>
                                <p:cTn id="43" presetID="10" presetClass="entr" presetSubtype="0" fill="hold" nodeType="afterEffect">
                                  <p:stCondLst>
                                    <p:cond delay="0"/>
                                  </p:stCondLst>
                                  <p:childTnLst>
                                    <p:set>
                                      <p:cBhvr>
                                        <p:cTn id="44" dur="1" fill="hold">
                                          <p:stCondLst>
                                            <p:cond delay="0"/>
                                          </p:stCondLst>
                                        </p:cTn>
                                        <p:tgtEl>
                                          <p:spTgt spid="18"/>
                                        </p:tgtEl>
                                        <p:attrNameLst>
                                          <p:attrName>style.visibility</p:attrName>
                                        </p:attrNameLst>
                                      </p:cBhvr>
                                      <p:to>
                                        <p:strVal val="visible"/>
                                      </p:to>
                                    </p:set>
                                    <p:animEffect transition="in" filter="fade">
                                      <p:cBhvr>
                                        <p:cTn id="45" dur="500"/>
                                        <p:tgtEl>
                                          <p:spTgt spid="18"/>
                                        </p:tgtEl>
                                      </p:cBhvr>
                                    </p:animEffect>
                                  </p:childTnLst>
                                </p:cTn>
                              </p:par>
                            </p:childTnLst>
                          </p:cTn>
                        </p:par>
                        <p:par>
                          <p:cTn id="46" fill="hold">
                            <p:stCondLst>
                              <p:cond delay="5000"/>
                            </p:stCondLst>
                            <p:childTnLst>
                              <p:par>
                                <p:cTn id="47" presetID="22" presetClass="entr" presetSubtype="8" fill="hold" nodeType="afterEffect">
                                  <p:stCondLst>
                                    <p:cond delay="0"/>
                                  </p:stCondLst>
                                  <p:childTnLst>
                                    <p:set>
                                      <p:cBhvr>
                                        <p:cTn id="48" dur="1" fill="hold">
                                          <p:stCondLst>
                                            <p:cond delay="0"/>
                                          </p:stCondLst>
                                        </p:cTn>
                                        <p:tgtEl>
                                          <p:spTgt spid="47"/>
                                        </p:tgtEl>
                                        <p:attrNameLst>
                                          <p:attrName>style.visibility</p:attrName>
                                        </p:attrNameLst>
                                      </p:cBhvr>
                                      <p:to>
                                        <p:strVal val="visible"/>
                                      </p:to>
                                    </p:set>
                                    <p:animEffect transition="in" filter="wipe(left)">
                                      <p:cBhvr>
                                        <p:cTn id="49" dur="500"/>
                                        <p:tgtEl>
                                          <p:spTgt spid="47"/>
                                        </p:tgtEl>
                                      </p:cBhvr>
                                    </p:animEffect>
                                  </p:childTnLst>
                                </p:cTn>
                              </p:par>
                            </p:childTnLst>
                          </p:cTn>
                        </p:par>
                        <p:par>
                          <p:cTn id="50" fill="hold">
                            <p:stCondLst>
                              <p:cond delay="5500"/>
                            </p:stCondLst>
                            <p:childTnLst>
                              <p:par>
                                <p:cTn id="51" presetID="22" presetClass="entr" presetSubtype="1" fill="hold" nodeType="afterEffect">
                                  <p:stCondLst>
                                    <p:cond delay="0"/>
                                  </p:stCondLst>
                                  <p:childTnLst>
                                    <p:set>
                                      <p:cBhvr>
                                        <p:cTn id="52" dur="1" fill="hold">
                                          <p:stCondLst>
                                            <p:cond delay="0"/>
                                          </p:stCondLst>
                                        </p:cTn>
                                        <p:tgtEl>
                                          <p:spTgt spid="13"/>
                                        </p:tgtEl>
                                        <p:attrNameLst>
                                          <p:attrName>style.visibility</p:attrName>
                                        </p:attrNameLst>
                                      </p:cBhvr>
                                      <p:to>
                                        <p:strVal val="visible"/>
                                      </p:to>
                                    </p:set>
                                    <p:animEffect transition="in" filter="wipe(up)">
                                      <p:cBhvr>
                                        <p:cTn id="53" dur="500"/>
                                        <p:tgtEl>
                                          <p:spTgt spid="13"/>
                                        </p:tgtEl>
                                      </p:cBhvr>
                                    </p:animEffect>
                                  </p:childTnLst>
                                </p:cTn>
                              </p:par>
                            </p:childTnLst>
                          </p:cTn>
                        </p:par>
                        <p:par>
                          <p:cTn id="54" fill="hold">
                            <p:stCondLst>
                              <p:cond delay="6000"/>
                            </p:stCondLst>
                            <p:childTnLst>
                              <p:par>
                                <p:cTn id="55" presetID="10" presetClass="entr" presetSubtype="0" fill="hold" grpId="0" nodeType="afterEffect">
                                  <p:stCondLst>
                                    <p:cond delay="0"/>
                                  </p:stCondLst>
                                  <p:childTnLst>
                                    <p:set>
                                      <p:cBhvr>
                                        <p:cTn id="56" dur="1" fill="hold">
                                          <p:stCondLst>
                                            <p:cond delay="0"/>
                                          </p:stCondLst>
                                        </p:cTn>
                                        <p:tgtEl>
                                          <p:spTgt spid="24"/>
                                        </p:tgtEl>
                                        <p:attrNameLst>
                                          <p:attrName>style.visibility</p:attrName>
                                        </p:attrNameLst>
                                      </p:cBhvr>
                                      <p:to>
                                        <p:strVal val="visible"/>
                                      </p:to>
                                    </p:set>
                                    <p:animEffect transition="in" filter="fade">
                                      <p:cBhvr>
                                        <p:cTn id="57" dur="500"/>
                                        <p:tgtEl>
                                          <p:spTgt spid="24"/>
                                        </p:tgtEl>
                                      </p:cBhvr>
                                    </p:animEffect>
                                  </p:childTnLst>
                                </p:cTn>
                              </p:par>
                            </p:childTnLst>
                          </p:cTn>
                        </p:par>
                        <p:par>
                          <p:cTn id="58" fill="hold">
                            <p:stCondLst>
                              <p:cond delay="6500"/>
                            </p:stCondLst>
                            <p:childTnLst>
                              <p:par>
                                <p:cTn id="59" presetID="22" presetClass="entr" presetSubtype="8" fill="hold" nodeType="afterEffect">
                                  <p:stCondLst>
                                    <p:cond delay="0"/>
                                  </p:stCondLst>
                                  <p:childTnLst>
                                    <p:set>
                                      <p:cBhvr>
                                        <p:cTn id="60" dur="1" fill="hold">
                                          <p:stCondLst>
                                            <p:cond delay="0"/>
                                          </p:stCondLst>
                                        </p:cTn>
                                        <p:tgtEl>
                                          <p:spTgt spid="48"/>
                                        </p:tgtEl>
                                        <p:attrNameLst>
                                          <p:attrName>style.visibility</p:attrName>
                                        </p:attrNameLst>
                                      </p:cBhvr>
                                      <p:to>
                                        <p:strVal val="visible"/>
                                      </p:to>
                                    </p:set>
                                    <p:animEffect transition="in" filter="wipe(left)">
                                      <p:cBhvr>
                                        <p:cTn id="61" dur="500"/>
                                        <p:tgtEl>
                                          <p:spTgt spid="48"/>
                                        </p:tgtEl>
                                      </p:cBhvr>
                                    </p:animEffect>
                                  </p:childTnLst>
                                </p:cTn>
                              </p:par>
                            </p:childTnLst>
                          </p:cTn>
                        </p:par>
                        <p:par>
                          <p:cTn id="62" fill="hold">
                            <p:stCondLst>
                              <p:cond delay="7000"/>
                            </p:stCondLst>
                            <p:childTnLst>
                              <p:par>
                                <p:cTn id="63" presetID="22" presetClass="entr" presetSubtype="1" fill="hold" nodeType="afterEffect">
                                  <p:stCondLst>
                                    <p:cond delay="0"/>
                                  </p:stCondLst>
                                  <p:childTnLst>
                                    <p:set>
                                      <p:cBhvr>
                                        <p:cTn id="64" dur="1" fill="hold">
                                          <p:stCondLst>
                                            <p:cond delay="0"/>
                                          </p:stCondLst>
                                        </p:cTn>
                                        <p:tgtEl>
                                          <p:spTgt spid="14"/>
                                        </p:tgtEl>
                                        <p:attrNameLst>
                                          <p:attrName>style.visibility</p:attrName>
                                        </p:attrNameLst>
                                      </p:cBhvr>
                                      <p:to>
                                        <p:strVal val="visible"/>
                                      </p:to>
                                    </p:set>
                                    <p:animEffect transition="in" filter="wipe(up)">
                                      <p:cBhvr>
                                        <p:cTn id="65" dur="500"/>
                                        <p:tgtEl>
                                          <p:spTgt spid="14"/>
                                        </p:tgtEl>
                                      </p:cBhvr>
                                    </p:animEffect>
                                  </p:childTnLst>
                                </p:cTn>
                              </p:par>
                            </p:childTnLst>
                          </p:cTn>
                        </p:par>
                        <p:par>
                          <p:cTn id="66" fill="hold">
                            <p:stCondLst>
                              <p:cond delay="7500"/>
                            </p:stCondLst>
                            <p:childTnLst>
                              <p:par>
                                <p:cTn id="67" presetID="10" presetClass="entr" presetSubtype="0" fill="hold" nodeType="afterEffect">
                                  <p:stCondLst>
                                    <p:cond delay="0"/>
                                  </p:stCondLst>
                                  <p:childTnLst>
                                    <p:set>
                                      <p:cBhvr>
                                        <p:cTn id="68" dur="1" fill="hold">
                                          <p:stCondLst>
                                            <p:cond delay="0"/>
                                          </p:stCondLst>
                                        </p:cTn>
                                        <p:tgtEl>
                                          <p:spTgt spid="27"/>
                                        </p:tgtEl>
                                        <p:attrNameLst>
                                          <p:attrName>style.visibility</p:attrName>
                                        </p:attrNameLst>
                                      </p:cBhvr>
                                      <p:to>
                                        <p:strVal val="visible"/>
                                      </p:to>
                                    </p:set>
                                    <p:animEffect transition="in" filter="fade">
                                      <p:cBhvr>
                                        <p:cTn id="69" dur="500"/>
                                        <p:tgtEl>
                                          <p:spTgt spid="27"/>
                                        </p:tgtEl>
                                      </p:cBhvr>
                                    </p:animEffect>
                                  </p:childTnLst>
                                </p:cTn>
                              </p:par>
                            </p:childTnLst>
                          </p:cTn>
                        </p:par>
                        <p:par>
                          <p:cTn id="70" fill="hold">
                            <p:stCondLst>
                              <p:cond delay="8000"/>
                            </p:stCondLst>
                            <p:childTnLst>
                              <p:par>
                                <p:cTn id="71" presetID="22" presetClass="entr" presetSubtype="8" fill="hold" nodeType="afterEffect">
                                  <p:stCondLst>
                                    <p:cond delay="0"/>
                                  </p:stCondLst>
                                  <p:childTnLst>
                                    <p:set>
                                      <p:cBhvr>
                                        <p:cTn id="72" dur="1" fill="hold">
                                          <p:stCondLst>
                                            <p:cond delay="0"/>
                                          </p:stCondLst>
                                        </p:cTn>
                                        <p:tgtEl>
                                          <p:spTgt spid="49"/>
                                        </p:tgtEl>
                                        <p:attrNameLst>
                                          <p:attrName>style.visibility</p:attrName>
                                        </p:attrNameLst>
                                      </p:cBhvr>
                                      <p:to>
                                        <p:strVal val="visible"/>
                                      </p:to>
                                    </p:set>
                                    <p:animEffect transition="in" filter="wipe(left)">
                                      <p:cBhvr>
                                        <p:cTn id="73" dur="500"/>
                                        <p:tgtEl>
                                          <p:spTgt spid="49"/>
                                        </p:tgtEl>
                                      </p:cBhvr>
                                    </p:animEffect>
                                  </p:childTnLst>
                                </p:cTn>
                              </p:par>
                            </p:childTnLst>
                          </p:cTn>
                        </p:par>
                        <p:par>
                          <p:cTn id="74" fill="hold">
                            <p:stCondLst>
                              <p:cond delay="8500"/>
                            </p:stCondLst>
                            <p:childTnLst>
                              <p:par>
                                <p:cTn id="75" presetID="22" presetClass="entr" presetSubtype="8" fill="hold" nodeType="afterEffect">
                                  <p:stCondLst>
                                    <p:cond delay="0"/>
                                  </p:stCondLst>
                                  <p:childTnLst>
                                    <p:set>
                                      <p:cBhvr>
                                        <p:cTn id="76" dur="1" fill="hold">
                                          <p:stCondLst>
                                            <p:cond delay="0"/>
                                          </p:stCondLst>
                                        </p:cTn>
                                        <p:tgtEl>
                                          <p:spTgt spid="50"/>
                                        </p:tgtEl>
                                        <p:attrNameLst>
                                          <p:attrName>style.visibility</p:attrName>
                                        </p:attrNameLst>
                                      </p:cBhvr>
                                      <p:to>
                                        <p:strVal val="visible"/>
                                      </p:to>
                                    </p:set>
                                    <p:animEffect transition="in" filter="wipe(left)">
                                      <p:cBhvr>
                                        <p:cTn id="77" dur="500"/>
                                        <p:tgtEl>
                                          <p:spTgt spid="50"/>
                                        </p:tgtEl>
                                      </p:cBhvr>
                                    </p:animEffect>
                                  </p:childTnLst>
                                </p:cTn>
                              </p:par>
                            </p:childTnLst>
                          </p:cTn>
                        </p:par>
                        <p:par>
                          <p:cTn id="78" fill="hold">
                            <p:stCondLst>
                              <p:cond delay="9000"/>
                            </p:stCondLst>
                            <p:childTnLst>
                              <p:par>
                                <p:cTn id="79" presetID="22" presetClass="entr" presetSubtype="1" fill="hold" nodeType="afterEffect">
                                  <p:stCondLst>
                                    <p:cond delay="0"/>
                                  </p:stCondLst>
                                  <p:childTnLst>
                                    <p:set>
                                      <p:cBhvr>
                                        <p:cTn id="80" dur="1" fill="hold">
                                          <p:stCondLst>
                                            <p:cond delay="0"/>
                                          </p:stCondLst>
                                        </p:cTn>
                                        <p:tgtEl>
                                          <p:spTgt spid="16"/>
                                        </p:tgtEl>
                                        <p:attrNameLst>
                                          <p:attrName>style.visibility</p:attrName>
                                        </p:attrNameLst>
                                      </p:cBhvr>
                                      <p:to>
                                        <p:strVal val="visible"/>
                                      </p:to>
                                    </p:set>
                                    <p:animEffect transition="in" filter="wipe(up)">
                                      <p:cBhvr>
                                        <p:cTn id="81" dur="500"/>
                                        <p:tgtEl>
                                          <p:spTgt spid="16"/>
                                        </p:tgtEl>
                                      </p:cBhvr>
                                    </p:animEffect>
                                  </p:childTnLst>
                                </p:cTn>
                              </p:par>
                              <p:par>
                                <p:cTn id="82" presetID="22" presetClass="entr" presetSubtype="1" fill="hold" nodeType="withEffect">
                                  <p:stCondLst>
                                    <p:cond delay="0"/>
                                  </p:stCondLst>
                                  <p:childTnLst>
                                    <p:set>
                                      <p:cBhvr>
                                        <p:cTn id="83" dur="1" fill="hold">
                                          <p:stCondLst>
                                            <p:cond delay="0"/>
                                          </p:stCondLst>
                                        </p:cTn>
                                        <p:tgtEl>
                                          <p:spTgt spid="41"/>
                                        </p:tgtEl>
                                        <p:attrNameLst>
                                          <p:attrName>style.visibility</p:attrName>
                                        </p:attrNameLst>
                                      </p:cBhvr>
                                      <p:to>
                                        <p:strVal val="visible"/>
                                      </p:to>
                                    </p:set>
                                    <p:animEffect transition="in" filter="wipe(up)">
                                      <p:cBhvr>
                                        <p:cTn id="84" dur="500"/>
                                        <p:tgtEl>
                                          <p:spTgt spid="41"/>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44"/>
                                        </p:tgtEl>
                                        <p:attrNameLst>
                                          <p:attrName>style.visibility</p:attrName>
                                        </p:attrNameLst>
                                      </p:cBhvr>
                                      <p:to>
                                        <p:strVal val="visible"/>
                                      </p:to>
                                    </p:set>
                                    <p:animEffect transition="in" filter="fade">
                                      <p:cBhvr>
                                        <p:cTn id="87" dur="500"/>
                                        <p:tgtEl>
                                          <p:spTgt spid="44"/>
                                        </p:tgtEl>
                                      </p:cBhvr>
                                    </p:animEffect>
                                  </p:childTnLst>
                                </p:cTn>
                              </p:par>
                            </p:childTnLst>
                          </p:cTn>
                        </p:par>
                        <p:par>
                          <p:cTn id="88" fill="hold">
                            <p:stCondLst>
                              <p:cond delay="9500"/>
                            </p:stCondLst>
                            <p:childTnLst>
                              <p:par>
                                <p:cTn id="89" presetID="10" presetClass="entr" presetSubtype="0" fill="hold" grpId="0" nodeType="afterEffect">
                                  <p:stCondLst>
                                    <p:cond delay="0"/>
                                  </p:stCondLst>
                                  <p:childTnLst>
                                    <p:set>
                                      <p:cBhvr>
                                        <p:cTn id="90" dur="1" fill="hold">
                                          <p:stCondLst>
                                            <p:cond delay="0"/>
                                          </p:stCondLst>
                                        </p:cTn>
                                        <p:tgtEl>
                                          <p:spTgt spid="25"/>
                                        </p:tgtEl>
                                        <p:attrNameLst>
                                          <p:attrName>style.visibility</p:attrName>
                                        </p:attrNameLst>
                                      </p:cBhvr>
                                      <p:to>
                                        <p:strVal val="visible"/>
                                      </p:to>
                                    </p:set>
                                    <p:animEffect transition="in" filter="fade">
                                      <p:cBhvr>
                                        <p:cTn id="91" dur="500"/>
                                        <p:tgtEl>
                                          <p:spTgt spid="25"/>
                                        </p:tgtEl>
                                      </p:cBhvr>
                                    </p:animEffect>
                                  </p:childTnLst>
                                </p:cTn>
                              </p:par>
                            </p:childTnLst>
                          </p:cTn>
                        </p:par>
                        <p:par>
                          <p:cTn id="92" fill="hold">
                            <p:stCondLst>
                              <p:cond delay="10000"/>
                            </p:stCondLst>
                            <p:childTnLst>
                              <p:par>
                                <p:cTn id="93" presetID="22" presetClass="entr" presetSubtype="1" fill="hold" nodeType="afterEffect">
                                  <p:stCondLst>
                                    <p:cond delay="0"/>
                                  </p:stCondLst>
                                  <p:childTnLst>
                                    <p:set>
                                      <p:cBhvr>
                                        <p:cTn id="94" dur="1" fill="hold">
                                          <p:stCondLst>
                                            <p:cond delay="0"/>
                                          </p:stCondLst>
                                        </p:cTn>
                                        <p:tgtEl>
                                          <p:spTgt spid="17"/>
                                        </p:tgtEl>
                                        <p:attrNameLst>
                                          <p:attrName>style.visibility</p:attrName>
                                        </p:attrNameLst>
                                      </p:cBhvr>
                                      <p:to>
                                        <p:strVal val="visible"/>
                                      </p:to>
                                    </p:set>
                                    <p:animEffect transition="in" filter="wipe(up)">
                                      <p:cBhvr>
                                        <p:cTn id="95" dur="500"/>
                                        <p:tgtEl>
                                          <p:spTgt spid="17"/>
                                        </p:tgtEl>
                                      </p:cBhvr>
                                    </p:animEffect>
                                  </p:childTnLst>
                                </p:cTn>
                              </p:par>
                            </p:childTnLst>
                          </p:cTn>
                        </p:par>
                        <p:par>
                          <p:cTn id="96" fill="hold">
                            <p:stCondLst>
                              <p:cond delay="10500"/>
                            </p:stCondLst>
                            <p:childTnLst>
                              <p:par>
                                <p:cTn id="97" presetID="10" presetClass="entr" presetSubtype="0" fill="hold" nodeType="afterEffect">
                                  <p:stCondLst>
                                    <p:cond delay="0"/>
                                  </p:stCondLst>
                                  <p:childTnLst>
                                    <p:set>
                                      <p:cBhvr>
                                        <p:cTn id="98" dur="1" fill="hold">
                                          <p:stCondLst>
                                            <p:cond delay="0"/>
                                          </p:stCondLst>
                                        </p:cTn>
                                        <p:tgtEl>
                                          <p:spTgt spid="30"/>
                                        </p:tgtEl>
                                        <p:attrNameLst>
                                          <p:attrName>style.visibility</p:attrName>
                                        </p:attrNameLst>
                                      </p:cBhvr>
                                      <p:to>
                                        <p:strVal val="visible"/>
                                      </p:to>
                                    </p:set>
                                    <p:animEffect transition="in" filter="fade">
                                      <p:cBhvr>
                                        <p:cTn id="99" dur="500"/>
                                        <p:tgtEl>
                                          <p:spTgt spid="30"/>
                                        </p:tgtEl>
                                      </p:cBhvr>
                                    </p:animEffect>
                                  </p:childTnLst>
                                </p:cTn>
                              </p:par>
                            </p:childTnLst>
                          </p:cTn>
                        </p:par>
                        <p:par>
                          <p:cTn id="100" fill="hold">
                            <p:stCondLst>
                              <p:cond delay="11000"/>
                            </p:stCondLst>
                            <p:childTnLst>
                              <p:par>
                                <p:cTn id="101" presetID="22" presetClass="entr" presetSubtype="1" fill="hold" nodeType="afterEffect">
                                  <p:stCondLst>
                                    <p:cond delay="0"/>
                                  </p:stCondLst>
                                  <p:childTnLst>
                                    <p:set>
                                      <p:cBhvr>
                                        <p:cTn id="102" dur="1" fill="hold">
                                          <p:stCondLst>
                                            <p:cond delay="0"/>
                                          </p:stCondLst>
                                        </p:cTn>
                                        <p:tgtEl>
                                          <p:spTgt spid="39"/>
                                        </p:tgtEl>
                                        <p:attrNameLst>
                                          <p:attrName>style.visibility</p:attrName>
                                        </p:attrNameLst>
                                      </p:cBhvr>
                                      <p:to>
                                        <p:strVal val="visible"/>
                                      </p:to>
                                    </p:set>
                                    <p:animEffect transition="in" filter="wipe(up)">
                                      <p:cBhvr>
                                        <p:cTn id="103" dur="500"/>
                                        <p:tgtEl>
                                          <p:spTgt spid="39"/>
                                        </p:tgtEl>
                                      </p:cBhvr>
                                    </p:animEffect>
                                  </p:childTnLst>
                                </p:cTn>
                              </p:par>
                            </p:childTnLst>
                          </p:cTn>
                        </p:par>
                        <p:par>
                          <p:cTn id="104" fill="hold">
                            <p:stCondLst>
                              <p:cond delay="11500"/>
                            </p:stCondLst>
                            <p:childTnLst>
                              <p:par>
                                <p:cTn id="105" presetID="10" presetClass="entr" presetSubtype="0" fill="hold" grpId="0" nodeType="afterEffect">
                                  <p:stCondLst>
                                    <p:cond delay="0"/>
                                  </p:stCondLst>
                                  <p:childTnLst>
                                    <p:set>
                                      <p:cBhvr>
                                        <p:cTn id="106" dur="1" fill="hold">
                                          <p:stCondLst>
                                            <p:cond delay="0"/>
                                          </p:stCondLst>
                                        </p:cTn>
                                        <p:tgtEl>
                                          <p:spTgt spid="26"/>
                                        </p:tgtEl>
                                        <p:attrNameLst>
                                          <p:attrName>style.visibility</p:attrName>
                                        </p:attrNameLst>
                                      </p:cBhvr>
                                      <p:to>
                                        <p:strVal val="visible"/>
                                      </p:to>
                                    </p:set>
                                    <p:animEffect transition="in" filter="fade">
                                      <p:cBhvr>
                                        <p:cTn id="107" dur="500"/>
                                        <p:tgtEl>
                                          <p:spTgt spid="26"/>
                                        </p:tgtEl>
                                      </p:cBhvr>
                                    </p:animEffect>
                                  </p:childTnLst>
                                </p:cTn>
                              </p:par>
                            </p:childTnLst>
                          </p:cTn>
                        </p:par>
                        <p:par>
                          <p:cTn id="108" fill="hold">
                            <p:stCondLst>
                              <p:cond delay="12000"/>
                            </p:stCondLst>
                            <p:childTnLst>
                              <p:par>
                                <p:cTn id="109" presetID="22" presetClass="entr" presetSubtype="1" fill="hold" nodeType="afterEffect">
                                  <p:stCondLst>
                                    <p:cond delay="0"/>
                                  </p:stCondLst>
                                  <p:childTnLst>
                                    <p:set>
                                      <p:cBhvr>
                                        <p:cTn id="110" dur="1" fill="hold">
                                          <p:stCondLst>
                                            <p:cond delay="0"/>
                                          </p:stCondLst>
                                        </p:cTn>
                                        <p:tgtEl>
                                          <p:spTgt spid="34"/>
                                        </p:tgtEl>
                                        <p:attrNameLst>
                                          <p:attrName>style.visibility</p:attrName>
                                        </p:attrNameLst>
                                      </p:cBhvr>
                                      <p:to>
                                        <p:strVal val="visible"/>
                                      </p:to>
                                    </p:set>
                                    <p:animEffect transition="in" filter="wipe(up)">
                                      <p:cBhvr>
                                        <p:cTn id="111" dur="500"/>
                                        <p:tgtEl>
                                          <p:spTgt spid="34"/>
                                        </p:tgtEl>
                                      </p:cBhvr>
                                    </p:animEffect>
                                  </p:childTnLst>
                                </p:cTn>
                              </p:par>
                            </p:childTnLst>
                          </p:cTn>
                        </p:par>
                        <p:par>
                          <p:cTn id="112" fill="hold">
                            <p:stCondLst>
                              <p:cond delay="12500"/>
                            </p:stCondLst>
                            <p:childTnLst>
                              <p:par>
                                <p:cTn id="113" presetID="10" presetClass="entr" presetSubtype="0" fill="hold" nodeType="afterEffect">
                                  <p:stCondLst>
                                    <p:cond delay="0"/>
                                  </p:stCondLst>
                                  <p:childTnLst>
                                    <p:set>
                                      <p:cBhvr>
                                        <p:cTn id="114" dur="1" fill="hold">
                                          <p:stCondLst>
                                            <p:cond delay="0"/>
                                          </p:stCondLst>
                                        </p:cTn>
                                        <p:tgtEl>
                                          <p:spTgt spid="35"/>
                                        </p:tgtEl>
                                        <p:attrNameLst>
                                          <p:attrName>style.visibility</p:attrName>
                                        </p:attrNameLst>
                                      </p:cBhvr>
                                      <p:to>
                                        <p:strVal val="visible"/>
                                      </p:to>
                                    </p:set>
                                    <p:animEffect transition="in" filter="fade">
                                      <p:cBhvr>
                                        <p:cTn id="115" dur="500"/>
                                        <p:tgtEl>
                                          <p:spTgt spid="35"/>
                                        </p:tgtEl>
                                      </p:cBhvr>
                                    </p:animEffect>
                                  </p:childTnLst>
                                </p:cTn>
                              </p:par>
                            </p:childTnLst>
                          </p:cTn>
                        </p:par>
                        <p:par>
                          <p:cTn id="116" fill="hold">
                            <p:stCondLst>
                              <p:cond delay="13000"/>
                            </p:stCondLst>
                            <p:childTnLst>
                              <p:par>
                                <p:cTn id="117" presetID="10" presetClass="entr" presetSubtype="0" fill="hold" grpId="0" nodeType="afterEffect">
                                  <p:stCondLst>
                                    <p:cond delay="0"/>
                                  </p:stCondLst>
                                  <p:childTnLst>
                                    <p:set>
                                      <p:cBhvr>
                                        <p:cTn id="118" dur="1" fill="hold">
                                          <p:stCondLst>
                                            <p:cond delay="0"/>
                                          </p:stCondLst>
                                        </p:cTn>
                                        <p:tgtEl>
                                          <p:spTgt spid="38"/>
                                        </p:tgtEl>
                                        <p:attrNameLst>
                                          <p:attrName>style.visibility</p:attrName>
                                        </p:attrNameLst>
                                      </p:cBhvr>
                                      <p:to>
                                        <p:strVal val="visible"/>
                                      </p:to>
                                    </p:set>
                                    <p:animEffect transition="in" filter="fade">
                                      <p:cBhvr>
                                        <p:cTn id="119"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1" grpId="0"/>
      <p:bldP spid="24" grpId="0"/>
      <p:bldP spid="25" grpId="0"/>
      <p:bldP spid="26" grpId="0"/>
      <p:bldP spid="33" grpId="0"/>
      <p:bldP spid="38" grpId="0"/>
      <p:bldP spid="44" grpId="0"/>
      <p:bldP spid="4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550A3BC7-910E-798B-B4DC-60542248C978}"/>
              </a:ext>
            </a:extLst>
          </p:cNvPr>
          <p:cNvSpPr txBox="1"/>
          <p:nvPr/>
        </p:nvSpPr>
        <p:spPr>
          <a:xfrm>
            <a:off x="9256569" y="48537"/>
            <a:ext cx="2935431"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ACDB5011 – </a:t>
            </a:r>
            <a:r>
              <a:rPr lang="en-GB" sz="1200" b="1" i="1" dirty="0">
                <a:solidFill>
                  <a:schemeClr val="accent1">
                    <a:lumMod val="75000"/>
                  </a:schemeClr>
                </a:solidFill>
              </a:rPr>
              <a:t>Instrumentation and Control</a:t>
            </a:r>
            <a:r>
              <a:rPr lang="en-GB" sz="1200" b="1" i="1" kern="1200" dirty="0">
                <a:solidFill>
                  <a:schemeClr val="accent1">
                    <a:lumMod val="75000"/>
                  </a:schemeClr>
                </a:solidFill>
                <a:latin typeface="+mn-lt"/>
                <a:ea typeface="+mn-ea"/>
                <a:cs typeface="+mn-cs"/>
              </a:rPr>
              <a:t>	</a:t>
            </a:r>
            <a:endParaRPr lang="en-GB" sz="1200" b="1" i="1" dirty="0">
              <a:solidFill>
                <a:schemeClr val="accent1">
                  <a:lumMod val="75000"/>
                </a:schemeClr>
              </a:solidFill>
            </a:endParaRPr>
          </a:p>
        </p:txBody>
      </p:sp>
      <p:pic>
        <p:nvPicPr>
          <p:cNvPr id="2" name="Picture 1">
            <a:extLst>
              <a:ext uri="{FF2B5EF4-FFF2-40B4-BE49-F238E27FC236}">
                <a16:creationId xmlns:a16="http://schemas.microsoft.com/office/drawing/2014/main" id="{6EC0D822-4A43-FC9F-1FE4-74FC9DD6207A}"/>
              </a:ext>
            </a:extLst>
          </p:cNvPr>
          <p:cNvPicPr>
            <a:picLocks noChangeAspect="1"/>
          </p:cNvPicPr>
          <p:nvPr/>
        </p:nvPicPr>
        <p:blipFill>
          <a:blip r:embed="rId7">
            <a:alphaModFix amt="85000"/>
          </a:blip>
          <a:stretch>
            <a:fillRect/>
          </a:stretch>
        </p:blipFill>
        <p:spPr>
          <a:xfrm>
            <a:off x="0" y="5991301"/>
            <a:ext cx="12192000" cy="866699"/>
          </a:xfrm>
          <a:prstGeom prst="rect">
            <a:avLst/>
          </a:prstGeom>
        </p:spPr>
      </p:pic>
      <p:sp>
        <p:nvSpPr>
          <p:cNvPr id="23" name="TextBox 22">
            <a:extLst>
              <a:ext uri="{FF2B5EF4-FFF2-40B4-BE49-F238E27FC236}">
                <a16:creationId xmlns:a16="http://schemas.microsoft.com/office/drawing/2014/main" id="{FFB312A8-E34B-4EA1-9591-EC47C84F2152}"/>
              </a:ext>
            </a:extLst>
          </p:cNvPr>
          <p:cNvSpPr txBox="1"/>
          <p:nvPr/>
        </p:nvSpPr>
        <p:spPr>
          <a:xfrm>
            <a:off x="323430" y="1295098"/>
            <a:ext cx="5867986" cy="938719"/>
          </a:xfrm>
          <a:prstGeom prst="rect">
            <a:avLst/>
          </a:prstGeom>
          <a:noFill/>
        </p:spPr>
        <p:txBody>
          <a:bodyPr wrap="square">
            <a:spAutoFit/>
          </a:bodyPr>
          <a:lstStyle/>
          <a:p>
            <a:pPr marL="285750" indent="-285750" algn="just">
              <a:lnSpc>
                <a:spcPct val="150000"/>
              </a:lnSpc>
              <a:buFont typeface="Cambria" panose="02040503050406030204" pitchFamily="18" charset="0"/>
              <a:buChar char="⁻"/>
            </a:pPr>
            <a:endParaRPr lang="en-GB" altLang="en-US" sz="2200" dirty="0">
              <a:solidFill>
                <a:srgbClr val="00368D"/>
              </a:solidFill>
              <a:latin typeface="Arial" panose="020B0604020202020204" pitchFamily="34" charset="0"/>
              <a:cs typeface="Arial" panose="020B0604020202020204" pitchFamily="34" charset="0"/>
            </a:endParaRPr>
          </a:p>
          <a:p>
            <a:pPr>
              <a:buFont typeface="Wingdings" panose="05000000000000000000" pitchFamily="2" charset="2"/>
              <a:buNone/>
            </a:pPr>
            <a:endParaRPr lang="en-GB" altLang="en-US" sz="2200" dirty="0">
              <a:solidFill>
                <a:srgbClr val="00368D"/>
              </a:solidFill>
              <a:latin typeface="Arial" panose="020B0604020202020204" pitchFamily="34" charset="0"/>
              <a:cs typeface="Arial" panose="020B0604020202020204" pitchFamily="34" charset="0"/>
            </a:endParaRPr>
          </a:p>
        </p:txBody>
      </p:sp>
      <p:sp>
        <p:nvSpPr>
          <p:cNvPr id="5" name="Text Box 5">
            <a:extLst>
              <a:ext uri="{FF2B5EF4-FFF2-40B4-BE49-F238E27FC236}">
                <a16:creationId xmlns:a16="http://schemas.microsoft.com/office/drawing/2014/main" id="{4BF85BE0-CA3D-CDDE-0950-8BD6F72F3B9E}"/>
              </a:ext>
            </a:extLst>
          </p:cNvPr>
          <p:cNvSpPr txBox="1">
            <a:spLocks noChangeArrowheads="1"/>
          </p:cNvSpPr>
          <p:nvPr>
            <p:custDataLst>
              <p:tags r:id="rId1"/>
            </p:custDataLst>
          </p:nvPr>
        </p:nvSpPr>
        <p:spPr bwMode="auto">
          <a:xfrm>
            <a:off x="2036330" y="2598017"/>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A thermometer</a:t>
            </a:r>
          </a:p>
        </p:txBody>
      </p:sp>
      <p:sp>
        <p:nvSpPr>
          <p:cNvPr id="6" name="Text Box 5">
            <a:extLst>
              <a:ext uri="{FF2B5EF4-FFF2-40B4-BE49-F238E27FC236}">
                <a16:creationId xmlns:a16="http://schemas.microsoft.com/office/drawing/2014/main" id="{979AB08D-993E-6150-0A67-F7A4D37FDD99}"/>
              </a:ext>
            </a:extLst>
          </p:cNvPr>
          <p:cNvSpPr txBox="1">
            <a:spLocks noChangeArrowheads="1"/>
          </p:cNvSpPr>
          <p:nvPr>
            <p:custDataLst>
              <p:tags r:id="rId2"/>
            </p:custDataLst>
          </p:nvPr>
        </p:nvSpPr>
        <p:spPr bwMode="auto">
          <a:xfrm>
            <a:off x="2034742" y="3271117"/>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A thermistor </a:t>
            </a:r>
          </a:p>
        </p:txBody>
      </p:sp>
      <p:sp>
        <p:nvSpPr>
          <p:cNvPr id="7" name="Text Box 5">
            <a:extLst>
              <a:ext uri="{FF2B5EF4-FFF2-40B4-BE49-F238E27FC236}">
                <a16:creationId xmlns:a16="http://schemas.microsoft.com/office/drawing/2014/main" id="{4A052443-7F74-84F2-F103-7E9977DBF1DA}"/>
              </a:ext>
            </a:extLst>
          </p:cNvPr>
          <p:cNvSpPr txBox="1">
            <a:spLocks noChangeArrowheads="1"/>
          </p:cNvSpPr>
          <p:nvPr>
            <p:custDataLst>
              <p:tags r:id="rId3"/>
            </p:custDataLst>
          </p:nvPr>
        </p:nvSpPr>
        <p:spPr bwMode="auto">
          <a:xfrm>
            <a:off x="2036330" y="3945804"/>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A thermocouple </a:t>
            </a:r>
          </a:p>
        </p:txBody>
      </p:sp>
      <p:sp>
        <p:nvSpPr>
          <p:cNvPr id="10" name="Text Box 5">
            <a:extLst>
              <a:ext uri="{FF2B5EF4-FFF2-40B4-BE49-F238E27FC236}">
                <a16:creationId xmlns:a16="http://schemas.microsoft.com/office/drawing/2014/main" id="{4A8BAD03-5FDF-03DC-D653-27A300DC72D4}"/>
              </a:ext>
            </a:extLst>
          </p:cNvPr>
          <p:cNvSpPr txBox="1">
            <a:spLocks noChangeArrowheads="1"/>
          </p:cNvSpPr>
          <p:nvPr>
            <p:custDataLst>
              <p:tags r:id="rId4"/>
            </p:custDataLst>
          </p:nvPr>
        </p:nvSpPr>
        <p:spPr bwMode="auto">
          <a:xfrm>
            <a:off x="2034742" y="4644304"/>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A bimetallic strip</a:t>
            </a:r>
          </a:p>
        </p:txBody>
      </p:sp>
      <p:sp>
        <p:nvSpPr>
          <p:cNvPr id="20" name="Text Box 4">
            <a:extLst>
              <a:ext uri="{FF2B5EF4-FFF2-40B4-BE49-F238E27FC236}">
                <a16:creationId xmlns:a16="http://schemas.microsoft.com/office/drawing/2014/main" id="{F8D7613E-BA61-21D5-1B94-41BC36B60DA1}"/>
              </a:ext>
            </a:extLst>
          </p:cNvPr>
          <p:cNvSpPr txBox="1">
            <a:spLocks noChangeArrowheads="1"/>
          </p:cNvSpPr>
          <p:nvPr/>
        </p:nvSpPr>
        <p:spPr bwMode="auto">
          <a:xfrm>
            <a:off x="2034743" y="839066"/>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1</a:t>
            </a:r>
          </a:p>
        </p:txBody>
      </p:sp>
      <p:sp>
        <p:nvSpPr>
          <p:cNvPr id="21" name="Text Box 3">
            <a:extLst>
              <a:ext uri="{FF2B5EF4-FFF2-40B4-BE49-F238E27FC236}">
                <a16:creationId xmlns:a16="http://schemas.microsoft.com/office/drawing/2014/main" id="{C009C3F4-34C7-74D6-AD4C-52FA9F72D412}"/>
              </a:ext>
            </a:extLst>
          </p:cNvPr>
          <p:cNvSpPr txBox="1">
            <a:spLocks noChangeArrowheads="1"/>
          </p:cNvSpPr>
          <p:nvPr>
            <p:custDataLst>
              <p:tags r:id="rId5"/>
            </p:custDataLst>
          </p:nvPr>
        </p:nvSpPr>
        <p:spPr bwMode="auto">
          <a:xfrm>
            <a:off x="2034742" y="1466130"/>
            <a:ext cx="7905750" cy="369887"/>
          </a:xfrm>
          <a:prstGeom prst="rect">
            <a:avLst/>
          </a:prstGeom>
          <a:noFill/>
          <a:ln w="9525">
            <a:noFill/>
            <a:miter lim="800000"/>
            <a:headEnd/>
            <a:tailEnd/>
          </a:ln>
          <a:effectLst/>
        </p:spPr>
        <p:txBody>
          <a:bodyPr>
            <a:spAutoFit/>
          </a:bodyPr>
          <a:lstStyle/>
          <a:p>
            <a:pPr eaLnBrk="0" hangingPunct="0">
              <a:spcBef>
                <a:spcPct val="50000"/>
              </a:spcBef>
              <a:defRPr/>
            </a:pPr>
            <a:r>
              <a:rPr lang="en-GB" dirty="0">
                <a:solidFill>
                  <a:srgbClr val="00368D"/>
                </a:solidFill>
              </a:rPr>
              <a:t>What does the room thermostat use to detect temperature?</a:t>
            </a:r>
            <a:endParaRPr lang="en-GB" dirty="0">
              <a:solidFill>
                <a:srgbClr val="00368D"/>
              </a:solidFill>
              <a:effectLst>
                <a:outerShdw blurRad="38100" dist="38100" dir="2700000" algn="tl">
                  <a:srgbClr val="C0C0C0"/>
                </a:outerShdw>
              </a:effectLst>
            </a:endParaRPr>
          </a:p>
        </p:txBody>
      </p:sp>
      <p:pic>
        <p:nvPicPr>
          <p:cNvPr id="68" name="Picture 13">
            <a:extLst>
              <a:ext uri="{FF2B5EF4-FFF2-40B4-BE49-F238E27FC236}">
                <a16:creationId xmlns:a16="http://schemas.microsoft.com/office/drawing/2014/main" id="{25876690-805F-776C-0F99-2FF0BD969D1F}"/>
              </a:ext>
            </a:extLst>
          </p:cNvPr>
          <p:cNvPicPr>
            <a:picLocks noChangeAspect="1" noChangeArrowheads="1"/>
          </p:cNvPicPr>
          <p:nvPr/>
        </p:nvPicPr>
        <p:blipFill>
          <a:blip r:embed="rId8"/>
          <a:stretch>
            <a:fillRect/>
          </a:stretch>
        </p:blipFill>
        <p:spPr bwMode="auto">
          <a:xfrm>
            <a:off x="6252729" y="2729779"/>
            <a:ext cx="1905000" cy="1979612"/>
          </a:xfrm>
          <a:prstGeom prst="rect">
            <a:avLst/>
          </a:prstGeom>
          <a:ln>
            <a:noFill/>
          </a:ln>
          <a:effectLst>
            <a:outerShdw blurRad="292100" dist="139700" dir="5400000" algn="tl" rotWithShape="0">
              <a:srgbClr val="333333">
                <a:alpha val="15000"/>
              </a:srgbClr>
            </a:outerShdw>
          </a:effectLst>
        </p:spPr>
      </p:pic>
      <p:sp>
        <p:nvSpPr>
          <p:cNvPr id="70" name="Text Box 10">
            <a:extLst>
              <a:ext uri="{FF2B5EF4-FFF2-40B4-BE49-F238E27FC236}">
                <a16:creationId xmlns:a16="http://schemas.microsoft.com/office/drawing/2014/main" id="{CDE1F1C2-218B-5EDF-D84F-6B4DB34CC8FC}"/>
              </a:ext>
            </a:extLst>
          </p:cNvPr>
          <p:cNvSpPr txBox="1">
            <a:spLocks noChangeArrowheads="1"/>
          </p:cNvSpPr>
          <p:nvPr/>
        </p:nvSpPr>
        <p:spPr bwMode="auto">
          <a:xfrm>
            <a:off x="2014394" y="5150714"/>
            <a:ext cx="72421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dirty="0">
                <a:solidFill>
                  <a:srgbClr val="006600"/>
                </a:solidFill>
              </a:rPr>
              <a:t>The bimetallic strip is the sensing device that is adjusted by the thermostat to detect the temperature.</a:t>
            </a:r>
          </a:p>
          <a:p>
            <a:pPr eaLnBrk="1" hangingPunct="1"/>
            <a:endParaRPr lang="en-GB" altLang="en-US" sz="1800" dirty="0">
              <a:solidFill>
                <a:srgbClr val="006600"/>
              </a:solidFill>
            </a:endParaRPr>
          </a:p>
        </p:txBody>
      </p:sp>
      <p:pic>
        <p:nvPicPr>
          <p:cNvPr id="72" name="Picture 71" descr="tick">
            <a:extLst>
              <a:ext uri="{FF2B5EF4-FFF2-40B4-BE49-F238E27FC236}">
                <a16:creationId xmlns:a16="http://schemas.microsoft.com/office/drawing/2014/main" id="{D40E52A8-9364-5B8E-0869-4B0A6E584A6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47970" y="4515716"/>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87095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550A3BC7-910E-798B-B4DC-60542248C978}"/>
              </a:ext>
            </a:extLst>
          </p:cNvPr>
          <p:cNvSpPr txBox="1"/>
          <p:nvPr/>
        </p:nvSpPr>
        <p:spPr>
          <a:xfrm>
            <a:off x="9256569" y="48537"/>
            <a:ext cx="2935431"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ACDB5011 – </a:t>
            </a:r>
            <a:r>
              <a:rPr lang="en-GB" sz="1200" b="1" i="1" dirty="0">
                <a:solidFill>
                  <a:schemeClr val="accent1">
                    <a:lumMod val="75000"/>
                  </a:schemeClr>
                </a:solidFill>
              </a:rPr>
              <a:t>Instrumentation and Control</a:t>
            </a:r>
            <a:r>
              <a:rPr lang="en-GB" sz="1200" b="1" i="1" kern="1200" dirty="0">
                <a:solidFill>
                  <a:schemeClr val="accent1">
                    <a:lumMod val="75000"/>
                  </a:schemeClr>
                </a:solidFill>
                <a:latin typeface="+mn-lt"/>
                <a:ea typeface="+mn-ea"/>
                <a:cs typeface="+mn-cs"/>
              </a:rPr>
              <a:t>	</a:t>
            </a:r>
            <a:endParaRPr lang="en-GB" sz="1200" b="1" i="1" dirty="0">
              <a:solidFill>
                <a:schemeClr val="accent1">
                  <a:lumMod val="75000"/>
                </a:schemeClr>
              </a:solidFill>
            </a:endParaRPr>
          </a:p>
        </p:txBody>
      </p:sp>
      <p:pic>
        <p:nvPicPr>
          <p:cNvPr id="2" name="Picture 1">
            <a:extLst>
              <a:ext uri="{FF2B5EF4-FFF2-40B4-BE49-F238E27FC236}">
                <a16:creationId xmlns:a16="http://schemas.microsoft.com/office/drawing/2014/main" id="{6EC0D822-4A43-FC9F-1FE4-74FC9DD6207A}"/>
              </a:ext>
            </a:extLst>
          </p:cNvPr>
          <p:cNvPicPr>
            <a:picLocks noChangeAspect="1"/>
          </p:cNvPicPr>
          <p:nvPr/>
        </p:nvPicPr>
        <p:blipFill>
          <a:blip r:embed="rId4">
            <a:alphaModFix amt="85000"/>
          </a:blip>
          <a:stretch>
            <a:fillRect/>
          </a:stretch>
        </p:blipFill>
        <p:spPr>
          <a:xfrm>
            <a:off x="0" y="5991301"/>
            <a:ext cx="12192000" cy="866699"/>
          </a:xfrm>
          <a:prstGeom prst="rect">
            <a:avLst/>
          </a:prstGeom>
        </p:spPr>
      </p:pic>
      <p:sp>
        <p:nvSpPr>
          <p:cNvPr id="23" name="TextBox 22">
            <a:extLst>
              <a:ext uri="{FF2B5EF4-FFF2-40B4-BE49-F238E27FC236}">
                <a16:creationId xmlns:a16="http://schemas.microsoft.com/office/drawing/2014/main" id="{FFB312A8-E34B-4EA1-9591-EC47C84F2152}"/>
              </a:ext>
            </a:extLst>
          </p:cNvPr>
          <p:cNvSpPr txBox="1"/>
          <p:nvPr/>
        </p:nvSpPr>
        <p:spPr>
          <a:xfrm>
            <a:off x="323430" y="1295098"/>
            <a:ext cx="5867986" cy="938719"/>
          </a:xfrm>
          <a:prstGeom prst="rect">
            <a:avLst/>
          </a:prstGeom>
          <a:noFill/>
        </p:spPr>
        <p:txBody>
          <a:bodyPr wrap="square">
            <a:spAutoFit/>
          </a:bodyPr>
          <a:lstStyle/>
          <a:p>
            <a:pPr marL="285750" indent="-285750" algn="just">
              <a:lnSpc>
                <a:spcPct val="150000"/>
              </a:lnSpc>
              <a:buFont typeface="Cambria" panose="02040503050406030204" pitchFamily="18" charset="0"/>
              <a:buChar char="⁻"/>
            </a:pPr>
            <a:endParaRPr lang="en-GB" altLang="en-US" sz="2200" dirty="0">
              <a:solidFill>
                <a:srgbClr val="00368D"/>
              </a:solidFill>
              <a:latin typeface="Arial" panose="020B0604020202020204" pitchFamily="34" charset="0"/>
              <a:cs typeface="Arial" panose="020B0604020202020204" pitchFamily="34" charset="0"/>
            </a:endParaRPr>
          </a:p>
          <a:p>
            <a:pPr>
              <a:buFont typeface="Wingdings" panose="05000000000000000000" pitchFamily="2" charset="2"/>
              <a:buNone/>
            </a:pPr>
            <a:endParaRPr lang="en-GB" altLang="en-US" sz="2200" dirty="0">
              <a:solidFill>
                <a:srgbClr val="00368D"/>
              </a:solidFill>
              <a:latin typeface="Arial" panose="020B0604020202020204" pitchFamily="34" charset="0"/>
              <a:cs typeface="Arial" panose="020B0604020202020204" pitchFamily="34" charset="0"/>
            </a:endParaRPr>
          </a:p>
        </p:txBody>
      </p:sp>
      <p:sp>
        <p:nvSpPr>
          <p:cNvPr id="4" name="Text Box 4">
            <a:extLst>
              <a:ext uri="{FF2B5EF4-FFF2-40B4-BE49-F238E27FC236}">
                <a16:creationId xmlns:a16="http://schemas.microsoft.com/office/drawing/2014/main" id="{7755CB9C-1C5A-17E5-2891-685E42BEA061}"/>
              </a:ext>
            </a:extLst>
          </p:cNvPr>
          <p:cNvSpPr txBox="1">
            <a:spLocks noChangeArrowheads="1"/>
          </p:cNvSpPr>
          <p:nvPr/>
        </p:nvSpPr>
        <p:spPr bwMode="auto">
          <a:xfrm>
            <a:off x="1712625" y="299558"/>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2</a:t>
            </a:r>
          </a:p>
        </p:txBody>
      </p:sp>
      <p:sp>
        <p:nvSpPr>
          <p:cNvPr id="8" name="Text Box 10">
            <a:extLst>
              <a:ext uri="{FF2B5EF4-FFF2-40B4-BE49-F238E27FC236}">
                <a16:creationId xmlns:a16="http://schemas.microsoft.com/office/drawing/2014/main" id="{26E0C194-4BA2-79C1-74B1-BACBFF220C41}"/>
              </a:ext>
            </a:extLst>
          </p:cNvPr>
          <p:cNvSpPr txBox="1">
            <a:spLocks noChangeArrowheads="1"/>
          </p:cNvSpPr>
          <p:nvPr/>
        </p:nvSpPr>
        <p:spPr bwMode="auto">
          <a:xfrm>
            <a:off x="1712625" y="3900802"/>
            <a:ext cx="72421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dirty="0">
                <a:solidFill>
                  <a:srgbClr val="006600"/>
                </a:solidFill>
              </a:rPr>
              <a:t>True</a:t>
            </a:r>
          </a:p>
        </p:txBody>
      </p:sp>
      <p:sp>
        <p:nvSpPr>
          <p:cNvPr id="9" name="Text Box 5">
            <a:extLst>
              <a:ext uri="{FF2B5EF4-FFF2-40B4-BE49-F238E27FC236}">
                <a16:creationId xmlns:a16="http://schemas.microsoft.com/office/drawing/2014/main" id="{03E348DF-337A-3C1C-B13B-4C109068F578}"/>
              </a:ext>
            </a:extLst>
          </p:cNvPr>
          <p:cNvSpPr txBox="1">
            <a:spLocks noChangeArrowheads="1"/>
          </p:cNvSpPr>
          <p:nvPr>
            <p:custDataLst>
              <p:tags r:id="rId1"/>
            </p:custDataLst>
          </p:nvPr>
        </p:nvSpPr>
        <p:spPr bwMode="auto">
          <a:xfrm>
            <a:off x="1714212" y="1723546"/>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Is this statement true or false?</a:t>
            </a:r>
          </a:p>
        </p:txBody>
      </p:sp>
      <p:sp>
        <p:nvSpPr>
          <p:cNvPr id="11" name="Text Box 10">
            <a:extLst>
              <a:ext uri="{FF2B5EF4-FFF2-40B4-BE49-F238E27FC236}">
                <a16:creationId xmlns:a16="http://schemas.microsoft.com/office/drawing/2014/main" id="{1EDAF3B6-0A2E-C00D-6137-38E3A91705AF}"/>
              </a:ext>
            </a:extLst>
          </p:cNvPr>
          <p:cNvSpPr txBox="1">
            <a:spLocks noChangeArrowheads="1"/>
          </p:cNvSpPr>
          <p:nvPr/>
        </p:nvSpPr>
        <p:spPr bwMode="auto">
          <a:xfrm>
            <a:off x="1631092" y="4431028"/>
            <a:ext cx="58007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dirty="0">
                <a:solidFill>
                  <a:srgbClr val="006600"/>
                </a:solidFill>
              </a:rPr>
              <a:t>The solenoid valve is only open when its coil is energised by an electric current.</a:t>
            </a:r>
          </a:p>
        </p:txBody>
      </p:sp>
      <p:pic>
        <p:nvPicPr>
          <p:cNvPr id="12" name="Picture 10" descr="T:\SciTex\source\5856ef53-ce59-4d80-81c9-bce764355f68\GB\GFX\solenoidValve.png">
            <a:extLst>
              <a:ext uri="{FF2B5EF4-FFF2-40B4-BE49-F238E27FC236}">
                <a16:creationId xmlns:a16="http://schemas.microsoft.com/office/drawing/2014/main" id="{68CF66C7-450F-D2F2-233A-85686467F6A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25758"/>
          <a:stretch>
            <a:fillRect/>
          </a:stretch>
        </p:blipFill>
        <p:spPr bwMode="auto">
          <a:xfrm>
            <a:off x="5370224" y="1456847"/>
            <a:ext cx="4113212" cy="420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Box 3">
            <a:extLst>
              <a:ext uri="{FF2B5EF4-FFF2-40B4-BE49-F238E27FC236}">
                <a16:creationId xmlns:a16="http://schemas.microsoft.com/office/drawing/2014/main" id="{E07E875D-C3CF-EEA2-9A8F-8EA5C28473A1}"/>
              </a:ext>
            </a:extLst>
          </p:cNvPr>
          <p:cNvSpPr txBox="1">
            <a:spLocks noChangeArrowheads="1"/>
          </p:cNvSpPr>
          <p:nvPr>
            <p:custDataLst>
              <p:tags r:id="rId2"/>
            </p:custDataLst>
          </p:nvPr>
        </p:nvSpPr>
        <p:spPr bwMode="auto">
          <a:xfrm>
            <a:off x="1712625" y="926622"/>
            <a:ext cx="7907337" cy="369887"/>
          </a:xfrm>
          <a:prstGeom prst="rect">
            <a:avLst/>
          </a:prstGeom>
          <a:noFill/>
          <a:ln w="9525">
            <a:noFill/>
            <a:miter lim="800000"/>
            <a:headEnd/>
            <a:tailEnd/>
          </a:ln>
          <a:effectLst/>
        </p:spPr>
        <p:txBody>
          <a:bodyPr>
            <a:spAutoFit/>
          </a:bodyPr>
          <a:lstStyle/>
          <a:p>
            <a:pPr eaLnBrk="0" hangingPunct="0">
              <a:spcBef>
                <a:spcPct val="50000"/>
              </a:spcBef>
              <a:defRPr/>
            </a:pPr>
            <a:r>
              <a:rPr lang="en-GB" dirty="0">
                <a:solidFill>
                  <a:srgbClr val="00368D"/>
                </a:solidFill>
              </a:rPr>
              <a:t>“If electrical power to the system is lost, the solenoid valve closes.” </a:t>
            </a:r>
            <a:endParaRPr lang="en-GB" dirty="0">
              <a:solidFill>
                <a:srgbClr val="00368D"/>
              </a:solidFill>
              <a:effectLst>
                <a:outerShdw blurRad="38100" dist="38100" dir="2700000" algn="tl">
                  <a:srgbClr val="C0C0C0"/>
                </a:outerShdw>
              </a:effectLst>
            </a:endParaRPr>
          </a:p>
        </p:txBody>
      </p:sp>
    </p:spTree>
    <p:extLst>
      <p:ext uri="{BB962C8B-B14F-4D97-AF65-F5344CB8AC3E}">
        <p14:creationId xmlns:p14="http://schemas.microsoft.com/office/powerpoint/2010/main" val="4069097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550A3BC7-910E-798B-B4DC-60542248C978}"/>
              </a:ext>
            </a:extLst>
          </p:cNvPr>
          <p:cNvSpPr txBox="1"/>
          <p:nvPr/>
        </p:nvSpPr>
        <p:spPr>
          <a:xfrm>
            <a:off x="9256569" y="48537"/>
            <a:ext cx="2935431"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ACDB5011 – </a:t>
            </a:r>
            <a:r>
              <a:rPr lang="en-GB" sz="1200" b="1" i="1" dirty="0">
                <a:solidFill>
                  <a:schemeClr val="accent1">
                    <a:lumMod val="75000"/>
                  </a:schemeClr>
                </a:solidFill>
              </a:rPr>
              <a:t>Instrumentation and Control</a:t>
            </a:r>
            <a:r>
              <a:rPr lang="en-GB" sz="1200" b="1" i="1" kern="1200" dirty="0">
                <a:solidFill>
                  <a:schemeClr val="accent1">
                    <a:lumMod val="75000"/>
                  </a:schemeClr>
                </a:solidFill>
                <a:latin typeface="+mn-lt"/>
                <a:ea typeface="+mn-ea"/>
                <a:cs typeface="+mn-cs"/>
              </a:rPr>
              <a:t>	</a:t>
            </a:r>
            <a:endParaRPr lang="en-GB" sz="1200" b="1" i="1" dirty="0">
              <a:solidFill>
                <a:schemeClr val="accent1">
                  <a:lumMod val="75000"/>
                </a:schemeClr>
              </a:solidFill>
            </a:endParaRPr>
          </a:p>
        </p:txBody>
      </p:sp>
      <p:pic>
        <p:nvPicPr>
          <p:cNvPr id="2" name="Picture 1">
            <a:extLst>
              <a:ext uri="{FF2B5EF4-FFF2-40B4-BE49-F238E27FC236}">
                <a16:creationId xmlns:a16="http://schemas.microsoft.com/office/drawing/2014/main" id="{6EC0D822-4A43-FC9F-1FE4-74FC9DD6207A}"/>
              </a:ext>
            </a:extLst>
          </p:cNvPr>
          <p:cNvPicPr>
            <a:picLocks noChangeAspect="1"/>
          </p:cNvPicPr>
          <p:nvPr/>
        </p:nvPicPr>
        <p:blipFill>
          <a:blip r:embed="rId7">
            <a:alphaModFix amt="85000"/>
          </a:blip>
          <a:stretch>
            <a:fillRect/>
          </a:stretch>
        </p:blipFill>
        <p:spPr>
          <a:xfrm>
            <a:off x="0" y="5991301"/>
            <a:ext cx="12192000" cy="866699"/>
          </a:xfrm>
          <a:prstGeom prst="rect">
            <a:avLst/>
          </a:prstGeom>
        </p:spPr>
      </p:pic>
      <p:sp>
        <p:nvSpPr>
          <p:cNvPr id="23" name="TextBox 22">
            <a:extLst>
              <a:ext uri="{FF2B5EF4-FFF2-40B4-BE49-F238E27FC236}">
                <a16:creationId xmlns:a16="http://schemas.microsoft.com/office/drawing/2014/main" id="{FFB312A8-E34B-4EA1-9591-EC47C84F2152}"/>
              </a:ext>
            </a:extLst>
          </p:cNvPr>
          <p:cNvSpPr txBox="1"/>
          <p:nvPr/>
        </p:nvSpPr>
        <p:spPr>
          <a:xfrm>
            <a:off x="323430" y="1295098"/>
            <a:ext cx="5867986" cy="938719"/>
          </a:xfrm>
          <a:prstGeom prst="rect">
            <a:avLst/>
          </a:prstGeom>
          <a:noFill/>
        </p:spPr>
        <p:txBody>
          <a:bodyPr wrap="square">
            <a:spAutoFit/>
          </a:bodyPr>
          <a:lstStyle/>
          <a:p>
            <a:pPr marL="285750" indent="-285750" algn="just">
              <a:lnSpc>
                <a:spcPct val="150000"/>
              </a:lnSpc>
              <a:buFont typeface="Cambria" panose="02040503050406030204" pitchFamily="18" charset="0"/>
              <a:buChar char="⁻"/>
            </a:pPr>
            <a:endParaRPr lang="en-GB" altLang="en-US" sz="2200" dirty="0">
              <a:solidFill>
                <a:srgbClr val="00368D"/>
              </a:solidFill>
              <a:latin typeface="Arial" panose="020B0604020202020204" pitchFamily="34" charset="0"/>
              <a:cs typeface="Arial" panose="020B0604020202020204" pitchFamily="34" charset="0"/>
            </a:endParaRPr>
          </a:p>
          <a:p>
            <a:pPr>
              <a:buFont typeface="Wingdings" panose="05000000000000000000" pitchFamily="2" charset="2"/>
              <a:buNone/>
            </a:pPr>
            <a:endParaRPr lang="en-GB" altLang="en-US" sz="2200" dirty="0">
              <a:solidFill>
                <a:srgbClr val="00368D"/>
              </a:solidFill>
              <a:latin typeface="Arial" panose="020B0604020202020204" pitchFamily="34" charset="0"/>
              <a:cs typeface="Arial" panose="020B0604020202020204" pitchFamily="34" charset="0"/>
            </a:endParaRPr>
          </a:p>
        </p:txBody>
      </p:sp>
      <p:pic>
        <p:nvPicPr>
          <p:cNvPr id="24" name="Picture 23" descr="tick">
            <a:extLst>
              <a:ext uri="{FF2B5EF4-FFF2-40B4-BE49-F238E27FC236}">
                <a16:creationId xmlns:a16="http://schemas.microsoft.com/office/drawing/2014/main" id="{C0DE9D53-8D4B-A5E8-C0E7-624682AAB76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09243" y="4108981"/>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Text Box 5">
            <a:extLst>
              <a:ext uri="{FF2B5EF4-FFF2-40B4-BE49-F238E27FC236}">
                <a16:creationId xmlns:a16="http://schemas.microsoft.com/office/drawing/2014/main" id="{92DE10DF-D9DA-DDD7-43CE-19C226926871}"/>
              </a:ext>
            </a:extLst>
          </p:cNvPr>
          <p:cNvSpPr txBox="1">
            <a:spLocks noChangeArrowheads="1"/>
          </p:cNvSpPr>
          <p:nvPr>
            <p:custDataLst>
              <p:tags r:id="rId1"/>
            </p:custDataLst>
          </p:nvPr>
        </p:nvSpPr>
        <p:spPr bwMode="auto">
          <a:xfrm>
            <a:off x="1693431" y="2146832"/>
            <a:ext cx="4037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Variations in the electrical supply</a:t>
            </a:r>
          </a:p>
        </p:txBody>
      </p:sp>
      <p:sp>
        <p:nvSpPr>
          <p:cNvPr id="26" name="Text Box 5">
            <a:extLst>
              <a:ext uri="{FF2B5EF4-FFF2-40B4-BE49-F238E27FC236}">
                <a16:creationId xmlns:a16="http://schemas.microsoft.com/office/drawing/2014/main" id="{FD43CF2E-0C00-40D3-BF21-C9019591E9C8}"/>
              </a:ext>
            </a:extLst>
          </p:cNvPr>
          <p:cNvSpPr txBox="1">
            <a:spLocks noChangeArrowheads="1"/>
          </p:cNvSpPr>
          <p:nvPr>
            <p:custDataLst>
              <p:tags r:id="rId2"/>
            </p:custDataLst>
          </p:nvPr>
        </p:nvSpPr>
        <p:spPr bwMode="auto">
          <a:xfrm>
            <a:off x="1691843" y="2819932"/>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Thermostat setting too high</a:t>
            </a:r>
          </a:p>
        </p:txBody>
      </p:sp>
      <p:sp>
        <p:nvSpPr>
          <p:cNvPr id="27" name="Text Box 5">
            <a:extLst>
              <a:ext uri="{FF2B5EF4-FFF2-40B4-BE49-F238E27FC236}">
                <a16:creationId xmlns:a16="http://schemas.microsoft.com/office/drawing/2014/main" id="{3B5E79F7-12A3-16FF-1FD2-D9BFF65F5627}"/>
              </a:ext>
            </a:extLst>
          </p:cNvPr>
          <p:cNvSpPr txBox="1">
            <a:spLocks noChangeArrowheads="1"/>
          </p:cNvSpPr>
          <p:nvPr>
            <p:custDataLst>
              <p:tags r:id="rId3"/>
            </p:custDataLst>
          </p:nvPr>
        </p:nvSpPr>
        <p:spPr bwMode="auto">
          <a:xfrm>
            <a:off x="1693431" y="3494619"/>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Thermostat setting too low</a:t>
            </a:r>
          </a:p>
        </p:txBody>
      </p:sp>
      <p:sp>
        <p:nvSpPr>
          <p:cNvPr id="28" name="Text Box 5">
            <a:extLst>
              <a:ext uri="{FF2B5EF4-FFF2-40B4-BE49-F238E27FC236}">
                <a16:creationId xmlns:a16="http://schemas.microsoft.com/office/drawing/2014/main" id="{F97A6D3E-5A76-EEFD-20F6-C661A6A9BCC8}"/>
              </a:ext>
            </a:extLst>
          </p:cNvPr>
          <p:cNvSpPr txBox="1">
            <a:spLocks noChangeArrowheads="1"/>
          </p:cNvSpPr>
          <p:nvPr>
            <p:custDataLst>
              <p:tags r:id="rId4"/>
            </p:custDataLst>
          </p:nvPr>
        </p:nvSpPr>
        <p:spPr bwMode="auto">
          <a:xfrm>
            <a:off x="1691843" y="4193119"/>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System hysteresis</a:t>
            </a:r>
          </a:p>
        </p:txBody>
      </p:sp>
      <p:sp>
        <p:nvSpPr>
          <p:cNvPr id="29" name="Text Box 4">
            <a:extLst>
              <a:ext uri="{FF2B5EF4-FFF2-40B4-BE49-F238E27FC236}">
                <a16:creationId xmlns:a16="http://schemas.microsoft.com/office/drawing/2014/main" id="{01326C8C-FCF9-8048-588E-B16CB63F3E46}"/>
              </a:ext>
            </a:extLst>
          </p:cNvPr>
          <p:cNvSpPr txBox="1">
            <a:spLocks noChangeArrowheads="1"/>
          </p:cNvSpPr>
          <p:nvPr/>
        </p:nvSpPr>
        <p:spPr bwMode="auto">
          <a:xfrm>
            <a:off x="1691844" y="387881"/>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3</a:t>
            </a:r>
          </a:p>
        </p:txBody>
      </p:sp>
      <p:sp>
        <p:nvSpPr>
          <p:cNvPr id="30" name="Text Box 3">
            <a:extLst>
              <a:ext uri="{FF2B5EF4-FFF2-40B4-BE49-F238E27FC236}">
                <a16:creationId xmlns:a16="http://schemas.microsoft.com/office/drawing/2014/main" id="{EFA11ED8-FAA7-DD19-E8E4-D15005E59259}"/>
              </a:ext>
            </a:extLst>
          </p:cNvPr>
          <p:cNvSpPr txBox="1">
            <a:spLocks noChangeArrowheads="1"/>
          </p:cNvSpPr>
          <p:nvPr>
            <p:custDataLst>
              <p:tags r:id="rId5"/>
            </p:custDataLst>
          </p:nvPr>
        </p:nvSpPr>
        <p:spPr bwMode="auto">
          <a:xfrm>
            <a:off x="1691843" y="1014945"/>
            <a:ext cx="7905750" cy="369887"/>
          </a:xfrm>
          <a:prstGeom prst="rect">
            <a:avLst/>
          </a:prstGeom>
          <a:noFill/>
          <a:ln w="9525">
            <a:noFill/>
            <a:miter lim="800000"/>
            <a:headEnd/>
            <a:tailEnd/>
          </a:ln>
          <a:effectLst/>
        </p:spPr>
        <p:txBody>
          <a:bodyPr>
            <a:spAutoFit/>
          </a:bodyPr>
          <a:lstStyle/>
          <a:p>
            <a:pPr eaLnBrk="0" hangingPunct="0">
              <a:spcBef>
                <a:spcPct val="50000"/>
              </a:spcBef>
              <a:defRPr/>
            </a:pPr>
            <a:r>
              <a:rPr lang="en-GB" dirty="0">
                <a:solidFill>
                  <a:srgbClr val="00368D"/>
                </a:solidFill>
              </a:rPr>
              <a:t>What is the cause of temperature fluctuations in the system?</a:t>
            </a:r>
            <a:endParaRPr lang="en-GB" dirty="0">
              <a:solidFill>
                <a:srgbClr val="00368D"/>
              </a:solidFill>
              <a:effectLst>
                <a:outerShdw blurRad="38100" dist="38100" dir="2700000" algn="tl">
                  <a:srgbClr val="C0C0C0"/>
                </a:outerShdw>
              </a:effectLst>
            </a:endParaRPr>
          </a:p>
        </p:txBody>
      </p:sp>
      <p:sp>
        <p:nvSpPr>
          <p:cNvPr id="31" name="Text Box 10">
            <a:extLst>
              <a:ext uri="{FF2B5EF4-FFF2-40B4-BE49-F238E27FC236}">
                <a16:creationId xmlns:a16="http://schemas.microsoft.com/office/drawing/2014/main" id="{3876EB05-2614-29D1-BB19-4A6ABAADE4D9}"/>
              </a:ext>
            </a:extLst>
          </p:cNvPr>
          <p:cNvSpPr txBox="1">
            <a:spLocks noChangeArrowheads="1"/>
          </p:cNvSpPr>
          <p:nvPr/>
        </p:nvSpPr>
        <p:spPr bwMode="auto">
          <a:xfrm>
            <a:off x="1742447" y="4798723"/>
            <a:ext cx="7907337"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dirty="0">
                <a:solidFill>
                  <a:srgbClr val="006600"/>
                </a:solidFill>
              </a:rPr>
              <a:t>There is a small delay in temperature change when the system is switched from on to off and back again. This is because of hysteresis, where the system initially retains its previous conditions.</a:t>
            </a:r>
          </a:p>
        </p:txBody>
      </p:sp>
      <p:grpSp>
        <p:nvGrpSpPr>
          <p:cNvPr id="32" name="Group 24">
            <a:extLst>
              <a:ext uri="{FF2B5EF4-FFF2-40B4-BE49-F238E27FC236}">
                <a16:creationId xmlns:a16="http://schemas.microsoft.com/office/drawing/2014/main" id="{FA17EF32-03FB-48AD-24D9-841EC1EDA9FB}"/>
              </a:ext>
            </a:extLst>
          </p:cNvPr>
          <p:cNvGrpSpPr>
            <a:grpSpLocks/>
          </p:cNvGrpSpPr>
          <p:nvPr/>
        </p:nvGrpSpPr>
        <p:grpSpPr bwMode="auto">
          <a:xfrm>
            <a:off x="5030356" y="2153182"/>
            <a:ext cx="4638675" cy="2652713"/>
            <a:chOff x="4208474" y="2022475"/>
            <a:chExt cx="4638886" cy="2652394"/>
          </a:xfrm>
        </p:grpSpPr>
        <p:pic>
          <p:nvPicPr>
            <p:cNvPr id="33" name="Picture 69" descr="T:\SciTex\source\070987b3-5aaf-4495-9456-91aa0de81f77\GB\Graphics\Graph_1.png">
              <a:extLst>
                <a:ext uri="{FF2B5EF4-FFF2-40B4-BE49-F238E27FC236}">
                  <a16:creationId xmlns:a16="http://schemas.microsoft.com/office/drawing/2014/main" id="{830FA328-34F7-50AD-5735-EEB5159A006A}"/>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273748" y="2399099"/>
              <a:ext cx="3517678" cy="1962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 name="TextBox 12">
              <a:extLst>
                <a:ext uri="{FF2B5EF4-FFF2-40B4-BE49-F238E27FC236}">
                  <a16:creationId xmlns:a16="http://schemas.microsoft.com/office/drawing/2014/main" id="{6FB4BA89-9F7E-DD3F-76E2-426F49F852D7}"/>
                </a:ext>
              </a:extLst>
            </p:cNvPr>
            <p:cNvSpPr txBox="1">
              <a:spLocks noChangeArrowheads="1"/>
            </p:cNvSpPr>
            <p:nvPr/>
          </p:nvSpPr>
          <p:spPr bwMode="auto">
            <a:xfrm>
              <a:off x="7862044" y="4397870"/>
              <a:ext cx="96128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Time in s</a:t>
              </a:r>
            </a:p>
          </p:txBody>
        </p:sp>
        <p:sp>
          <p:nvSpPr>
            <p:cNvPr id="35" name="TextBox 13">
              <a:extLst>
                <a:ext uri="{FF2B5EF4-FFF2-40B4-BE49-F238E27FC236}">
                  <a16:creationId xmlns:a16="http://schemas.microsoft.com/office/drawing/2014/main" id="{6543715E-E085-7968-A5F0-5FA02D8A07E5}"/>
                </a:ext>
              </a:extLst>
            </p:cNvPr>
            <p:cNvSpPr txBox="1">
              <a:spLocks noChangeArrowheads="1"/>
            </p:cNvSpPr>
            <p:nvPr/>
          </p:nvSpPr>
          <p:spPr bwMode="auto">
            <a:xfrm>
              <a:off x="4849646" y="2022475"/>
              <a:ext cx="106133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a:t>Room</a:t>
              </a:r>
            </a:p>
            <a:p>
              <a:pPr algn="ctr" eaLnBrk="1" hangingPunct="1"/>
              <a:r>
                <a:rPr lang="en-GB" altLang="en-US" sz="1200"/>
                <a:t>temperature</a:t>
              </a:r>
            </a:p>
          </p:txBody>
        </p:sp>
        <p:sp>
          <p:nvSpPr>
            <p:cNvPr id="36" name="TextBox 12">
              <a:extLst>
                <a:ext uri="{FF2B5EF4-FFF2-40B4-BE49-F238E27FC236}">
                  <a16:creationId xmlns:a16="http://schemas.microsoft.com/office/drawing/2014/main" id="{C13641B8-2D1C-C8B1-248D-FDAE632E76AA}"/>
                </a:ext>
              </a:extLst>
            </p:cNvPr>
            <p:cNvSpPr txBox="1">
              <a:spLocks noChangeArrowheads="1"/>
            </p:cNvSpPr>
            <p:nvPr/>
          </p:nvSpPr>
          <p:spPr bwMode="auto">
            <a:xfrm>
              <a:off x="4208474" y="3124968"/>
              <a:ext cx="105110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1200"/>
                <a:t>Thermostat</a:t>
              </a:r>
            </a:p>
            <a:p>
              <a:pPr algn="r" eaLnBrk="1" hangingPunct="1"/>
              <a:r>
                <a:rPr lang="en-GB" altLang="en-US" sz="1200"/>
                <a:t>desired</a:t>
              </a:r>
            </a:p>
            <a:p>
              <a:pPr algn="r" eaLnBrk="1" hangingPunct="1"/>
              <a:r>
                <a:rPr lang="en-GB" altLang="en-US" sz="1200"/>
                <a:t>setting</a:t>
              </a:r>
            </a:p>
          </p:txBody>
        </p:sp>
        <p:cxnSp>
          <p:nvCxnSpPr>
            <p:cNvPr id="37" name="Straight Connector 36">
              <a:extLst>
                <a:ext uri="{FF2B5EF4-FFF2-40B4-BE49-F238E27FC236}">
                  <a16:creationId xmlns:a16="http://schemas.microsoft.com/office/drawing/2014/main" id="{2B37BCEC-D98F-0CFB-B5ED-1CF11E7BA54E}"/>
                </a:ext>
              </a:extLst>
            </p:cNvPr>
            <p:cNvCxnSpPr/>
            <p:nvPr/>
          </p:nvCxnSpPr>
          <p:spPr bwMode="auto">
            <a:xfrm>
              <a:off x="5197532" y="3414546"/>
              <a:ext cx="3649828" cy="0"/>
            </a:xfrm>
            <a:prstGeom prst="line">
              <a:avLst/>
            </a:prstGeom>
            <a:ln w="12700">
              <a:solidFill>
                <a:schemeClr val="tx1"/>
              </a:solidFill>
              <a:prstDash val="dash"/>
              <a:tailEnd type="none"/>
            </a:ln>
          </p:spPr>
          <p:style>
            <a:lnRef idx="1">
              <a:schemeClr val="accent1"/>
            </a:lnRef>
            <a:fillRef idx="0">
              <a:schemeClr val="accent1"/>
            </a:fillRef>
            <a:effectRef idx="0">
              <a:schemeClr val="accent1"/>
            </a:effectRef>
            <a:fontRef idx="minor">
              <a:schemeClr val="tx1"/>
            </a:fontRef>
          </p:style>
        </p:cxnSp>
        <p:sp>
          <p:nvSpPr>
            <p:cNvPr id="38" name="Freeform 25">
              <a:extLst>
                <a:ext uri="{FF2B5EF4-FFF2-40B4-BE49-F238E27FC236}">
                  <a16:creationId xmlns:a16="http://schemas.microsoft.com/office/drawing/2014/main" id="{1F4F8EF5-5706-72E4-7FB7-757E5FB0B3B8}"/>
                </a:ext>
              </a:extLst>
            </p:cNvPr>
            <p:cNvSpPr/>
            <p:nvPr/>
          </p:nvSpPr>
          <p:spPr>
            <a:xfrm>
              <a:off x="5365815" y="3278037"/>
              <a:ext cx="3267224" cy="987306"/>
            </a:xfrm>
            <a:custGeom>
              <a:avLst/>
              <a:gdLst>
                <a:gd name="connsiteX0" fmla="*/ 0 w 4124076"/>
                <a:gd name="connsiteY0" fmla="*/ 1290762 h 1290762"/>
                <a:gd name="connsiteX1" fmla="*/ 445273 w 4124076"/>
                <a:gd name="connsiteY1" fmla="*/ 614901 h 1290762"/>
                <a:gd name="connsiteX2" fmla="*/ 1224501 w 4124076"/>
                <a:gd name="connsiteY2" fmla="*/ 50358 h 1290762"/>
                <a:gd name="connsiteX3" fmla="*/ 1741335 w 4124076"/>
                <a:gd name="connsiteY3" fmla="*/ 312751 h 1290762"/>
                <a:gd name="connsiteX4" fmla="*/ 2202511 w 4124076"/>
                <a:gd name="connsiteY4" fmla="*/ 58309 h 1290762"/>
                <a:gd name="connsiteX5" fmla="*/ 2608027 w 4124076"/>
                <a:gd name="connsiteY5" fmla="*/ 312751 h 1290762"/>
                <a:gd name="connsiteX6" fmla="*/ 3013544 w 4124076"/>
                <a:gd name="connsiteY6" fmla="*/ 74212 h 1290762"/>
                <a:gd name="connsiteX7" fmla="*/ 3411109 w 4124076"/>
                <a:gd name="connsiteY7" fmla="*/ 320703 h 1290762"/>
                <a:gd name="connsiteX8" fmla="*/ 3800723 w 4124076"/>
                <a:gd name="connsiteY8" fmla="*/ 66261 h 1290762"/>
                <a:gd name="connsiteX9" fmla="*/ 4079019 w 4124076"/>
                <a:gd name="connsiteY9" fmla="*/ 209384 h 1290762"/>
                <a:gd name="connsiteX10" fmla="*/ 4071067 w 4124076"/>
                <a:gd name="connsiteY10" fmla="*/ 209384 h 1290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24076" h="1290762">
                  <a:moveTo>
                    <a:pt x="0" y="1290762"/>
                  </a:moveTo>
                  <a:cubicBezTo>
                    <a:pt x="120595" y="1056198"/>
                    <a:pt x="241190" y="821635"/>
                    <a:pt x="445273" y="614901"/>
                  </a:cubicBezTo>
                  <a:cubicBezTo>
                    <a:pt x="649356" y="408167"/>
                    <a:pt x="1008491" y="100716"/>
                    <a:pt x="1224501" y="50358"/>
                  </a:cubicBezTo>
                  <a:cubicBezTo>
                    <a:pt x="1440511" y="0"/>
                    <a:pt x="1578333" y="311426"/>
                    <a:pt x="1741335" y="312751"/>
                  </a:cubicBezTo>
                  <a:cubicBezTo>
                    <a:pt x="1904337" y="314076"/>
                    <a:pt x="2058062" y="58309"/>
                    <a:pt x="2202511" y="58309"/>
                  </a:cubicBezTo>
                  <a:cubicBezTo>
                    <a:pt x="2346960" y="58309"/>
                    <a:pt x="2472855" y="310101"/>
                    <a:pt x="2608027" y="312751"/>
                  </a:cubicBezTo>
                  <a:cubicBezTo>
                    <a:pt x="2743199" y="315401"/>
                    <a:pt x="2879697" y="72887"/>
                    <a:pt x="3013544" y="74212"/>
                  </a:cubicBezTo>
                  <a:cubicBezTo>
                    <a:pt x="3147391" y="75537"/>
                    <a:pt x="3279913" y="322028"/>
                    <a:pt x="3411109" y="320703"/>
                  </a:cubicBezTo>
                  <a:cubicBezTo>
                    <a:pt x="3542305" y="319378"/>
                    <a:pt x="3689405" y="84814"/>
                    <a:pt x="3800723" y="66261"/>
                  </a:cubicBezTo>
                  <a:cubicBezTo>
                    <a:pt x="3912041" y="47708"/>
                    <a:pt x="4033962" y="185530"/>
                    <a:pt x="4079019" y="209384"/>
                  </a:cubicBezTo>
                  <a:cubicBezTo>
                    <a:pt x="4124076" y="233238"/>
                    <a:pt x="4097571" y="221311"/>
                    <a:pt x="4071067" y="209384"/>
                  </a:cubicBezTo>
                </a:path>
              </a:pathLst>
            </a:custGeom>
            <a:ln w="22225">
              <a:solidFill>
                <a:srgbClr val="FF0000"/>
              </a:solidFill>
              <a:tailEnd type="none"/>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p>
          </p:txBody>
        </p:sp>
      </p:grpSp>
    </p:spTree>
    <p:extLst>
      <p:ext uri="{BB962C8B-B14F-4D97-AF65-F5344CB8AC3E}">
        <p14:creationId xmlns:p14="http://schemas.microsoft.com/office/powerpoint/2010/main" val="3790400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NAME" val="#A#"/>
</p:tagLst>
</file>

<file path=ppt/tags/tag2.xml><?xml version="1.0" encoding="utf-8"?>
<p:tagLst xmlns:a="http://schemas.openxmlformats.org/drawingml/2006/main" xmlns:r="http://schemas.openxmlformats.org/officeDocument/2006/relationships" xmlns:p="http://schemas.openxmlformats.org/presentationml/2006/main">
  <p:tag name="NAME" val="#A#"/>
</p:tagLst>
</file>

<file path=ppt/tags/tag3.xml><?xml version="1.0" encoding="utf-8"?>
<p:tagLst xmlns:a="http://schemas.openxmlformats.org/drawingml/2006/main" xmlns:r="http://schemas.openxmlformats.org/officeDocument/2006/relationships" xmlns:p="http://schemas.openxmlformats.org/presentationml/2006/main">
  <p:tag name="NAME" val="#A#"/>
</p:tagLst>
</file>

<file path=ppt/tags/tag4.xml><?xml version="1.0" encoding="utf-8"?>
<p:tagLst xmlns:a="http://schemas.openxmlformats.org/drawingml/2006/main" xmlns:r="http://schemas.openxmlformats.org/officeDocument/2006/relationships" xmlns:p="http://schemas.openxmlformats.org/presentationml/2006/main">
  <p:tag name="NAME" val="#A#"/>
</p:tagLst>
</file>

<file path=ppt/tags/tag5.xml><?xml version="1.0" encoding="utf-8"?>
<p:tagLst xmlns:a="http://schemas.openxmlformats.org/drawingml/2006/main" xmlns:r="http://schemas.openxmlformats.org/officeDocument/2006/relationships" xmlns:p="http://schemas.openxmlformats.org/presentationml/2006/main">
  <p:tag name="NAME" val="#Q#"/>
</p:tagLst>
</file>

<file path=ppt/tags/tag6.xml><?xml version="1.0" encoding="utf-8"?>
<p:tagLst xmlns:a="http://schemas.openxmlformats.org/drawingml/2006/main" xmlns:r="http://schemas.openxmlformats.org/officeDocument/2006/relationships" xmlns:p="http://schemas.openxmlformats.org/presentationml/2006/main">
  <p:tag name="NAME" val="#A#"/>
</p:tagLst>
</file>

<file path=ppt/tags/tag7.xml><?xml version="1.0" encoding="utf-8"?>
<p:tagLst xmlns:a="http://schemas.openxmlformats.org/drawingml/2006/main" xmlns:r="http://schemas.openxmlformats.org/officeDocument/2006/relationships" xmlns:p="http://schemas.openxmlformats.org/presentationml/2006/main">
  <p:tag name="NAME" val="#Q#"/>
</p:tagLst>
</file>

<file path=ppt/tags/tag8.xml><?xml version="1.0" encoding="utf-8"?>
<p:tagLst xmlns:a="http://schemas.openxmlformats.org/drawingml/2006/main" xmlns:r="http://schemas.openxmlformats.org/officeDocument/2006/relationships" xmlns:p="http://schemas.openxmlformats.org/presentationml/2006/main">
  <p:tag name="NAME" val="#A#"/>
</p:tagLst>
</file>

<file path=ppt/tags/tag9.xml><?xml version="1.0" encoding="utf-8"?>
<p:tagLst xmlns:a="http://schemas.openxmlformats.org/drawingml/2006/main" xmlns:r="http://schemas.openxmlformats.org/officeDocument/2006/relationships" xmlns:p="http://schemas.openxmlformats.org/presentationml/2006/main">
  <p:tag name="NAME" val="#A#"/>
</p:tagLst>
</file>

<file path=ppt/tags/tag10.xml><?xml version="1.0" encoding="utf-8"?>
<p:tagLst xmlns:a="http://schemas.openxmlformats.org/drawingml/2006/main" xmlns:r="http://schemas.openxmlformats.org/officeDocument/2006/relationships" xmlns:p="http://schemas.openxmlformats.org/presentationml/2006/main">
  <p:tag name="NAME" val="#A#"/>
</p:tagLst>
</file>

<file path=ppt/tags/tag11.xml><?xml version="1.0" encoding="utf-8"?>
<p:tagLst xmlns:a="http://schemas.openxmlformats.org/drawingml/2006/main" xmlns:r="http://schemas.openxmlformats.org/officeDocument/2006/relationships" xmlns:p="http://schemas.openxmlformats.org/presentationml/2006/main">
  <p:tag name="NAME" val="#A#"/>
</p:tagLst>
</file>

<file path=ppt/tags/tag12.xml><?xml version="1.0" encoding="utf-8"?>
<p:tagLst xmlns:a="http://schemas.openxmlformats.org/drawingml/2006/main" xmlns:r="http://schemas.openxmlformats.org/officeDocument/2006/relationships" xmlns:p="http://schemas.openxmlformats.org/presentationml/2006/main">
  <p:tag name="NAME" val="#Q#"/>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734</Words>
  <Application>Microsoft Office PowerPoint</Application>
  <PresentationFormat>Widescreen</PresentationFormat>
  <Paragraphs>128</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Calibri </vt:lpstr>
      <vt:lpstr>Arial</vt:lpstr>
      <vt:lpstr>Calibri</vt:lpstr>
      <vt:lpstr>Calibri Light</vt:lpstr>
      <vt:lpstr>Cambria</vt:lpstr>
      <vt:lpstr>Wingdings</vt:lpstr>
      <vt:lpstr>Office Theme</vt:lpstr>
      <vt:lpstr>Module Name : Instrumentation and Control Module Code :  ACDB5011 Topic   : Control Mechanisms - Example  </vt:lpstr>
      <vt:lpstr>ON/OFF Heating control system</vt:lpstr>
      <vt:lpstr>Controlled by two devices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Control system</dc:title>
  <dc:creator>Jenifer Prince Devaraj</dc:creator>
  <cp:lastModifiedBy>Stalin Jacob Wilson Packia Dhas</cp:lastModifiedBy>
  <cp:revision>33</cp:revision>
  <dcterms:created xsi:type="dcterms:W3CDTF">2023-06-11T17:03:03Z</dcterms:created>
  <dcterms:modified xsi:type="dcterms:W3CDTF">2023-06-13T12:52:23Z</dcterms:modified>
</cp:coreProperties>
</file>