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392" r:id="rId5"/>
    <p:sldId id="471" r:id="rId6"/>
    <p:sldId id="472" r:id="rId7"/>
    <p:sldId id="473" r:id="rId8"/>
    <p:sldId id="380" r:id="rId9"/>
    <p:sldId id="382" r:id="rId10"/>
    <p:sldId id="414" r:id="rId11"/>
    <p:sldId id="415" r:id="rId12"/>
    <p:sldId id="416" r:id="rId13"/>
    <p:sldId id="417" r:id="rId14"/>
    <p:sldId id="418" r:id="rId15"/>
    <p:sldId id="419" r:id="rId16"/>
    <p:sldId id="420" r:id="rId17"/>
    <p:sldId id="429" r:id="rId18"/>
    <p:sldId id="434" r:id="rId19"/>
    <p:sldId id="433" r:id="rId20"/>
    <p:sldId id="432"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623" autoAdjust="0"/>
  </p:normalViewPr>
  <p:slideViewPr>
    <p:cSldViewPr>
      <p:cViewPr varScale="1">
        <p:scale>
          <a:sx n="46" d="100"/>
          <a:sy n="46" d="100"/>
        </p:scale>
        <p:origin x="1860" y="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15/11/2019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15/11/2019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en.wikipedia.org/wiki/Australia" TargetMode="External"/><Relationship Id="rId3" Type="http://schemas.openxmlformats.org/officeDocument/2006/relationships/hyperlink" Target="http://en.wikipedia.org/wiki/Reality_television" TargetMode="External"/><Relationship Id="rId7" Type="http://schemas.openxmlformats.org/officeDocument/2006/relationships/hyperlink" Target="http://en.wikipedia.org/wiki/United_State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en.wikipedia.org/wiki/Retreat_(spiritual)" TargetMode="External"/><Relationship Id="rId5" Type="http://schemas.openxmlformats.org/officeDocument/2006/relationships/hyperlink" Target="http://en.wikipedia.org/wiki/TV_program_format" TargetMode="External"/><Relationship Id="rId4" Type="http://schemas.openxmlformats.org/officeDocument/2006/relationships/hyperlink" Target="http://en.wikipedia.org/wiki/United_Kingdo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xfrm>
            <a:off x="917575" y="744538"/>
            <a:ext cx="4962525" cy="3722687"/>
          </a:xfrm>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b="1" i="1">
                <a:latin typeface="Arial" pitchFamily="34" charset="0"/>
              </a:rPr>
              <a:t>The Monastery</a:t>
            </a:r>
            <a:r>
              <a:rPr lang="en-GB">
                <a:latin typeface="Arial" pitchFamily="34" charset="0"/>
              </a:rPr>
              <a:t> is a </a:t>
            </a:r>
            <a:r>
              <a:rPr lang="en-GB">
                <a:latin typeface="Arial" pitchFamily="34" charset="0"/>
                <a:hlinkClick r:id="rId3" action="ppaction://hlinkfile" tooltip="Reality television"/>
              </a:rPr>
              <a:t>reality television</a:t>
            </a:r>
            <a:r>
              <a:rPr lang="en-GB">
                <a:latin typeface="Arial" pitchFamily="34" charset="0"/>
              </a:rPr>
              <a:t> series originally made in the </a:t>
            </a:r>
            <a:r>
              <a:rPr lang="en-GB">
                <a:latin typeface="Arial" pitchFamily="34" charset="0"/>
                <a:hlinkClick r:id="rId4" action="ppaction://hlinkfile" tooltip="United Kingdom"/>
              </a:rPr>
              <a:t>United Kingdom</a:t>
            </a:r>
            <a:r>
              <a:rPr lang="en-GB">
                <a:latin typeface="Arial" pitchFamily="34" charset="0"/>
              </a:rPr>
              <a:t> in 2005. The </a:t>
            </a:r>
            <a:r>
              <a:rPr lang="en-GB">
                <a:latin typeface="Arial" pitchFamily="34" charset="0"/>
                <a:hlinkClick r:id="rId5" action="ppaction://hlinkfile" tooltip="TV program format"/>
              </a:rPr>
              <a:t>format</a:t>
            </a:r>
            <a:r>
              <a:rPr lang="en-GB">
                <a:latin typeface="Arial" pitchFamily="34" charset="0"/>
              </a:rPr>
              <a:t> involves a number of individuals, who are not necessarily religious, spending a period of time in a place of religious </a:t>
            </a:r>
            <a:r>
              <a:rPr lang="en-GB">
                <a:latin typeface="Arial" pitchFamily="34" charset="0"/>
                <a:hlinkClick r:id="rId6" action="ppaction://hlinkfile" tooltip="Retreat (spiritual)"/>
              </a:rPr>
              <a:t>retreat</a:t>
            </a:r>
            <a:r>
              <a:rPr lang="en-GB">
                <a:latin typeface="Arial" pitchFamily="34" charset="0"/>
              </a:rPr>
              <a:t>.</a:t>
            </a:r>
            <a:r>
              <a:rPr lang="en-GB" baseline="30000">
                <a:latin typeface="Arial" pitchFamily="34" charset="0"/>
                <a:hlinkClick r:id="" action="ppaction://hlinkfile"/>
              </a:rPr>
              <a:t>[1]</a:t>
            </a:r>
            <a:r>
              <a:rPr lang="en-GB">
                <a:latin typeface="Arial" pitchFamily="34" charset="0"/>
              </a:rPr>
              <a:t> It has since been copied for UK sequels and in the </a:t>
            </a:r>
            <a:r>
              <a:rPr lang="en-GB">
                <a:latin typeface="Arial" pitchFamily="34" charset="0"/>
                <a:hlinkClick r:id="rId7" action="ppaction://hlinkfile" tooltip="United States"/>
              </a:rPr>
              <a:t>United States</a:t>
            </a:r>
            <a:r>
              <a:rPr lang="en-GB">
                <a:latin typeface="Arial" pitchFamily="34" charset="0"/>
              </a:rPr>
              <a:t> and </a:t>
            </a:r>
            <a:r>
              <a:rPr lang="en-GB">
                <a:latin typeface="Arial" pitchFamily="34" charset="0"/>
                <a:hlinkClick r:id="rId8" action="ppaction://hlinkfile" tooltip="Australia"/>
              </a:rPr>
              <a:t>Australia</a:t>
            </a:r>
            <a:r>
              <a:rPr lang="en-GB">
                <a:latin typeface="Arial" pitchFamily="34" charset="0"/>
              </a:rPr>
              <a:t>. [from wiki]</a:t>
            </a:r>
          </a:p>
          <a:p>
            <a:pPr>
              <a:spcBef>
                <a:spcPct val="0"/>
              </a:spcBef>
            </a:pPr>
            <a:endParaRPr lang="en-GB">
              <a:latin typeface="Arial" pitchFamily="34" charset="0"/>
            </a:endParaRPr>
          </a:p>
          <a:p>
            <a:pPr>
              <a:spcBef>
                <a:spcPct val="0"/>
              </a:spcBef>
            </a:pPr>
            <a:r>
              <a:rPr lang="en-GB">
                <a:latin typeface="Arial" pitchFamily="34" charset="0"/>
              </a:rPr>
              <a:t>Six volunteers spend a month at a remote Islamic retreat in Andalusia, Spain. The four Muslims and two non-Muslims take part in daily prayer, reflection and study under respected academic and teacher Abdulla Trevathan [from http://www.locatetv.com/tv/retreat/46868]</a:t>
            </a:r>
          </a:p>
          <a:p>
            <a:pPr>
              <a:spcBef>
                <a:spcPct val="0"/>
              </a:spcBef>
            </a:pPr>
            <a:endParaRPr lang="en-GB">
              <a:latin typeface="Arial"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itchFamily="34" charset="0"/>
              </a:defRPr>
            </a:lvl1pPr>
            <a:lvl2pPr marL="742950" indent="-285750">
              <a:defRPr>
                <a:solidFill>
                  <a:schemeClr val="tx1"/>
                </a:solidFill>
                <a:latin typeface="Tahoma" pitchFamily="34" charset="0"/>
              </a:defRPr>
            </a:lvl2pPr>
            <a:lvl3pPr marL="1143000" indent="-228600">
              <a:defRPr>
                <a:solidFill>
                  <a:schemeClr val="tx1"/>
                </a:solidFill>
                <a:latin typeface="Tahoma" pitchFamily="34" charset="0"/>
              </a:defRPr>
            </a:lvl3pPr>
            <a:lvl4pPr marL="1600200" indent="-228600">
              <a:defRPr>
                <a:solidFill>
                  <a:schemeClr val="tx1"/>
                </a:solidFill>
                <a:latin typeface="Tahoma" pitchFamily="34" charset="0"/>
              </a:defRPr>
            </a:lvl4pPr>
            <a:lvl5pPr marL="2057400" indent="-22860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fld id="{981C0757-BA6E-436B-8EA6-B53664DD1BD2}" type="slidenum">
              <a:rPr lang="en-GB" smtClean="0"/>
              <a:pPr/>
              <a:t>16</a:t>
            </a:fld>
            <a:endParaRPr lang="en-GB"/>
          </a:p>
        </p:txBody>
      </p:sp>
    </p:spTree>
    <p:extLst>
      <p:ext uri="{BB962C8B-B14F-4D97-AF65-F5344CB8AC3E}">
        <p14:creationId xmlns:p14="http://schemas.microsoft.com/office/powerpoint/2010/main" val="3836427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17575" y="744538"/>
            <a:ext cx="4962525" cy="3722687"/>
          </a:xfrm>
          <a:ln/>
        </p:spPr>
      </p:sp>
      <p:sp>
        <p:nvSpPr>
          <p:cNvPr id="24579" name="Notes Placeholder 2"/>
          <p:cNvSpPr>
            <a:spLocks noGrp="1"/>
          </p:cNvSpPr>
          <p:nvPr>
            <p:ph type="body" idx="1"/>
          </p:nvPr>
        </p:nvSpPr>
        <p:spPr>
          <a:noFill/>
        </p:spPr>
        <p:txBody>
          <a:bodyPr/>
          <a:lstStyle/>
          <a:p>
            <a:r>
              <a:rPr lang="en-GB"/>
              <a:t>International surveys show broadly similar results, for example the percentage of people who report having experienced the presence of ‘a spiritual power’ varies between 38% (Britain), 57% (Han Chinese), 44% (Australia) and 43% (USA) (Yao &amp; Badham, 2008).  This consistency is in marked contrast to religiosity, which varies widely across countries.  For example regular church attendance is much lower low in Britain and Australia (respectively 8.5% and 7.5%) (Brierly, 2005; NCLS Research, 2004) than in the USA (20%). </a:t>
            </a:r>
          </a:p>
          <a:p>
            <a:r>
              <a:rPr lang="en-GB"/>
              <a:t>.  For example, in Britain, between 1985 and 2000 church attendance fell by 17% (from 10.2% to 8.5%) (Brierly, 2005)   </a:t>
            </a:r>
          </a:p>
          <a:p>
            <a:endParaRPr lang="en-GB"/>
          </a:p>
        </p:txBody>
      </p:sp>
      <p:sp>
        <p:nvSpPr>
          <p:cNvPr id="24580" name="Slide Number Placeholder 3"/>
          <p:cNvSpPr>
            <a:spLocks noGrp="1"/>
          </p:cNvSpPr>
          <p:nvPr>
            <p:ph type="sldNum" sz="quarter" idx="5"/>
          </p:nvPr>
        </p:nvSpPr>
        <p:spPr>
          <a:noFill/>
        </p:spPr>
        <p:txBody>
          <a:bodyPr/>
          <a:lstStyle>
            <a:lvl1pPr algn="ctr" defTabSz="933450" eaLnBrk="0" hangingPunct="0">
              <a:spcBef>
                <a:spcPct val="50000"/>
              </a:spcBef>
              <a:defRPr sz="1600">
                <a:solidFill>
                  <a:schemeClr val="tx1"/>
                </a:solidFill>
                <a:latin typeface="Arial" pitchFamily="34" charset="0"/>
              </a:defRPr>
            </a:lvl1pPr>
            <a:lvl2pPr marL="742950" indent="-285750" algn="ctr" defTabSz="933450" eaLnBrk="0" hangingPunct="0">
              <a:spcBef>
                <a:spcPct val="50000"/>
              </a:spcBef>
              <a:defRPr sz="1600">
                <a:solidFill>
                  <a:schemeClr val="tx1"/>
                </a:solidFill>
                <a:latin typeface="Arial" pitchFamily="34" charset="0"/>
              </a:defRPr>
            </a:lvl2pPr>
            <a:lvl3pPr marL="1143000" indent="-228600" algn="ctr" defTabSz="933450" eaLnBrk="0" hangingPunct="0">
              <a:spcBef>
                <a:spcPct val="50000"/>
              </a:spcBef>
              <a:defRPr sz="1600">
                <a:solidFill>
                  <a:schemeClr val="tx1"/>
                </a:solidFill>
                <a:latin typeface="Arial" pitchFamily="34" charset="0"/>
              </a:defRPr>
            </a:lvl3pPr>
            <a:lvl4pPr marL="1600200" indent="-228600" algn="ctr" defTabSz="933450" eaLnBrk="0" hangingPunct="0">
              <a:spcBef>
                <a:spcPct val="50000"/>
              </a:spcBef>
              <a:defRPr sz="1600">
                <a:solidFill>
                  <a:schemeClr val="tx1"/>
                </a:solidFill>
                <a:latin typeface="Arial" pitchFamily="34" charset="0"/>
              </a:defRPr>
            </a:lvl4pPr>
            <a:lvl5pPr marL="2057400" indent="-228600" algn="ctr" defTabSz="933450" eaLnBrk="0" hangingPunct="0">
              <a:spcBef>
                <a:spcPct val="50000"/>
              </a:spcBef>
              <a:defRPr sz="1600">
                <a:solidFill>
                  <a:schemeClr val="tx1"/>
                </a:solidFill>
                <a:latin typeface="Arial" pitchFamily="34" charset="0"/>
              </a:defRPr>
            </a:lvl5pPr>
            <a:lvl6pPr marL="2514600" indent="-228600" algn="ctr" defTabSz="933450" eaLnBrk="0" fontAlgn="base" hangingPunct="0">
              <a:spcBef>
                <a:spcPct val="50000"/>
              </a:spcBef>
              <a:spcAft>
                <a:spcPct val="0"/>
              </a:spcAft>
              <a:defRPr sz="1600">
                <a:solidFill>
                  <a:schemeClr val="tx1"/>
                </a:solidFill>
                <a:latin typeface="Arial" pitchFamily="34" charset="0"/>
              </a:defRPr>
            </a:lvl6pPr>
            <a:lvl7pPr marL="2971800" indent="-228600" algn="ctr" defTabSz="933450" eaLnBrk="0" fontAlgn="base" hangingPunct="0">
              <a:spcBef>
                <a:spcPct val="50000"/>
              </a:spcBef>
              <a:spcAft>
                <a:spcPct val="0"/>
              </a:spcAft>
              <a:defRPr sz="1600">
                <a:solidFill>
                  <a:schemeClr val="tx1"/>
                </a:solidFill>
                <a:latin typeface="Arial" pitchFamily="34" charset="0"/>
              </a:defRPr>
            </a:lvl7pPr>
            <a:lvl8pPr marL="3429000" indent="-228600" algn="ctr" defTabSz="933450" eaLnBrk="0" fontAlgn="base" hangingPunct="0">
              <a:spcBef>
                <a:spcPct val="50000"/>
              </a:spcBef>
              <a:spcAft>
                <a:spcPct val="0"/>
              </a:spcAft>
              <a:defRPr sz="1600">
                <a:solidFill>
                  <a:schemeClr val="tx1"/>
                </a:solidFill>
                <a:latin typeface="Arial" pitchFamily="34" charset="0"/>
              </a:defRPr>
            </a:lvl8pPr>
            <a:lvl9pPr marL="3886200" indent="-228600" algn="ctr" defTabSz="933450" eaLnBrk="0" fontAlgn="base" hangingPunct="0">
              <a:spcBef>
                <a:spcPct val="50000"/>
              </a:spcBef>
              <a:spcAft>
                <a:spcPct val="0"/>
              </a:spcAft>
              <a:defRPr sz="1600">
                <a:solidFill>
                  <a:schemeClr val="tx1"/>
                </a:solidFill>
                <a:latin typeface="Arial" pitchFamily="34" charset="0"/>
              </a:defRPr>
            </a:lvl9pPr>
          </a:lstStyle>
          <a:p>
            <a:pPr algn="r" eaLnBrk="1" hangingPunct="1">
              <a:spcBef>
                <a:spcPct val="0"/>
              </a:spcBef>
            </a:pPr>
            <a:fld id="{70F4E8F9-1807-4AAA-BBF6-E6CE84901F33}" type="slidenum">
              <a:rPr lang="en-US" sz="1300" smtClean="0"/>
              <a:pPr algn="r" eaLnBrk="1" hangingPunct="1">
                <a:spcBef>
                  <a:spcPct val="0"/>
                </a:spcBef>
              </a:pPr>
              <a:t>17</a:t>
            </a:fld>
            <a:endParaRPr lang="en-US" sz="1300"/>
          </a:p>
        </p:txBody>
      </p:sp>
    </p:spTree>
    <p:extLst>
      <p:ext uri="{BB962C8B-B14F-4D97-AF65-F5344CB8AC3E}">
        <p14:creationId xmlns:p14="http://schemas.microsoft.com/office/powerpoint/2010/main" val="4591941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15/11/2019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ons.gov.uk/ons/rel/census/2011-census/key-statistics-for-local-authorities-in-england-and-wales/rpt-religion.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bbc.co.uk/news/magazine-21319945"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2975661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Loss of Religion? </a:t>
            </a:r>
            <a:br>
              <a:rPr lang="en-GB" dirty="0"/>
            </a:br>
            <a:endParaRPr lang="en-GB" dirty="0"/>
          </a:p>
        </p:txBody>
      </p:sp>
      <p:sp>
        <p:nvSpPr>
          <p:cNvPr id="3" name="Content Placeholder 2"/>
          <p:cNvSpPr>
            <a:spLocks noGrp="1"/>
          </p:cNvSpPr>
          <p:nvPr>
            <p:ph idx="1"/>
          </p:nvPr>
        </p:nvSpPr>
        <p:spPr/>
        <p:txBody>
          <a:bodyPr/>
          <a:lstStyle/>
          <a:p>
            <a:r>
              <a:rPr lang="en-GB" dirty="0"/>
              <a:t>Census Data 2011: </a:t>
            </a:r>
            <a:endParaRPr lang="en-GB" dirty="0">
              <a:hlinkClick r:id="rId2"/>
            </a:endParaRPr>
          </a:p>
          <a:p>
            <a:r>
              <a:rPr lang="en-GB" dirty="0">
                <a:hlinkClick r:id="rId2"/>
              </a:rPr>
              <a:t>Link to census data</a:t>
            </a:r>
          </a:p>
          <a:p>
            <a:r>
              <a:rPr lang="en-GB" dirty="0"/>
              <a:t>“Religion” was voluntary question</a:t>
            </a:r>
          </a:p>
          <a:p>
            <a:r>
              <a:rPr lang="en-GB" dirty="0"/>
              <a:t>And 7.2% did not answer the question (the highest number was in Wales)  </a:t>
            </a:r>
          </a:p>
          <a:p>
            <a:endParaRPr lang="en-GB" dirty="0">
              <a:hlinkClick r:id="rId2"/>
            </a:endParaRPr>
          </a:p>
        </p:txBody>
      </p:sp>
      <p:pic>
        <p:nvPicPr>
          <p:cNvPr id="4" name="Picture 5" descr=" The Census Campaign"/>
          <p:cNvPicPr>
            <a:picLocks noChangeAspect="1" noChangeArrowheads="1"/>
          </p:cNvPicPr>
          <p:nvPr/>
        </p:nvPicPr>
        <p:blipFill>
          <a:blip r:embed="rId3" cstate="print"/>
          <a:srcRect/>
          <a:stretch>
            <a:fillRect/>
          </a:stretch>
        </p:blipFill>
        <p:spPr>
          <a:xfrm>
            <a:off x="6948264" y="620688"/>
            <a:ext cx="1808591" cy="2422352"/>
          </a:xfrm>
          <a:prstGeom prst="rect">
            <a:avLst/>
          </a:prstGeom>
          <a:ln>
            <a:solidFill>
              <a:schemeClr val="tx1"/>
            </a:solid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 </a:t>
            </a:r>
          </a:p>
        </p:txBody>
      </p:sp>
      <p:sp>
        <p:nvSpPr>
          <p:cNvPr id="3" name="Content Placeholder 2"/>
          <p:cNvSpPr>
            <a:spLocks noGrp="1"/>
          </p:cNvSpPr>
          <p:nvPr>
            <p:ph idx="1"/>
          </p:nvPr>
        </p:nvSpPr>
        <p:spPr/>
        <p:txBody>
          <a:bodyPr/>
          <a:lstStyle/>
          <a:p>
            <a:r>
              <a:rPr lang="en-GB" dirty="0"/>
              <a:t>Christianity remained the largest religion (33.2 million people = 59.3%) -&gt; decline from 71.7 %  in 2001</a:t>
            </a:r>
          </a:p>
          <a:p>
            <a:r>
              <a:rPr lang="en-GB" dirty="0"/>
              <a:t>Islam was the second largest religious group (2.7 million people = 4.8 per cent of the population) -&gt; increase from 3%.</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 </a:t>
            </a:r>
          </a:p>
        </p:txBody>
      </p:sp>
      <p:sp>
        <p:nvSpPr>
          <p:cNvPr id="3" name="Content Placeholder 2"/>
          <p:cNvSpPr>
            <a:spLocks noGrp="1"/>
          </p:cNvSpPr>
          <p:nvPr>
            <p:ph idx="1"/>
          </p:nvPr>
        </p:nvSpPr>
        <p:spPr/>
        <p:txBody>
          <a:bodyPr/>
          <a:lstStyle/>
          <a:p>
            <a:r>
              <a:rPr lang="en-GB" dirty="0"/>
              <a:t>14.1 million people (= 25.1%) reported they have no religion in 2011 </a:t>
            </a:r>
          </a:p>
          <a:p>
            <a:r>
              <a:rPr lang="en-GB" dirty="0"/>
              <a:t>-&gt; increase from 14.8 %</a:t>
            </a:r>
          </a:p>
          <a:p>
            <a:r>
              <a:rPr lang="en-GB" dirty="0"/>
              <a:t>BBC report (</a:t>
            </a:r>
            <a:r>
              <a:rPr lang="en-GB" dirty="0">
                <a:hlinkClick r:id="rId2"/>
              </a:rPr>
              <a:t>link</a:t>
            </a:r>
            <a:r>
              <a:rPr lang="en-GB" dirty="0"/>
              <a:t>) </a:t>
            </a:r>
          </a:p>
          <a:p>
            <a:endParaRPr lang="en-GB"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From ‘religion’ to ‘spirituality’  </a:t>
            </a:r>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79712" y="1268760"/>
            <a:ext cx="5061547" cy="39655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0712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Spirituality vs. Religion </a:t>
            </a:r>
            <a:endParaRPr lang="en-GB" dirty="0"/>
          </a:p>
        </p:txBody>
      </p:sp>
      <p:sp>
        <p:nvSpPr>
          <p:cNvPr id="3" name="Content Placeholder 2"/>
          <p:cNvSpPr>
            <a:spLocks noGrp="1"/>
          </p:cNvSpPr>
          <p:nvPr>
            <p:ph idx="1"/>
          </p:nvPr>
        </p:nvSpPr>
        <p:spPr/>
        <p:txBody>
          <a:bodyPr>
            <a:normAutofit fontScale="70000" lnSpcReduction="20000"/>
          </a:bodyPr>
          <a:lstStyle/>
          <a:p>
            <a:pPr>
              <a:spcBef>
                <a:spcPct val="50000"/>
              </a:spcBef>
              <a:defRPr/>
            </a:pPr>
            <a:r>
              <a:rPr lang="en-GB" dirty="0">
                <a:latin typeface="Arial" charset="0"/>
              </a:rPr>
              <a:t>Spirituality is the personal quest for understanding answers to ultimate questions about life, about meaning, and about relationship to the sacred or transcendent, which may (or may not) lead to or arise from the development of religious rituals and the formation of community</a:t>
            </a:r>
            <a:br>
              <a:rPr lang="en-GB" dirty="0">
                <a:latin typeface="Arial" charset="0"/>
              </a:rPr>
            </a:br>
            <a:endParaRPr lang="en-GB" dirty="0">
              <a:latin typeface="Arial" charset="0"/>
            </a:endParaRPr>
          </a:p>
          <a:p>
            <a:pPr>
              <a:spcBef>
                <a:spcPct val="50000"/>
              </a:spcBef>
              <a:defRPr/>
            </a:pPr>
            <a:r>
              <a:rPr lang="en-GB" dirty="0">
                <a:latin typeface="Arial" charset="0"/>
              </a:rPr>
              <a:t>Religion is an organized system of beliefs, practices, rituals, and symbols designed (a) to facilitate closeness to the sacred or transcendent (God, higher power, or ultimate truth/reality) and (b) to foster an understanding of one's relationship and responsibility to others in living together in a community.</a:t>
            </a:r>
          </a:p>
          <a:p>
            <a:pPr marL="285750" indent="-285750" algn="r">
              <a:spcBef>
                <a:spcPct val="50000"/>
              </a:spcBef>
              <a:buFontTx/>
              <a:buChar char="-"/>
              <a:defRPr/>
            </a:pPr>
            <a:r>
              <a:rPr lang="en-GB" dirty="0">
                <a:latin typeface="Arial" charset="0"/>
              </a:rPr>
              <a:t>Koenig et al., </a:t>
            </a:r>
            <a:r>
              <a:rPr lang="en-GB" i="1" dirty="0">
                <a:latin typeface="Arial" charset="0"/>
              </a:rPr>
              <a:t>The Handbook of Religion and Health </a:t>
            </a:r>
            <a:r>
              <a:rPr lang="en-GB" dirty="0">
                <a:latin typeface="Arial" charset="0"/>
              </a:rPr>
              <a:t>(2001) </a:t>
            </a:r>
          </a:p>
          <a:p>
            <a:endParaRPr lang="en-GB" dirty="0"/>
          </a:p>
        </p:txBody>
      </p:sp>
      <p:sp>
        <p:nvSpPr>
          <p:cNvPr id="4" name="Footer Placeholder 3"/>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584705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Sigmund Freud - Religion is Mass Neurosis:</a:t>
            </a:r>
            <a:endParaRPr lang="en-GB" dirty="0"/>
          </a:p>
        </p:txBody>
      </p:sp>
      <p:sp>
        <p:nvSpPr>
          <p:cNvPr id="3" name="Content Placeholder 2"/>
          <p:cNvSpPr>
            <a:spLocks noGrp="1"/>
          </p:cNvSpPr>
          <p:nvPr>
            <p:ph sz="half" idx="1"/>
          </p:nvPr>
        </p:nvSpPr>
        <p:spPr>
          <a:xfrm>
            <a:off x="457200" y="1600201"/>
            <a:ext cx="4402832" cy="3989040"/>
          </a:xfrm>
        </p:spPr>
        <p:txBody>
          <a:bodyPr>
            <a:normAutofit fontScale="92500" lnSpcReduction="20000"/>
          </a:bodyPr>
          <a:lstStyle/>
          <a:p>
            <a:r>
              <a:rPr lang="en-GB" dirty="0"/>
              <a:t>According to Sigmund Freud, religion is a mass neurosis and exists as a response to deep emotional conflicts and weaknesses. A by-product of psychological distress, Freud argued that it should be possible to eliminate the illusions of religion by alleviating that distress.</a:t>
            </a:r>
          </a:p>
          <a:p>
            <a:endParaRPr lang="en-GB" dirty="0"/>
          </a:p>
        </p:txBody>
      </p:sp>
      <p:sp>
        <p:nvSpPr>
          <p:cNvPr id="4" name="Content Placeholder 3"/>
          <p:cNvSpPr>
            <a:spLocks noGrp="1"/>
          </p:cNvSpPr>
          <p:nvPr>
            <p:ph sz="half" idx="2"/>
          </p:nvPr>
        </p:nvSpPr>
        <p:spPr/>
        <p:txBody>
          <a:bodyPr>
            <a:normAutofit fontScale="92500" lnSpcReduction="20000"/>
          </a:bodyPr>
          <a:lstStyle/>
          <a:p>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10781" y="1902533"/>
            <a:ext cx="3384376"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8778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Emile Durkheim - Religion is a Means of Social Organization:</a:t>
            </a:r>
            <a:endParaRPr lang="en-GB" dirty="0"/>
          </a:p>
        </p:txBody>
      </p:sp>
      <p:sp>
        <p:nvSpPr>
          <p:cNvPr id="3" name="Content Placeholder 2"/>
          <p:cNvSpPr>
            <a:spLocks noGrp="1"/>
          </p:cNvSpPr>
          <p:nvPr>
            <p:ph sz="half" idx="1"/>
          </p:nvPr>
        </p:nvSpPr>
        <p:spPr>
          <a:xfrm>
            <a:off x="457200" y="1600201"/>
            <a:ext cx="5266928" cy="3989040"/>
          </a:xfrm>
        </p:spPr>
        <p:txBody>
          <a:bodyPr>
            <a:normAutofit fontScale="92500" lnSpcReduction="20000"/>
          </a:bodyPr>
          <a:lstStyle/>
          <a:p>
            <a:r>
              <a:rPr lang="en-GB" dirty="0"/>
              <a:t>Emile Durkheim is responsible for the development of sociology and wrote that “religion is a unified system of beliefs and practices relative to sacred things, that is to say, things set apart and forbidden - beliefs and practices which unite in one single community’.</a:t>
            </a:r>
          </a:p>
          <a:p>
            <a:r>
              <a:rPr lang="en-GB" dirty="0"/>
              <a:t>Durkheim reveals how religion serves in social functions.</a:t>
            </a:r>
          </a:p>
          <a:p>
            <a:endParaRPr lang="en-GB" dirty="0"/>
          </a:p>
        </p:txBody>
      </p:sp>
      <p:pic>
        <p:nvPicPr>
          <p:cNvPr id="5"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6156176" y="1633476"/>
            <a:ext cx="2304256" cy="3591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2826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Karl Marx - Religion is the Opiate of the Masses:</a:t>
            </a:r>
            <a:endParaRPr lang="en-GB" dirty="0"/>
          </a:p>
        </p:txBody>
      </p:sp>
      <p:sp>
        <p:nvSpPr>
          <p:cNvPr id="3" name="Content Placeholder 2"/>
          <p:cNvSpPr>
            <a:spLocks noGrp="1"/>
          </p:cNvSpPr>
          <p:nvPr>
            <p:ph sz="half" idx="1"/>
          </p:nvPr>
        </p:nvSpPr>
        <p:spPr>
          <a:xfrm>
            <a:off x="457200" y="1600201"/>
            <a:ext cx="5739052" cy="3989040"/>
          </a:xfrm>
        </p:spPr>
        <p:txBody>
          <a:bodyPr>
            <a:normAutofit fontScale="77500" lnSpcReduction="20000"/>
          </a:bodyPr>
          <a:lstStyle/>
          <a:p>
            <a:r>
              <a:rPr lang="en-GB" dirty="0"/>
              <a:t>According to Karl Marx, religion is a social institutions which is dependent upon material and economic realities in a given society. With no independent history, it is a creature of productive forces. Marx wrote: “The religious world is but the reflex of the real world.” </a:t>
            </a:r>
          </a:p>
          <a:p>
            <a:r>
              <a:rPr lang="en-GB" dirty="0"/>
              <a:t> Marx argued that religion is an illusion whose chief purpose is to provide reasons and excuses to keep society functioning just as it is. Religion takes our highest ideals and aspirations and alienates us from them.</a:t>
            </a:r>
          </a:p>
          <a:p>
            <a:endParaRPr lang="en-GB" dirty="0"/>
          </a:p>
        </p:txBody>
      </p:sp>
      <p:sp>
        <p:nvSpPr>
          <p:cNvPr id="4" name="Content Placeholder 3"/>
          <p:cNvSpPr>
            <a:spLocks noGrp="1"/>
          </p:cNvSpPr>
          <p:nvPr>
            <p:ph sz="half" idx="2"/>
          </p:nvPr>
        </p:nvSpPr>
        <p:spPr>
          <a:xfrm>
            <a:off x="6228184" y="1600201"/>
            <a:ext cx="2458616" cy="3989040"/>
          </a:xfrm>
        </p:spPr>
        <p:txBody>
          <a:bodyPr>
            <a:normAutofit fontScale="77500" lnSpcReduction="20000"/>
          </a:bodyPr>
          <a:lstStyle/>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96626" y="1844824"/>
            <a:ext cx="2122106" cy="27468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04560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err="1"/>
              <a:t>Mircea</a:t>
            </a:r>
            <a:r>
              <a:rPr lang="en-GB" b="1" dirty="0"/>
              <a:t> </a:t>
            </a:r>
            <a:r>
              <a:rPr lang="en-GB" b="1" dirty="0" err="1"/>
              <a:t>Eliade</a:t>
            </a:r>
            <a:r>
              <a:rPr lang="en-GB" b="1" dirty="0"/>
              <a:t> - Religion is a Focus on the Sacred:</a:t>
            </a:r>
            <a:endParaRPr lang="en-GB" dirty="0"/>
          </a:p>
        </p:txBody>
      </p:sp>
      <p:sp>
        <p:nvSpPr>
          <p:cNvPr id="5" name="Content Placeholder 4"/>
          <p:cNvSpPr>
            <a:spLocks noGrp="1"/>
          </p:cNvSpPr>
          <p:nvPr>
            <p:ph sz="half" idx="1"/>
          </p:nvPr>
        </p:nvSpPr>
        <p:spPr>
          <a:xfrm>
            <a:off x="457200" y="1600201"/>
            <a:ext cx="5266928" cy="3989040"/>
          </a:xfrm>
        </p:spPr>
        <p:txBody>
          <a:bodyPr>
            <a:normAutofit fontScale="77500" lnSpcReduction="20000"/>
          </a:bodyPr>
          <a:lstStyle/>
          <a:p>
            <a:r>
              <a:rPr lang="en-GB" dirty="0"/>
              <a:t>Key to Mircea Eliade’ understanding of religion are two concepts: the sacred and the profane. </a:t>
            </a:r>
            <a:r>
              <a:rPr lang="en-GB" dirty="0" err="1"/>
              <a:t>Eliade</a:t>
            </a:r>
            <a:r>
              <a:rPr lang="en-GB" dirty="0"/>
              <a:t> says religion is primarily about belief in the supernatural, which for him lies at the heart of the sacred. He does not try to explain away religion and rejects all reductionist efforts. Eliade only focuses on  “timeless forms”  of ideas which he says keep recurring in religions all over the world, but in doing so he ignores their specific historical contexts or dismisses them as irrelevant.</a:t>
            </a:r>
          </a:p>
          <a:p>
            <a:endParaRPr lang="en-GB" dirty="0"/>
          </a:p>
        </p:txBody>
      </p:sp>
      <p:sp>
        <p:nvSpPr>
          <p:cNvPr id="6" name="Content Placeholder 5"/>
          <p:cNvSpPr>
            <a:spLocks noGrp="1"/>
          </p:cNvSpPr>
          <p:nvPr>
            <p:ph sz="half" idx="2"/>
          </p:nvPr>
        </p:nvSpPr>
        <p:spPr>
          <a:xfrm>
            <a:off x="5724128" y="1600201"/>
            <a:ext cx="2962672" cy="3989040"/>
          </a:xfrm>
        </p:spPr>
        <p:txBody>
          <a:bodyPr>
            <a:normAutofit fontScale="77500" lnSpcReduction="20000"/>
          </a:bodyPr>
          <a:lstStyle/>
          <a:p>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24128" y="1617517"/>
            <a:ext cx="2520280" cy="3818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633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err="1"/>
              <a:t>Ninian</a:t>
            </a:r>
            <a:r>
              <a:rPr lang="en-GB" b="1" dirty="0"/>
              <a:t> Smart: Religion is a seven-dimensional activity</a:t>
            </a:r>
          </a:p>
        </p:txBody>
      </p:sp>
      <p:sp>
        <p:nvSpPr>
          <p:cNvPr id="5" name="Content Placeholder 4"/>
          <p:cNvSpPr>
            <a:spLocks noGrp="1"/>
          </p:cNvSpPr>
          <p:nvPr>
            <p:ph sz="half" idx="1"/>
          </p:nvPr>
        </p:nvSpPr>
        <p:spPr/>
        <p:txBody>
          <a:bodyPr/>
          <a:lstStyle/>
          <a:p>
            <a:r>
              <a:rPr lang="en-GB" dirty="0"/>
              <a:t> 1 Doctrinal</a:t>
            </a:r>
          </a:p>
          <a:p>
            <a:r>
              <a:rPr lang="en-GB" dirty="0"/>
              <a:t>2 Mythological </a:t>
            </a:r>
          </a:p>
          <a:p>
            <a:r>
              <a:rPr lang="en-GB" dirty="0"/>
              <a:t>3 Ethical </a:t>
            </a:r>
          </a:p>
          <a:p>
            <a:r>
              <a:rPr lang="en-GB" dirty="0"/>
              <a:t>4 Ritual </a:t>
            </a:r>
          </a:p>
          <a:p>
            <a:r>
              <a:rPr lang="en-GB" dirty="0"/>
              <a:t>5 Experiential </a:t>
            </a:r>
          </a:p>
          <a:p>
            <a:r>
              <a:rPr lang="en-GB" dirty="0"/>
              <a:t>6 Social</a:t>
            </a:r>
          </a:p>
          <a:p>
            <a:r>
              <a:rPr lang="en-GB" dirty="0"/>
              <a:t>7 Material</a:t>
            </a:r>
          </a:p>
        </p:txBody>
      </p:sp>
      <p:sp>
        <p:nvSpPr>
          <p:cNvPr id="2" name="Content Placeholder 1"/>
          <p:cNvSpPr>
            <a:spLocks noGrp="1"/>
          </p:cNvSpPr>
          <p:nvPr>
            <p:ph sz="half" idx="2"/>
          </p:nvPr>
        </p:nvSpPr>
        <p:spPr/>
        <p:txBody>
          <a:bodyPr/>
          <a:lstStyle/>
          <a:p>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80112" y="1816123"/>
            <a:ext cx="2736304" cy="35571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31335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…Religion?</a:t>
            </a:r>
          </a:p>
        </p:txBody>
      </p:sp>
      <p:sp>
        <p:nvSpPr>
          <p:cNvPr id="3" name="Content Placeholder 2"/>
          <p:cNvSpPr>
            <a:spLocks noGrp="1"/>
          </p:cNvSpPr>
          <p:nvPr>
            <p:ph idx="1"/>
          </p:nvPr>
        </p:nvSpPr>
        <p:spPr>
          <a:xfrm>
            <a:off x="685800" y="1628800"/>
            <a:ext cx="7772400" cy="4467200"/>
          </a:xfrm>
        </p:spPr>
        <p:txBody>
          <a:bodyPr>
            <a:normAutofit fontScale="77500" lnSpcReduction="20000"/>
          </a:bodyPr>
          <a:lstStyle/>
          <a:p>
            <a:r>
              <a:rPr lang="en-GB" dirty="0"/>
              <a:t>“set of beliefs, practices, and language that characterizes a community that is searching for transcendent meaning in a particular way, generally based upon belief in a deity” (</a:t>
            </a:r>
            <a:r>
              <a:rPr lang="en-GB" dirty="0" err="1"/>
              <a:t>Astrow</a:t>
            </a:r>
            <a:r>
              <a:rPr lang="en-GB" dirty="0"/>
              <a:t> et al. 2001). </a:t>
            </a:r>
          </a:p>
          <a:p>
            <a:r>
              <a:rPr lang="en-GB" dirty="0"/>
              <a:t>religious beliefs – “formed within the context of practices and rituals shared by a group to provide a framework for connectedness to God” (Davies, Brenner, </a:t>
            </a:r>
            <a:r>
              <a:rPr lang="en-GB" dirty="0" err="1"/>
              <a:t>Orloff</a:t>
            </a:r>
            <a:r>
              <a:rPr lang="en-GB" dirty="0"/>
              <a:t>, Sumner, and Worden 2002). </a:t>
            </a:r>
          </a:p>
          <a:p>
            <a:r>
              <a:rPr lang="en-GB" dirty="0"/>
              <a:t>“an organized system of practices and beliefs in which people engage … a platform for the expression of spirituality…” (Mohr 2006). </a:t>
            </a:r>
          </a:p>
          <a:p>
            <a:endParaRPr lang="en-GB" dirty="0"/>
          </a:p>
        </p:txBody>
      </p:sp>
    </p:spTree>
    <p:extLst>
      <p:ext uri="{BB962C8B-B14F-4D97-AF65-F5344CB8AC3E}">
        <p14:creationId xmlns:p14="http://schemas.microsoft.com/office/powerpoint/2010/main" val="3257350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a:t>What is …Spirituality?</a:t>
            </a:r>
            <a:endParaRPr lang="en-GB" dirty="0"/>
          </a:p>
        </p:txBody>
      </p:sp>
      <p:sp>
        <p:nvSpPr>
          <p:cNvPr id="8" name="Content Placeholder 7"/>
          <p:cNvSpPr>
            <a:spLocks noGrp="1"/>
          </p:cNvSpPr>
          <p:nvPr>
            <p:ph idx="1"/>
          </p:nvPr>
        </p:nvSpPr>
        <p:spPr/>
        <p:txBody>
          <a:bodyPr/>
          <a:lstStyle/>
          <a:p>
            <a:r>
              <a:rPr lang="en-GB" sz="2800" dirty="0"/>
              <a:t>“individual search for meaning” </a:t>
            </a:r>
            <a:r>
              <a:rPr lang="en-GB" sz="2800" dirty="0" err="1"/>
              <a:t>Bown</a:t>
            </a:r>
            <a:r>
              <a:rPr lang="en-GB" sz="2800" dirty="0"/>
              <a:t> and Williams 1993). </a:t>
            </a:r>
          </a:p>
          <a:p>
            <a:r>
              <a:rPr lang="en-GB" sz="2800" dirty="0"/>
              <a:t> “the search for meaning in life events and a yearning for connectedness to the universe” (Coles 1990). </a:t>
            </a:r>
          </a:p>
          <a:p>
            <a:r>
              <a:rPr lang="en-GB" sz="2800" dirty="0"/>
              <a:t>“a person’s experience of, or a belief in, a power apart from his or her own existence” (Mohr 2006). </a:t>
            </a:r>
          </a:p>
          <a:p>
            <a:endParaRPr lang="en-GB" sz="2800" dirty="0"/>
          </a:p>
        </p:txBody>
      </p:sp>
    </p:spTree>
    <p:extLst>
      <p:ext uri="{BB962C8B-B14F-4D97-AF65-F5344CB8AC3E}">
        <p14:creationId xmlns:p14="http://schemas.microsoft.com/office/powerpoint/2010/main" val="1638763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a:t>‘I am s</a:t>
            </a:r>
            <a:r>
              <a:rPr lang="en-GB" b="1" i="1" dirty="0">
                <a:effectLst/>
              </a:rPr>
              <a:t>piritual </a:t>
            </a:r>
            <a:r>
              <a:rPr lang="en-GB" b="1" i="1" dirty="0"/>
              <a:t>b</a:t>
            </a:r>
            <a:r>
              <a:rPr lang="en-GB" b="1" i="1" dirty="0">
                <a:effectLst/>
              </a:rPr>
              <a:t>ut </a:t>
            </a:r>
            <a:r>
              <a:rPr lang="en-GB" b="1" i="1" dirty="0"/>
              <a:t>I am n</a:t>
            </a:r>
            <a:r>
              <a:rPr lang="en-GB" b="1" i="1" dirty="0">
                <a:effectLst/>
              </a:rPr>
              <a:t>ot </a:t>
            </a:r>
            <a:r>
              <a:rPr lang="en-GB" b="1" i="1" dirty="0"/>
              <a:t>r</a:t>
            </a:r>
            <a:r>
              <a:rPr lang="en-GB" b="1" i="1" dirty="0">
                <a:effectLst/>
              </a:rPr>
              <a:t>eligious.’</a:t>
            </a:r>
            <a:endParaRPr lang="en-GB" dirty="0"/>
          </a:p>
        </p:txBody>
      </p:sp>
      <p:sp>
        <p:nvSpPr>
          <p:cNvPr id="3" name="Content Placeholder 2"/>
          <p:cNvSpPr>
            <a:spLocks noGrp="1"/>
          </p:cNvSpPr>
          <p:nvPr>
            <p:ph idx="1"/>
          </p:nvPr>
        </p:nvSpPr>
        <p:spPr>
          <a:xfrm>
            <a:off x="685800" y="1981200"/>
            <a:ext cx="7772400" cy="3536032"/>
          </a:xfrm>
        </p:spPr>
        <p:txBody>
          <a:bodyPr>
            <a:normAutofit lnSpcReduction="10000"/>
          </a:bodyPr>
          <a:lstStyle/>
          <a:p>
            <a:r>
              <a:rPr lang="en-GB" dirty="0">
                <a:effectLst/>
              </a:rPr>
              <a:t>Many people make this claim. Critics claim that this mind-set is…</a:t>
            </a:r>
          </a:p>
          <a:p>
            <a:pPr lvl="1"/>
            <a:r>
              <a:rPr lang="en-GB" dirty="0">
                <a:effectLst/>
              </a:rPr>
              <a:t> an outgrowth of our cultural obsession with the needs and wants of the individual, and,</a:t>
            </a:r>
          </a:p>
          <a:p>
            <a:pPr lvl="1"/>
            <a:r>
              <a:rPr lang="en-GB" dirty="0">
                <a:effectLst/>
              </a:rPr>
              <a:t> that a widespread social turn to self-directed seeking can lead to a dangerous neglect of moral and social responsibility</a:t>
            </a:r>
            <a:r>
              <a:rPr lang="en-GB" dirty="0"/>
              <a:t>. </a:t>
            </a:r>
            <a:endParaRPr lang="en-GB" b="1" dirty="0"/>
          </a:p>
        </p:txBody>
      </p:sp>
    </p:spTree>
    <p:extLst>
      <p:ext uri="{BB962C8B-B14F-4D97-AF65-F5344CB8AC3E}">
        <p14:creationId xmlns:p14="http://schemas.microsoft.com/office/powerpoint/2010/main" val="1976159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457200" y="0"/>
            <a:ext cx="8229600" cy="981075"/>
          </a:xfrm>
        </p:spPr>
        <p:txBody>
          <a:bodyPr/>
          <a:lstStyle/>
          <a:p>
            <a:pPr algn="ctr"/>
            <a:r>
              <a:rPr lang="en-AU" b="1" dirty="0">
                <a:solidFill>
                  <a:srgbClr val="993366"/>
                </a:solidFill>
                <a:effectLst>
                  <a:outerShdw blurRad="38100" dist="38100" dir="2700000" algn="tl">
                    <a:srgbClr val="000000"/>
                  </a:outerShdw>
                </a:effectLst>
              </a:rPr>
              <a:t>Spirituality - Einstein</a:t>
            </a:r>
          </a:p>
        </p:txBody>
      </p:sp>
      <p:sp>
        <p:nvSpPr>
          <p:cNvPr id="108547" name="Rectangle 3"/>
          <p:cNvSpPr>
            <a:spLocks noGrp="1" noChangeArrowheads="1"/>
          </p:cNvSpPr>
          <p:nvPr>
            <p:ph type="body" idx="1"/>
          </p:nvPr>
        </p:nvSpPr>
        <p:spPr>
          <a:xfrm>
            <a:off x="457200" y="1052736"/>
            <a:ext cx="8229600" cy="4392488"/>
          </a:xfrm>
        </p:spPr>
        <p:txBody>
          <a:bodyPr/>
          <a:lstStyle/>
          <a:p>
            <a:r>
              <a:rPr lang="en-AU" sz="3600" dirty="0"/>
              <a:t>“The most beautiful thing we can experience is the mysterious. It is the source of all truth and all science. He to whom this emotion is a stranger, who can no longer pause to wonder and stand rapt in awe, is as good as dead.” (Albert Einstein)</a:t>
            </a:r>
          </a:p>
        </p:txBody>
      </p:sp>
    </p:spTree>
    <p:extLst>
      <p:ext uri="{BB962C8B-B14F-4D97-AF65-F5344CB8AC3E}">
        <p14:creationId xmlns:p14="http://schemas.microsoft.com/office/powerpoint/2010/main" val="575577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http://design.post-up.org/graphics/images/TheMonastery-WomensSerie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39952" y="2276872"/>
            <a:ext cx="4733925"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1"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l="1846" t="29039" r="26208" b="37898"/>
          <a:stretch>
            <a:fillRect/>
          </a:stretch>
        </p:blipFill>
        <p:spPr bwMode="auto">
          <a:xfrm>
            <a:off x="142875" y="142875"/>
            <a:ext cx="6010275" cy="2157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2" name="Picture 4" descr="http://image.guardian.co.uk/sys-images/Arts/Arts_/Pictures/2007/03/13/retreat460.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4149080"/>
            <a:ext cx="3643313" cy="237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3" name="TextBox 6"/>
          <p:cNvSpPr txBox="1">
            <a:spLocks noChangeArrowheads="1"/>
          </p:cNvSpPr>
          <p:nvPr/>
        </p:nvSpPr>
        <p:spPr bwMode="auto">
          <a:xfrm>
            <a:off x="395536" y="2492896"/>
            <a:ext cx="32861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ahoma" pitchFamily="34" charset="0"/>
              </a:defRPr>
            </a:lvl1pPr>
            <a:lvl2pPr marL="742950" indent="-285750">
              <a:defRPr>
                <a:solidFill>
                  <a:schemeClr val="tx1"/>
                </a:solidFill>
                <a:latin typeface="Tahoma" pitchFamily="34" charset="0"/>
              </a:defRPr>
            </a:lvl2pPr>
            <a:lvl3pPr marL="1143000" indent="-228600">
              <a:defRPr>
                <a:solidFill>
                  <a:schemeClr val="tx1"/>
                </a:solidFill>
                <a:latin typeface="Tahoma" pitchFamily="34" charset="0"/>
              </a:defRPr>
            </a:lvl3pPr>
            <a:lvl4pPr marL="1600200" indent="-228600">
              <a:defRPr>
                <a:solidFill>
                  <a:schemeClr val="tx1"/>
                </a:solidFill>
                <a:latin typeface="Tahoma" pitchFamily="34" charset="0"/>
              </a:defRPr>
            </a:lvl4pPr>
            <a:lvl5pPr marL="2057400" indent="-228600">
              <a:defRPr>
                <a:solidFill>
                  <a:schemeClr val="tx1"/>
                </a:solidFill>
                <a:latin typeface="Tahoma" pitchFamily="34" charset="0"/>
              </a:defRPr>
            </a:lvl5pPr>
            <a:lvl6pPr marL="2514600" indent="-228600" eaLnBrk="0" fontAlgn="base" hangingPunct="0">
              <a:spcBef>
                <a:spcPct val="0"/>
              </a:spcBef>
              <a:spcAft>
                <a:spcPct val="0"/>
              </a:spcAft>
              <a:defRPr>
                <a:solidFill>
                  <a:schemeClr val="tx1"/>
                </a:solidFill>
                <a:latin typeface="Tahoma" pitchFamily="34" charset="0"/>
              </a:defRPr>
            </a:lvl6pPr>
            <a:lvl7pPr marL="2971800" indent="-228600" eaLnBrk="0" fontAlgn="base" hangingPunct="0">
              <a:spcBef>
                <a:spcPct val="0"/>
              </a:spcBef>
              <a:spcAft>
                <a:spcPct val="0"/>
              </a:spcAft>
              <a:defRPr>
                <a:solidFill>
                  <a:schemeClr val="tx1"/>
                </a:solidFill>
                <a:latin typeface="Tahoma" pitchFamily="34" charset="0"/>
              </a:defRPr>
            </a:lvl7pPr>
            <a:lvl8pPr marL="3429000" indent="-228600" eaLnBrk="0" fontAlgn="base" hangingPunct="0">
              <a:spcBef>
                <a:spcPct val="0"/>
              </a:spcBef>
              <a:spcAft>
                <a:spcPct val="0"/>
              </a:spcAft>
              <a:defRPr>
                <a:solidFill>
                  <a:schemeClr val="tx1"/>
                </a:solidFill>
                <a:latin typeface="Tahoma" pitchFamily="34" charset="0"/>
              </a:defRPr>
            </a:lvl8pPr>
            <a:lvl9pPr marL="3886200" indent="-228600" eaLnBrk="0" fontAlgn="base" hangingPunct="0">
              <a:spcBef>
                <a:spcPct val="0"/>
              </a:spcBef>
              <a:spcAft>
                <a:spcPct val="0"/>
              </a:spcAft>
              <a:defRPr>
                <a:solidFill>
                  <a:schemeClr val="tx1"/>
                </a:solidFill>
                <a:latin typeface="Tahoma" pitchFamily="34" charset="0"/>
              </a:defRPr>
            </a:lvl9pPr>
          </a:lstStyle>
          <a:p>
            <a:r>
              <a:rPr lang="en-GB" dirty="0"/>
              <a:t>Religious Reality TV</a:t>
            </a:r>
          </a:p>
          <a:p>
            <a:r>
              <a:rPr lang="en-GB" dirty="0"/>
              <a:t> - media mutating religion into consumer entertainment…?</a:t>
            </a:r>
          </a:p>
        </p:txBody>
      </p:sp>
    </p:spTree>
    <p:extLst>
      <p:ext uri="{BB962C8B-B14F-4D97-AF65-F5344CB8AC3E}">
        <p14:creationId xmlns:p14="http://schemas.microsoft.com/office/powerpoint/2010/main" val="2875761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611188" y="1124745"/>
          <a:ext cx="7848599" cy="4248942"/>
        </p:xfrm>
        <a:graphic>
          <a:graphicData uri="http://schemas.openxmlformats.org/drawingml/2006/table">
            <a:tbl>
              <a:tblPr firstRow="1" firstCol="1" lastRow="1" lastCol="1" bandRow="1" bandCol="1">
                <a:tableStyleId>{F5AB1C69-6EDB-4FF4-983F-18BD219EF322}</a:tableStyleId>
              </a:tblPr>
              <a:tblGrid>
                <a:gridCol w="4457700">
                  <a:extLst>
                    <a:ext uri="{9D8B030D-6E8A-4147-A177-3AD203B41FA5}">
                      <a16:colId xmlns:a16="http://schemas.microsoft.com/office/drawing/2014/main" val="20000"/>
                    </a:ext>
                  </a:extLst>
                </a:gridCol>
                <a:gridCol w="1118754">
                  <a:extLst>
                    <a:ext uri="{9D8B030D-6E8A-4147-A177-3AD203B41FA5}">
                      <a16:colId xmlns:a16="http://schemas.microsoft.com/office/drawing/2014/main" val="20001"/>
                    </a:ext>
                  </a:extLst>
                </a:gridCol>
                <a:gridCol w="1091045">
                  <a:extLst>
                    <a:ext uri="{9D8B030D-6E8A-4147-A177-3AD203B41FA5}">
                      <a16:colId xmlns:a16="http://schemas.microsoft.com/office/drawing/2014/main" val="20002"/>
                    </a:ext>
                  </a:extLst>
                </a:gridCol>
                <a:gridCol w="1181100">
                  <a:extLst>
                    <a:ext uri="{9D8B030D-6E8A-4147-A177-3AD203B41FA5}">
                      <a16:colId xmlns:a16="http://schemas.microsoft.com/office/drawing/2014/main" val="20003"/>
                    </a:ext>
                  </a:extLst>
                </a:gridCol>
              </a:tblGrid>
              <a:tr h="614636">
                <a:tc>
                  <a:txBody>
                    <a:bodyPr/>
                    <a:lstStyle/>
                    <a:p>
                      <a:pPr>
                        <a:spcAft>
                          <a:spcPts val="0"/>
                        </a:spcAft>
                      </a:pPr>
                      <a:r>
                        <a:rPr lang="en-GB" sz="1600" dirty="0">
                          <a:solidFill>
                            <a:srgbClr val="000000"/>
                          </a:solidFill>
                          <a:effectLst/>
                        </a:rPr>
                        <a:t>Type of Experience (British population) </a:t>
                      </a:r>
                      <a:endParaRPr lang="en-GB" sz="160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1987</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2000</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 increase</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0"/>
                  </a:ext>
                </a:extLst>
              </a:tr>
              <a:tr h="592683">
                <a:tc>
                  <a:txBody>
                    <a:bodyPr/>
                    <a:lstStyle/>
                    <a:p>
                      <a:pPr>
                        <a:spcAft>
                          <a:spcPts val="0"/>
                        </a:spcAft>
                      </a:pPr>
                      <a:r>
                        <a:rPr lang="en-GB" sz="1600" b="0" i="0" dirty="0">
                          <a:solidFill>
                            <a:srgbClr val="000000"/>
                          </a:solidFill>
                          <a:effectLst/>
                        </a:rPr>
                        <a:t>Experience of a transcendent providence in pattern of events</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29%</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55%</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90%</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r h="499391">
                <a:tc>
                  <a:txBody>
                    <a:bodyPr/>
                    <a:lstStyle/>
                    <a:p>
                      <a:pPr>
                        <a:spcAft>
                          <a:spcPts val="0"/>
                        </a:spcAft>
                      </a:pPr>
                      <a:r>
                        <a:rPr lang="en-GB" sz="1600" b="0" i="0" dirty="0">
                          <a:solidFill>
                            <a:srgbClr val="000000"/>
                          </a:solidFill>
                          <a:effectLst/>
                        </a:rPr>
                        <a:t>Awareness of a divine presence</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27%</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38%</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41%</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2"/>
                  </a:ext>
                </a:extLst>
              </a:tr>
              <a:tr h="499391">
                <a:tc>
                  <a:txBody>
                    <a:bodyPr/>
                    <a:lstStyle/>
                    <a:p>
                      <a:pPr>
                        <a:spcAft>
                          <a:spcPts val="0"/>
                        </a:spcAft>
                      </a:pPr>
                      <a:r>
                        <a:rPr lang="en-GB" sz="1600" b="0" i="0" dirty="0">
                          <a:solidFill>
                            <a:srgbClr val="000000"/>
                          </a:solidFill>
                          <a:effectLst/>
                        </a:rPr>
                        <a:t>Having a prayer answered</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25%</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37%</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48%</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3"/>
                  </a:ext>
                </a:extLst>
              </a:tr>
              <a:tr h="500764">
                <a:tc>
                  <a:txBody>
                    <a:bodyPr/>
                    <a:lstStyle/>
                    <a:p>
                      <a:pPr>
                        <a:spcAft>
                          <a:spcPts val="0"/>
                        </a:spcAft>
                      </a:pPr>
                      <a:r>
                        <a:rPr lang="en-GB" sz="1600" b="0" i="0" dirty="0">
                          <a:solidFill>
                            <a:srgbClr val="000000"/>
                          </a:solidFill>
                          <a:effectLst/>
                        </a:rPr>
                        <a:t>Awareness of a sacred presence in nature </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16%</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29%</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81%</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4"/>
                  </a:ext>
                </a:extLst>
              </a:tr>
              <a:tr h="499391">
                <a:tc>
                  <a:txBody>
                    <a:bodyPr/>
                    <a:lstStyle/>
                    <a:p>
                      <a:pPr>
                        <a:spcAft>
                          <a:spcPts val="0"/>
                        </a:spcAft>
                      </a:pPr>
                      <a:r>
                        <a:rPr lang="en-GB" sz="1600" b="0" i="0" dirty="0">
                          <a:solidFill>
                            <a:srgbClr val="000000"/>
                          </a:solidFill>
                          <a:effectLst/>
                        </a:rPr>
                        <a:t>Awareness of the presence of a deceased person</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18%</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25%</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39%</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5"/>
                  </a:ext>
                </a:extLst>
              </a:tr>
              <a:tr h="521343">
                <a:tc>
                  <a:txBody>
                    <a:bodyPr/>
                    <a:lstStyle/>
                    <a:p>
                      <a:pPr>
                        <a:spcAft>
                          <a:spcPts val="0"/>
                        </a:spcAft>
                      </a:pPr>
                      <a:r>
                        <a:rPr lang="en-GB" sz="1600" b="0" i="0" dirty="0">
                          <a:solidFill>
                            <a:srgbClr val="000000"/>
                          </a:solidFill>
                          <a:effectLst/>
                        </a:rPr>
                        <a:t>Awareness of an evil presence</a:t>
                      </a:r>
                      <a:endParaRPr lang="en-GB" sz="1600" b="0" i="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a:solidFill>
                            <a:srgbClr val="000000"/>
                          </a:solidFill>
                          <a:effectLst/>
                        </a:rPr>
                        <a:t>12% </a:t>
                      </a:r>
                      <a:endParaRPr lang="en-GB" sz="160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dirty="0">
                          <a:solidFill>
                            <a:srgbClr val="000000"/>
                          </a:solidFill>
                          <a:effectLst/>
                        </a:rPr>
                        <a:t>25%</a:t>
                      </a:r>
                      <a:endParaRPr lang="en-GB" sz="160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b="0" dirty="0">
                          <a:solidFill>
                            <a:srgbClr val="000000"/>
                          </a:solidFill>
                          <a:effectLst/>
                        </a:rPr>
                        <a:t>108%</a:t>
                      </a:r>
                      <a:endParaRPr lang="en-GB" sz="1600" b="0"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6"/>
                  </a:ext>
                </a:extLst>
              </a:tr>
              <a:tr h="521343">
                <a:tc>
                  <a:txBody>
                    <a:bodyPr/>
                    <a:lstStyle/>
                    <a:p>
                      <a:pPr>
                        <a:spcAft>
                          <a:spcPts val="0"/>
                        </a:spcAft>
                      </a:pPr>
                      <a:r>
                        <a:rPr lang="en-GB" sz="1600" b="1" i="1" dirty="0">
                          <a:solidFill>
                            <a:srgbClr val="000000"/>
                          </a:solidFill>
                          <a:effectLst/>
                        </a:rPr>
                        <a:t>Any of the spiritual experiences listed above </a:t>
                      </a:r>
                      <a:endParaRPr lang="en-GB" sz="1600" b="1" i="1"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i="1" dirty="0">
                          <a:solidFill>
                            <a:srgbClr val="000000"/>
                          </a:solidFill>
                          <a:effectLst/>
                        </a:rPr>
                        <a:t>48%</a:t>
                      </a:r>
                      <a:endParaRPr lang="en-GB" sz="1600" i="1"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i="1" dirty="0">
                          <a:solidFill>
                            <a:srgbClr val="000000"/>
                          </a:solidFill>
                          <a:effectLst/>
                        </a:rPr>
                        <a:t>76%</a:t>
                      </a:r>
                      <a:endParaRPr lang="en-GB" sz="1600" i="1"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algn="ctr">
                        <a:spcAft>
                          <a:spcPts val="0"/>
                        </a:spcAft>
                      </a:pPr>
                      <a:r>
                        <a:rPr lang="en-GB" sz="1600" i="1" dirty="0">
                          <a:solidFill>
                            <a:srgbClr val="000000"/>
                          </a:solidFill>
                          <a:effectLst/>
                        </a:rPr>
                        <a:t>58%</a:t>
                      </a:r>
                      <a:endParaRPr lang="en-GB" sz="1600" i="1" dirty="0">
                        <a:solidFill>
                          <a:srgbClr val="000000"/>
                        </a:solidFill>
                        <a:effectLst/>
                        <a:latin typeface="Times New Roman"/>
                        <a:ea typeface="Times New Roman"/>
                      </a:endParaRPr>
                    </a:p>
                  </a:txBody>
                  <a:tcPr marL="68578" marR="68578" marT="0" marB="0" anchor="ct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7"/>
                  </a:ext>
                </a:extLst>
              </a:tr>
            </a:tbl>
          </a:graphicData>
        </a:graphic>
      </p:graphicFrame>
      <p:sp>
        <p:nvSpPr>
          <p:cNvPr id="3" name="Title 2"/>
          <p:cNvSpPr>
            <a:spLocks noGrp="1"/>
          </p:cNvSpPr>
          <p:nvPr>
            <p:ph type="title"/>
          </p:nvPr>
        </p:nvSpPr>
        <p:spPr>
          <a:xfrm>
            <a:off x="685800" y="404664"/>
            <a:ext cx="7772400" cy="720080"/>
          </a:xfrm>
        </p:spPr>
        <p:txBody>
          <a:bodyPr>
            <a:normAutofit fontScale="90000"/>
          </a:bodyPr>
          <a:lstStyle/>
          <a:p>
            <a:pPr>
              <a:defRPr/>
            </a:pPr>
            <a:r>
              <a:rPr lang="en-GB" dirty="0"/>
              <a:t>Spiritual Experiences</a:t>
            </a:r>
          </a:p>
        </p:txBody>
      </p:sp>
      <p:sp>
        <p:nvSpPr>
          <p:cNvPr id="17458" name="TextBox 3"/>
          <p:cNvSpPr txBox="1">
            <a:spLocks noChangeArrowheads="1"/>
          </p:cNvSpPr>
          <p:nvPr/>
        </p:nvSpPr>
        <p:spPr bwMode="auto">
          <a:xfrm>
            <a:off x="628650" y="5645150"/>
            <a:ext cx="84074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eaLnBrk="0" hangingPunct="0">
              <a:spcBef>
                <a:spcPct val="50000"/>
              </a:spcBef>
              <a:defRPr sz="1600">
                <a:solidFill>
                  <a:schemeClr val="tx1"/>
                </a:solidFill>
                <a:latin typeface="Arial" pitchFamily="34" charset="0"/>
              </a:defRPr>
            </a:lvl1pPr>
            <a:lvl2pPr marL="742950" indent="-285750" algn="ctr" eaLnBrk="0" hangingPunct="0">
              <a:spcBef>
                <a:spcPct val="50000"/>
              </a:spcBef>
              <a:defRPr sz="1600">
                <a:solidFill>
                  <a:schemeClr val="tx1"/>
                </a:solidFill>
                <a:latin typeface="Arial" pitchFamily="34" charset="0"/>
              </a:defRPr>
            </a:lvl2pPr>
            <a:lvl3pPr marL="1143000" indent="-228600" algn="ctr" eaLnBrk="0" hangingPunct="0">
              <a:spcBef>
                <a:spcPct val="50000"/>
              </a:spcBef>
              <a:defRPr sz="1600">
                <a:solidFill>
                  <a:schemeClr val="tx1"/>
                </a:solidFill>
                <a:latin typeface="Arial" pitchFamily="34" charset="0"/>
              </a:defRPr>
            </a:lvl3pPr>
            <a:lvl4pPr marL="1600200" indent="-228600" algn="ctr" eaLnBrk="0" hangingPunct="0">
              <a:spcBef>
                <a:spcPct val="50000"/>
              </a:spcBef>
              <a:defRPr sz="1600">
                <a:solidFill>
                  <a:schemeClr val="tx1"/>
                </a:solidFill>
                <a:latin typeface="Arial" pitchFamily="34" charset="0"/>
              </a:defRPr>
            </a:lvl4pPr>
            <a:lvl5pPr marL="2057400" indent="-228600" algn="ctr" eaLnBrk="0" hangingPunct="0">
              <a:spcBef>
                <a:spcPct val="50000"/>
              </a:spcBef>
              <a:defRPr sz="1600">
                <a:solidFill>
                  <a:schemeClr val="tx1"/>
                </a:solidFill>
                <a:latin typeface="Arial" pitchFamily="34" charset="0"/>
              </a:defRPr>
            </a:lvl5pPr>
            <a:lvl6pPr marL="2514600" indent="-228600" algn="ctr" eaLnBrk="0" fontAlgn="base" hangingPunct="0">
              <a:spcBef>
                <a:spcPct val="50000"/>
              </a:spcBef>
              <a:spcAft>
                <a:spcPct val="0"/>
              </a:spcAft>
              <a:defRPr sz="1600">
                <a:solidFill>
                  <a:schemeClr val="tx1"/>
                </a:solidFill>
                <a:latin typeface="Arial" pitchFamily="34" charset="0"/>
              </a:defRPr>
            </a:lvl6pPr>
            <a:lvl7pPr marL="2971800" indent="-228600" algn="ctr" eaLnBrk="0" fontAlgn="base" hangingPunct="0">
              <a:spcBef>
                <a:spcPct val="50000"/>
              </a:spcBef>
              <a:spcAft>
                <a:spcPct val="0"/>
              </a:spcAft>
              <a:defRPr sz="1600">
                <a:solidFill>
                  <a:schemeClr val="tx1"/>
                </a:solidFill>
                <a:latin typeface="Arial" pitchFamily="34" charset="0"/>
              </a:defRPr>
            </a:lvl7pPr>
            <a:lvl8pPr marL="3429000" indent="-228600" algn="ctr" eaLnBrk="0" fontAlgn="base" hangingPunct="0">
              <a:spcBef>
                <a:spcPct val="50000"/>
              </a:spcBef>
              <a:spcAft>
                <a:spcPct val="0"/>
              </a:spcAft>
              <a:defRPr sz="1600">
                <a:solidFill>
                  <a:schemeClr val="tx1"/>
                </a:solidFill>
                <a:latin typeface="Arial" pitchFamily="34" charset="0"/>
              </a:defRPr>
            </a:lvl8pPr>
            <a:lvl9pPr marL="3886200" indent="-228600" algn="ctr" eaLnBrk="0" fontAlgn="base" hangingPunct="0">
              <a:spcBef>
                <a:spcPct val="50000"/>
              </a:spcBef>
              <a:spcAft>
                <a:spcPct val="0"/>
              </a:spcAft>
              <a:defRPr sz="1600">
                <a:solidFill>
                  <a:schemeClr val="tx1"/>
                </a:solidFill>
                <a:latin typeface="Arial" pitchFamily="34" charset="0"/>
              </a:defRPr>
            </a:lvl9pPr>
          </a:lstStyle>
          <a:p>
            <a:pPr algn="l" eaLnBrk="1" hangingPunct="1"/>
            <a:r>
              <a:rPr lang="en-GB" i="1"/>
              <a:t>Sources:</a:t>
            </a:r>
            <a:r>
              <a:rPr lang="en-GB"/>
              <a:t> (Hay &amp; Heald, 1987; Hay &amp; Hunt, 2000)</a:t>
            </a:r>
          </a:p>
          <a:p>
            <a:pPr algn="l" eaLnBrk="1" hangingPunct="1"/>
            <a:r>
              <a:rPr lang="en-GB"/>
              <a:t>* International surveys give similar results</a:t>
            </a:r>
          </a:p>
          <a:p>
            <a:pPr algn="l" eaLnBrk="1" hangingPunct="1"/>
            <a:r>
              <a:rPr lang="en-GB"/>
              <a:t>* Over this time, UK church attendance fell by 17% from 10.2% to 8.5% (Brierly, 2005) </a:t>
            </a:r>
          </a:p>
        </p:txBody>
      </p:sp>
    </p:spTree>
    <p:extLst>
      <p:ext uri="{BB962C8B-B14F-4D97-AF65-F5344CB8AC3E}">
        <p14:creationId xmlns:p14="http://schemas.microsoft.com/office/powerpoint/2010/main" val="6022020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967</TotalTime>
  <Words>1209</Words>
  <Application>Microsoft Office PowerPoint</Application>
  <PresentationFormat>On-screen Show (4:3)</PresentationFormat>
  <Paragraphs>97</Paragraphs>
  <Slides>17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Myriad Pro</vt:lpstr>
      <vt:lpstr>Tahoma</vt:lpstr>
      <vt:lpstr>Times New Roman</vt:lpstr>
      <vt:lpstr>20140311PresentationUWTSDTemplate</vt:lpstr>
      <vt:lpstr>Anthropology of Religion  </vt:lpstr>
      <vt:lpstr>Loss of Religion?  </vt:lpstr>
      <vt:lpstr>RESULT </vt:lpstr>
      <vt:lpstr>But ... </vt:lpstr>
      <vt:lpstr>From ‘religion’ to ‘spirituality’  </vt:lpstr>
      <vt:lpstr>Spirituality vs. Religion </vt:lpstr>
      <vt:lpstr>Sigmund Freud - Religion is Mass Neurosis:</vt:lpstr>
      <vt:lpstr>Emile Durkheim - Religion is a Means of Social Organization:</vt:lpstr>
      <vt:lpstr>Karl Marx - Religion is the Opiate of the Masses:</vt:lpstr>
      <vt:lpstr>Mircea Eliade - Religion is a Focus on the Sacred:</vt:lpstr>
      <vt:lpstr>Ninian Smart: Religion is a seven-dimensional activity</vt:lpstr>
      <vt:lpstr>What is …Religion?</vt:lpstr>
      <vt:lpstr>What is …Spirituality?</vt:lpstr>
      <vt:lpstr>‘I am spiritual but I am not religious.’</vt:lpstr>
      <vt:lpstr>Spirituality - Einstein</vt:lpstr>
      <vt:lpstr>PowerPoint Presentation</vt:lpstr>
      <vt:lpstr>Spiritual Experiences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115</cp:revision>
  <cp:lastPrinted>2018-07-05T16:01:10Z</cp:lastPrinted>
  <dcterms:created xsi:type="dcterms:W3CDTF">2015-04-14T15:21:28Z</dcterms:created>
  <dcterms:modified xsi:type="dcterms:W3CDTF">2019-11-15T11:33:47Z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