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39" r:id="rId1"/>
  </p:sldMasterIdLst>
  <p:sldIdLst>
    <p:sldId id="256" r:id="rId2"/>
    <p:sldId id="268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2" r:id="rId17"/>
    <p:sldId id="27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3" d="100"/>
          <a:sy n="113" d="100"/>
        </p:scale>
        <p:origin x="31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CE52-6A00-4346-9664-61B554F8A2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6C5A8-381F-4575-9BCF-B7DEC37E3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890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CE52-6A00-4346-9664-61B554F8A2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6C5A8-381F-4575-9BCF-B7DEC37E3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211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CE52-6A00-4346-9664-61B554F8A2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6C5A8-381F-4575-9BCF-B7DEC37E3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621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CE52-6A00-4346-9664-61B554F8A2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6C5A8-381F-4575-9BCF-B7DEC37E3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961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CE52-6A00-4346-9664-61B554F8A2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6C5A8-381F-4575-9BCF-B7DEC37E3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914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CE52-6A00-4346-9664-61B554F8A2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6C5A8-381F-4575-9BCF-B7DEC37E3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088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CE52-6A00-4346-9664-61B554F8A2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6C5A8-381F-4575-9BCF-B7DEC37E3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876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CE52-6A00-4346-9664-61B554F8A2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6C5A8-381F-4575-9BCF-B7DEC37E3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824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CE52-6A00-4346-9664-61B554F8A2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6C5A8-381F-4575-9BCF-B7DEC37E3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086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CE52-6A00-4346-9664-61B554F8A2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6C5A8-381F-4575-9BCF-B7DEC37E3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253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CE52-6A00-4346-9664-61B554F8A2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6C5A8-381F-4575-9BCF-B7DEC37E348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788523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CE52-6A00-4346-9664-61B554F8A2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6C5A8-381F-4575-9BCF-B7DEC37E3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7710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CE52-6A00-4346-9664-61B554F8A2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6C5A8-381F-4575-9BCF-B7DEC37E348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019939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CE52-6A00-4346-9664-61B554F8A2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6C5A8-381F-4575-9BCF-B7DEC37E3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7976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CE52-6A00-4346-9664-61B554F8A2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6C5A8-381F-4575-9BCF-B7DEC37E3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4459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CE52-6A00-4346-9664-61B554F8A2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6C5A8-381F-4575-9BCF-B7DEC37E3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301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8BCE52-6A00-4346-9664-61B554F8A2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936C5A8-381F-4575-9BCF-B7DEC37E3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397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40" r:id="rId1"/>
    <p:sldLayoutId id="2147484141" r:id="rId2"/>
    <p:sldLayoutId id="2147484142" r:id="rId3"/>
    <p:sldLayoutId id="2147484143" r:id="rId4"/>
    <p:sldLayoutId id="2147484144" r:id="rId5"/>
    <p:sldLayoutId id="2147484145" r:id="rId6"/>
    <p:sldLayoutId id="2147484146" r:id="rId7"/>
    <p:sldLayoutId id="2147484147" r:id="rId8"/>
    <p:sldLayoutId id="2147484148" r:id="rId9"/>
    <p:sldLayoutId id="2147484149" r:id="rId10"/>
    <p:sldLayoutId id="2147484150" r:id="rId11"/>
    <p:sldLayoutId id="2147484151" r:id="rId12"/>
    <p:sldLayoutId id="2147484152" r:id="rId13"/>
    <p:sldLayoutId id="2147484153" r:id="rId14"/>
    <p:sldLayoutId id="2147484154" r:id="rId15"/>
    <p:sldLayoutId id="214748415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oxford.universitypressscholarship.com/view/10.1093/oso/9780190879594.001.0001/oso-9780190879594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s://www.jstor.org/stable/4629633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Cybele_formiae.jpg" TargetMode="External"/><Relationship Id="rId2" Type="http://schemas.openxmlformats.org/officeDocument/2006/relationships/hyperlink" Target="https://commons.wikimedia.org/wiki/File:The_Roses_of_Heliogabalu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ites.google.com/site/romanimperialcoins/elagabalus/elagabalus-ric-list" TargetMode="External"/><Relationship Id="rId4" Type="http://schemas.openxmlformats.org/officeDocument/2006/relationships/hyperlink" Target="https://commons.wikimedia.org/wiki/File:Bust_of_Elagabalus_-_Palazzo_Nuovo_-_Musei_Capitolini_-_Rome_2016_(2)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vius.org/sources/content/herodian-s-roman-history/" TargetMode="External"/><Relationship Id="rId2" Type="http://schemas.openxmlformats.org/officeDocument/2006/relationships/hyperlink" Target="http://penelope.uchicago.edu/Thayer/E/Roman/Texts/Cassius_Dio/80*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vid.lib.virginia.edu/trans/Ovhome.htm#askline" TargetMode="External"/><Relationship Id="rId5" Type="http://schemas.openxmlformats.org/officeDocument/2006/relationships/hyperlink" Target="https://sourcebooks.fordham.edu/ancient/juvenal3.asp" TargetMode="External"/><Relationship Id="rId4" Type="http://schemas.openxmlformats.org/officeDocument/2006/relationships/hyperlink" Target="https://penelope.uchicago.edu/Thayer/E/Roman/Texts/Historia_Augusta/Elagabalus/1*.html#18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oxford.universitypressscholarship.com/view/10.1093/oso/9780190879594.001.0001/oso-9780190879594" TargetMode="External"/><Relationship Id="rId2" Type="http://schemas.openxmlformats.org/officeDocument/2006/relationships/hyperlink" Target="https://www.jstor.org/stable/462963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A3F6E64-6BC2-445E-B5EC-310BAF72BD0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12010" r="1" b="12875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54BA9D-E12C-4563-AF29-C8D72F6674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80563" y="1678665"/>
            <a:ext cx="3887839" cy="23721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 dirty="0"/>
              <a:t>Can Elagabalus be understood as a transgendered individual?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9D3D4C-A22A-4A0A-B3A0-7E1A3444D1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80563" y="4050833"/>
            <a:ext cx="3893440" cy="1096899"/>
          </a:xfrm>
        </p:spPr>
        <p:txBody>
          <a:bodyPr>
            <a:normAutofit/>
          </a:bodyPr>
          <a:lstStyle/>
          <a:p>
            <a:r>
              <a:rPr lang="en-GB"/>
              <a:t>Paul Manton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3970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Straight Connector 20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D2A8BBE-7329-4550-92CE-5764EBC10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Transgender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56C3F-06C9-4511-983F-2F0529EB0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denoting or relating to a person whose sense of personal identity and gender does not correspond with their birth sex.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333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BB3C3-7C75-4665-A458-60D496699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570017"/>
            <a:ext cx="8596668" cy="5471346"/>
          </a:xfrm>
        </p:spPr>
        <p:txBody>
          <a:bodyPr/>
          <a:lstStyle/>
          <a:p>
            <a:r>
              <a:rPr lang="en-GB" dirty="0" err="1"/>
              <a:t>Varius</a:t>
            </a:r>
            <a:r>
              <a:rPr lang="en-GB" dirty="0"/>
              <a:t> </a:t>
            </a:r>
            <a:r>
              <a:rPr lang="en-GB" dirty="0" err="1"/>
              <a:t>Avitus</a:t>
            </a:r>
            <a:r>
              <a:rPr lang="en-GB" dirty="0"/>
              <a:t> </a:t>
            </a:r>
            <a:r>
              <a:rPr lang="en-GB" dirty="0" err="1"/>
              <a:t>Bassianus</a:t>
            </a:r>
            <a:endParaRPr lang="en-GB" dirty="0"/>
          </a:p>
          <a:p>
            <a:r>
              <a:rPr lang="en-GB" dirty="0"/>
              <a:t>Marcus Aurelius </a:t>
            </a:r>
            <a:r>
              <a:rPr lang="en-GB" dirty="0" err="1"/>
              <a:t>Antoninus</a:t>
            </a:r>
            <a:endParaRPr lang="en-GB" dirty="0"/>
          </a:p>
          <a:p>
            <a:r>
              <a:rPr lang="en-GB" dirty="0"/>
              <a:t>“</a:t>
            </a:r>
            <a:r>
              <a:rPr lang="en-GB" sz="1600" dirty="0"/>
              <a:t>the False </a:t>
            </a:r>
            <a:r>
              <a:rPr lang="en-GB" sz="1600" dirty="0" err="1"/>
              <a:t>Antoninus</a:t>
            </a:r>
            <a:r>
              <a:rPr lang="en-GB" dirty="0"/>
              <a:t>, </a:t>
            </a:r>
          </a:p>
          <a:p>
            <a:pPr marL="0" indent="0">
              <a:buNone/>
            </a:pPr>
            <a:r>
              <a:rPr lang="en-GB" dirty="0"/>
              <a:t>       or the Assyrian, </a:t>
            </a:r>
          </a:p>
          <a:p>
            <a:pPr marL="0" indent="0">
              <a:buNone/>
            </a:pPr>
            <a:r>
              <a:rPr lang="en-GB" dirty="0"/>
              <a:t>       or Sardanapalus, </a:t>
            </a:r>
          </a:p>
          <a:p>
            <a:pPr marL="0" indent="0">
              <a:buNone/>
            </a:pPr>
            <a:r>
              <a:rPr lang="en-GB" dirty="0"/>
              <a:t>       or even </a:t>
            </a:r>
            <a:r>
              <a:rPr lang="en-GB" dirty="0" err="1"/>
              <a:t>Tiberinus</a:t>
            </a:r>
            <a:r>
              <a:rPr lang="en-GB" dirty="0"/>
              <a:t>” - </a:t>
            </a:r>
            <a:r>
              <a:rPr lang="en-GB" dirty="0" err="1"/>
              <a:t>Dio</a:t>
            </a:r>
            <a:r>
              <a:rPr lang="en-GB" dirty="0"/>
              <a:t> 80.1</a:t>
            </a:r>
          </a:p>
          <a:p>
            <a:endParaRPr lang="en-GB" dirty="0"/>
          </a:p>
          <a:p>
            <a:r>
              <a:rPr lang="en-GB" dirty="0"/>
              <a:t>Born c.204 CE</a:t>
            </a:r>
          </a:p>
          <a:p>
            <a:r>
              <a:rPr lang="en-GB" dirty="0"/>
              <a:t>Died March 222 CE</a:t>
            </a:r>
          </a:p>
          <a:p>
            <a:endParaRPr lang="en-GB" dirty="0"/>
          </a:p>
          <a:p>
            <a:r>
              <a:rPr lang="en-GB" dirty="0"/>
              <a:t>Became emperor June 218 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9508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C0AA6-D362-49B1-89FB-39CBF5ED5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Layers of Elagabalus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88557-EE99-40B9-929E-497446FA8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034" y="2847986"/>
            <a:ext cx="3151716" cy="847575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400" dirty="0"/>
              <a:t>‘Truth’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30AF96-480A-4905-B104-B4F83C7F4B73}"/>
              </a:ext>
            </a:extLst>
          </p:cNvPr>
          <p:cNvSpPr txBox="1"/>
          <p:nvPr/>
        </p:nvSpPr>
        <p:spPr>
          <a:xfrm>
            <a:off x="3471862" y="2987673"/>
            <a:ext cx="31517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Simulacrum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D664C6-B38A-4291-A0E7-C615CBDD614F}"/>
              </a:ext>
            </a:extLst>
          </p:cNvPr>
          <p:cNvSpPr txBox="1"/>
          <p:nvPr/>
        </p:nvSpPr>
        <p:spPr>
          <a:xfrm>
            <a:off x="6761690" y="2987673"/>
            <a:ext cx="28754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Application</a:t>
            </a:r>
          </a:p>
        </p:txBody>
      </p:sp>
      <p:cxnSp>
        <p:nvCxnSpPr>
          <p:cNvPr id="12" name="Connector: Curved 11">
            <a:extLst>
              <a:ext uri="{FF2B5EF4-FFF2-40B4-BE49-F238E27FC236}">
                <a16:creationId xmlns:a16="http://schemas.microsoft.com/office/drawing/2014/main" id="{0F0835B8-E18C-46D4-BE1B-783AC61553CC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3402806" y="1203072"/>
            <a:ext cx="1" cy="3289828"/>
          </a:xfrm>
          <a:prstGeom prst="curvedConnector3">
            <a:avLst>
              <a:gd name="adj1" fmla="val 22860100000"/>
            </a:avLst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Connector: Curved 24">
            <a:extLst>
              <a:ext uri="{FF2B5EF4-FFF2-40B4-BE49-F238E27FC236}">
                <a16:creationId xmlns:a16="http://schemas.microsoft.com/office/drawing/2014/main" id="{ABF581DD-201B-439B-A672-2544D7079032}"/>
              </a:ext>
            </a:extLst>
          </p:cNvPr>
          <p:cNvCxnSpPr>
            <a:cxnSpLocks/>
          </p:cNvCxnSpPr>
          <p:nvPr/>
        </p:nvCxnSpPr>
        <p:spPr>
          <a:xfrm rot="16200000" flipH="1">
            <a:off x="6755340" y="2367351"/>
            <a:ext cx="12700" cy="3151716"/>
          </a:xfrm>
          <a:prstGeom prst="curvedConnector3">
            <a:avLst>
              <a:gd name="adj1" fmla="val 1800000"/>
            </a:avLst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9639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0F428-A39C-488A-B334-70339CEE2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Timeline of Reign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02688-D087-484D-89BC-F9F16580C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66875"/>
            <a:ext cx="8596668" cy="3190875"/>
          </a:xfrm>
        </p:spPr>
        <p:txBody>
          <a:bodyPr/>
          <a:lstStyle/>
          <a:p>
            <a:r>
              <a:rPr lang="en-GB" dirty="0"/>
              <a:t>Elagabalus and his family seize power 218 CE – young Elagabalus moves to Rome 219 CE.</a:t>
            </a:r>
          </a:p>
          <a:p>
            <a:endParaRPr lang="en-GB" dirty="0"/>
          </a:p>
          <a:p>
            <a:r>
              <a:rPr lang="en-GB" dirty="0"/>
              <a:t>Elagabalus and his family attempt to link him to Caracalla.</a:t>
            </a:r>
          </a:p>
          <a:p>
            <a:endParaRPr lang="en-GB" dirty="0"/>
          </a:p>
          <a:p>
            <a:r>
              <a:rPr lang="en-GB" dirty="0"/>
              <a:t>Elagabalus adopts </a:t>
            </a:r>
            <a:r>
              <a:rPr lang="en-GB" dirty="0" err="1"/>
              <a:t>Alexianus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Assassination.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DB7F7D-1DF4-488D-8EB6-984A6240E075}"/>
              </a:ext>
            </a:extLst>
          </p:cNvPr>
          <p:cNvSpPr txBox="1"/>
          <p:nvPr/>
        </p:nvSpPr>
        <p:spPr>
          <a:xfrm>
            <a:off x="2600325" y="5305425"/>
            <a:ext cx="52482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Scott, A.G. (2018) Emperors and Usurpers: An Historical Commentary on Cassius </a:t>
            </a:r>
            <a:r>
              <a:rPr lang="en-GB" sz="1000" dirty="0" err="1"/>
              <a:t>Dio’s</a:t>
            </a:r>
            <a:r>
              <a:rPr lang="en-GB" sz="1000" dirty="0"/>
              <a:t> Roman History. Available at: </a:t>
            </a:r>
            <a:r>
              <a:rPr lang="en-GB" sz="1000" dirty="0">
                <a:hlinkClick r:id="rId2"/>
              </a:rPr>
              <a:t>https://oxford.universitypressscholarship.com/view/10.1093/oso/9780190879594.001.0001/oso-9780190879594</a:t>
            </a:r>
            <a:r>
              <a:rPr lang="en-GB" sz="1000" dirty="0"/>
              <a:t> [Accessed 05/11/2020]</a:t>
            </a:r>
          </a:p>
        </p:txBody>
      </p:sp>
    </p:spTree>
    <p:extLst>
      <p:ext uri="{BB962C8B-B14F-4D97-AF65-F5344CB8AC3E}">
        <p14:creationId xmlns:p14="http://schemas.microsoft.com/office/powerpoint/2010/main" val="2912082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37F40-86B3-4121-938A-8D580E8E7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137612"/>
            <a:ext cx="8596667" cy="566738"/>
          </a:xfrm>
        </p:spPr>
        <p:txBody>
          <a:bodyPr/>
          <a:lstStyle/>
          <a:p>
            <a:pPr algn="ctr"/>
            <a:r>
              <a:rPr lang="en-GB" dirty="0"/>
              <a:t>CONCORDIA MILIT</a:t>
            </a:r>
          </a:p>
        </p:txBody>
      </p:sp>
      <p:pic>
        <p:nvPicPr>
          <p:cNvPr id="6" name="Picture Placeholder 5" descr="A picture containing object, coin&#10;&#10;Description automatically generated">
            <a:extLst>
              <a:ext uri="{FF2B5EF4-FFF2-40B4-BE49-F238E27FC236}">
                <a16:creationId xmlns:a16="http://schemas.microsoft.com/office/drawing/2014/main" id="{21701E7D-6D54-4FC4-A6B7-7126D287D13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72" b="527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9401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A7962-E513-495E-9708-B106B10F5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u="sng" dirty="0"/>
              <a:t>Herodian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99B9E-19B9-421B-9B12-F9861EA4EF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“He loathed Greek and Roman garments because they were made of wool, in his opinion an inferior material; only the Serian cloth met with his approval” 5.5.4</a:t>
            </a:r>
          </a:p>
          <a:p>
            <a:r>
              <a:rPr lang="en-GB" dirty="0"/>
              <a:t>“[</a:t>
            </a:r>
            <a:r>
              <a:rPr lang="en-GB" dirty="0" err="1"/>
              <a:t>Maesa</a:t>
            </a:r>
            <a:r>
              <a:rPr lang="en-GB" dirty="0"/>
              <a:t>, Elagabalus’s aunt] was afraid that his appearance, obviously foreign and wholly barbaric, would offend those who saw him; they were not used to such garb and considered his ornaments suitable only for women.” 5.5.5</a:t>
            </a:r>
          </a:p>
          <a:p>
            <a:r>
              <a:rPr lang="en-GB" dirty="0"/>
              <a:t>“So that [Elagabalus] might seem to be doing something manly, he made love to one of the Vestal Virgins of Rome…telling [the senate] that he was afflicted with a masculine failing - an overwhelming passion for the maiden.” 5.6.2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120B04-B755-45EF-88E3-8186E88558C3}"/>
              </a:ext>
            </a:extLst>
          </p:cNvPr>
          <p:cNvSpPr txBox="1"/>
          <p:nvPr/>
        </p:nvSpPr>
        <p:spPr>
          <a:xfrm>
            <a:off x="6096000" y="1069945"/>
            <a:ext cx="2963335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/>
              <a:t>suitable only for women</a:t>
            </a:r>
            <a:endParaRPr lang="en-GB" sz="2000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415EA79-3866-410B-9832-65C2ECAA3826}"/>
              </a:ext>
            </a:extLst>
          </p:cNvPr>
          <p:cNvCxnSpPr>
            <a:endCxn id="4" idx="2"/>
          </p:cNvCxnSpPr>
          <p:nvPr/>
        </p:nvCxnSpPr>
        <p:spPr>
          <a:xfrm flipV="1">
            <a:off x="6654800" y="1470055"/>
            <a:ext cx="922868" cy="26309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E45FD6B1-90C9-49E7-AA13-BEDE1E22177C}"/>
              </a:ext>
            </a:extLst>
          </p:cNvPr>
          <p:cNvSpPr txBox="1"/>
          <p:nvPr/>
        </p:nvSpPr>
        <p:spPr>
          <a:xfrm>
            <a:off x="2048932" y="5757333"/>
            <a:ext cx="24468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 masculine failing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8E1D6A5-C43D-447A-9E77-3A9BB125B5CC}"/>
              </a:ext>
            </a:extLst>
          </p:cNvPr>
          <p:cNvCxnSpPr>
            <a:endCxn id="7" idx="0"/>
          </p:cNvCxnSpPr>
          <p:nvPr/>
        </p:nvCxnSpPr>
        <p:spPr>
          <a:xfrm>
            <a:off x="2717800" y="5274733"/>
            <a:ext cx="554566" cy="482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564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38E6D-D686-40CB-BA8B-0C2BBE023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u="sng" dirty="0"/>
              <a:t>Herodian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056F6-1546-4C4B-9A7C-354413E54E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“[he] appeared in public with eyes painted and cheeks rouged” 5.6.10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“[the Romans] were annoyed when they saw the emperor, his face painted more elaborately than that of any modest woman, dancing in luxurious robes and effeminately adorned with gold necklaces.” 5.8.1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0B2489-CEAC-4280-A19D-B25547BB1C76}"/>
              </a:ext>
            </a:extLst>
          </p:cNvPr>
          <p:cNvSpPr txBox="1"/>
          <p:nvPr/>
        </p:nvSpPr>
        <p:spPr>
          <a:xfrm>
            <a:off x="5308598" y="2008189"/>
            <a:ext cx="37676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Made up like a woman</a:t>
            </a:r>
          </a:p>
        </p:txBody>
      </p:sp>
    </p:spTree>
    <p:extLst>
      <p:ext uri="{BB962C8B-B14F-4D97-AF65-F5344CB8AC3E}">
        <p14:creationId xmlns:p14="http://schemas.microsoft.com/office/powerpoint/2010/main" val="1915400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B6871-D266-42DA-AAD4-BAF9E317E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u="sng" dirty="0" err="1"/>
              <a:t>Dio</a:t>
            </a:r>
            <a:endParaRPr lang="en-GB" sz="66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35B1D-6158-4A1E-918F-5B45A6CC7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“When trying someone in court he really had more or less the appearance of a man…he was bestowed in marriage and was termed wife, mistress, and queen. He worked with wool, sometimes wore a hair-net, and painted his eyes, daubing them with white lead and alkanet. Once, indeed, he shaved his chin and held a festival to mark the event; but after that he had the hairs plucked out, so as to look more like a woman.” 80.14.3-4</a:t>
            </a:r>
          </a:p>
          <a:p>
            <a:r>
              <a:rPr lang="en-GB" dirty="0"/>
              <a:t>“Sardanapalus, on seeing him, sprang up with rhythmic movements, and then, when Aurelius addressed him with the usual salutation, "My Lord Emperor, Hail!" he bent his neck so as to assume a ravishing feminine pose, and turning his eyes upon him with a melting gaze, answered without any hesitation: "Call me not Lord, for I am a Lady.” 80.16.3-4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865F5E-8C9E-413C-9CF6-2AA77A3C8611}"/>
              </a:ext>
            </a:extLst>
          </p:cNvPr>
          <p:cNvSpPr txBox="1"/>
          <p:nvPr/>
        </p:nvSpPr>
        <p:spPr>
          <a:xfrm>
            <a:off x="4064000" y="447306"/>
            <a:ext cx="4749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“wife, mistress and queen”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A3C48ED-ACA0-4A32-8B09-95366450D18D}"/>
              </a:ext>
            </a:extLst>
          </p:cNvPr>
          <p:cNvCxnSpPr>
            <a:endCxn id="4" idx="2"/>
          </p:cNvCxnSpPr>
          <p:nvPr/>
        </p:nvCxnSpPr>
        <p:spPr>
          <a:xfrm flipH="1" flipV="1">
            <a:off x="6438900" y="970526"/>
            <a:ext cx="664633" cy="16372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BD35CAE6-AE12-4E44-A64E-73628D986C74}"/>
              </a:ext>
            </a:extLst>
          </p:cNvPr>
          <p:cNvSpPr txBox="1"/>
          <p:nvPr/>
        </p:nvSpPr>
        <p:spPr>
          <a:xfrm>
            <a:off x="1947333" y="5825919"/>
            <a:ext cx="42333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“I am a lady”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44F3AD3-62B0-4B81-9C60-F8847E9F81E6}"/>
              </a:ext>
            </a:extLst>
          </p:cNvPr>
          <p:cNvCxnSpPr/>
          <p:nvPr/>
        </p:nvCxnSpPr>
        <p:spPr>
          <a:xfrm>
            <a:off x="3361267" y="5308600"/>
            <a:ext cx="0" cy="5418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3844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CD5A8-7401-44FF-98A8-74B1E3A5D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u="sng" dirty="0" err="1"/>
              <a:t>Dio</a:t>
            </a:r>
            <a:endParaRPr lang="en-GB" sz="66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B6E8F-972C-4A29-BC88-AAF4287259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“He had planned, indeed, to cut off his genitals altogether, but that desire was prompted solely by his effeminacy” 80.11</a:t>
            </a:r>
          </a:p>
          <a:p>
            <a:r>
              <a:rPr lang="en-GB" dirty="0"/>
              <a:t>“He carried his lewdness to such a point that he asked the physicians to contrive a woman's vagina in his body by means of an incision, promising them large sums for doing so. “ 80.16.7</a:t>
            </a:r>
          </a:p>
        </p:txBody>
      </p:sp>
    </p:spTree>
    <p:extLst>
      <p:ext uri="{BB962C8B-B14F-4D97-AF65-F5344CB8AC3E}">
        <p14:creationId xmlns:p14="http://schemas.microsoft.com/office/powerpoint/2010/main" val="32901369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" name="Group 56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58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5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Isosceles Triangle 61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6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7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6" name="Isosceles Triangle 65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8" name="Isosceles Triangle 66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39" name="Rectangle 68">
            <a:extLst>
              <a:ext uri="{FF2B5EF4-FFF2-40B4-BE49-F238E27FC236}">
                <a16:creationId xmlns:a16="http://schemas.microsoft.com/office/drawing/2014/main" id="{27577DEC-D9A5-404D-9789-702F4319B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0" name="Group 70">
            <a:extLst>
              <a:ext uri="{FF2B5EF4-FFF2-40B4-BE49-F238E27FC236}">
                <a16:creationId xmlns:a16="http://schemas.microsoft.com/office/drawing/2014/main" id="{CEEA9366-CEA8-4F23-B065-4337F0D8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904A03D6-39B4-4278-9BE1-A07E02449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72">
              <a:extLst>
                <a:ext uri="{FF2B5EF4-FFF2-40B4-BE49-F238E27FC236}">
                  <a16:creationId xmlns:a16="http://schemas.microsoft.com/office/drawing/2014/main" id="{FBE459AF-3736-4886-82E0-9B5DA427B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Rectangle 23">
              <a:extLst>
                <a:ext uri="{FF2B5EF4-FFF2-40B4-BE49-F238E27FC236}">
                  <a16:creationId xmlns:a16="http://schemas.microsoft.com/office/drawing/2014/main" id="{4B6B88EF-180C-4E39-8A3F-A52E87110C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2" name="Rectangle 25">
              <a:extLst>
                <a:ext uri="{FF2B5EF4-FFF2-40B4-BE49-F238E27FC236}">
                  <a16:creationId xmlns:a16="http://schemas.microsoft.com/office/drawing/2014/main" id="{52DFAACF-64D0-4621-8FF4-E2F03C3E8D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6" name="Isosceles Triangle 75">
              <a:extLst>
                <a:ext uri="{FF2B5EF4-FFF2-40B4-BE49-F238E27FC236}">
                  <a16:creationId xmlns:a16="http://schemas.microsoft.com/office/drawing/2014/main" id="{36611FF0-65B3-49DB-97C6-1B72AAD0FB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3" name="Rectangle 27">
              <a:extLst>
                <a:ext uri="{FF2B5EF4-FFF2-40B4-BE49-F238E27FC236}">
                  <a16:creationId xmlns:a16="http://schemas.microsoft.com/office/drawing/2014/main" id="{0F7407FE-86B1-4890-9D80-9406FBF29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Rectangle 29">
              <a:extLst>
                <a:ext uri="{FF2B5EF4-FFF2-40B4-BE49-F238E27FC236}">
                  <a16:creationId xmlns:a16="http://schemas.microsoft.com/office/drawing/2014/main" id="{EBD42D5B-8F87-45B3-98B3-C66944F92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4" name="Isosceles Triangle 78">
              <a:extLst>
                <a:ext uri="{FF2B5EF4-FFF2-40B4-BE49-F238E27FC236}">
                  <a16:creationId xmlns:a16="http://schemas.microsoft.com/office/drawing/2014/main" id="{F5E04699-59E1-4468-9E7C-83070EEB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Isosceles Triangle 79">
              <a:extLst>
                <a:ext uri="{FF2B5EF4-FFF2-40B4-BE49-F238E27FC236}">
                  <a16:creationId xmlns:a16="http://schemas.microsoft.com/office/drawing/2014/main" id="{F2AE8F13-9A52-4D7F-9637-321EA7CF3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1C85465E-5B80-4924-9F99-B12A0A9BA03B}"/>
              </a:ext>
            </a:extLst>
          </p:cNvPr>
          <p:cNvSpPr txBox="1"/>
          <p:nvPr/>
        </p:nvSpPr>
        <p:spPr>
          <a:xfrm>
            <a:off x="1507067" y="4050833"/>
            <a:ext cx="7766936" cy="109689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/>
              <a:t>Juvenal 3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5AD240-2EFB-400C-A1AA-739C6F050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7067" y="2404534"/>
            <a:ext cx="7766936" cy="16463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2200"/>
              <a:t>Syrian Orontes has long since flowed into the Tiber, and brought with it its language, morals, and the crooked harps with the flute-player, and its national tambourines, and girls made to stand for hire at the Circus. Go thither, you who fancy a barbarian harlot with embroidered turban.</a:t>
            </a:r>
          </a:p>
        </p:txBody>
      </p:sp>
    </p:spTree>
    <p:extLst>
      <p:ext uri="{BB962C8B-B14F-4D97-AF65-F5344CB8AC3E}">
        <p14:creationId xmlns:p14="http://schemas.microsoft.com/office/powerpoint/2010/main" val="26455950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812AA8-7F5F-4A38-9926-45807E2F6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sz="3300" u="sng"/>
              <a:t>Simulation as Response to ‘Easternisation’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45BF6-337B-43AF-9C45-668DA72E8F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Elagabalus / Heliogabalus 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“From the end of 220, Elagabalus was portrayed as the faithful servant and</a:t>
            </a:r>
            <a:br>
              <a:rPr lang="en-GB" sz="1500" dirty="0"/>
            </a:br>
            <a:r>
              <a:rPr lang="en-GB" sz="1500" dirty="0"/>
              <a:t>priest of a very powerful god: Sol Invictus </a:t>
            </a:r>
            <a:r>
              <a:rPr lang="en-GB" sz="1500" dirty="0" err="1"/>
              <a:t>Elagabal</a:t>
            </a:r>
            <a:r>
              <a:rPr lang="en-GB" sz="1500" dirty="0"/>
              <a:t>, supreme ruler over the</a:t>
            </a:r>
            <a:br>
              <a:rPr lang="en-GB" sz="1500" dirty="0"/>
            </a:br>
            <a:r>
              <a:rPr lang="en-GB" sz="1500" dirty="0"/>
              <a:t>Roman pantheon, who served as the emperor’s divine protector”                                                                                                                                      </a:t>
            </a:r>
            <a:r>
              <a:rPr lang="en-GB" sz="1500" dirty="0" err="1"/>
              <a:t>Icks</a:t>
            </a:r>
            <a:r>
              <a:rPr lang="en-GB" sz="1500" dirty="0"/>
              <a:t>, 2011, pp.89 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“Like other eastern abstract concepts of deity, the cult of </a:t>
            </a:r>
            <a:r>
              <a:rPr lang="en-GB" sz="1500" dirty="0" err="1"/>
              <a:t>Elagabal</a:t>
            </a:r>
            <a:r>
              <a:rPr lang="en-GB" sz="1500" dirty="0"/>
              <a:t> baffled the prosaic</a:t>
            </a:r>
            <a:br>
              <a:rPr lang="en-GB" sz="1500" dirty="0"/>
            </a:br>
            <a:r>
              <a:rPr lang="en-GB" sz="1500" dirty="0"/>
              <a:t>Romans, for ‘no statue made by man in the likeness of the god stands in this temple, as in</a:t>
            </a:r>
            <a:br>
              <a:rPr lang="en-GB" sz="1500" dirty="0"/>
            </a:br>
            <a:r>
              <a:rPr lang="en-GB" sz="1500" dirty="0"/>
              <a:t>Greek and Roman temples’. Instead, the cult object was a black, egg-shaped stone, presumably volcanic or meteoric, often depicted on coins with an eagle sitting on top” </a:t>
            </a:r>
            <a:br>
              <a:rPr lang="en-GB" sz="1500" dirty="0"/>
            </a:br>
            <a:r>
              <a:rPr lang="en-GB" sz="1500" dirty="0"/>
              <a:t>Ball, 2016, pp.35</a:t>
            </a:r>
            <a:br>
              <a:rPr lang="en-GB" sz="1500" dirty="0"/>
            </a:b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2881572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8">
            <a:extLst>
              <a:ext uri="{FF2B5EF4-FFF2-40B4-BE49-F238E27FC236}">
                <a16:creationId xmlns:a16="http://schemas.microsoft.com/office/drawing/2014/main" id="{C118907E-9F61-4DEA-A081-61E995D0F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Taylor, R. (1997) ‘Two Pathic Subcultures in Ancient Rome’, </a:t>
            </a:r>
            <a:r>
              <a:rPr lang="en-GB" i="1" dirty="0"/>
              <a:t>Journal of the History of Sexuality.</a:t>
            </a:r>
            <a:r>
              <a:rPr lang="en-GB" dirty="0"/>
              <a:t> 7(3), pp. 319-371. Available at: </a:t>
            </a:r>
            <a:r>
              <a:rPr lang="en-GB" u="sng" dirty="0">
                <a:hlinkClick r:id="rId2"/>
              </a:rPr>
              <a:t>https://www.jstor.org/stable/4629633</a:t>
            </a:r>
            <a:r>
              <a:rPr lang="en-GB" dirty="0"/>
              <a:t> [Accessed 05/11/2020]</a:t>
            </a:r>
          </a:p>
        </p:txBody>
      </p:sp>
      <p:pic>
        <p:nvPicPr>
          <p:cNvPr id="5" name="Content Placeholder 4" descr="A statue of a person&#10;&#10;Description automatically generated">
            <a:extLst>
              <a:ext uri="{FF2B5EF4-FFF2-40B4-BE49-F238E27FC236}">
                <a16:creationId xmlns:a16="http://schemas.microsoft.com/office/drawing/2014/main" id="{C4D08E61-A7CA-442D-943E-4C5F9F0F607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9450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809159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1" name="Group 43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8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Isosceles Triangle 48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3" name="Isosceles Triangle 52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Isosceles Triangle 53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Content Placeholder 4" descr="A picture containing painting, decorated, several&#10;&#10;Description automatically generated">
            <a:extLst>
              <a:ext uri="{FF2B5EF4-FFF2-40B4-BE49-F238E27FC236}">
                <a16:creationId xmlns:a16="http://schemas.microsoft.com/office/drawing/2014/main" id="{1A132FF9-9F59-46F5-B641-13622F48395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14086" b="3102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92" name="Isosceles Triangle 55">
            <a:extLst>
              <a:ext uri="{FF2B5EF4-FFF2-40B4-BE49-F238E27FC236}">
                <a16:creationId xmlns:a16="http://schemas.microsoft.com/office/drawing/2014/main" id="{3167F201-EA3A-41F3-8305-5985A44A9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3" name="Parallelogram 57">
            <a:extLst>
              <a:ext uri="{FF2B5EF4-FFF2-40B4-BE49-F238E27FC236}">
                <a16:creationId xmlns:a16="http://schemas.microsoft.com/office/drawing/2014/main" id="{FFD44D11-B1C5-420A-9591-370DC8BAA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4541" y="0"/>
            <a:ext cx="73152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1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4" name="Straight Connector 59">
            <a:extLst>
              <a:ext uri="{FF2B5EF4-FFF2-40B4-BE49-F238E27FC236}">
                <a16:creationId xmlns:a16="http://schemas.microsoft.com/office/drawing/2014/main" id="{9FF46BC6-C78D-47E7-87CF-A1DD38B02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61">
            <a:extLst>
              <a:ext uri="{FF2B5EF4-FFF2-40B4-BE49-F238E27FC236}">
                <a16:creationId xmlns:a16="http://schemas.microsoft.com/office/drawing/2014/main" id="{BE3C958F-F320-49F4-9AB7-FD2F51A77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6" name="Rectangle 23">
            <a:extLst>
              <a:ext uri="{FF2B5EF4-FFF2-40B4-BE49-F238E27FC236}">
                <a16:creationId xmlns:a16="http://schemas.microsoft.com/office/drawing/2014/main" id="{1C4DC544-6AEA-484E-A978-32384E2F9B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7" name="Rectangle 25">
            <a:extLst>
              <a:ext uri="{FF2B5EF4-FFF2-40B4-BE49-F238E27FC236}">
                <a16:creationId xmlns:a16="http://schemas.microsoft.com/office/drawing/2014/main" id="{A1F1470C-B594-449D-A8CD-EB7BC156F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8" name="Isosceles Triangle 67">
            <a:extLst>
              <a:ext uri="{FF2B5EF4-FFF2-40B4-BE49-F238E27FC236}">
                <a16:creationId xmlns:a16="http://schemas.microsoft.com/office/drawing/2014/main" id="{B809F8B1-FE88-427F-98C6-1B8CFED80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4A83A164-CF48-41F7-AC95-5D8E53805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4200" y="1678665"/>
            <a:ext cx="4569803" cy="2369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Conclusion</a:t>
            </a:r>
          </a:p>
        </p:txBody>
      </p:sp>
      <p:sp>
        <p:nvSpPr>
          <p:cNvPr id="99" name="Rectangle 27">
            <a:extLst>
              <a:ext uri="{FF2B5EF4-FFF2-40B4-BE49-F238E27FC236}">
                <a16:creationId xmlns:a16="http://schemas.microsoft.com/office/drawing/2014/main" id="{2050D290-680D-48D7-9488-498F59E54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0" name="Rectangle 28">
            <a:extLst>
              <a:ext uri="{FF2B5EF4-FFF2-40B4-BE49-F238E27FC236}">
                <a16:creationId xmlns:a16="http://schemas.microsoft.com/office/drawing/2014/main" id="{E8C81616-E276-41D8-92C5-1C891FE99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1" name="Rectangle 29">
            <a:extLst>
              <a:ext uri="{FF2B5EF4-FFF2-40B4-BE49-F238E27FC236}">
                <a16:creationId xmlns:a16="http://schemas.microsoft.com/office/drawing/2014/main" id="{86BBDB21-2BF1-4C2F-A790-19FBC789C3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2" name="Isosceles Triangle 75">
            <a:extLst>
              <a:ext uri="{FF2B5EF4-FFF2-40B4-BE49-F238E27FC236}">
                <a16:creationId xmlns:a16="http://schemas.microsoft.com/office/drawing/2014/main" id="{E78FF87C-9F4A-4F75-998D-3ECB6543B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343635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9BB33-D2AE-468D-ACAE-00C937852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- Images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71C18-928C-403A-80E5-2FDA0431AA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Alma-Tadema, L. (1888) </a:t>
            </a:r>
            <a:r>
              <a:rPr lang="en-GB" i="1" dirty="0"/>
              <a:t>The Roses of Heliogabalus.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https://commons.wikimedia.org/wiki/File:The_Roses_of_Heliogabalus.jpg</a:t>
            </a:r>
            <a:r>
              <a:rPr lang="en-GB" dirty="0"/>
              <a:t> [Accessed 05/11/2020]</a:t>
            </a:r>
          </a:p>
          <a:p>
            <a:r>
              <a:rPr lang="en-GB" i="1" dirty="0"/>
              <a:t>Cybele </a:t>
            </a:r>
            <a:r>
              <a:rPr lang="en-GB" i="1" dirty="0" err="1"/>
              <a:t>Formiae</a:t>
            </a:r>
            <a:r>
              <a:rPr lang="en-GB" i="1" dirty="0"/>
              <a:t>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https://commons.wikimedia.org/wiki/File:Cybele_formiae.jpg</a:t>
            </a:r>
            <a:r>
              <a:rPr lang="en-GB" dirty="0"/>
              <a:t> [Accessed 05/11/2020]</a:t>
            </a:r>
            <a:endParaRPr lang="en-GB" i="1" dirty="0"/>
          </a:p>
          <a:p>
            <a:r>
              <a:rPr lang="en-GB" dirty="0"/>
              <a:t>Luiz, J. (2016) </a:t>
            </a:r>
            <a:r>
              <a:rPr lang="en-GB" i="1" dirty="0"/>
              <a:t>Bust of Elagabalus.</a:t>
            </a:r>
            <a:r>
              <a:rPr lang="en-GB" dirty="0"/>
              <a:t> Available at: </a:t>
            </a:r>
            <a:r>
              <a:rPr lang="en-GB" dirty="0">
                <a:hlinkClick r:id="rId4"/>
              </a:rPr>
              <a:t>https://commons.wikimedia.org/wiki/File:Bust_of_Elagabalus_-_Palazzo_Nuovo_-_Musei_Capitolini_-_Rome_2016_(2).jpg</a:t>
            </a:r>
            <a:r>
              <a:rPr lang="en-GB" dirty="0"/>
              <a:t> [Accessed 05/11/2020]</a:t>
            </a:r>
          </a:p>
          <a:p>
            <a:r>
              <a:rPr lang="en-GB" i="1" dirty="0"/>
              <a:t>Silver Denaris.</a:t>
            </a:r>
            <a:r>
              <a:rPr lang="en-GB" dirty="0"/>
              <a:t> Available at: </a:t>
            </a:r>
            <a:r>
              <a:rPr lang="en-GB" dirty="0">
                <a:hlinkClick r:id="rId5"/>
              </a:rPr>
              <a:t>https://sites.google.com/site/romanimperialcoins/elagabalus/elagabalus-ric-list</a:t>
            </a:r>
            <a:r>
              <a:rPr lang="en-GB" dirty="0"/>
              <a:t> [Accessed 05/11/2020]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0287572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A80A2-6BF3-4392-93AC-561520AFC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– Ancient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C896C-6CB4-45BF-8A06-CCC02B445D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Cassius </a:t>
            </a:r>
            <a:r>
              <a:rPr lang="en-GB" dirty="0" err="1"/>
              <a:t>Dio</a:t>
            </a:r>
            <a:r>
              <a:rPr lang="en-GB" dirty="0"/>
              <a:t>. (1927) </a:t>
            </a:r>
            <a:r>
              <a:rPr lang="en-GB" i="1" dirty="0"/>
              <a:t>Roman History.</a:t>
            </a:r>
            <a:r>
              <a:rPr lang="en-GB" dirty="0"/>
              <a:t> Loeb Classical Library. Volume IX. Available at: </a:t>
            </a:r>
            <a:r>
              <a:rPr lang="en-GB" dirty="0">
                <a:hlinkClick r:id="rId2"/>
              </a:rPr>
              <a:t>http://penelope.uchicago.edu/Thayer/E/Roman/Texts/Cassius_Dio/80*.html</a:t>
            </a:r>
            <a:r>
              <a:rPr lang="en-GB" dirty="0"/>
              <a:t> [Accessed 05/11/2020]</a:t>
            </a:r>
          </a:p>
          <a:p>
            <a:r>
              <a:rPr lang="en-GB" dirty="0"/>
              <a:t>Herodian. </a:t>
            </a:r>
            <a:r>
              <a:rPr lang="en-GB" i="1" dirty="0"/>
              <a:t>History of the Empire from the Death of Marcus. </a:t>
            </a:r>
            <a:r>
              <a:rPr lang="en-GB" dirty="0"/>
              <a:t>Translated by Edward C. Echols. Available at: </a:t>
            </a:r>
            <a:r>
              <a:rPr lang="en-GB" dirty="0">
                <a:hlinkClick r:id="rId3"/>
              </a:rPr>
              <a:t>https://www.livius.org/sources/content/herodian-s-roman-history/</a:t>
            </a:r>
            <a:r>
              <a:rPr lang="en-GB" dirty="0"/>
              <a:t> [Accessed 05/11/2020]</a:t>
            </a:r>
          </a:p>
          <a:p>
            <a:r>
              <a:rPr lang="en-GB" i="1" dirty="0"/>
              <a:t>Historia Augusta.</a:t>
            </a:r>
            <a:r>
              <a:rPr lang="en-GB" dirty="0"/>
              <a:t> (1924) Loeb Classical Library. Available at: </a:t>
            </a:r>
            <a:r>
              <a:rPr lang="en-GB" dirty="0">
                <a:hlinkClick r:id="rId4"/>
              </a:rPr>
              <a:t>https://penelope.uchicago.edu/Thayer/E/Roman/Texts/Historia_Augusta/Elagabalus/1*.html#18</a:t>
            </a:r>
            <a:r>
              <a:rPr lang="en-GB" dirty="0"/>
              <a:t> [Accessed 05/11/2020]</a:t>
            </a:r>
          </a:p>
          <a:p>
            <a:r>
              <a:rPr lang="en-GB" dirty="0"/>
              <a:t>Juvenal. (1869) </a:t>
            </a:r>
            <a:r>
              <a:rPr lang="en-GB" i="1" dirty="0"/>
              <a:t>Satires. </a:t>
            </a:r>
            <a:r>
              <a:rPr lang="en-GB" dirty="0"/>
              <a:t>Translated by Lewis Evans. London: Bell &amp; </a:t>
            </a:r>
            <a:r>
              <a:rPr lang="en-GB" dirty="0" err="1"/>
              <a:t>Daldy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https://sourcebooks.fordham.edu/ancient/juvenal3.asp</a:t>
            </a:r>
            <a:r>
              <a:rPr lang="en-GB" dirty="0"/>
              <a:t> [Accessed 05/11/2020]</a:t>
            </a:r>
          </a:p>
          <a:p>
            <a:r>
              <a:rPr lang="en-GB" dirty="0"/>
              <a:t>Ovid. (1903) </a:t>
            </a:r>
            <a:r>
              <a:rPr lang="en-GB" i="1" dirty="0"/>
              <a:t>Metamorphoses.</a:t>
            </a:r>
            <a:r>
              <a:rPr lang="en-GB" dirty="0"/>
              <a:t> Anthony S. Kline. Available at: </a:t>
            </a:r>
            <a:r>
              <a:rPr lang="en-GB" dirty="0">
                <a:hlinkClick r:id="rId6"/>
              </a:rPr>
              <a:t>https://ovid.lib.virginia.edu/trans/Ovhome.htm#askline</a:t>
            </a:r>
            <a:r>
              <a:rPr lang="en-GB" dirty="0"/>
              <a:t> [Accessed 05/11/2020]</a:t>
            </a:r>
          </a:p>
        </p:txBody>
      </p:sp>
    </p:spTree>
    <p:extLst>
      <p:ext uri="{BB962C8B-B14F-4D97-AF65-F5344CB8AC3E}">
        <p14:creationId xmlns:p14="http://schemas.microsoft.com/office/powerpoint/2010/main" val="679471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1A399-2A8F-4C74-A89E-278327141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- Modern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D935E-CFE8-46BF-AF37-1F02E6EAF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Taylor, R. (1997) ‘Two Pathic Subcultures in Ancient Rome’, </a:t>
            </a:r>
            <a:r>
              <a:rPr lang="en-GB" i="1" dirty="0"/>
              <a:t>Journal of the History of Sexuality.</a:t>
            </a:r>
            <a:r>
              <a:rPr lang="en-GB" dirty="0"/>
              <a:t> 7(3), pp. 319-371. Available at: </a:t>
            </a:r>
            <a:r>
              <a:rPr lang="en-GB" u="sng" dirty="0">
                <a:hlinkClick r:id="rId2"/>
              </a:rPr>
              <a:t>https://www.jstor.org/stable/4629633</a:t>
            </a:r>
            <a:r>
              <a:rPr lang="en-GB" dirty="0"/>
              <a:t> [Accessed 05/11/2020]</a:t>
            </a:r>
          </a:p>
          <a:p>
            <a:r>
              <a:rPr lang="en-GB" dirty="0"/>
              <a:t>Scott, A.G. (2018) </a:t>
            </a:r>
            <a:r>
              <a:rPr lang="en-GB" i="1" dirty="0"/>
              <a:t>Emperors and Usurpers: An Historical Commentary on Cassius </a:t>
            </a:r>
            <a:r>
              <a:rPr lang="en-GB" i="1" dirty="0" err="1"/>
              <a:t>Dio’s</a:t>
            </a:r>
            <a:r>
              <a:rPr lang="en-GB" i="1" dirty="0"/>
              <a:t> Roman History. </a:t>
            </a:r>
            <a:r>
              <a:rPr lang="en-GB" dirty="0"/>
              <a:t>New York: Oxford University Press. Available at: </a:t>
            </a:r>
            <a:r>
              <a:rPr lang="en-GB" dirty="0">
                <a:hlinkClick r:id="rId3"/>
              </a:rPr>
              <a:t>https://oxford.universitypressscholarship.com/view/10.1093/oso/9780190879594.001.0001/oso-9780190879594</a:t>
            </a:r>
            <a:r>
              <a:rPr lang="en-GB" dirty="0"/>
              <a:t> [Accessed 05/11/2020]</a:t>
            </a:r>
          </a:p>
          <a:p>
            <a:r>
              <a:rPr lang="en-GB" dirty="0" err="1"/>
              <a:t>Icks</a:t>
            </a:r>
            <a:r>
              <a:rPr lang="en-GB" dirty="0"/>
              <a:t>, M. (2011) </a:t>
            </a:r>
            <a:r>
              <a:rPr lang="en-GB" i="1" dirty="0"/>
              <a:t>The Crimes of Elagabalus: The Life and Legacy of Rome’s Decadent Boy Emperor.</a:t>
            </a:r>
            <a:r>
              <a:rPr lang="en-GB" dirty="0"/>
              <a:t> London: I.B. Tauris &amp; Co. Ltd.</a:t>
            </a:r>
          </a:p>
          <a:p>
            <a:r>
              <a:rPr lang="en-GB" dirty="0"/>
              <a:t>Ball, W. (1999) </a:t>
            </a:r>
            <a:r>
              <a:rPr lang="en-GB" i="1" dirty="0"/>
              <a:t>Rome in the East: The Transformation of an Empire. </a:t>
            </a:r>
            <a:r>
              <a:rPr lang="en-GB" dirty="0"/>
              <a:t>London: Routledge.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8800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Custom 4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7A8B8"/>
      </a:accent1>
      <a:accent2>
        <a:srgbClr val="55CDFC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1358</Words>
  <Application>Microsoft Office PowerPoint</Application>
  <PresentationFormat>Widescreen</PresentationFormat>
  <Paragraphs>82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Trebuchet MS</vt:lpstr>
      <vt:lpstr>Wingdings 3</vt:lpstr>
      <vt:lpstr>Facet</vt:lpstr>
      <vt:lpstr>Can Elagabalus be understood as a transgendered individual?</vt:lpstr>
      <vt:lpstr>Transgender</vt:lpstr>
      <vt:lpstr>PowerPoint Presentation</vt:lpstr>
      <vt:lpstr>Three Layers of Elagabalus</vt:lpstr>
      <vt:lpstr>Timeline of Reign</vt:lpstr>
      <vt:lpstr>CONCORDIA MILIT</vt:lpstr>
      <vt:lpstr>Herodian</vt:lpstr>
      <vt:lpstr>Herodian</vt:lpstr>
      <vt:lpstr>Dio</vt:lpstr>
      <vt:lpstr>Dio</vt:lpstr>
      <vt:lpstr>Syrian Orontes has long since flowed into the Tiber, and brought with it its language, morals, and the crooked harps with the flute-player, and its national tambourines, and girls made to stand for hire at the Circus. Go thither, you who fancy a barbarian harlot with embroidered turban.</vt:lpstr>
      <vt:lpstr>Simulation as Response to ‘Easternisation’</vt:lpstr>
      <vt:lpstr>PowerPoint Presentation</vt:lpstr>
      <vt:lpstr>Conclusion</vt:lpstr>
      <vt:lpstr>Bibliography - Images</vt:lpstr>
      <vt:lpstr>Bibliography – Ancient Sources</vt:lpstr>
      <vt:lpstr>Bibliography - Modern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Can Elagabalus be understood as a transgendered individual?</dc:title>
  <dc:creator>Paul Manton (1801747)</dc:creator>
  <cp:lastModifiedBy>Paul Manton (1801747)</cp:lastModifiedBy>
  <cp:revision>2</cp:revision>
  <dcterms:created xsi:type="dcterms:W3CDTF">2020-11-05T19:27:59Z</dcterms:created>
  <dcterms:modified xsi:type="dcterms:W3CDTF">2020-11-05T21:51:15Z</dcterms:modified>
</cp:coreProperties>
</file>