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58" r:id="rId5"/>
    <p:sldId id="259" r:id="rId6"/>
    <p:sldId id="260" r:id="rId7"/>
    <p:sldId id="269" r:id="rId8"/>
    <p:sldId id="261" r:id="rId9"/>
    <p:sldId id="262" r:id="rId10"/>
    <p:sldId id="263" r:id="rId11"/>
    <p:sldId id="264" r:id="rId12"/>
    <p:sldId id="265" r:id="rId13"/>
    <p:sldId id="270" r:id="rId14"/>
    <p:sldId id="266"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413" autoAdjust="0"/>
    <p:restoredTop sz="94660"/>
  </p:normalViewPr>
  <p:slideViewPr>
    <p:cSldViewPr>
      <p:cViewPr varScale="1">
        <p:scale>
          <a:sx n="83" d="100"/>
          <a:sy n="83" d="100"/>
        </p:scale>
        <p:origin x="-1435"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1D8BD707-D9CF-40AE-B4C6-C98DA3205C09}" type="datetimeFigureOut">
              <a:rPr lang="en-US" smtClean="0"/>
              <a:pPr/>
              <a:t>6/30/2023</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D8BD707-D9CF-40AE-B4C6-C98DA3205C09}" type="datetimeFigureOut">
              <a:rPr lang="en-US" smtClean="0"/>
              <a:pPr/>
              <a:t>6/30/2023</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1D8BD707-D9CF-40AE-B4C6-C98DA3205C09}" type="datetimeFigureOut">
              <a:rPr lang="en-US" smtClean="0"/>
              <a:pPr/>
              <a:t>6/30/2023</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1D8BD707-D9CF-40AE-B4C6-C98DA3205C09}" type="datetimeFigureOut">
              <a:rPr lang="en-US" smtClean="0"/>
              <a:pPr/>
              <a:t>6/30/2023</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1D8BD707-D9CF-40AE-B4C6-C98DA3205C09}" type="datetimeFigureOut">
              <a:rPr lang="en-US" smtClean="0"/>
              <a:pPr/>
              <a:t>6/30/2023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B6F15528-21DE-4FAA-801E-634DDDAF4B2B}"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6/30/2023</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6/30/2023</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D8BD707-D9CF-40AE-B4C6-C98DA3205C09}" type="datetimeFigureOut">
              <a:rPr lang="en-US" smtClean="0"/>
              <a:pPr/>
              <a:t>6/30/2023</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6/30/2023</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B6F15528-21DE-4FAA-801E-634DDDAF4B2B}"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6/30/2023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D8BD707-D9CF-40AE-B4C6-C98DA3205C09}" type="datetimeFigureOut">
              <a:rPr lang="en-US" smtClean="0"/>
              <a:pPr/>
              <a:t>6/30/2023</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6F15528-21DE-4FAA-801E-634DDDAF4B2B}"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dissolve/>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981200"/>
            <a:ext cx="8458200" cy="1222375"/>
          </a:xfrm>
        </p:spPr>
        <p:txBody>
          <a:bodyPr>
            <a:normAutofit fontScale="90000"/>
          </a:bodyPr>
          <a:lstStyle/>
          <a:p>
            <a:pPr algn="ctr"/>
            <a:r>
              <a:rPr lang="en-US" sz="2200" b="1" dirty="0" smtClean="0">
                <a:latin typeface="Times New Roman" pitchFamily="18" charset="0"/>
                <a:cs typeface="Times New Roman" pitchFamily="18" charset="0"/>
              </a:rPr>
              <a:t>Module name: </a:t>
            </a:r>
            <a:r>
              <a:rPr lang="en-US" sz="2200" dirty="0" smtClean="0">
                <a:latin typeface="Times New Roman" pitchFamily="18" charset="0"/>
                <a:cs typeface="Times New Roman" pitchFamily="18" charset="0"/>
              </a:rPr>
              <a:t>BMSW5102 – Developing Relationships and Workplace Achievement</a:t>
            </a:r>
            <a:br>
              <a:rPr lang="en-US" sz="2200" dirty="0" smtClean="0">
                <a:latin typeface="Times New Roman" pitchFamily="18" charset="0"/>
                <a:cs typeface="Times New Roman" pitchFamily="18" charset="0"/>
              </a:rPr>
            </a:br>
            <a:r>
              <a:rPr lang="en-US" sz="2200" b="1" dirty="0" smtClean="0">
                <a:latin typeface="Times New Roman" pitchFamily="18" charset="0"/>
                <a:cs typeface="Times New Roman" pitchFamily="18" charset="0"/>
              </a:rPr>
              <a:t>Assignment title: </a:t>
            </a:r>
            <a:r>
              <a:rPr lang="en-US" sz="2200" dirty="0" smtClean="0">
                <a:latin typeface="Times New Roman" pitchFamily="18" charset="0"/>
                <a:cs typeface="Times New Roman" pitchFamily="18" charset="0"/>
              </a:rPr>
              <a:t>Developing relationships and workplace </a:t>
            </a:r>
            <a:r>
              <a:rPr lang="en-US" sz="2200" dirty="0" err="1" smtClean="0">
                <a:latin typeface="Times New Roman" pitchFamily="18" charset="0"/>
                <a:cs typeface="Times New Roman" pitchFamily="18" charset="0"/>
              </a:rPr>
              <a:t>achievment</a:t>
            </a:r>
            <a:r>
              <a:rPr lang="en-US" sz="2200" dirty="0" smtClean="0">
                <a:latin typeface="Times New Roman" pitchFamily="18" charset="0"/>
                <a:cs typeface="Times New Roman" pitchFamily="18" charset="0"/>
              </a:rPr>
              <a:t> – national express</a:t>
            </a:r>
            <a:br>
              <a:rPr lang="en-US" sz="2200" dirty="0" smtClean="0">
                <a:latin typeface="Times New Roman" pitchFamily="18" charset="0"/>
                <a:cs typeface="Times New Roman" pitchFamily="18" charset="0"/>
              </a:rPr>
            </a:br>
            <a:r>
              <a:rPr lang="en-US" sz="2200" b="1" dirty="0" smtClean="0">
                <a:latin typeface="Times New Roman" pitchFamily="18" charset="0"/>
                <a:cs typeface="Times New Roman" pitchFamily="18" charset="0"/>
              </a:rPr>
              <a:t>Module tutor: </a:t>
            </a:r>
            <a:r>
              <a:rPr lang="en-US" sz="2200" dirty="0" err="1" smtClean="0">
                <a:latin typeface="Times New Roman" pitchFamily="18" charset="0"/>
                <a:cs typeface="Times New Roman" pitchFamily="18" charset="0"/>
              </a:rPr>
              <a:t>ZDr</a:t>
            </a:r>
            <a:r>
              <a:rPr lang="en-US" sz="2200" dirty="0" smtClean="0">
                <a:latin typeface="Times New Roman" pitchFamily="18" charset="0"/>
                <a:cs typeface="Times New Roman" pitchFamily="18" charset="0"/>
              </a:rPr>
              <a:t>. Doreen </a:t>
            </a:r>
            <a:r>
              <a:rPr lang="en-US" sz="2200" dirty="0" err="1" smtClean="0">
                <a:latin typeface="Times New Roman" pitchFamily="18" charset="0"/>
                <a:cs typeface="Times New Roman" pitchFamily="18" charset="0"/>
              </a:rPr>
              <a:t>Nyaa</a:t>
            </a:r>
            <a:r>
              <a:rPr lang="en-US" sz="2200" dirty="0" smtClean="0">
                <a:latin typeface="Times New Roman" pitchFamily="18" charset="0"/>
                <a:cs typeface="Times New Roman" pitchFamily="18" charset="0"/>
              </a:rPr>
              <a:t> </a:t>
            </a:r>
            <a:r>
              <a:rPr lang="en-US" sz="2200" dirty="0" err="1" smtClean="0">
                <a:latin typeface="Times New Roman" pitchFamily="18" charset="0"/>
                <a:cs typeface="Times New Roman" pitchFamily="18" charset="0"/>
              </a:rPr>
              <a:t>Amundam</a:t>
            </a:r>
            <a:r>
              <a:rPr lang="en-US" sz="2200" dirty="0" smtClean="0">
                <a:latin typeface="Times New Roman" pitchFamily="18" charset="0"/>
                <a:cs typeface="Times New Roman" pitchFamily="18" charset="0"/>
              </a:rPr>
              <a:t/>
            </a:r>
            <a:br>
              <a:rPr lang="en-US" sz="2200" dirty="0" smtClean="0">
                <a:latin typeface="Times New Roman" pitchFamily="18" charset="0"/>
                <a:cs typeface="Times New Roman" pitchFamily="18" charset="0"/>
              </a:rPr>
            </a:br>
            <a:r>
              <a:rPr lang="en-US" sz="2200" b="1" dirty="0" smtClean="0">
                <a:latin typeface="Times New Roman" pitchFamily="18" charset="0"/>
                <a:cs typeface="Times New Roman" pitchFamily="18" charset="0"/>
              </a:rPr>
              <a:t>Student: </a:t>
            </a:r>
            <a:r>
              <a:rPr lang="en-US" sz="2200" dirty="0" smtClean="0">
                <a:latin typeface="Times New Roman" pitchFamily="18" charset="0"/>
                <a:cs typeface="Times New Roman" pitchFamily="18" charset="0"/>
              </a:rPr>
              <a:t>Maria Francisca Bumbu</a:t>
            </a:r>
            <a:br>
              <a:rPr lang="en-US" sz="2200" dirty="0" smtClean="0">
                <a:latin typeface="Times New Roman" pitchFamily="18" charset="0"/>
                <a:cs typeface="Times New Roman" pitchFamily="18" charset="0"/>
              </a:rPr>
            </a:br>
            <a:r>
              <a:rPr lang="en-US" sz="2200" b="1" dirty="0" smtClean="0">
                <a:latin typeface="Times New Roman" pitchFamily="18" charset="0"/>
                <a:cs typeface="Times New Roman" pitchFamily="18" charset="0"/>
              </a:rPr>
              <a:t>Student ID: </a:t>
            </a:r>
            <a:r>
              <a:rPr lang="en-US" sz="2200" dirty="0" smtClean="0">
                <a:latin typeface="Times New Roman" pitchFamily="18" charset="0"/>
                <a:cs typeface="Times New Roman" pitchFamily="18" charset="0"/>
              </a:rPr>
              <a:t>2121820</a:t>
            </a:r>
            <a:r>
              <a:rPr lang="en-US" dirty="0" smtClean="0"/>
              <a:t/>
            </a:r>
            <a:br>
              <a:rPr lang="en-US" dirty="0" smtClean="0"/>
            </a:br>
            <a:endParaRPr lang="en-US" dirty="0"/>
          </a:p>
        </p:txBody>
      </p:sp>
    </p:spTree>
  </p:cSld>
  <p:clrMapOvr>
    <a:masterClrMapping/>
  </p:clrMapOvr>
  <p:transition spd="med">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Introduction</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pPr algn="just">
              <a:buNone/>
            </a:pPr>
            <a:r>
              <a:rPr lang="en-US" dirty="0" smtClean="0"/>
              <a:t>		</a:t>
            </a:r>
            <a:r>
              <a:rPr lang="en-US" sz="2600" dirty="0" smtClean="0">
                <a:latin typeface="Arial" pitchFamily="34" charset="0"/>
                <a:cs typeface="Arial" pitchFamily="34" charset="0"/>
              </a:rPr>
              <a:t>This presentation is going to discuss aspects in regards to employee motivation, motivation theories and the difference between intrinsic and extrinsic motivation types in general and for National Express in particular.</a:t>
            </a:r>
          </a:p>
          <a:p>
            <a:pPr algn="just">
              <a:buNone/>
            </a:pPr>
            <a:r>
              <a:rPr lang="en-US" sz="2600" dirty="0" smtClean="0">
                <a:latin typeface="Arial" pitchFamily="34" charset="0"/>
                <a:cs typeface="Arial" pitchFamily="34" charset="0"/>
              </a:rPr>
              <a:t>		In December of 1992, National Express Group PLC came into existence and made its debut on the London Stock Exchange. The market initially valued the newly established company at £60 million. According to the prospectus, the primary goals of the company were to enhance the profitability of their fundamental coach business, explore fresh possibilities and services within their current operations, and consider financially feasible acquisitions in the passenger transport market.</a:t>
            </a:r>
            <a:endParaRPr lang="en-US" sz="2600" dirty="0">
              <a:latin typeface="Arial" pitchFamily="34" charset="0"/>
              <a:cs typeface="Arial" pitchFamily="34" charset="0"/>
            </a:endParaRPr>
          </a:p>
        </p:txBody>
      </p:sp>
    </p:spTree>
  </p:cSld>
  <p:clrMapOvr>
    <a:masterClrMapping/>
  </p:clrMapOvr>
  <p:transition spd="med">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tse4.mm.bing.net/th?id=OIP.FJVW8KiuNyNqwuq73HuNVAHaE8&amp;pid=Api&amp;P=0&amp;h=180"/>
          <p:cNvPicPr>
            <a:picLocks noChangeAspect="1" noChangeArrowheads="1"/>
          </p:cNvPicPr>
          <p:nvPr/>
        </p:nvPicPr>
        <p:blipFill>
          <a:blip r:embed="rId2"/>
          <a:srcRect/>
          <a:stretch>
            <a:fillRect/>
          </a:stretch>
        </p:blipFill>
        <p:spPr bwMode="auto">
          <a:xfrm>
            <a:off x="3048000" y="533400"/>
            <a:ext cx="2571750" cy="1714500"/>
          </a:xfrm>
          <a:prstGeom prst="rect">
            <a:avLst/>
          </a:prstGeom>
          <a:noFill/>
        </p:spPr>
      </p:pic>
      <p:pic>
        <p:nvPicPr>
          <p:cNvPr id="1030" name="Picture 6" descr="Ticket promotions have boosted National Expess' profits "/>
          <p:cNvPicPr>
            <a:picLocks noChangeAspect="1" noChangeArrowheads="1"/>
          </p:cNvPicPr>
          <p:nvPr/>
        </p:nvPicPr>
        <p:blipFill>
          <a:blip r:embed="rId3"/>
          <a:srcRect/>
          <a:stretch>
            <a:fillRect/>
          </a:stretch>
        </p:blipFill>
        <p:spPr bwMode="auto">
          <a:xfrm>
            <a:off x="1143000" y="2514600"/>
            <a:ext cx="6324600" cy="3933826"/>
          </a:xfrm>
          <a:prstGeom prst="rect">
            <a:avLst/>
          </a:prstGeom>
          <a:noFill/>
        </p:spPr>
      </p:pic>
    </p:spTree>
  </p:cSld>
  <p:clrMapOvr>
    <a:masterClrMapping/>
  </p:clrMapOvr>
  <p:transition spd="med">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The meaning of employee motivation</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algn="just">
              <a:buNone/>
            </a:pPr>
            <a:r>
              <a:rPr lang="en-US" dirty="0" smtClean="0">
                <a:latin typeface="Arial" pitchFamily="34" charset="0"/>
                <a:cs typeface="Arial" pitchFamily="34" charset="0"/>
              </a:rPr>
              <a:t>		The level of enthusiasm, dedication, and ingenuity that employees bring to their work is what defines employee motivation. These motivated individuals are the ones who wake up each morning with a sense of anticipation, ready to embrace their work and tackle fresh obstacles with enthusiasm. Anticipating the opportunity to acquire fresh expertise, expand their limits, and assume additional duties is something that they eagerly await. Not only are they bursting with energy and passion, but they also offer numerous advantages for your business (Anderson, 2014). They exhibit higher levels of productivity, demonstrate lower rates of turnover, and infuse the entire team with a positive atmosphere. Numerous businesses have dedicated considerable effort to deciphering the most effective methods for instilling motivation in their employees.</a:t>
            </a:r>
          </a:p>
          <a:p>
            <a:pPr>
              <a:buNone/>
            </a:pPr>
            <a:r>
              <a:rPr lang="en-US" dirty="0" smtClean="0"/>
              <a:t/>
            </a:r>
            <a:br>
              <a:rPr lang="en-US" dirty="0" smtClean="0"/>
            </a:br>
            <a:endParaRPr lang="en-US" dirty="0"/>
          </a:p>
        </p:txBody>
      </p:sp>
    </p:spTree>
  </p:cSld>
  <p:clrMapOvr>
    <a:masterClrMapping/>
  </p:clrMapOvr>
  <p:transition spd="med">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just">
              <a:buNone/>
            </a:pPr>
            <a:r>
              <a:rPr lang="en-US" dirty="0" smtClean="0"/>
              <a:t>		Motivation can be categorized into two distinct types: intrinsic and extrinsic. According to </a:t>
            </a:r>
            <a:r>
              <a:rPr lang="en-US" dirty="0" err="1" smtClean="0"/>
              <a:t>Amabile</a:t>
            </a:r>
            <a:r>
              <a:rPr lang="en-US" dirty="0" smtClean="0"/>
              <a:t> (1993), extrinsic motivation is described as follows: </a:t>
            </a:r>
          </a:p>
          <a:p>
            <a:r>
              <a:rPr lang="en-US" dirty="0" smtClean="0"/>
              <a:t>People experience inherent motivation when Their quest is driven by the pursuit of pleasure, fascination, and the fulfillment of their desires;</a:t>
            </a:r>
          </a:p>
          <a:p>
            <a:r>
              <a:rPr lang="en-US" dirty="0" smtClean="0"/>
              <a:t>When it comes to motivation, individuals can be classified as being extrinsically motivated when they Partake in the necessary labor in pursuit of a specific objective. The task at hand is distinct from the actual work being done. </a:t>
            </a:r>
          </a:p>
          <a:p>
            <a:pPr>
              <a:buNone/>
            </a:pPr>
            <a:r>
              <a:rPr lang="en-US" dirty="0" smtClean="0"/>
              <a:t/>
            </a:r>
            <a:br>
              <a:rPr lang="en-US" dirty="0" smtClean="0"/>
            </a:br>
            <a:endParaRPr lang="en-US" dirty="0"/>
          </a:p>
        </p:txBody>
      </p:sp>
    </p:spTree>
  </p:cSld>
  <p:clrMapOvr>
    <a:masterClrMapping/>
  </p:clrMapOvr>
  <p:transition spd="med">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pPr algn="just">
              <a:buNone/>
            </a:pPr>
            <a:r>
              <a:rPr lang="en-US" dirty="0" smtClean="0">
                <a:latin typeface="Arial" pitchFamily="34" charset="0"/>
                <a:cs typeface="Arial" pitchFamily="34" charset="0"/>
              </a:rPr>
              <a:t>		Employee motivation is a critical component of the broader equation that encompasses motivation and performance. It is frequently emphasized as a key factor in achieving success. The study of employee behavior is significant as it offers valuable insights and serves as a foundation for predicting future actions. Employee motivation is a complex subject that encompasses various theories and perspectives. There is a unanimous consensus regarding its acceptance. Additionally, motivational philosophies can be categorized into three distinct classes. The initial focus of research in motivation can be attributed to content motivation, process motivation, and reinforcement theory, as discussed by </a:t>
            </a:r>
            <a:r>
              <a:rPr lang="en-US" dirty="0" err="1" smtClean="0">
                <a:latin typeface="Arial" pitchFamily="34" charset="0"/>
                <a:cs typeface="Arial" pitchFamily="34" charset="0"/>
              </a:rPr>
              <a:t>Lussier</a:t>
            </a:r>
            <a:r>
              <a:rPr lang="en-US" dirty="0" smtClean="0">
                <a:latin typeface="Arial" pitchFamily="34" charset="0"/>
                <a:cs typeface="Arial" pitchFamily="34" charset="0"/>
              </a:rPr>
              <a:t> (2017). The divisional class places emphasis on content motivation and centers around the identification and understanding of individual needs. The employees are at the core of this category of theories. The basis for these theories is partially derived from Maslow's hierarchy of needs. Needs, a dominant concept in the field of psychology, delineate the fundamental requirements for psychological well-being and personal fulfillment in individuals (Nilsson, 2017).</a:t>
            </a:r>
          </a:p>
          <a:p>
            <a:pPr>
              <a:buNone/>
            </a:pPr>
            <a:r>
              <a:rPr lang="en-US" dirty="0" smtClean="0"/>
              <a:t/>
            </a:r>
            <a:br>
              <a:rPr lang="en-US" dirty="0" smtClean="0"/>
            </a:br>
            <a:endParaRPr lang="en-US" dirty="0"/>
          </a:p>
        </p:txBody>
      </p:sp>
    </p:spTree>
  </p:cSld>
  <p:clrMapOvr>
    <a:masterClrMapping/>
  </p:clrMapOvr>
  <p:transition spd="med">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employee motivation definition"/>
          <p:cNvPicPr>
            <a:picLocks noChangeAspect="1" noChangeArrowheads="1"/>
          </p:cNvPicPr>
          <p:nvPr/>
        </p:nvPicPr>
        <p:blipFill>
          <a:blip r:embed="rId2"/>
          <a:srcRect/>
          <a:stretch>
            <a:fillRect/>
          </a:stretch>
        </p:blipFill>
        <p:spPr bwMode="auto">
          <a:xfrm>
            <a:off x="2057400" y="457200"/>
            <a:ext cx="5486400" cy="2819400"/>
          </a:xfrm>
          <a:prstGeom prst="rect">
            <a:avLst/>
          </a:prstGeom>
          <a:noFill/>
        </p:spPr>
      </p:pic>
      <p:pic>
        <p:nvPicPr>
          <p:cNvPr id="26630" name="Picture 6" descr="No alt text provided for this image"/>
          <p:cNvPicPr>
            <a:picLocks noChangeAspect="1" noChangeArrowheads="1"/>
          </p:cNvPicPr>
          <p:nvPr/>
        </p:nvPicPr>
        <p:blipFill>
          <a:blip r:embed="rId3"/>
          <a:srcRect/>
          <a:stretch>
            <a:fillRect/>
          </a:stretch>
        </p:blipFill>
        <p:spPr bwMode="auto">
          <a:xfrm>
            <a:off x="1905000" y="3429000"/>
            <a:ext cx="5610225" cy="3219451"/>
          </a:xfrm>
          <a:prstGeom prst="rect">
            <a:avLst/>
          </a:prstGeom>
          <a:noFill/>
        </p:spPr>
      </p:pic>
    </p:spTree>
  </p:cSld>
  <p:clrMapOvr>
    <a:masterClrMapping/>
  </p:clrMapOvr>
  <p:transition spd="med">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Key difference between extrinsic and intrinsic motivation types</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pPr algn="just">
              <a:buNone/>
            </a:pPr>
            <a:r>
              <a:rPr lang="en-US" dirty="0" smtClean="0"/>
              <a:t>		Motivation can be categorized into two distinct types: intrinsic and extrinsic. According to </a:t>
            </a:r>
            <a:r>
              <a:rPr lang="en-US" dirty="0" err="1" smtClean="0"/>
              <a:t>Amabile</a:t>
            </a:r>
            <a:r>
              <a:rPr lang="en-US" dirty="0" smtClean="0"/>
              <a:t> (1993), extrinsic motivation is described as follows: </a:t>
            </a:r>
          </a:p>
          <a:p>
            <a:r>
              <a:rPr lang="en-US" dirty="0" smtClean="0"/>
              <a:t>People experience inherent motivation when Their quest is driven by the pursuit of pleasure, fascination, and the fulfillment of their desires;</a:t>
            </a:r>
          </a:p>
          <a:p>
            <a:r>
              <a:rPr lang="en-US" dirty="0" smtClean="0"/>
              <a:t>When it comes to motivation, individuals can be classified as being extrinsically motivated when they Partake in the necessary labor in pursuit of a specific objective. The task at hand is distinct from the actual work being done. </a:t>
            </a:r>
          </a:p>
          <a:p>
            <a:pPr>
              <a:buNone/>
            </a:pPr>
            <a:endParaRPr lang="en-US" dirty="0"/>
          </a:p>
        </p:txBody>
      </p:sp>
    </p:spTree>
  </p:cSld>
  <p:clrMapOvr>
    <a:masterClrMapping/>
  </p:clrMapOvr>
  <p:transition spd="med">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pPr algn="just">
              <a:buNone/>
            </a:pPr>
            <a:r>
              <a:rPr lang="en-US" dirty="0" smtClean="0">
                <a:latin typeface="Arial" pitchFamily="34" charset="0"/>
                <a:cs typeface="Arial" pitchFamily="34" charset="0"/>
              </a:rPr>
              <a:t>		The difference between inner and outer motivation, as the researchers say, is obvious This also applies to intrinsic and extrinsic motivation Influence each other. </a:t>
            </a:r>
            <a:r>
              <a:rPr lang="en-US" dirty="0" err="1" smtClean="0">
                <a:latin typeface="Arial" pitchFamily="34" charset="0"/>
                <a:cs typeface="Arial" pitchFamily="34" charset="0"/>
              </a:rPr>
              <a:t>Deci</a:t>
            </a:r>
            <a:r>
              <a:rPr lang="en-US" dirty="0" smtClean="0">
                <a:latin typeface="Arial" pitchFamily="34" charset="0"/>
                <a:cs typeface="Arial" pitchFamily="34" charset="0"/>
              </a:rPr>
              <a:t> (1972) claimed that in In some cases, extrinsic motivators may be reduced Intrinsic motivation. He thinks if rich administered incidentally, it substantially reduces the motivation. but if Money is not allocated conditionally. </a:t>
            </a:r>
            <a:r>
              <a:rPr lang="en-US" dirty="0" err="1" smtClean="0">
                <a:latin typeface="Arial" pitchFamily="34" charset="0"/>
                <a:cs typeface="Arial" pitchFamily="34" charset="0"/>
              </a:rPr>
              <a:t>Amabile</a:t>
            </a:r>
            <a:r>
              <a:rPr lang="en-US" dirty="0" smtClean="0">
                <a:latin typeface="Arial" pitchFamily="34" charset="0"/>
                <a:cs typeface="Arial" pitchFamily="34" charset="0"/>
              </a:rPr>
              <a:t> (1993) responded to this discussion by saying: Although extrinsic motivation can play a role Unlike intrinsic motivation, it can also have a Reinforcing effect: "once the external frame“ (</a:t>
            </a:r>
            <a:r>
              <a:rPr lang="en-US" dirty="0" err="1" smtClean="0">
                <a:latin typeface="Arial" pitchFamily="34" charset="0"/>
                <a:cs typeface="Arial" pitchFamily="34" charset="0"/>
              </a:rPr>
              <a:t>Alshmemri</a:t>
            </a:r>
            <a:r>
              <a:rPr lang="en-US" dirty="0" smtClean="0">
                <a:latin typeface="Arial" pitchFamily="34" charset="0"/>
                <a:cs typeface="Arial" pitchFamily="34" charset="0"/>
              </a:rPr>
              <a:t>, </a:t>
            </a:r>
            <a:r>
              <a:rPr lang="en-US" dirty="0" err="1" smtClean="0">
                <a:latin typeface="Arial" pitchFamily="34" charset="0"/>
                <a:cs typeface="Arial" pitchFamily="34" charset="0"/>
              </a:rPr>
              <a:t>Shahwan-Akl</a:t>
            </a:r>
            <a:r>
              <a:rPr lang="en-US" dirty="0" smtClean="0">
                <a:latin typeface="Arial" pitchFamily="34" charset="0"/>
                <a:cs typeface="Arial" pitchFamily="34" charset="0"/>
              </a:rPr>
              <a:t> &amp; Maude, 2017). Motivation is taken care of, but intrinsic motivation is Lead to high levels of satisfaction and performance."</a:t>
            </a:r>
          </a:p>
          <a:p>
            <a:pPr algn="just">
              <a:buNone/>
            </a:pPr>
            <a:r>
              <a:rPr lang="en-US" dirty="0" smtClean="0">
                <a:latin typeface="Arial" pitchFamily="34" charset="0"/>
                <a:cs typeface="Arial" pitchFamily="34" charset="0"/>
              </a:rPr>
              <a:t/>
            </a:r>
            <a:br>
              <a:rPr lang="en-US" dirty="0" smtClean="0">
                <a:latin typeface="Arial" pitchFamily="34" charset="0"/>
                <a:cs typeface="Arial" pitchFamily="34" charset="0"/>
              </a:rPr>
            </a:br>
            <a:endParaRPr lang="en-US" dirty="0">
              <a:latin typeface="Arial" pitchFamily="34" charset="0"/>
              <a:cs typeface="Arial" pitchFamily="34" charset="0"/>
            </a:endParaRPr>
          </a:p>
        </p:txBody>
      </p:sp>
    </p:spTree>
  </p:cSld>
  <p:clrMapOvr>
    <a:masterClrMapping/>
  </p:clrMapOvr>
  <p:transition spd="med">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ntrinsic vs extrinsic motivation comparison"/>
          <p:cNvPicPr>
            <a:picLocks noChangeAspect="1" noChangeArrowheads="1"/>
          </p:cNvPicPr>
          <p:nvPr/>
        </p:nvPicPr>
        <p:blipFill>
          <a:blip r:embed="rId2"/>
          <a:srcRect/>
          <a:stretch>
            <a:fillRect/>
          </a:stretch>
        </p:blipFill>
        <p:spPr bwMode="auto">
          <a:xfrm>
            <a:off x="685800" y="1600200"/>
            <a:ext cx="7915275" cy="4067176"/>
          </a:xfrm>
          <a:prstGeom prst="rect">
            <a:avLst/>
          </a:prstGeom>
          <a:noFill/>
        </p:spPr>
      </p:pic>
    </p:spTree>
  </p:cSld>
  <p:clrMapOvr>
    <a:masterClrMapping/>
  </p:clrMapOvr>
  <p:transition spd="med">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KEY MOTIVATION THEORIES</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pPr>
              <a:buNone/>
            </a:pPr>
            <a:r>
              <a:rPr lang="en-US" b="1" i="1" dirty="0" smtClean="0"/>
              <a:t>		</a:t>
            </a:r>
            <a:r>
              <a:rPr lang="en-US" sz="1800" b="1" i="1" dirty="0" smtClean="0">
                <a:latin typeface="Arial" pitchFamily="34" charset="0"/>
                <a:cs typeface="Arial" pitchFamily="34" charset="0"/>
              </a:rPr>
              <a:t>Classic theory of motivation</a:t>
            </a:r>
          </a:p>
          <a:p>
            <a:pPr algn="just">
              <a:buNone/>
            </a:pPr>
            <a:r>
              <a:rPr lang="en-US" dirty="0" smtClean="0"/>
              <a:t>		</a:t>
            </a:r>
            <a:r>
              <a:rPr lang="en-US" sz="1800" dirty="0" smtClean="0">
                <a:latin typeface="Arial" pitchFamily="34" charset="0"/>
                <a:cs typeface="Arial" pitchFamily="34" charset="0"/>
              </a:rPr>
              <a:t>Frederick W. Taylor conducted extensive research on the performance of employees with the aim of enhancing their efficiency. He argued that monetary compensation played a pivotal role in motivating industrial workers to achieve higher levels of productivity. According to his theory, money served as the primary incentive for employees. Taylor proposed that an increase in wages would lead to a corresponding increase in productivity. </a:t>
            </a:r>
          </a:p>
          <a:p>
            <a:pPr algn="just">
              <a:buNone/>
            </a:pPr>
            <a:endParaRPr lang="en-US" sz="1800" b="1" i="1" dirty="0" smtClean="0">
              <a:latin typeface="Arial" pitchFamily="34" charset="0"/>
              <a:cs typeface="Arial" pitchFamily="34" charset="0"/>
            </a:endParaRPr>
          </a:p>
          <a:p>
            <a:pPr algn="just">
              <a:buNone/>
            </a:pPr>
            <a:r>
              <a:rPr lang="en-US" sz="1800" b="1" i="1" dirty="0" smtClean="0">
                <a:latin typeface="Arial" pitchFamily="34" charset="0"/>
                <a:cs typeface="Arial" pitchFamily="34" charset="0"/>
              </a:rPr>
              <a:t>		</a:t>
            </a:r>
            <a:r>
              <a:rPr lang="en-US" sz="1800" b="1" i="1" dirty="0" smtClean="0">
                <a:effectLst>
                  <a:outerShdw blurRad="38100" dist="38100" dir="2700000" algn="tl">
                    <a:srgbClr val="000000">
                      <a:alpha val="43137"/>
                    </a:srgbClr>
                  </a:outerShdw>
                </a:effectLst>
                <a:latin typeface="Arial" pitchFamily="34" charset="0"/>
                <a:cs typeface="Arial" pitchFamily="34" charset="0"/>
              </a:rPr>
              <a:t>Herzberg’s Motivation-Hygiene Theory</a:t>
            </a:r>
          </a:p>
          <a:p>
            <a:pPr algn="just">
              <a:buNone/>
            </a:pPr>
            <a:r>
              <a:rPr lang="en-US" sz="1800" dirty="0" smtClean="0"/>
              <a:t>		According to Herzberg's theory on motivation, job content serves as a source of satisfaction. Within this theory, motivation factors encompass various elements such as achievement, recognition, the nature of the work itself, responsibility, opportunities for advancement, and personal growth. When any one of these factors is fulfilled, it leads to a sense of satisfaction and subsequently encourages productivity. To cultivate a self-motivated workforce, companies should emphasize these elements and enhance job satisfaction by creating more challenging tasks. Managers can also intrinsically motivate employees by providing feedback and recognition. On the other hand, hygiene factors such as working conditions, company policies, supervision, salary, and incentive pay have an impact on employees' motivation and, consequently, their level of productivity.</a:t>
            </a:r>
            <a:endParaRPr lang="en-US" sz="1800" b="1" i="1" dirty="0">
              <a:latin typeface="Arial" pitchFamily="34" charset="0"/>
              <a:cs typeface="Arial" pitchFamily="34" charset="0"/>
            </a:endParaRPr>
          </a:p>
        </p:txBody>
      </p:sp>
    </p:spTree>
  </p:cSld>
  <p:clrMapOvr>
    <a:masterClrMapping/>
  </p:clrMapOvr>
  <p:transition spd="med">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533400"/>
            <a:ext cx="8686800" cy="5546725"/>
          </a:xfrm>
        </p:spPr>
        <p:txBody>
          <a:bodyPr>
            <a:normAutofit/>
          </a:bodyPr>
          <a:lstStyle/>
          <a:p>
            <a:pPr>
              <a:buNone/>
            </a:pPr>
            <a:r>
              <a:rPr lang="en-US" sz="1800" b="1" i="1" dirty="0" smtClean="0">
                <a:effectLst>
                  <a:outerShdw blurRad="38100" dist="38100" dir="2700000" algn="tl">
                    <a:srgbClr val="000000">
                      <a:alpha val="43137"/>
                    </a:srgbClr>
                  </a:outerShdw>
                </a:effectLst>
                <a:latin typeface="Arial" pitchFamily="34" charset="0"/>
                <a:cs typeface="Arial" pitchFamily="34" charset="0"/>
              </a:rPr>
              <a:t>		Maslow’s hierarchy theory</a:t>
            </a:r>
          </a:p>
          <a:p>
            <a:pPr algn="just">
              <a:buNone/>
            </a:pPr>
            <a:r>
              <a:rPr lang="en-US" sz="1800" dirty="0" smtClean="0"/>
              <a:t>		Maslow’s hierarchy theory is widely acknowledged as the preeminent theory of motivation and is frequently cited in scholarly discourse. According to Maslow, employee benefit programs can be classified into four distinct categories of welfare needs: physical needs, security needs, social needs, and self-actualization needs (</a:t>
            </a:r>
            <a:r>
              <a:rPr lang="en-US" sz="1800" dirty="0" smtClean="0">
                <a:latin typeface="Arial" pitchFamily="34" charset="0"/>
                <a:cs typeface="Arial" pitchFamily="34" charset="0"/>
              </a:rPr>
              <a:t>Maslow &amp; Lowery, 1998</a:t>
            </a:r>
            <a:r>
              <a:rPr lang="en-US" sz="1800" dirty="0" smtClean="0"/>
              <a:t>). It is posited that individuals must first fulfill their lower-level needs before progressing to higher-level needs. The benefits package for physical demands includes a variety of financial incentives such as loans, dividends, year-end bonuses, savings subsidies, emergency and meal subsidies. Additionally, employees are entitled to individual annual vacations, national holidays, paid leaves, and housing benefits. According to a news report by New Straits Times on April 6, 2010, civil servants are now able to apply for a loan of RM5000 to purchase computer equipment, software, and other computer-related items under a new scheme. Furthermore, civil servants have access to lower interest rates for loans on housing and cars, a benefit not enjoyed by employees in the private sector. This serves as an advantageous opportunity to attract and motivate individuals to work for the government.</a:t>
            </a:r>
          </a:p>
          <a:p>
            <a:pPr>
              <a:buNone/>
            </a:pPr>
            <a:r>
              <a:rPr lang="en-US" sz="1800" dirty="0" smtClean="0"/>
              <a:t/>
            </a:r>
            <a:br>
              <a:rPr lang="en-US" sz="1800" dirty="0" smtClean="0"/>
            </a:br>
            <a:endParaRPr lang="en-US" sz="1800" b="1" i="1" dirty="0">
              <a:effectLst>
                <a:outerShdw blurRad="38100" dist="38100" dir="2700000" algn="tl">
                  <a:srgbClr val="000000">
                    <a:alpha val="43137"/>
                  </a:srgbClr>
                </a:outerShdw>
              </a:effectLst>
              <a:latin typeface="Arial" pitchFamily="34" charset="0"/>
              <a:cs typeface="Arial" pitchFamily="34" charset="0"/>
            </a:endParaRPr>
          </a:p>
        </p:txBody>
      </p:sp>
    </p:spTree>
  </p:cSld>
  <p:clrMapOvr>
    <a:masterClrMapping/>
  </p:clrMapOvr>
  <p:transition spd="med">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employee moticate hierarchy"/>
          <p:cNvPicPr>
            <a:picLocks noChangeAspect="1" noChangeArrowheads="1"/>
          </p:cNvPicPr>
          <p:nvPr/>
        </p:nvPicPr>
        <p:blipFill>
          <a:blip r:embed="rId2"/>
          <a:srcRect/>
          <a:stretch>
            <a:fillRect/>
          </a:stretch>
        </p:blipFill>
        <p:spPr bwMode="auto">
          <a:xfrm>
            <a:off x="381001" y="1219200"/>
            <a:ext cx="8153400" cy="5338763"/>
          </a:xfrm>
          <a:prstGeom prst="rect">
            <a:avLst/>
          </a:prstGeom>
          <a:noFill/>
        </p:spPr>
      </p:pic>
    </p:spTree>
  </p:cSld>
  <p:clrMapOvr>
    <a:masterClrMapping/>
  </p:clrMapOvr>
  <p:transition spd="med">
    <p:dissolv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Conclusion</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20000"/>
          </a:bodyPr>
          <a:lstStyle/>
          <a:p>
            <a:pPr algn="just">
              <a:buNone/>
            </a:pPr>
            <a:r>
              <a:rPr lang="en-US" dirty="0" smtClean="0">
                <a:latin typeface="Arial" pitchFamily="34" charset="0"/>
                <a:cs typeface="Arial" pitchFamily="34" charset="0"/>
              </a:rPr>
              <a:t>		Motivation plays a crucial role in every aspect of life. Management of an organization is crucial and therefore requires effective oversight. Achieving a high level of profitability within the organization is of utmost importance. Hence, it is imperative for those in positions of authority to adhere to established norms and exercise their power in a manner that is both commanding and respectable. Targeting positive impact is the guiding principle that directs representative actions. Motivating individuals to ensure that they deliver their endeavors In the pursuit of hierarchical accomplishment.</a:t>
            </a:r>
            <a:endParaRPr lang="en-US" dirty="0">
              <a:latin typeface="Arial" pitchFamily="34" charset="0"/>
              <a:cs typeface="Arial" pitchFamily="34" charset="0"/>
            </a:endParaRPr>
          </a:p>
        </p:txBody>
      </p:sp>
    </p:spTree>
  </p:cSld>
  <p:clrMapOvr>
    <a:masterClrMapping/>
  </p:clrMapOvr>
  <p:transition spd="med">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rPr>
              <a:t>references</a:t>
            </a:r>
            <a:endParaRPr lang="en-US" b="1" dirty="0">
              <a:effectLst>
                <a:outerShdw blurRad="38100" dist="38100" dir="2700000" algn="tl">
                  <a:srgbClr val="000000">
                    <a:alpha val="43137"/>
                  </a:srgbClr>
                </a:outerShdw>
                <a:reflection blurRad="12700" stA="48000" endA="300" endPos="55000" dir="5400000" sy="-90000" algn="bl" rotWithShape="0"/>
              </a:effectLst>
              <a:latin typeface="Arial" pitchFamily="34" charset="0"/>
              <a:cs typeface="Arial" pitchFamily="34" charset="0"/>
            </a:endParaRPr>
          </a:p>
        </p:txBody>
      </p:sp>
      <p:pic>
        <p:nvPicPr>
          <p:cNvPr id="1026" name="Picture 2"/>
          <p:cNvPicPr>
            <a:picLocks noChangeAspect="1" noChangeArrowheads="1"/>
          </p:cNvPicPr>
          <p:nvPr/>
        </p:nvPicPr>
        <p:blipFill>
          <a:blip r:embed="rId2"/>
          <a:srcRect/>
          <a:stretch>
            <a:fillRect/>
          </a:stretch>
        </p:blipFill>
        <p:spPr bwMode="auto">
          <a:xfrm>
            <a:off x="84137" y="1371600"/>
            <a:ext cx="9059863" cy="4981575"/>
          </a:xfrm>
          <a:prstGeom prst="rect">
            <a:avLst/>
          </a:prstGeom>
          <a:noFill/>
          <a:ln w="9525">
            <a:noFill/>
            <a:miter lim="800000"/>
            <a:headEnd/>
            <a:tailEnd/>
          </a:ln>
          <a:effectLst/>
        </p:spPr>
      </p:pic>
    </p:spTree>
  </p:cSld>
  <p:clrMapOvr>
    <a:masterClrMapping/>
  </p:clrMapOvr>
  <p:transition spd="med">
    <p:dissolv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39</TotalTime>
  <Words>29</Words>
  <Application>Microsoft Office PowerPoint</Application>
  <PresentationFormat>On-screen Show (4:3)</PresentationFormat>
  <Paragraphs>31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Trek</vt:lpstr>
      <vt:lpstr>Module name: BMSW5102 – Developing Relationships and Workplace Achievement Assignment title: Developing relationships and workplace achievment – national express Module tutor: ZDr. Doreen Nyaa Amundam Student: Maria Francisca Bumbu Student ID: 2121820 </vt:lpstr>
      <vt:lpstr>Introduction</vt:lpstr>
      <vt:lpstr>Slide 3</vt:lpstr>
      <vt:lpstr>The meaning of employee motivation</vt:lpstr>
      <vt:lpstr>Slide 5</vt:lpstr>
      <vt:lpstr>Slide 6</vt:lpstr>
      <vt:lpstr>Slide 7</vt:lpstr>
      <vt:lpstr>Key difference between extrinsic and intrinsic motivation types</vt:lpstr>
      <vt:lpstr>Slide 9</vt:lpstr>
      <vt:lpstr>Slide 10</vt:lpstr>
      <vt:lpstr>KEY MOTIVATION THEORIES</vt:lpstr>
      <vt:lpstr>Slide 12</vt:lpstr>
      <vt:lpstr>Slide 13</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BMSW5102 – Developing Relationships and Workplace Achievement Assignment title: Developing relationships and workplace achievment – national express Module tutor: ZDr. Doreen Nyaa Amundam Student: Maria Francisca Bumbu Student ID: 2121820 </dc:title>
  <cp:lastModifiedBy>Francisca Bumbu</cp:lastModifiedBy>
  <cp:revision>10</cp:revision>
  <dcterms:created xsi:type="dcterms:W3CDTF">2006-08-16T00:00:00Z</dcterms:created>
  <dcterms:modified xsi:type="dcterms:W3CDTF">2023-06-30T00:15:56Z</dcterms:modified>
</cp:coreProperties>
</file>