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4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9AE022-899B-4B86-8132-8669211FE3BC}" type="datetimeFigureOut">
              <a:rPr lang="en-GB" smtClean="0"/>
              <a:t>13/10/2019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010005-A93B-43FB-894F-5062E1AE5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9765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1C9063-B2E1-42C4-BC55-0A0669CAC52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1864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AC33F-F03D-4DA7-BF70-E7D1D1B8AB9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6778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AC33F-F03D-4DA7-BF70-E7D1D1B8AB9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17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AC33F-F03D-4DA7-BF70-E7D1D1B8AB9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8871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AC33F-F03D-4DA7-BF70-E7D1D1B8AB9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4802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AC33F-F03D-4DA7-BF70-E7D1D1B8AB9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8727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AC33F-F03D-4DA7-BF70-E7D1D1B8AB9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2165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AC33F-F03D-4DA7-BF70-E7D1D1B8AB9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9327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AC33F-F03D-4DA7-BF70-E7D1D1B8AB9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2917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AC33F-F03D-4DA7-BF70-E7D1D1B8AB9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1970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AC33F-F03D-4DA7-BF70-E7D1D1B8AB9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59575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AC33F-F03D-4DA7-BF70-E7D1D1B8AB9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8963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AC33F-F03D-4DA7-BF70-E7D1D1B8AB9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5426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AC33F-F03D-4DA7-BF70-E7D1D1B8AB9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1787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AC33F-F03D-4DA7-BF70-E7D1D1B8AB9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25465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AC33F-F03D-4DA7-BF70-E7D1D1B8AB9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66295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AC33F-F03D-4DA7-BF70-E7D1D1B8AB9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3820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10/13/2019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docs/learningwales/publications/140626-skills-framework-for-3-19-year-olds-cy.pdf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learning.gov.wales/resources/browse-all/skills-development/?lang=en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cornerstoneseducation.co.uk/free-resources/#resource-2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styn.gov.wales/" TargetMode="External"/><Relationship Id="rId3" Type="http://schemas.openxmlformats.org/officeDocument/2006/relationships/hyperlink" Target="http://learning.gov.wales/resources/collections/key-stages-2-4?skip=1&amp;lang=cy" TargetMode="External"/><Relationship Id="rId7" Type="http://schemas.openxmlformats.org/officeDocument/2006/relationships/hyperlink" Target="http://learning.gov.wales/resources/collections/key-stages-2-4?lang=en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primaryresources.co.uk/" TargetMode="External"/><Relationship Id="rId5" Type="http://schemas.openxmlformats.org/officeDocument/2006/relationships/hyperlink" Target="http://www.sparklebox.co.uk/" TargetMode="External"/><Relationship Id="rId10" Type="http://schemas.openxmlformats.org/officeDocument/2006/relationships/image" Target="../media/image4.png"/><Relationship Id="rId4" Type="http://schemas.openxmlformats.org/officeDocument/2006/relationships/hyperlink" Target="https://www.estyn.llyw.cymru/homepage?_ga=1.188971371.1331257045.1465216077" TargetMode="External"/><Relationship Id="rId9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resources/collections/key-stages-2-4?lang=en&amp;ts=1&amp;cr=4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hwbplus.wales.gov.uk/schools/6714052/Documents/Donaldson%20Report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Cynllunio’r</a:t>
            </a:r>
            <a:r>
              <a:rPr lang="en-GB" dirty="0" smtClean="0"/>
              <a:t> </a:t>
            </a:r>
            <a:r>
              <a:rPr lang="en-GB" dirty="0" err="1" smtClean="0"/>
              <a:t>Cwricwlwm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Curriculum Design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6" y="4050832"/>
            <a:ext cx="8239907" cy="1859637"/>
          </a:xfrm>
        </p:spPr>
        <p:txBody>
          <a:bodyPr>
            <a:noAutofit/>
          </a:bodyPr>
          <a:lstStyle/>
          <a:p>
            <a:pPr algn="ctr"/>
            <a:r>
              <a:rPr lang="en-GB" sz="2400" dirty="0" smtClean="0"/>
              <a:t>ECES5008/C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 smtClean="0"/>
              <a:t>Lecturer: Alison </a:t>
            </a:r>
            <a:r>
              <a:rPr lang="en-GB" sz="2400" dirty="0" err="1" smtClean="0"/>
              <a:t>Baggott</a:t>
            </a:r>
            <a:endParaRPr lang="en-GB" sz="2400" dirty="0" smtClean="0"/>
          </a:p>
          <a:p>
            <a:pPr algn="ctr"/>
            <a:r>
              <a:rPr lang="en-GB" sz="2400" dirty="0" err="1" smtClean="0"/>
              <a:t>Darlithydd</a:t>
            </a:r>
            <a:r>
              <a:rPr lang="en-GB" sz="2400" dirty="0" smtClean="0"/>
              <a:t>: Helen Griffiths</a:t>
            </a:r>
          </a:p>
          <a:p>
            <a:pPr algn="ctr"/>
            <a:r>
              <a:rPr lang="en-GB" sz="2400" dirty="0" err="1" smtClean="0"/>
              <a:t>Darlith</a:t>
            </a:r>
            <a:r>
              <a:rPr lang="en-GB" sz="2400" dirty="0" smtClean="0"/>
              <a:t> 3 / Lecture 3</a:t>
            </a:r>
            <a:endParaRPr lang="en-GB" sz="2400" dirty="0"/>
          </a:p>
        </p:txBody>
      </p:sp>
      <p:pic>
        <p:nvPicPr>
          <p:cNvPr id="5" name="Picture 4"/>
          <p:cNvPicPr/>
          <p:nvPr/>
        </p:nvPicPr>
        <p:blipFill rotWithShape="1">
          <a:blip r:embed="rId2"/>
          <a:srcRect l="47701" t="25678" r="17470" b="40664"/>
          <a:stretch/>
        </p:blipFill>
        <p:spPr bwMode="auto">
          <a:xfrm rot="19437505">
            <a:off x="9028905" y="777759"/>
            <a:ext cx="2901270" cy="183384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/>
          <p:cNvPicPr/>
          <p:nvPr/>
        </p:nvPicPr>
        <p:blipFill rotWithShape="1">
          <a:blip r:embed="rId3"/>
          <a:srcRect l="54017" t="25325" r="25631" b="39543"/>
          <a:stretch/>
        </p:blipFill>
        <p:spPr bwMode="auto">
          <a:xfrm>
            <a:off x="680439" y="394312"/>
            <a:ext cx="1948070" cy="179567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152334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/>
              <a:t>Dysgu</a:t>
            </a:r>
            <a:r>
              <a:rPr lang="en-GB" sz="4400" dirty="0"/>
              <a:t/>
            </a:r>
            <a:br>
              <a:rPr lang="en-GB" sz="4400" dirty="0"/>
            </a:br>
            <a:r>
              <a:rPr lang="en-GB" sz="4400" dirty="0"/>
              <a:t>Learning </a:t>
            </a:r>
            <a:r>
              <a:rPr lang="en-GB" sz="4400" dirty="0" smtClean="0"/>
              <a:t>Outcomes</a:t>
            </a:r>
            <a:br>
              <a:rPr lang="en-GB" sz="4400" dirty="0" smtClean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635096" y="2346326"/>
            <a:ext cx="4184035" cy="3880772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sz="2800" dirty="0"/>
              <a:t>Evaluate the philosophy and scope, character and purpose of relevant curriculum documentation in Wales</a:t>
            </a:r>
            <a:r>
              <a:rPr lang="en-GB" sz="2800" dirty="0" smtClean="0"/>
              <a:t>.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4" y="2346326"/>
            <a:ext cx="4184034" cy="3880773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cy-GB" sz="2800" dirty="0"/>
              <a:t>Gwerthuso athroniaeth a chwmpas, cymeriad a phwrpas dogfennau cwricwlwm perthnasol yng Nghymru</a:t>
            </a:r>
            <a:r>
              <a:rPr lang="cy-GB" sz="2800" dirty="0" smtClean="0"/>
              <a:t>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37129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/>
              <a:t>Dysgu</a:t>
            </a:r>
            <a:r>
              <a:rPr lang="en-GB" sz="4400" dirty="0"/>
              <a:t/>
            </a:r>
            <a:br>
              <a:rPr lang="en-GB" sz="4400" dirty="0"/>
            </a:br>
            <a:r>
              <a:rPr lang="en-GB" sz="4400" dirty="0"/>
              <a:t>Learning Outcomes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20834" y="2489202"/>
            <a:ext cx="4184035" cy="3880772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sz="2800" dirty="0"/>
              <a:t>Understand the way children learn and effective teaching strategies across the Primary curriculum.</a:t>
            </a:r>
          </a:p>
          <a:p>
            <a:pPr lvl="0" fontAlgn="base" hangingPunct="0"/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4" y="2489201"/>
            <a:ext cx="4184034" cy="3880773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cy-GB" sz="2800" dirty="0"/>
              <a:t>Deall y ffordd mae plant yn dysgu a strategaethau addysgu effeithiol ar draws y cwricwlwm Cynradd.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78183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/>
              <a:t>Dysgu</a:t>
            </a:r>
            <a:r>
              <a:rPr lang="en-GB" sz="4400" dirty="0"/>
              <a:t/>
            </a:r>
            <a:br>
              <a:rPr lang="en-GB" sz="4400" dirty="0"/>
            </a:br>
            <a:r>
              <a:rPr lang="en-GB" sz="4400" dirty="0"/>
              <a:t>Learning Outcomes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89967" y="2432053"/>
            <a:ext cx="4184035" cy="3880772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sz="2800" dirty="0"/>
              <a:t>Interpret and evaluate how the curriculum may be organised and taught to pupils between 3 and 11</a:t>
            </a:r>
            <a:r>
              <a:rPr lang="en-GB" sz="2800" dirty="0" smtClean="0"/>
              <a:t>.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91634" y="2432052"/>
            <a:ext cx="4184034" cy="3880773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cy-GB" sz="2800" dirty="0"/>
              <a:t>Dehongli a gwerthuso sut y gellir trefnu’r cwricwlwm a’i addysgu i ddisgyblion rhwng 3 ac 11 oed.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119180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dirty="0" err="1"/>
              <a:t>Deilliannau</a:t>
            </a:r>
            <a:r>
              <a:rPr lang="en-GB" sz="4400" dirty="0"/>
              <a:t> </a:t>
            </a:r>
            <a:r>
              <a:rPr lang="en-GB" sz="4400" dirty="0" err="1"/>
              <a:t>Dysgu</a:t>
            </a:r>
            <a:r>
              <a:rPr lang="en-GB" sz="4400" dirty="0"/>
              <a:t/>
            </a:r>
            <a:br>
              <a:rPr lang="en-GB" sz="4400" dirty="0"/>
            </a:br>
            <a:r>
              <a:rPr lang="en-GB" sz="4400" dirty="0"/>
              <a:t>Learning Outcomes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5668" y="2160590"/>
            <a:ext cx="4184035" cy="3880772"/>
          </a:xfrm>
        </p:spPr>
        <p:txBody>
          <a:bodyPr>
            <a:normAutofit/>
          </a:bodyPr>
          <a:lstStyle/>
          <a:p>
            <a:pPr lvl="0" fontAlgn="base" hangingPunct="0"/>
            <a:r>
              <a:rPr lang="en-GB" sz="2800" dirty="0"/>
              <a:t>Organise their knowledge and learning through use of a range of information resources, including ICT and present their work at the appropriate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238" y="2160589"/>
            <a:ext cx="4184034" cy="3880773"/>
          </a:xfrm>
        </p:spPr>
        <p:txBody>
          <a:bodyPr>
            <a:noAutofit/>
          </a:bodyPr>
          <a:lstStyle/>
          <a:p>
            <a:pPr lvl="0" fontAlgn="base" hangingPunct="0"/>
            <a:r>
              <a:rPr lang="cy-GB" sz="2800" dirty="0"/>
              <a:t>Trefnu eu gwybodaeth a’r hyn y maent wedi’i ddysgu drwy ddefnyddio amrywiaeth o adnoddau gwybodaeth, gan gynnwys </a:t>
            </a:r>
            <a:r>
              <a:rPr lang="cy-GB" sz="2800" dirty="0" err="1"/>
              <a:t>TGCh</a:t>
            </a:r>
            <a:r>
              <a:rPr lang="cy-GB" sz="2800" dirty="0"/>
              <a:t>, a chyflwyno’u gwaith ar y lefel briodol.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90277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5244" y="148167"/>
            <a:ext cx="10974687" cy="1143000"/>
          </a:xfrm>
        </p:spPr>
        <p:txBody>
          <a:bodyPr>
            <a:noAutofit/>
          </a:bodyPr>
          <a:lstStyle/>
          <a:p>
            <a:pPr algn="ctr"/>
            <a:r>
              <a:rPr lang="en-GB" dirty="0" smtClean="0">
                <a:solidFill>
                  <a:schemeClr val="accent2"/>
                </a:solidFill>
              </a:rPr>
              <a:t>Beth </a:t>
            </a:r>
            <a:r>
              <a:rPr lang="en-GB" dirty="0" err="1" smtClean="0">
                <a:solidFill>
                  <a:schemeClr val="accent2"/>
                </a:solidFill>
              </a:rPr>
              <a:t>yw</a:t>
            </a:r>
            <a:r>
              <a:rPr lang="en-GB" dirty="0" smtClean="0">
                <a:solidFill>
                  <a:schemeClr val="accent2"/>
                </a:solidFill>
              </a:rPr>
              <a:t> </a:t>
            </a:r>
            <a:r>
              <a:rPr lang="en-GB" dirty="0" err="1" smtClean="0">
                <a:solidFill>
                  <a:schemeClr val="accent2"/>
                </a:solidFill>
              </a:rPr>
              <a:t>gwerthoedd</a:t>
            </a:r>
            <a:r>
              <a:rPr lang="en-GB" dirty="0" smtClean="0">
                <a:solidFill>
                  <a:schemeClr val="accent2"/>
                </a:solidFill>
              </a:rPr>
              <a:t> ac </a:t>
            </a:r>
            <a:r>
              <a:rPr lang="en-GB" dirty="0" err="1" smtClean="0">
                <a:solidFill>
                  <a:schemeClr val="accent2"/>
                </a:solidFill>
              </a:rPr>
              <a:t>egwyddorion</a:t>
            </a:r>
            <a:r>
              <a:rPr lang="en-GB" dirty="0" smtClean="0">
                <a:solidFill>
                  <a:schemeClr val="accent2"/>
                </a:solidFill>
              </a:rPr>
              <a:t> </a:t>
            </a:r>
            <a:r>
              <a:rPr lang="en-GB" dirty="0" err="1" smtClean="0">
                <a:solidFill>
                  <a:schemeClr val="accent2"/>
                </a:solidFill>
              </a:rPr>
              <a:t>addysg</a:t>
            </a:r>
            <a:r>
              <a:rPr lang="en-GB" dirty="0" smtClean="0">
                <a:solidFill>
                  <a:schemeClr val="accent2"/>
                </a:solidFill>
              </a:rPr>
              <a:t>?</a:t>
            </a:r>
            <a:br>
              <a:rPr lang="en-GB" dirty="0" smtClean="0">
                <a:solidFill>
                  <a:schemeClr val="accent2"/>
                </a:solidFill>
              </a:rPr>
            </a:br>
            <a:r>
              <a:rPr lang="en-GB" dirty="0" smtClean="0">
                <a:solidFill>
                  <a:schemeClr val="accent2"/>
                </a:solidFill>
              </a:rPr>
              <a:t>What are the values and principles of education? </a:t>
            </a:r>
            <a:endParaRPr lang="en-GB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91544" y="1694078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                 </a:t>
            </a:r>
            <a:endParaRPr lang="en-GB" dirty="0"/>
          </a:p>
        </p:txBody>
      </p:sp>
      <p:sp>
        <p:nvSpPr>
          <p:cNvPr id="8" name="Cloud Callout 7"/>
          <p:cNvSpPr/>
          <p:nvPr/>
        </p:nvSpPr>
        <p:spPr>
          <a:xfrm>
            <a:off x="5128967" y="1980952"/>
            <a:ext cx="3240360" cy="2592288"/>
          </a:xfrm>
          <a:prstGeom prst="cloudCallout">
            <a:avLst>
              <a:gd name="adj1" fmla="val 39425"/>
              <a:gd name="adj2" fmla="val 66549"/>
            </a:avLst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kinds of members of society do you expect </a:t>
            </a:r>
            <a:r>
              <a:rPr lang="en-GB" dirty="0" smtClean="0"/>
              <a:t>young people to become? </a:t>
            </a:r>
            <a:endParaRPr lang="en-GB" dirty="0"/>
          </a:p>
        </p:txBody>
      </p:sp>
      <p:sp>
        <p:nvSpPr>
          <p:cNvPr id="9" name="Cloud Callout 8"/>
          <p:cNvSpPr/>
          <p:nvPr/>
        </p:nvSpPr>
        <p:spPr>
          <a:xfrm>
            <a:off x="8369327" y="3327400"/>
            <a:ext cx="3240360" cy="2892641"/>
          </a:xfrm>
          <a:prstGeom prst="cloudCallout">
            <a:avLst>
              <a:gd name="adj1" fmla="val -52875"/>
              <a:gd name="adj2" fmla="val 55117"/>
            </a:avLst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values and beliefs do you </a:t>
            </a:r>
            <a:r>
              <a:rPr lang="en-GB" dirty="0" smtClean="0"/>
              <a:t>hope children </a:t>
            </a:r>
            <a:r>
              <a:rPr lang="en-GB" dirty="0"/>
              <a:t>will learn </a:t>
            </a:r>
            <a:r>
              <a:rPr lang="en-GB" dirty="0" smtClean="0"/>
              <a:t>through the curriculum </a:t>
            </a:r>
            <a:r>
              <a:rPr lang="en-GB" dirty="0"/>
              <a:t>beyond s</a:t>
            </a:r>
            <a:r>
              <a:rPr lang="en-GB" dirty="0" smtClean="0"/>
              <a:t>ubject area content? </a:t>
            </a:r>
            <a:endParaRPr lang="en-GB" dirty="0"/>
          </a:p>
        </p:txBody>
      </p:sp>
      <p:sp>
        <p:nvSpPr>
          <p:cNvPr id="11" name="Cloud Callout 10"/>
          <p:cNvSpPr/>
          <p:nvPr/>
        </p:nvSpPr>
        <p:spPr>
          <a:xfrm>
            <a:off x="139727" y="2031256"/>
            <a:ext cx="3240360" cy="2592288"/>
          </a:xfrm>
          <a:prstGeom prst="cloudCallout">
            <a:avLst>
              <a:gd name="adj1" fmla="val -30731"/>
              <a:gd name="adj2" fmla="val 87125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err="1" smtClean="0"/>
              <a:t>Sut</a:t>
            </a:r>
            <a:r>
              <a:rPr lang="en-GB" sz="2000" dirty="0" smtClean="0"/>
              <a:t> </a:t>
            </a:r>
            <a:r>
              <a:rPr lang="en-GB" sz="2000" dirty="0" err="1" smtClean="0"/>
              <a:t>aelod</a:t>
            </a:r>
            <a:r>
              <a:rPr lang="en-GB" sz="2000" dirty="0" smtClean="0"/>
              <a:t> </a:t>
            </a:r>
          </a:p>
          <a:p>
            <a:pPr algn="ctr"/>
            <a:r>
              <a:rPr lang="en-GB" sz="2000" dirty="0" smtClean="0"/>
              <a:t>o </a:t>
            </a:r>
            <a:r>
              <a:rPr lang="en-GB" sz="2000" dirty="0" err="1" smtClean="0"/>
              <a:t>gymdeithas</a:t>
            </a:r>
            <a:r>
              <a:rPr lang="en-GB" sz="2000" dirty="0" smtClean="0"/>
              <a:t> </a:t>
            </a:r>
            <a:r>
              <a:rPr lang="en-GB" sz="2000" dirty="0" err="1" smtClean="0"/>
              <a:t>rydym</a:t>
            </a:r>
            <a:r>
              <a:rPr lang="en-GB" sz="2000" dirty="0" smtClean="0"/>
              <a:t> yn </a:t>
            </a:r>
            <a:r>
              <a:rPr lang="en-GB" sz="2000" dirty="0" err="1" smtClean="0"/>
              <a:t>disgwyl</a:t>
            </a:r>
            <a:r>
              <a:rPr lang="en-GB" sz="2000" dirty="0" smtClean="0"/>
              <a:t> </a:t>
            </a:r>
            <a:r>
              <a:rPr lang="en-GB" sz="2000" dirty="0" err="1" smtClean="0"/>
              <a:t>i</a:t>
            </a:r>
            <a:r>
              <a:rPr lang="en-GB" sz="2000" dirty="0" smtClean="0"/>
              <a:t> </a:t>
            </a:r>
            <a:r>
              <a:rPr lang="en-GB" sz="2000" dirty="0" err="1" smtClean="0"/>
              <a:t>bobl</a:t>
            </a:r>
            <a:r>
              <a:rPr lang="en-GB" sz="2000" dirty="0" smtClean="0"/>
              <a:t> </a:t>
            </a:r>
            <a:r>
              <a:rPr lang="en-GB" sz="2000" dirty="0" err="1" smtClean="0"/>
              <a:t>ifanc</a:t>
            </a:r>
            <a:r>
              <a:rPr lang="en-GB" sz="2000" dirty="0" smtClean="0"/>
              <a:t> </a:t>
            </a:r>
            <a:r>
              <a:rPr lang="en-GB" sz="2000" dirty="0" err="1"/>
              <a:t>d</a:t>
            </a:r>
            <a:r>
              <a:rPr lang="en-GB" sz="2000" dirty="0" err="1" smtClean="0"/>
              <a:t>yfu</a:t>
            </a:r>
            <a:r>
              <a:rPr lang="en-GB" sz="2000" dirty="0" smtClean="0"/>
              <a:t> </a:t>
            </a:r>
            <a:r>
              <a:rPr lang="en-GB" sz="2000" dirty="0" err="1" smtClean="0"/>
              <a:t>mewn</a:t>
            </a:r>
            <a:r>
              <a:rPr lang="en-GB" sz="2000" dirty="0" smtClean="0"/>
              <a:t> </a:t>
            </a:r>
            <a:r>
              <a:rPr lang="en-GB" sz="2000" dirty="0" err="1" smtClean="0"/>
              <a:t>i</a:t>
            </a:r>
            <a:r>
              <a:rPr lang="en-GB" sz="2000" dirty="0" smtClean="0"/>
              <a:t>? </a:t>
            </a:r>
            <a:endParaRPr lang="en-GB" sz="2000" dirty="0"/>
          </a:p>
        </p:txBody>
      </p:sp>
      <p:sp>
        <p:nvSpPr>
          <p:cNvPr id="12" name="Cloud Callout 11"/>
          <p:cNvSpPr/>
          <p:nvPr/>
        </p:nvSpPr>
        <p:spPr>
          <a:xfrm>
            <a:off x="1991544" y="4051300"/>
            <a:ext cx="3698737" cy="2666637"/>
          </a:xfrm>
          <a:prstGeom prst="cloudCallout">
            <a:avLst>
              <a:gd name="adj1" fmla="val 60981"/>
              <a:gd name="adj2" fmla="val 48422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000" dirty="0" smtClean="0"/>
          </a:p>
          <a:p>
            <a:pPr algn="ctr"/>
            <a:r>
              <a:rPr lang="en-GB" sz="2000" dirty="0" smtClean="0"/>
              <a:t>Pa </a:t>
            </a:r>
            <a:r>
              <a:rPr lang="en-GB" sz="2000" dirty="0" err="1" smtClean="0"/>
              <a:t>werthoedd</a:t>
            </a:r>
            <a:r>
              <a:rPr lang="en-GB" sz="2000" dirty="0" smtClean="0"/>
              <a:t> a </a:t>
            </a:r>
            <a:r>
              <a:rPr lang="en-GB" sz="2000" dirty="0" err="1" smtClean="0"/>
              <a:t>chredoau</a:t>
            </a:r>
            <a:r>
              <a:rPr lang="en-GB" sz="2000" dirty="0" smtClean="0"/>
              <a:t> y </a:t>
            </a:r>
            <a:r>
              <a:rPr lang="en-GB" sz="2000" dirty="0" err="1" smtClean="0"/>
              <a:t>dylai</a:t>
            </a:r>
            <a:r>
              <a:rPr lang="en-GB" sz="2000" dirty="0" smtClean="0"/>
              <a:t> plant </a:t>
            </a:r>
            <a:r>
              <a:rPr lang="en-GB" sz="2000" dirty="0" err="1" smtClean="0"/>
              <a:t>ddysgu</a:t>
            </a:r>
            <a:r>
              <a:rPr lang="en-GB" sz="2000" dirty="0" smtClean="0"/>
              <a:t> </a:t>
            </a:r>
            <a:r>
              <a:rPr lang="en-GB" sz="2000" dirty="0" err="1" smtClean="0"/>
              <a:t>trwy’r</a:t>
            </a:r>
            <a:r>
              <a:rPr lang="en-GB" sz="2000" dirty="0" smtClean="0"/>
              <a:t> </a:t>
            </a:r>
            <a:r>
              <a:rPr lang="en-GB" sz="2000" dirty="0" err="1" smtClean="0"/>
              <a:t>cwricwlwm</a:t>
            </a:r>
            <a:r>
              <a:rPr lang="en-GB" sz="2000" dirty="0" smtClean="0"/>
              <a:t> y </a:t>
            </a:r>
            <a:r>
              <a:rPr lang="en-GB" sz="2000" dirty="0" err="1" smtClean="0"/>
              <a:t>tu</a:t>
            </a:r>
            <a:r>
              <a:rPr lang="en-GB" sz="2000" dirty="0" smtClean="0"/>
              <a:t> </a:t>
            </a:r>
            <a:r>
              <a:rPr lang="en-GB" sz="2000" dirty="0" err="1" smtClean="0"/>
              <a:t>hwnt</a:t>
            </a:r>
            <a:r>
              <a:rPr lang="en-GB" sz="2000" dirty="0" smtClean="0"/>
              <a:t> </a:t>
            </a:r>
            <a:r>
              <a:rPr lang="en-GB" sz="2000" dirty="0" err="1" smtClean="0"/>
              <a:t>i’r</a:t>
            </a:r>
            <a:r>
              <a:rPr lang="en-GB" sz="2000" dirty="0" smtClean="0"/>
              <a:t> </a:t>
            </a:r>
            <a:r>
              <a:rPr lang="en-GB" sz="2000" dirty="0" err="1" smtClean="0"/>
              <a:t>pynciau</a:t>
            </a:r>
            <a:r>
              <a:rPr lang="en-GB" sz="2000" dirty="0" smtClean="0"/>
              <a:t> </a:t>
            </a:r>
            <a:r>
              <a:rPr lang="en-GB" sz="2000" dirty="0" err="1" smtClean="0"/>
              <a:t>unigol</a:t>
            </a:r>
            <a:r>
              <a:rPr lang="en-GB" sz="2000" dirty="0" smtClean="0"/>
              <a:t>? </a:t>
            </a:r>
          </a:p>
          <a:p>
            <a:pPr algn="ctr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049210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  <p:bldP spid="9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20185" y="182880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GB" dirty="0" err="1" smtClean="0"/>
              <a:t>Nodau</a:t>
            </a:r>
            <a:r>
              <a:rPr lang="en-GB" dirty="0" smtClean="0"/>
              <a:t> </a:t>
            </a:r>
            <a:r>
              <a:rPr lang="en-GB" dirty="0" err="1" smtClean="0"/>
              <a:t>Presennol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solidFill>
                  <a:schemeClr val="tx1"/>
                </a:solidFill>
              </a:rPr>
              <a:t>Current Aims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581891" y="1920083"/>
            <a:ext cx="5384800" cy="4836315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sz="2400" dirty="0"/>
              <a:t>‘The curriculum for a maintained school or maintained nursery school satisfies the requirements of this section if it is a balanced and broadly based curriculum which </a:t>
            </a:r>
          </a:p>
          <a:p>
            <a:pPr lvl="1"/>
            <a:r>
              <a:rPr lang="en-GB" sz="2000" dirty="0"/>
              <a:t>(a) promotes the spiritual, moral, cultural, mental and physical development of pupils at the school and of society, and</a:t>
            </a:r>
          </a:p>
          <a:p>
            <a:pPr lvl="1"/>
            <a:r>
              <a:rPr lang="en-GB" sz="2000" dirty="0"/>
              <a:t>(b) prepares pupils at the school for the opportunities, responsibilities and experiences of later life</a:t>
            </a:r>
            <a:r>
              <a:rPr lang="en-GB" sz="2000" dirty="0" smtClean="0"/>
              <a:t>.’</a:t>
            </a:r>
          </a:p>
          <a:p>
            <a:pPr marL="393192" lvl="1" indent="0" algn="r">
              <a:buNone/>
            </a:pPr>
            <a:r>
              <a:rPr lang="en-GB" dirty="0" err="1" smtClean="0"/>
              <a:t>Deddf</a:t>
            </a:r>
            <a:r>
              <a:rPr lang="en-GB" dirty="0" smtClean="0"/>
              <a:t> </a:t>
            </a:r>
            <a:r>
              <a:rPr lang="en-GB" dirty="0" err="1" smtClean="0"/>
              <a:t>Addysg</a:t>
            </a:r>
            <a:r>
              <a:rPr lang="en-GB" dirty="0" smtClean="0"/>
              <a:t>, 2002</a:t>
            </a:r>
            <a:endParaRPr lang="en-GB" dirty="0"/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97600" y="1920084"/>
            <a:ext cx="5384800" cy="4836315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sz="2400" dirty="0"/>
              <a:t>‘The curriculum for a maintained school or maintained nursery school satisfies the requirements of this section if it is a balanced and broadly based curriculum which </a:t>
            </a:r>
          </a:p>
          <a:p>
            <a:pPr lvl="1"/>
            <a:r>
              <a:rPr lang="en-GB" sz="2000" dirty="0" smtClean="0"/>
              <a:t>(</a:t>
            </a:r>
            <a:r>
              <a:rPr lang="en-GB" sz="2000" dirty="0"/>
              <a:t>a) promotes the spiritual, moral, cultural, mental and physical development of pupils at the school and of society, </a:t>
            </a:r>
            <a:r>
              <a:rPr lang="en-GB" sz="2000" dirty="0" smtClean="0"/>
              <a:t>and</a:t>
            </a:r>
          </a:p>
          <a:p>
            <a:pPr lvl="1"/>
            <a:r>
              <a:rPr lang="en-GB" sz="2000" dirty="0" smtClean="0"/>
              <a:t>(b</a:t>
            </a:r>
            <a:r>
              <a:rPr lang="en-GB" sz="2000" dirty="0"/>
              <a:t>) prepares pupils at the school for the opportunities, responsibilities and experiences of later life</a:t>
            </a:r>
            <a:r>
              <a:rPr lang="en-GB" sz="2000" dirty="0" smtClean="0"/>
              <a:t>.’</a:t>
            </a:r>
          </a:p>
          <a:p>
            <a:pPr marL="393192" lvl="1" indent="0" algn="r">
              <a:buNone/>
            </a:pPr>
            <a:r>
              <a:rPr lang="en-GB" dirty="0" smtClean="0"/>
              <a:t>Education Act, 2002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6749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pwrpas</a:t>
            </a:r>
            <a:r>
              <a:rPr lang="en-GB" dirty="0" smtClean="0"/>
              <a:t> </a:t>
            </a:r>
            <a:r>
              <a:rPr lang="en-GB" dirty="0" err="1" smtClean="0"/>
              <a:t>addysg</a:t>
            </a:r>
            <a:r>
              <a:rPr lang="en-GB" dirty="0" smtClean="0"/>
              <a:t> </a:t>
            </a:r>
            <a:r>
              <a:rPr lang="en-GB" i="1" u="sng" dirty="0" err="1"/>
              <a:t>g</a:t>
            </a:r>
            <a:r>
              <a:rPr lang="en-GB" i="1" u="sng" dirty="0" err="1" smtClean="0"/>
              <a:t>ynradd</a:t>
            </a:r>
            <a:r>
              <a:rPr lang="en-GB" dirty="0" smtClean="0"/>
              <a:t>? </a:t>
            </a:r>
            <a:br>
              <a:rPr lang="en-GB" dirty="0" smtClean="0"/>
            </a:br>
            <a:r>
              <a:rPr lang="en-GB" dirty="0" smtClean="0">
                <a:solidFill>
                  <a:schemeClr val="tx1"/>
                </a:solidFill>
              </a:rPr>
              <a:t>What are the aims of </a:t>
            </a:r>
            <a:r>
              <a:rPr lang="en-GB" i="1" u="sng" dirty="0" smtClean="0">
                <a:solidFill>
                  <a:schemeClr val="tx1"/>
                </a:solidFill>
              </a:rPr>
              <a:t>primary</a:t>
            </a:r>
            <a:r>
              <a:rPr lang="en-GB" dirty="0" smtClean="0">
                <a:solidFill>
                  <a:schemeClr val="tx1"/>
                </a:solidFill>
              </a:rPr>
              <a:t> education? 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920085"/>
            <a:ext cx="5384800" cy="4772814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000" dirty="0" err="1"/>
              <a:t>Oes</a:t>
            </a:r>
            <a:r>
              <a:rPr lang="en-GB" sz="2000" dirty="0"/>
              <a:t> </a:t>
            </a:r>
            <a:r>
              <a:rPr lang="en-GB" sz="2000" dirty="0" err="1"/>
              <a:t>yna</a:t>
            </a:r>
            <a:r>
              <a:rPr lang="en-GB" sz="2000" dirty="0"/>
              <a:t> </a:t>
            </a:r>
            <a:r>
              <a:rPr lang="en-GB" sz="2000" dirty="0" err="1"/>
              <a:t>gymeriad</a:t>
            </a:r>
            <a:r>
              <a:rPr lang="en-GB" sz="2000" dirty="0"/>
              <a:t> </a:t>
            </a:r>
            <a:r>
              <a:rPr lang="en-GB" sz="2000" dirty="0" err="1"/>
              <a:t>unigryw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addysg</a:t>
            </a:r>
            <a:r>
              <a:rPr lang="en-GB" sz="2000" dirty="0"/>
              <a:t> </a:t>
            </a:r>
            <a:r>
              <a:rPr lang="en-GB" sz="2000" dirty="0" smtClean="0"/>
              <a:t>‘</a:t>
            </a:r>
            <a:r>
              <a:rPr lang="en-GB" sz="2000" dirty="0" err="1"/>
              <a:t>g</a:t>
            </a:r>
            <a:r>
              <a:rPr lang="en-GB" sz="2000" dirty="0" err="1" smtClean="0"/>
              <a:t>ynradd</a:t>
            </a:r>
            <a:r>
              <a:rPr lang="en-GB" sz="2000" dirty="0"/>
              <a:t>’?</a:t>
            </a:r>
          </a:p>
          <a:p>
            <a:r>
              <a:rPr lang="en-GB" sz="2000" dirty="0" err="1"/>
              <a:t>Oes</a:t>
            </a:r>
            <a:r>
              <a:rPr lang="en-GB" sz="2000" dirty="0"/>
              <a:t> </a:t>
            </a:r>
            <a:r>
              <a:rPr lang="en-GB" sz="2000" dirty="0" err="1"/>
              <a:t>yna</a:t>
            </a:r>
            <a:r>
              <a:rPr lang="en-GB" sz="2000" dirty="0"/>
              <a:t> </a:t>
            </a:r>
            <a:r>
              <a:rPr lang="en-GB" sz="2000" dirty="0" err="1" smtClean="0"/>
              <a:t>nodau</a:t>
            </a:r>
            <a:r>
              <a:rPr lang="en-GB" sz="2000" dirty="0" smtClean="0"/>
              <a:t> </a:t>
            </a:r>
            <a:r>
              <a:rPr lang="en-GB" sz="2000" dirty="0" err="1" smtClean="0"/>
              <a:t>penodol</a:t>
            </a:r>
            <a:r>
              <a:rPr lang="en-GB" sz="2000" dirty="0" smtClean="0"/>
              <a:t> </a:t>
            </a:r>
            <a:r>
              <a:rPr lang="en-GB" sz="2000" dirty="0" err="1"/>
              <a:t>i’r</a:t>
            </a:r>
            <a:r>
              <a:rPr lang="en-GB" sz="2000" dirty="0"/>
              <a:t> </a:t>
            </a:r>
            <a:r>
              <a:rPr lang="en-GB" sz="2000" dirty="0" err="1"/>
              <a:t>cyfnod</a:t>
            </a:r>
            <a:r>
              <a:rPr lang="en-GB" sz="2000" dirty="0"/>
              <a:t> </a:t>
            </a:r>
            <a:r>
              <a:rPr lang="en-GB" sz="2000" dirty="0" err="1"/>
              <a:t>cynradd</a:t>
            </a:r>
            <a:r>
              <a:rPr lang="en-GB" sz="2000" dirty="0"/>
              <a:t> </a:t>
            </a:r>
            <a:r>
              <a:rPr lang="en-GB" sz="2000" dirty="0" err="1"/>
              <a:t>sydd</a:t>
            </a:r>
            <a:r>
              <a:rPr lang="en-GB" sz="2000" dirty="0"/>
              <a:t> </a:t>
            </a:r>
            <a:r>
              <a:rPr lang="en-GB" sz="2000" dirty="0" smtClean="0"/>
              <a:t>yn ei </a:t>
            </a:r>
            <a:r>
              <a:rPr lang="en-GB" sz="2000" dirty="0" err="1" smtClean="0"/>
              <a:t>osod</a:t>
            </a:r>
            <a:r>
              <a:rPr lang="en-GB" sz="2000" dirty="0" smtClean="0"/>
              <a:t> </a:t>
            </a:r>
            <a:r>
              <a:rPr lang="en-GB" sz="2000" dirty="0" err="1" smtClean="0"/>
              <a:t>ar</a:t>
            </a:r>
            <a:r>
              <a:rPr lang="en-GB" sz="2000" dirty="0" smtClean="0"/>
              <a:t> </a:t>
            </a:r>
            <a:r>
              <a:rPr lang="en-GB" sz="2000" dirty="0" err="1"/>
              <a:t>wahân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elfennau</a:t>
            </a:r>
            <a:r>
              <a:rPr lang="en-GB" sz="2000" dirty="0"/>
              <a:t> </a:t>
            </a:r>
            <a:r>
              <a:rPr lang="en-GB" sz="2000" dirty="0" err="1" smtClean="0"/>
              <a:t>eraill</a:t>
            </a:r>
            <a:r>
              <a:rPr lang="en-GB" sz="2000" dirty="0" smtClean="0"/>
              <a:t> </a:t>
            </a:r>
            <a:r>
              <a:rPr lang="en-GB" sz="2000" dirty="0"/>
              <a:t>o </a:t>
            </a:r>
            <a:r>
              <a:rPr lang="en-GB" sz="2000" dirty="0" err="1"/>
              <a:t>brofiadau</a:t>
            </a:r>
            <a:r>
              <a:rPr lang="en-GB" sz="2000" dirty="0"/>
              <a:t> a </a:t>
            </a:r>
            <a:r>
              <a:rPr lang="en-GB" sz="2000" dirty="0" err="1"/>
              <a:t>dysgu</a:t>
            </a:r>
            <a:r>
              <a:rPr lang="en-GB" sz="2000" dirty="0"/>
              <a:t> </a:t>
            </a:r>
            <a:r>
              <a:rPr lang="en-GB" sz="2000" dirty="0" err="1"/>
              <a:t>disgyblion</a:t>
            </a:r>
            <a:r>
              <a:rPr lang="en-GB" sz="2000" dirty="0"/>
              <a:t>? </a:t>
            </a:r>
          </a:p>
          <a:p>
            <a:r>
              <a:rPr lang="en-GB" sz="2000" dirty="0"/>
              <a:t>“We encounter so little uniformity of practice [worldwide] that we might feel inclined to ask whether the word ‘primary’ is anything more than a label denoting a stage of compulsory schooling” (Alexander, 1984). </a:t>
            </a:r>
          </a:p>
          <a:p>
            <a:pPr lvl="1"/>
            <a:r>
              <a:rPr lang="en-GB" sz="1800" dirty="0"/>
              <a:t>I </a:t>
            </a:r>
            <a:r>
              <a:rPr lang="en-GB" sz="1800" dirty="0" err="1"/>
              <a:t>ba</a:t>
            </a:r>
            <a:r>
              <a:rPr lang="en-GB" sz="1800" dirty="0"/>
              <a:t> </a:t>
            </a:r>
            <a:r>
              <a:rPr lang="en-GB" sz="1800" dirty="0" err="1"/>
              <a:t>raddau</a:t>
            </a:r>
            <a:r>
              <a:rPr lang="en-GB" sz="1800" dirty="0"/>
              <a:t> </a:t>
            </a:r>
            <a:r>
              <a:rPr lang="en-GB" sz="1800" dirty="0" err="1"/>
              <a:t>ydych</a:t>
            </a:r>
            <a:r>
              <a:rPr lang="en-GB" sz="1800" dirty="0"/>
              <a:t> </a:t>
            </a:r>
            <a:r>
              <a:rPr lang="en-GB" sz="1800" dirty="0" err="1"/>
              <a:t>chi’n</a:t>
            </a:r>
            <a:r>
              <a:rPr lang="en-GB" sz="1800" dirty="0"/>
              <a:t> </a:t>
            </a:r>
            <a:r>
              <a:rPr lang="en-GB" sz="1800" dirty="0" err="1"/>
              <a:t>cytuno</a:t>
            </a:r>
            <a:r>
              <a:rPr lang="en-GB" sz="1800" dirty="0"/>
              <a:t> </a:t>
            </a:r>
            <a:r>
              <a:rPr lang="en-GB" sz="1800" dirty="0" smtClean="0"/>
              <a:t>taw </a:t>
            </a:r>
            <a:r>
              <a:rPr lang="en-GB" sz="1800" dirty="0" err="1"/>
              <a:t>oedran</a:t>
            </a:r>
            <a:r>
              <a:rPr lang="en-GB" sz="1800" dirty="0"/>
              <a:t> y plant yn </a:t>
            </a:r>
            <a:r>
              <a:rPr lang="en-GB" sz="1800" dirty="0" err="1"/>
              <a:t>unig</a:t>
            </a:r>
            <a:r>
              <a:rPr lang="en-GB" sz="1800" dirty="0"/>
              <a:t> </a:t>
            </a:r>
            <a:r>
              <a:rPr lang="en-GB" sz="1800" dirty="0" err="1"/>
              <a:t>sy’n</a:t>
            </a:r>
            <a:r>
              <a:rPr lang="en-GB" sz="1800" dirty="0"/>
              <a:t> </a:t>
            </a:r>
            <a:r>
              <a:rPr lang="en-GB" sz="1800" dirty="0" err="1"/>
              <a:t>diffinio</a:t>
            </a:r>
            <a:r>
              <a:rPr lang="en-GB" sz="1800" dirty="0"/>
              <a:t> </a:t>
            </a:r>
            <a:r>
              <a:rPr lang="en-GB" sz="1800" dirty="0" err="1"/>
              <a:t>addysg</a:t>
            </a:r>
            <a:r>
              <a:rPr lang="en-GB" sz="1800" dirty="0"/>
              <a:t> </a:t>
            </a:r>
            <a:r>
              <a:rPr lang="en-GB" sz="1800" dirty="0" err="1"/>
              <a:t>gynradd</a:t>
            </a:r>
            <a:r>
              <a:rPr lang="en-GB" sz="1800" dirty="0"/>
              <a:t>?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599" y="1920084"/>
            <a:ext cx="5722851" cy="4772815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2000" dirty="0" smtClean="0"/>
              <a:t>Is there a quintessential character of ‘primary’ education? </a:t>
            </a:r>
          </a:p>
          <a:p>
            <a:r>
              <a:rPr lang="en-GB" sz="2000" dirty="0" smtClean="0"/>
              <a:t>Are there aims that are special to the primary phase and that set it apart from other aspects of pupils’ learning and experience? </a:t>
            </a:r>
          </a:p>
          <a:p>
            <a:r>
              <a:rPr lang="en-GB" sz="2000" dirty="0" smtClean="0"/>
              <a:t>“We encounter so little uniformity of practice [worldwide] that we might feel inclined to ask whether the word ‘primary’ is anything more than a label denoting a stage of compulsory schooling” (Alexander, 1984). </a:t>
            </a:r>
          </a:p>
          <a:p>
            <a:pPr lvl="1"/>
            <a:r>
              <a:rPr lang="en-GB" sz="1800" dirty="0" smtClean="0"/>
              <a:t>To what extent do you agree that it is only the age of pupils which defines primary education? </a:t>
            </a:r>
          </a:p>
        </p:txBody>
      </p:sp>
    </p:spTree>
    <p:extLst>
      <p:ext uri="{BB962C8B-B14F-4D97-AF65-F5344CB8AC3E}">
        <p14:creationId xmlns:p14="http://schemas.microsoft.com/office/powerpoint/2010/main" val="9388263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 smtClean="0"/>
              <a:t>Traddodiadau</a:t>
            </a:r>
            <a:r>
              <a:rPr lang="en-GB" dirty="0" smtClean="0"/>
              <a:t> </a:t>
            </a:r>
            <a:r>
              <a:rPr lang="en-GB" dirty="0" err="1" smtClean="0"/>
              <a:t>Hanesyddol</a:t>
            </a:r>
            <a:r>
              <a:rPr lang="en-GB" dirty="0" smtClean="0"/>
              <a:t> o </a:t>
            </a:r>
            <a:r>
              <a:rPr lang="en-GB" dirty="0" err="1" smtClean="0"/>
              <a:t>Addysg</a:t>
            </a:r>
            <a:r>
              <a:rPr lang="en-GB" dirty="0" smtClean="0"/>
              <a:t> </a:t>
            </a:r>
            <a:r>
              <a:rPr lang="en-GB" dirty="0" err="1" smtClean="0"/>
              <a:t>Gynradd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solidFill>
                  <a:schemeClr val="tx1"/>
                </a:solidFill>
              </a:rPr>
              <a:t>Historic Traditions of Primary Education 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77090" y="1728327"/>
            <a:ext cx="5198225" cy="468909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2000" dirty="0" err="1"/>
              <a:t>Traddodiad</a:t>
            </a:r>
            <a:r>
              <a:rPr lang="en-GB" sz="2000" dirty="0"/>
              <a:t> </a:t>
            </a:r>
            <a:r>
              <a:rPr lang="en-GB" sz="2000" dirty="0" err="1"/>
              <a:t>Elfennol</a:t>
            </a:r>
            <a:r>
              <a:rPr lang="en-GB" sz="2000" dirty="0"/>
              <a:t> – </a:t>
            </a:r>
            <a:r>
              <a:rPr lang="en-GB" sz="2000" dirty="0" err="1"/>
              <a:t>canolbwyntio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y ‘3R’ </a:t>
            </a:r>
            <a:r>
              <a:rPr lang="en-GB" sz="2000" dirty="0" err="1"/>
              <a:t>gyda</a:t>
            </a:r>
            <a:r>
              <a:rPr lang="en-GB" sz="2000" dirty="0"/>
              <a:t> dull </a:t>
            </a:r>
            <a:r>
              <a:rPr lang="en-GB" sz="2000" dirty="0" err="1"/>
              <a:t>llym</a:t>
            </a:r>
            <a:r>
              <a:rPr lang="en-GB" sz="2000" dirty="0"/>
              <a:t> o </a:t>
            </a:r>
            <a:r>
              <a:rPr lang="en-GB" sz="2000" dirty="0" err="1"/>
              <a:t>ddisgyblu</a:t>
            </a:r>
            <a:r>
              <a:rPr lang="en-GB" sz="2000" dirty="0"/>
              <a:t>.</a:t>
            </a:r>
          </a:p>
          <a:p>
            <a:endParaRPr lang="en-GB" sz="2000" dirty="0"/>
          </a:p>
          <a:p>
            <a:r>
              <a:rPr lang="en-GB" sz="2000" dirty="0" err="1"/>
              <a:t>Traddodiad</a:t>
            </a:r>
            <a:r>
              <a:rPr lang="en-GB" sz="2000" dirty="0"/>
              <a:t> </a:t>
            </a:r>
            <a:r>
              <a:rPr lang="en-GB" sz="2000" dirty="0" err="1"/>
              <a:t>datblygiadol</a:t>
            </a:r>
            <a:r>
              <a:rPr lang="en-GB" sz="2000" dirty="0"/>
              <a:t> – </a:t>
            </a:r>
            <a:r>
              <a:rPr lang="en-GB" sz="2000" dirty="0" err="1"/>
              <a:t>rhoi</a:t>
            </a:r>
            <a:r>
              <a:rPr lang="en-GB" sz="2000" dirty="0"/>
              <a:t> </a:t>
            </a:r>
            <a:r>
              <a:rPr lang="en-GB" sz="2000" dirty="0" err="1"/>
              <a:t>pwyslais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y </a:t>
            </a:r>
            <a:r>
              <a:rPr lang="en-GB" sz="2000" dirty="0" err="1"/>
              <a:t>gwahanol</a:t>
            </a:r>
            <a:r>
              <a:rPr lang="en-GB" sz="2000" dirty="0"/>
              <a:t> </a:t>
            </a:r>
            <a:r>
              <a:rPr lang="en-GB" sz="2000" dirty="0" err="1" smtClean="0"/>
              <a:t>ffyrdd</a:t>
            </a:r>
            <a:r>
              <a:rPr lang="en-GB" sz="2000" dirty="0" smtClean="0"/>
              <a:t> </a:t>
            </a:r>
            <a:r>
              <a:rPr lang="en-GB" sz="2000" dirty="0" err="1"/>
              <a:t>mae</a:t>
            </a:r>
            <a:r>
              <a:rPr lang="en-GB" sz="2000" dirty="0"/>
              <a:t> plant yn </a:t>
            </a:r>
            <a:r>
              <a:rPr lang="en-GB" sz="2000" dirty="0" err="1"/>
              <a:t>datblygu</a:t>
            </a:r>
            <a:r>
              <a:rPr lang="en-GB" sz="2000" dirty="0"/>
              <a:t> yn </a:t>
            </a:r>
            <a:r>
              <a:rPr lang="en-GB" sz="2000" dirty="0" err="1" smtClean="0"/>
              <a:t>gorfforol</a:t>
            </a:r>
            <a:r>
              <a:rPr lang="en-GB" sz="2000" dirty="0" smtClean="0"/>
              <a:t>, yn </a:t>
            </a:r>
            <a:r>
              <a:rPr lang="en-GB" sz="2000" dirty="0" err="1" smtClean="0"/>
              <a:t>gymdeithasol</a:t>
            </a:r>
            <a:r>
              <a:rPr lang="en-GB" sz="2000" dirty="0"/>
              <a:t>, </a:t>
            </a:r>
            <a:r>
              <a:rPr lang="en-GB" sz="2000" dirty="0" smtClean="0"/>
              <a:t>yn </a:t>
            </a:r>
            <a:r>
              <a:rPr lang="en-GB" sz="2000" dirty="0" err="1" smtClean="0"/>
              <a:t>emosiynol</a:t>
            </a:r>
            <a:r>
              <a:rPr lang="en-GB" sz="2000" dirty="0" smtClean="0"/>
              <a:t> ac yn </a:t>
            </a:r>
            <a:r>
              <a:rPr lang="en-GB" sz="2000" dirty="0" err="1"/>
              <a:t>ddeallusol</a:t>
            </a:r>
            <a:r>
              <a:rPr lang="en-GB" sz="2000" dirty="0"/>
              <a:t> </a:t>
            </a:r>
            <a:r>
              <a:rPr lang="en-GB" sz="2000" dirty="0" err="1"/>
              <a:t>fel</a:t>
            </a:r>
            <a:r>
              <a:rPr lang="en-GB" sz="2000" dirty="0"/>
              <a:t> sail </a:t>
            </a:r>
            <a:r>
              <a:rPr lang="en-GB" sz="2000" dirty="0" err="1"/>
              <a:t>i</a:t>
            </a:r>
            <a:r>
              <a:rPr lang="en-GB" sz="2000" dirty="0" smtClean="0"/>
              <a:t> </a:t>
            </a:r>
            <a:r>
              <a:rPr lang="en-GB" sz="2000" dirty="0" err="1"/>
              <a:t>g</a:t>
            </a:r>
            <a:r>
              <a:rPr lang="en-GB" sz="2000" dirty="0" err="1" smtClean="0"/>
              <a:t>ynllunio</a:t>
            </a:r>
            <a:r>
              <a:rPr lang="en-GB" sz="2000" dirty="0" smtClean="0"/>
              <a:t> </a:t>
            </a:r>
            <a:r>
              <a:rPr lang="en-GB" sz="2000" dirty="0" err="1"/>
              <a:t>dysgu</a:t>
            </a:r>
            <a:r>
              <a:rPr lang="en-GB" sz="2000" dirty="0"/>
              <a:t>.</a:t>
            </a:r>
          </a:p>
          <a:p>
            <a:endParaRPr lang="en-GB" sz="2000" dirty="0"/>
          </a:p>
          <a:p>
            <a:r>
              <a:rPr lang="en-GB" sz="2000" dirty="0" err="1"/>
              <a:t>Traddodiad</a:t>
            </a:r>
            <a:r>
              <a:rPr lang="en-GB" sz="2000" dirty="0"/>
              <a:t> </a:t>
            </a:r>
            <a:r>
              <a:rPr lang="en-GB" sz="2000" dirty="0" err="1" smtClean="0"/>
              <a:t>paratoaol</a:t>
            </a:r>
            <a:r>
              <a:rPr lang="en-GB" sz="2000" dirty="0" smtClean="0"/>
              <a:t> </a:t>
            </a:r>
            <a:r>
              <a:rPr lang="en-GB" sz="2000" dirty="0"/>
              <a:t>– </a:t>
            </a:r>
            <a:r>
              <a:rPr lang="en-GB" sz="2000" dirty="0" err="1"/>
              <a:t>gweld</a:t>
            </a:r>
            <a:r>
              <a:rPr lang="en-GB" sz="2000" dirty="0"/>
              <a:t> y </a:t>
            </a:r>
            <a:r>
              <a:rPr lang="en-GB" sz="2000" dirty="0" err="1"/>
              <a:t>cyfnod</a:t>
            </a:r>
            <a:r>
              <a:rPr lang="en-GB" sz="2000" dirty="0"/>
              <a:t> </a:t>
            </a:r>
            <a:r>
              <a:rPr lang="en-GB" sz="2000" dirty="0" err="1"/>
              <a:t>yma</a:t>
            </a:r>
            <a:r>
              <a:rPr lang="en-GB" sz="2000" dirty="0"/>
              <a:t> </a:t>
            </a:r>
            <a:r>
              <a:rPr lang="en-GB" sz="2000" dirty="0" err="1"/>
              <a:t>fel</a:t>
            </a:r>
            <a:r>
              <a:rPr lang="en-GB" sz="2000" dirty="0"/>
              <a:t> ‘</a:t>
            </a:r>
            <a:r>
              <a:rPr lang="en-GB" sz="2000" dirty="0" err="1"/>
              <a:t>paratoi</a:t>
            </a:r>
            <a:r>
              <a:rPr lang="en-GB" sz="2000" dirty="0"/>
              <a:t>’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gyfer</a:t>
            </a:r>
            <a:r>
              <a:rPr lang="en-GB" sz="2000" dirty="0"/>
              <a:t> </a:t>
            </a:r>
            <a:r>
              <a:rPr lang="en-GB" sz="2000" dirty="0" err="1" smtClean="0"/>
              <a:t>dysgu</a:t>
            </a:r>
            <a:r>
              <a:rPr lang="en-GB" sz="2000" dirty="0" smtClean="0"/>
              <a:t> </a:t>
            </a:r>
            <a:r>
              <a:rPr lang="en-GB" sz="2000" dirty="0" err="1" smtClean="0"/>
              <a:t>ymhellach</a:t>
            </a:r>
            <a:r>
              <a:rPr lang="en-GB" sz="2000" dirty="0" smtClean="0"/>
              <a:t> </a:t>
            </a:r>
            <a:r>
              <a:rPr lang="en-GB" sz="2000" dirty="0" err="1"/>
              <a:t>ymlaen</a:t>
            </a:r>
            <a:r>
              <a:rPr lang="en-GB" sz="2000" dirty="0"/>
              <a:t> </a:t>
            </a:r>
            <a:r>
              <a:rPr lang="en-GB" sz="2000" dirty="0" err="1"/>
              <a:t>ble</a:t>
            </a:r>
            <a:r>
              <a:rPr lang="en-GB" sz="2000" dirty="0"/>
              <a:t> </a:t>
            </a:r>
            <a:r>
              <a:rPr lang="en-GB" sz="2000" dirty="0" err="1"/>
              <a:t>mae</a:t>
            </a:r>
            <a:r>
              <a:rPr lang="en-GB" sz="2000" dirty="0"/>
              <a:t> plant yn </a:t>
            </a:r>
            <a:r>
              <a:rPr lang="en-GB" sz="2000" dirty="0" err="1"/>
              <a:t>dysgu</a:t>
            </a:r>
            <a:r>
              <a:rPr lang="en-GB" sz="2000" dirty="0"/>
              <a:t> yn </a:t>
            </a:r>
            <a:r>
              <a:rPr lang="en-GB" sz="2000" dirty="0" err="1"/>
              <a:t>ôl</a:t>
            </a:r>
            <a:r>
              <a:rPr lang="en-GB" sz="2000" dirty="0"/>
              <a:t> </a:t>
            </a:r>
            <a:r>
              <a:rPr lang="en-GB" sz="2000" dirty="0" err="1"/>
              <a:t>pynciau</a:t>
            </a:r>
            <a:r>
              <a:rPr lang="en-GB" sz="2000" dirty="0"/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74575" y="1728327"/>
            <a:ext cx="5835533" cy="488860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sz="2600" dirty="0" smtClean="0"/>
              <a:t>The elementary tradition – concentrating on the 3Rs with a strict approach to discipline.</a:t>
            </a:r>
          </a:p>
          <a:p>
            <a:pPr marL="0" indent="0">
              <a:buNone/>
            </a:pPr>
            <a:endParaRPr lang="en-GB" sz="2600" dirty="0" smtClean="0"/>
          </a:p>
          <a:p>
            <a:r>
              <a:rPr lang="en-GB" sz="2600" dirty="0" smtClean="0"/>
              <a:t>The developmental tradition – emphasises the ways in which children develop physically, socially, emotionally and intellectually as a basis to plan learning.</a:t>
            </a:r>
          </a:p>
          <a:p>
            <a:pPr marL="0" indent="0">
              <a:buNone/>
            </a:pPr>
            <a:endParaRPr lang="en-GB" sz="2600" dirty="0" smtClean="0"/>
          </a:p>
          <a:p>
            <a:r>
              <a:rPr lang="en-GB" sz="2600" dirty="0" smtClean="0"/>
              <a:t>The preparatory tradition – sees this phase as ‘preparation’ for later schooling, where children learn subjects based knowledge. </a:t>
            </a:r>
          </a:p>
          <a:p>
            <a:pPr marL="0" indent="0" algn="r">
              <a:buNone/>
            </a:pPr>
            <a:endParaRPr lang="en-GB" sz="2000" dirty="0" smtClean="0"/>
          </a:p>
          <a:p>
            <a:pPr marL="0" indent="0" algn="r">
              <a:buNone/>
            </a:pPr>
            <a:r>
              <a:rPr lang="en-GB" sz="2000" dirty="0" smtClean="0"/>
              <a:t>Alexander, 1994: Pollard and </a:t>
            </a:r>
            <a:r>
              <a:rPr lang="en-GB" sz="2000" dirty="0" err="1" smtClean="0"/>
              <a:t>Tann</a:t>
            </a:r>
            <a:r>
              <a:rPr lang="en-GB" sz="2000" dirty="0" smtClean="0"/>
              <a:t>, 1997. </a:t>
            </a:r>
          </a:p>
        </p:txBody>
      </p:sp>
    </p:spTree>
    <p:extLst>
      <p:ext uri="{BB962C8B-B14F-4D97-AF65-F5344CB8AC3E}">
        <p14:creationId xmlns:p14="http://schemas.microsoft.com/office/powerpoint/2010/main" val="26133746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 smtClean="0"/>
              <a:t>Dylanwadau</a:t>
            </a:r>
            <a:r>
              <a:rPr lang="en-GB" dirty="0" smtClean="0"/>
              <a:t> Modern</a:t>
            </a:r>
            <a:br>
              <a:rPr lang="en-GB" dirty="0" smtClean="0"/>
            </a:br>
            <a:r>
              <a:rPr lang="en-GB" dirty="0" err="1" smtClean="0">
                <a:solidFill>
                  <a:schemeClr val="tx1"/>
                </a:solidFill>
              </a:rPr>
              <a:t>Modern</a:t>
            </a:r>
            <a:r>
              <a:rPr lang="en-GB" dirty="0" smtClean="0">
                <a:solidFill>
                  <a:schemeClr val="tx1"/>
                </a:solidFill>
              </a:rPr>
              <a:t> Influences 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022433"/>
            <a:ext cx="4797982" cy="4422702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 smtClean="0"/>
              <a:t>plentyn-ganolog</a:t>
            </a:r>
            <a:endParaRPr lang="en-GB" sz="2400" dirty="0"/>
          </a:p>
          <a:p>
            <a:pPr lvl="1"/>
            <a:r>
              <a:rPr lang="en-GB" sz="2000" dirty="0" smtClean="0"/>
              <a:t>Yn </a:t>
            </a:r>
            <a:r>
              <a:rPr lang="en-GB" sz="2000" dirty="0" err="1" smtClean="0"/>
              <a:t>canolbwyntio</a:t>
            </a:r>
            <a:r>
              <a:rPr lang="en-GB" sz="2000" dirty="0" smtClean="0"/>
              <a:t> </a:t>
            </a:r>
            <a:r>
              <a:rPr lang="en-GB" sz="2000" dirty="0" err="1"/>
              <a:t>ar</a:t>
            </a:r>
            <a:r>
              <a:rPr lang="en-GB" sz="2000" dirty="0"/>
              <a:t> y </a:t>
            </a:r>
            <a:r>
              <a:rPr lang="en-GB" sz="2000" dirty="0" err="1"/>
              <a:t>plentyn</a:t>
            </a:r>
            <a:r>
              <a:rPr lang="en-GB" sz="2000" dirty="0"/>
              <a:t> </a:t>
            </a:r>
            <a:r>
              <a:rPr lang="en-GB" sz="2000" dirty="0" err="1"/>
              <a:t>cyfan</a:t>
            </a:r>
            <a:endParaRPr lang="en-GB" sz="2000" dirty="0"/>
          </a:p>
          <a:p>
            <a:pPr lvl="1"/>
            <a:r>
              <a:rPr lang="en-GB" sz="2000" dirty="0" smtClean="0"/>
              <a:t>Yn </a:t>
            </a:r>
            <a:r>
              <a:rPr lang="en-GB" sz="2000" dirty="0" err="1" smtClean="0"/>
              <a:t>cynnwys</a:t>
            </a:r>
            <a:r>
              <a:rPr lang="en-GB" sz="2000" dirty="0" smtClean="0"/>
              <a:t> </a:t>
            </a:r>
            <a:r>
              <a:rPr lang="en-GB" sz="2000" dirty="0" err="1"/>
              <a:t>datblygiad</a:t>
            </a:r>
            <a:r>
              <a:rPr lang="en-GB" sz="2000" dirty="0"/>
              <a:t> </a:t>
            </a:r>
            <a:r>
              <a:rPr lang="en-GB" sz="2000" dirty="0" err="1"/>
              <a:t>cymdeithasol</a:t>
            </a:r>
            <a:r>
              <a:rPr lang="en-GB" sz="2000" dirty="0"/>
              <a:t> ac </a:t>
            </a:r>
            <a:r>
              <a:rPr lang="en-GB" sz="2000" dirty="0" err="1"/>
              <a:t>emosiynol</a:t>
            </a:r>
            <a:r>
              <a:rPr lang="en-GB" sz="2000" dirty="0"/>
              <a:t> </a:t>
            </a:r>
            <a:r>
              <a:rPr lang="en-GB" sz="2000" dirty="0" err="1"/>
              <a:t>ynghyd</a:t>
            </a:r>
            <a:r>
              <a:rPr lang="en-GB" sz="2000" dirty="0"/>
              <a:t> ac </a:t>
            </a:r>
            <a:r>
              <a:rPr lang="en-GB" sz="2000" dirty="0" err="1"/>
              <a:t>anghenion</a:t>
            </a:r>
            <a:r>
              <a:rPr lang="en-GB" sz="2000" dirty="0"/>
              <a:t> </a:t>
            </a:r>
            <a:r>
              <a:rPr lang="en-GB" sz="2000" dirty="0" err="1"/>
              <a:t>deallusol</a:t>
            </a:r>
            <a:r>
              <a:rPr lang="en-GB" sz="2000" dirty="0"/>
              <a:t> a </a:t>
            </a:r>
            <a:r>
              <a:rPr lang="en-GB" sz="2000" dirty="0" err="1" smtClean="0"/>
              <a:t>chreadigol</a:t>
            </a:r>
            <a:endParaRPr lang="en-GB" sz="2000" dirty="0"/>
          </a:p>
          <a:p>
            <a:r>
              <a:rPr lang="en-GB" sz="2400" dirty="0" err="1"/>
              <a:t>Achosion</a:t>
            </a:r>
            <a:r>
              <a:rPr lang="en-GB" sz="2400" dirty="0"/>
              <a:t> socio-</a:t>
            </a:r>
            <a:r>
              <a:rPr lang="en-GB" sz="2400" dirty="0" err="1"/>
              <a:t>economeg</a:t>
            </a:r>
            <a:endParaRPr lang="en-GB" sz="2400" dirty="0"/>
          </a:p>
          <a:p>
            <a:pPr lvl="1"/>
            <a:r>
              <a:rPr lang="en-GB" sz="2000" dirty="0" err="1"/>
              <a:t>Paratoi</a:t>
            </a:r>
            <a:r>
              <a:rPr lang="en-GB" sz="2000" dirty="0"/>
              <a:t> </a:t>
            </a:r>
            <a:r>
              <a:rPr lang="en-GB" sz="2000" dirty="0" err="1"/>
              <a:t>disgyblion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gyfer</a:t>
            </a:r>
            <a:r>
              <a:rPr lang="en-GB" sz="2000" dirty="0"/>
              <a:t> y </a:t>
            </a:r>
            <a:r>
              <a:rPr lang="en-GB" sz="2000" dirty="0" err="1"/>
              <a:t>byd</a:t>
            </a:r>
            <a:r>
              <a:rPr lang="en-GB" sz="2000" dirty="0"/>
              <a:t> </a:t>
            </a:r>
            <a:r>
              <a:rPr lang="en-GB" sz="2000" dirty="0" err="1"/>
              <a:t>gwaith</a:t>
            </a:r>
            <a:r>
              <a:rPr lang="en-GB" sz="2000" dirty="0"/>
              <a:t> </a:t>
            </a:r>
            <a:r>
              <a:rPr lang="en-GB" sz="2000" dirty="0" smtClean="0"/>
              <a:t>o </a:t>
            </a:r>
            <a:r>
              <a:rPr lang="en-GB" sz="2000" dirty="0" err="1" smtClean="0"/>
              <a:t>fewn</a:t>
            </a:r>
            <a:r>
              <a:rPr lang="en-GB" sz="2000" dirty="0" smtClean="0"/>
              <a:t> </a:t>
            </a:r>
            <a:r>
              <a:rPr lang="en-GB" sz="2000" dirty="0" err="1" smtClean="0"/>
              <a:t>economi</a:t>
            </a:r>
            <a:r>
              <a:rPr lang="en-GB" sz="2000" dirty="0" smtClean="0"/>
              <a:t> </a:t>
            </a:r>
            <a:r>
              <a:rPr lang="en-GB" sz="2000" dirty="0" err="1" smtClean="0"/>
              <a:t>sy’n</a:t>
            </a:r>
            <a:r>
              <a:rPr lang="en-GB" sz="2000" dirty="0" smtClean="0"/>
              <a:t> </a:t>
            </a:r>
            <a:r>
              <a:rPr lang="en-GB" sz="2000" dirty="0" err="1" smtClean="0"/>
              <a:t>newid</a:t>
            </a:r>
            <a:endParaRPr lang="en-GB" sz="2000" dirty="0"/>
          </a:p>
          <a:p>
            <a:pPr lvl="1"/>
            <a:r>
              <a:rPr lang="en-GB" sz="2000" dirty="0" err="1" smtClean="0"/>
              <a:t>Ffocws</a:t>
            </a:r>
            <a:r>
              <a:rPr lang="en-GB" sz="2000" dirty="0" smtClean="0"/>
              <a:t> </a:t>
            </a:r>
            <a:r>
              <a:rPr lang="en-GB" sz="2000" dirty="0" err="1" smtClean="0"/>
              <a:t>ar</a:t>
            </a:r>
            <a:r>
              <a:rPr lang="en-GB" sz="2000" dirty="0" smtClean="0"/>
              <a:t> </a:t>
            </a:r>
            <a:r>
              <a:rPr lang="en-GB" sz="2000" dirty="0" err="1" smtClean="0"/>
              <a:t>gyrhaeddiad</a:t>
            </a:r>
            <a:r>
              <a:rPr lang="en-GB" sz="2000" dirty="0" smtClean="0"/>
              <a:t> </a:t>
            </a:r>
            <a:r>
              <a:rPr lang="en-GB" sz="2000" dirty="0" err="1" smtClean="0"/>
              <a:t>mewn</a:t>
            </a:r>
            <a:r>
              <a:rPr lang="en-GB" sz="2000" dirty="0" smtClean="0"/>
              <a:t>  </a:t>
            </a:r>
            <a:r>
              <a:rPr lang="en-GB" sz="2000" dirty="0" err="1" smtClean="0"/>
              <a:t>llythrennedd</a:t>
            </a:r>
            <a:r>
              <a:rPr lang="en-GB" sz="2000" dirty="0" smtClean="0"/>
              <a:t> </a:t>
            </a:r>
            <a:r>
              <a:rPr lang="en-GB" sz="2000" dirty="0"/>
              <a:t>a </a:t>
            </a:r>
            <a:r>
              <a:rPr lang="en-GB" sz="2000" dirty="0" err="1"/>
              <a:t>rhifedd</a:t>
            </a:r>
            <a:r>
              <a:rPr lang="en-GB" sz="2000" dirty="0"/>
              <a:t>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13121" y="2022433"/>
            <a:ext cx="5037512" cy="436174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2400" dirty="0" smtClean="0"/>
              <a:t>Rise of child-centred approaches</a:t>
            </a:r>
          </a:p>
          <a:p>
            <a:pPr lvl="1"/>
            <a:r>
              <a:rPr lang="en-GB" sz="2000" dirty="0" smtClean="0"/>
              <a:t>Focus on the whole child</a:t>
            </a:r>
          </a:p>
          <a:p>
            <a:pPr lvl="1"/>
            <a:r>
              <a:rPr lang="en-GB" sz="2000" dirty="0" smtClean="0"/>
              <a:t>Includes social and emotional developments as well as cognitive and creative needs</a:t>
            </a:r>
          </a:p>
          <a:p>
            <a:r>
              <a:rPr lang="en-GB" sz="2400" dirty="0" smtClean="0"/>
              <a:t>Socio-economic concerns </a:t>
            </a:r>
          </a:p>
          <a:p>
            <a:pPr lvl="1"/>
            <a:r>
              <a:rPr lang="en-GB" sz="2000" dirty="0" smtClean="0"/>
              <a:t>Preparing pupils for their place in the world of work, in a changing economy</a:t>
            </a:r>
          </a:p>
          <a:p>
            <a:pPr lvl="1"/>
            <a:r>
              <a:rPr lang="en-GB" sz="2000" dirty="0" smtClean="0"/>
              <a:t>Focus on attainment in literacy and numeracy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973407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/>
          <p:cNvSpPr/>
          <p:nvPr/>
        </p:nvSpPr>
        <p:spPr>
          <a:xfrm>
            <a:off x="3784600" y="2282613"/>
            <a:ext cx="3568700" cy="2282614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i="1" dirty="0" smtClean="0"/>
              <a:t>Y </a:t>
            </a:r>
            <a:r>
              <a:rPr lang="en-GB" i="1" dirty="0" err="1" smtClean="0"/>
              <a:t>Cwricwlwm</a:t>
            </a:r>
            <a:r>
              <a:rPr lang="en-GB" i="1" dirty="0" smtClean="0"/>
              <a:t> </a:t>
            </a:r>
          </a:p>
          <a:p>
            <a:pPr algn="ctr"/>
            <a:r>
              <a:rPr lang="en-GB" dirty="0" smtClean="0"/>
              <a:t>The Curriculum </a:t>
            </a:r>
            <a:endParaRPr lang="en-GB" dirty="0"/>
          </a:p>
        </p:txBody>
      </p:sp>
      <p:sp>
        <p:nvSpPr>
          <p:cNvPr id="6" name="Oval 5"/>
          <p:cNvSpPr/>
          <p:nvPr/>
        </p:nvSpPr>
        <p:spPr>
          <a:xfrm>
            <a:off x="1511300" y="1244600"/>
            <a:ext cx="2501900" cy="1701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 err="1" smtClean="0"/>
              <a:t>Cynnwys</a:t>
            </a:r>
            <a:endParaRPr lang="en-GB" i="1" dirty="0" smtClean="0"/>
          </a:p>
          <a:p>
            <a:pPr algn="ctr"/>
            <a:r>
              <a:rPr lang="en-GB" dirty="0" smtClean="0"/>
              <a:t>Content </a:t>
            </a:r>
            <a:endParaRPr lang="en-GB" dirty="0"/>
          </a:p>
        </p:txBody>
      </p:sp>
      <p:sp>
        <p:nvSpPr>
          <p:cNvPr id="7" name="Oval 6"/>
          <p:cNvSpPr/>
          <p:nvPr/>
        </p:nvSpPr>
        <p:spPr>
          <a:xfrm>
            <a:off x="7213600" y="1244599"/>
            <a:ext cx="2501900" cy="16543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 err="1" smtClean="0"/>
              <a:t>Addysgeg</a:t>
            </a:r>
            <a:r>
              <a:rPr lang="en-GB" i="1" dirty="0" smtClean="0"/>
              <a:t> </a:t>
            </a:r>
            <a:r>
              <a:rPr lang="en-GB" dirty="0" smtClean="0"/>
              <a:t>Pedagogy  </a:t>
            </a:r>
            <a:endParaRPr lang="en-GB" dirty="0"/>
          </a:p>
        </p:txBody>
      </p:sp>
      <p:sp>
        <p:nvSpPr>
          <p:cNvPr id="8" name="Oval 7"/>
          <p:cNvSpPr/>
          <p:nvPr/>
        </p:nvSpPr>
        <p:spPr>
          <a:xfrm>
            <a:off x="7353300" y="4384886"/>
            <a:ext cx="2501900" cy="16222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 err="1" smtClean="0"/>
              <a:t>Asesiad</a:t>
            </a:r>
            <a:endParaRPr lang="en-GB" i="1" dirty="0" smtClean="0"/>
          </a:p>
          <a:p>
            <a:pPr algn="ctr"/>
            <a:r>
              <a:rPr lang="en-GB" dirty="0" smtClean="0"/>
              <a:t>Assessment  </a:t>
            </a:r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1803400" y="4432300"/>
            <a:ext cx="2501900" cy="1574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 err="1" smtClean="0"/>
              <a:t>Strwythur</a:t>
            </a:r>
            <a:endParaRPr lang="en-GB" i="1" dirty="0" smtClean="0"/>
          </a:p>
          <a:p>
            <a:pPr algn="ctr"/>
            <a:r>
              <a:rPr lang="en-GB" dirty="0" smtClean="0"/>
              <a:t>Structure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67919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24688"/>
            <a:ext cx="10972800" cy="1143000"/>
          </a:xfrm>
        </p:spPr>
        <p:txBody>
          <a:bodyPr/>
          <a:lstStyle/>
          <a:p>
            <a:pPr algn="ctr"/>
            <a:r>
              <a:rPr lang="en-GB" dirty="0" smtClean="0"/>
              <a:t>Y </a:t>
            </a:r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/>
              <a:t>C</a:t>
            </a:r>
            <a:r>
              <a:rPr lang="en-GB" dirty="0" err="1" smtClean="0"/>
              <a:t>enedlaethol</a:t>
            </a:r>
            <a:r>
              <a:rPr lang="en-GB" dirty="0" smtClean="0"/>
              <a:t> – CA2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09600" y="1935480"/>
            <a:ext cx="10972800" cy="4681220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“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/>
              <a:t>aml</a:t>
            </a:r>
            <a:r>
              <a:rPr lang="en-GB" sz="2400" dirty="0"/>
              <a:t>, </a:t>
            </a:r>
            <a:r>
              <a:rPr lang="en-GB" sz="2400" dirty="0" err="1"/>
              <a:t>mae’r</a:t>
            </a:r>
            <a:r>
              <a:rPr lang="en-GB" sz="2400" dirty="0"/>
              <a:t> </a:t>
            </a:r>
            <a:r>
              <a:rPr lang="en-GB" sz="2400" dirty="0" err="1"/>
              <a:t>cwricwlwm</a:t>
            </a:r>
            <a:r>
              <a:rPr lang="en-GB" sz="2400" dirty="0"/>
              <a:t> </a:t>
            </a:r>
            <a:r>
              <a:rPr lang="en-GB" sz="2400" dirty="0" err="1"/>
              <a:t>wedi’i</a:t>
            </a:r>
            <a:r>
              <a:rPr lang="en-GB" sz="2400" dirty="0"/>
              <a:t> </a:t>
            </a:r>
            <a:r>
              <a:rPr lang="en-GB" sz="2400" b="1" u="sng" dirty="0" err="1"/>
              <a:t>seilio</a:t>
            </a:r>
            <a:r>
              <a:rPr lang="en-GB" sz="2400" b="1" u="sng" dirty="0"/>
              <a:t> </a:t>
            </a:r>
            <a:r>
              <a:rPr lang="en-GB" sz="2400" b="1" u="sng" dirty="0" err="1"/>
              <a:t>ar</a:t>
            </a:r>
            <a:r>
              <a:rPr lang="en-GB" sz="2400" b="1" u="sng" dirty="0"/>
              <a:t> </a:t>
            </a:r>
            <a:r>
              <a:rPr lang="en-GB" sz="2400" b="1" u="sng" dirty="0" err="1"/>
              <a:t>fframwaith</a:t>
            </a:r>
            <a:r>
              <a:rPr lang="en-GB" sz="2400" b="1" u="sng" dirty="0"/>
              <a:t> o </a:t>
            </a:r>
            <a:r>
              <a:rPr lang="en-GB" sz="2400" b="1" u="sng" dirty="0" err="1"/>
              <a:t>bynciau</a:t>
            </a:r>
            <a:r>
              <a:rPr lang="en-GB" sz="2400" b="1" u="sng" dirty="0"/>
              <a:t> </a:t>
            </a:r>
            <a:r>
              <a:rPr lang="en-GB" sz="2400" dirty="0" err="1"/>
              <a:t>i’w</a:t>
            </a:r>
            <a:r>
              <a:rPr lang="en-GB" sz="2400" dirty="0"/>
              <a:t> </a:t>
            </a:r>
            <a:r>
              <a:rPr lang="en-GB" sz="2400" dirty="0" err="1"/>
              <a:t>haddysgu</a:t>
            </a:r>
            <a:r>
              <a:rPr lang="en-GB" sz="2400" dirty="0"/>
              <a:t> </a:t>
            </a:r>
            <a:r>
              <a:rPr lang="en-GB" sz="2400" b="1" u="sng" dirty="0" err="1"/>
              <a:t>dros</a:t>
            </a:r>
            <a:r>
              <a:rPr lang="en-GB" sz="2400" b="1" u="sng" dirty="0"/>
              <a:t> </a:t>
            </a:r>
            <a:r>
              <a:rPr lang="en-GB" sz="2400" b="1" u="sng" dirty="0" err="1"/>
              <a:t>gyfnod</a:t>
            </a:r>
            <a:r>
              <a:rPr lang="en-GB" sz="2400" b="1" u="sng" dirty="0"/>
              <a:t> </a:t>
            </a:r>
            <a:r>
              <a:rPr lang="en-GB" sz="2400" b="1" u="sng" dirty="0" err="1"/>
              <a:t>diffiniedig</a:t>
            </a:r>
            <a:r>
              <a:rPr lang="en-GB" sz="2400" b="1" u="sng" dirty="0"/>
              <a:t> </a:t>
            </a:r>
            <a:r>
              <a:rPr lang="en-GB" sz="2400" dirty="0" err="1"/>
              <a:t>fel</a:t>
            </a:r>
            <a:r>
              <a:rPr lang="en-GB" sz="2400" dirty="0"/>
              <a:t> y </a:t>
            </a:r>
            <a:r>
              <a:rPr lang="en-GB" sz="2400" dirty="0" err="1"/>
              <a:t>cyfnodau</a:t>
            </a:r>
            <a:r>
              <a:rPr lang="en-GB" sz="2400" dirty="0"/>
              <a:t> </a:t>
            </a:r>
            <a:r>
              <a:rPr lang="en-GB" sz="2400" dirty="0" err="1"/>
              <a:t>penodol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addysg</a:t>
            </a:r>
            <a:r>
              <a:rPr lang="en-GB" sz="2400" dirty="0"/>
              <a:t> </a:t>
            </a:r>
            <a:r>
              <a:rPr lang="en-GB" sz="2400" dirty="0" err="1"/>
              <a:t>gynradd</a:t>
            </a:r>
            <a:r>
              <a:rPr lang="en-GB" sz="2400" dirty="0"/>
              <a:t> </a:t>
            </a:r>
            <a:r>
              <a:rPr lang="en-GB" sz="2400" dirty="0" err="1"/>
              <a:t>neu</a:t>
            </a:r>
            <a:r>
              <a:rPr lang="en-GB" sz="2400" dirty="0"/>
              <a:t> </a:t>
            </a:r>
            <a:r>
              <a:rPr lang="en-GB" sz="2400" dirty="0" err="1"/>
              <a:t>uwchradd</a:t>
            </a:r>
            <a:r>
              <a:rPr lang="en-GB" sz="2400" dirty="0"/>
              <a:t>. Gall y </a:t>
            </a:r>
            <a:r>
              <a:rPr lang="en-GB" sz="2400" dirty="0" err="1"/>
              <a:t>fframwaith</a:t>
            </a:r>
            <a:r>
              <a:rPr lang="en-GB" sz="2400" dirty="0"/>
              <a:t> </a:t>
            </a:r>
            <a:r>
              <a:rPr lang="en-GB" sz="2400" dirty="0" err="1"/>
              <a:t>hwnnw</a:t>
            </a:r>
            <a:r>
              <a:rPr lang="en-GB" sz="2400" dirty="0"/>
              <a:t> </a:t>
            </a:r>
            <a:r>
              <a:rPr lang="en-GB" sz="2400" dirty="0" err="1"/>
              <a:t>fod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gyffredinol</a:t>
            </a:r>
            <a:r>
              <a:rPr lang="en-GB" sz="2400" dirty="0"/>
              <a:t> </a:t>
            </a:r>
            <a:r>
              <a:rPr lang="en-GB" sz="2400" dirty="0" err="1"/>
              <a:t>iawn</a:t>
            </a:r>
            <a:r>
              <a:rPr lang="en-GB" sz="2400" dirty="0"/>
              <a:t> </a:t>
            </a:r>
            <a:r>
              <a:rPr lang="en-GB" sz="2400" dirty="0" err="1"/>
              <a:t>neu’n</a:t>
            </a:r>
            <a:r>
              <a:rPr lang="en-GB" sz="2400" dirty="0"/>
              <a:t> </a:t>
            </a:r>
            <a:r>
              <a:rPr lang="en-GB" sz="2400" dirty="0" err="1"/>
              <a:t>fwy</a:t>
            </a:r>
            <a:r>
              <a:rPr lang="en-GB" sz="2400" dirty="0"/>
              <a:t> </a:t>
            </a:r>
            <a:r>
              <a:rPr lang="en-GB" sz="2400" dirty="0" err="1"/>
              <a:t>penodol</a:t>
            </a:r>
            <a:r>
              <a:rPr lang="en-GB" sz="2400" dirty="0"/>
              <a:t> a </a:t>
            </a:r>
            <a:r>
              <a:rPr lang="en-GB" sz="2400" dirty="0" err="1"/>
              <a:t>gallai</a:t>
            </a:r>
            <a:r>
              <a:rPr lang="en-GB" sz="2400" dirty="0"/>
              <a:t> </a:t>
            </a:r>
            <a:r>
              <a:rPr lang="en-GB" sz="2400" dirty="0" err="1"/>
              <a:t>gynnwys</a:t>
            </a:r>
            <a:r>
              <a:rPr lang="en-GB" sz="2400" dirty="0"/>
              <a:t>, </a:t>
            </a:r>
            <a:r>
              <a:rPr lang="en-GB" sz="2400" dirty="0" err="1"/>
              <a:t>er</a:t>
            </a:r>
            <a:r>
              <a:rPr lang="en-GB" sz="2400" dirty="0"/>
              <a:t> </a:t>
            </a:r>
            <a:r>
              <a:rPr lang="en-GB" sz="2400" dirty="0" err="1"/>
              <a:t>enghraifft</a:t>
            </a:r>
            <a:r>
              <a:rPr lang="en-GB" sz="2400" dirty="0"/>
              <a:t>, </a:t>
            </a:r>
            <a:r>
              <a:rPr lang="en-GB" sz="2400" dirty="0" err="1"/>
              <a:t>nodi’r</a:t>
            </a:r>
            <a:r>
              <a:rPr lang="en-GB" sz="2400" dirty="0"/>
              <a:t> </a:t>
            </a:r>
            <a:r>
              <a:rPr lang="en-GB" sz="2400" dirty="0" err="1"/>
              <a:t>amser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i’w</a:t>
            </a:r>
            <a:r>
              <a:rPr lang="en-GB" sz="2400" dirty="0"/>
              <a:t> </a:t>
            </a:r>
            <a:r>
              <a:rPr lang="en-GB" sz="2400" dirty="0" err="1"/>
              <a:t>ddyrannu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/>
              <a:t>pob</a:t>
            </a:r>
            <a:r>
              <a:rPr lang="en-GB" sz="2400" dirty="0"/>
              <a:t> </a:t>
            </a:r>
            <a:r>
              <a:rPr lang="en-GB" sz="2400" dirty="0" err="1"/>
              <a:t>pwnc</a:t>
            </a:r>
            <a:r>
              <a:rPr lang="en-GB" sz="2400" dirty="0"/>
              <a:t> a </a:t>
            </a:r>
            <a:r>
              <a:rPr lang="en-GB" sz="2400" dirty="0" err="1"/>
              <a:t>disgrifio’r</a:t>
            </a:r>
            <a:r>
              <a:rPr lang="en-GB" sz="2400" dirty="0"/>
              <a:t> </a:t>
            </a:r>
            <a:r>
              <a:rPr lang="en-GB" sz="2400" dirty="0" err="1"/>
              <a:t>hyn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i’w</a:t>
            </a:r>
            <a:r>
              <a:rPr lang="en-GB" sz="2400" dirty="0"/>
              <a:t> </a:t>
            </a:r>
            <a:r>
              <a:rPr lang="en-GB" sz="2400" dirty="0" err="1"/>
              <a:t>gynnwys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gwahanol</a:t>
            </a:r>
            <a:r>
              <a:rPr lang="en-GB" sz="2400" dirty="0"/>
              <a:t> </a:t>
            </a:r>
            <a:r>
              <a:rPr lang="en-GB" sz="2400" dirty="0" err="1"/>
              <a:t>gyfnodau</a:t>
            </a:r>
            <a:r>
              <a:rPr lang="en-GB" sz="2400" dirty="0"/>
              <a:t>.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hanfod</a:t>
            </a:r>
            <a:r>
              <a:rPr lang="en-GB" sz="2400" dirty="0"/>
              <a:t>, </a:t>
            </a:r>
            <a:r>
              <a:rPr lang="en-GB" sz="2400" dirty="0" err="1"/>
              <a:t>mae’r</a:t>
            </a:r>
            <a:r>
              <a:rPr lang="en-GB" sz="2400" dirty="0"/>
              <a:t> </a:t>
            </a:r>
            <a:r>
              <a:rPr lang="en-GB" sz="2400" dirty="0" err="1"/>
              <a:t>ffordd</a:t>
            </a:r>
            <a:r>
              <a:rPr lang="en-GB" sz="2400" dirty="0"/>
              <a:t> </a:t>
            </a:r>
            <a:r>
              <a:rPr lang="en-GB" sz="2400" dirty="0" err="1"/>
              <a:t>hon</a:t>
            </a:r>
            <a:r>
              <a:rPr lang="en-GB" sz="2400" dirty="0"/>
              <a:t> o </a:t>
            </a:r>
            <a:r>
              <a:rPr lang="en-GB" sz="2400" dirty="0" err="1"/>
              <a:t>bennu’r</a:t>
            </a:r>
            <a:r>
              <a:rPr lang="en-GB" sz="2400" dirty="0"/>
              <a:t> </a:t>
            </a:r>
            <a:r>
              <a:rPr lang="en-GB" sz="2400" dirty="0" err="1"/>
              <a:t>cwricwlwm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golygu</a:t>
            </a:r>
            <a:r>
              <a:rPr lang="en-GB" sz="2400" dirty="0"/>
              <a:t> </a:t>
            </a:r>
            <a:r>
              <a:rPr lang="en-GB" sz="2400" b="1" u="sng" dirty="0" err="1"/>
              <a:t>diffinio’r</a:t>
            </a:r>
            <a:r>
              <a:rPr lang="en-GB" sz="2400" b="1" u="sng" dirty="0"/>
              <a:t> </a:t>
            </a:r>
            <a:r>
              <a:rPr lang="en-GB" sz="2400" b="1" u="sng" dirty="0" err="1"/>
              <a:t>mewnbynnau</a:t>
            </a:r>
            <a:r>
              <a:rPr lang="en-GB" sz="2400" b="1" u="sng" dirty="0"/>
              <a:t> y </a:t>
            </a:r>
            <a:r>
              <a:rPr lang="en-GB" sz="2400" b="1" u="sng" dirty="0" err="1"/>
              <a:t>dylai</a:t>
            </a:r>
            <a:r>
              <a:rPr lang="en-GB" sz="2400" b="1" u="sng" dirty="0"/>
              <a:t> </a:t>
            </a:r>
            <a:r>
              <a:rPr lang="en-GB" sz="2400" b="1" u="sng" dirty="0" err="1"/>
              <a:t>pob</a:t>
            </a:r>
            <a:r>
              <a:rPr lang="en-GB" sz="2400" b="1" u="sng" dirty="0"/>
              <a:t> </a:t>
            </a:r>
            <a:r>
              <a:rPr lang="en-GB" sz="2400" b="1" u="sng" dirty="0" err="1"/>
              <a:t>plentyn</a:t>
            </a:r>
            <a:r>
              <a:rPr lang="en-GB" sz="2400" b="1" u="sng" dirty="0"/>
              <a:t>, </a:t>
            </a:r>
            <a:r>
              <a:rPr lang="en-GB" sz="2400" b="1" u="sng" dirty="0" err="1"/>
              <a:t>neu</a:t>
            </a:r>
            <a:r>
              <a:rPr lang="en-GB" sz="2400" b="1" u="sng" dirty="0"/>
              <a:t> </a:t>
            </a:r>
            <a:r>
              <a:rPr lang="en-GB" sz="2400" b="1" u="sng" dirty="0" err="1"/>
              <a:t>grwpiau</a:t>
            </a:r>
            <a:r>
              <a:rPr lang="en-GB" sz="2400" b="1" u="sng" dirty="0"/>
              <a:t> </a:t>
            </a:r>
            <a:r>
              <a:rPr lang="en-GB" sz="2400" b="1" u="sng" dirty="0" err="1"/>
              <a:t>penodol</a:t>
            </a:r>
            <a:r>
              <a:rPr lang="en-GB" sz="2400" b="1" u="sng" dirty="0"/>
              <a:t> o </a:t>
            </a:r>
            <a:r>
              <a:rPr lang="en-GB" sz="2400" b="1" u="sng" dirty="0" err="1"/>
              <a:t>blant</a:t>
            </a:r>
            <a:r>
              <a:rPr lang="en-GB" sz="2400" b="1" u="sng" dirty="0"/>
              <a:t>, </a:t>
            </a:r>
            <a:r>
              <a:rPr lang="en-GB" sz="2400" b="1" u="sng" dirty="0" err="1"/>
              <a:t>eu</a:t>
            </a:r>
            <a:r>
              <a:rPr lang="en-GB" sz="2400" b="1" u="sng" dirty="0"/>
              <a:t> </a:t>
            </a:r>
            <a:r>
              <a:rPr lang="en-GB" sz="2400" b="1" u="sng" dirty="0" err="1"/>
              <a:t>profi</a:t>
            </a:r>
            <a:r>
              <a:rPr lang="en-GB" sz="2400" b="1" u="sng" dirty="0"/>
              <a:t> </a:t>
            </a:r>
            <a:r>
              <a:rPr lang="en-GB" sz="2400" dirty="0"/>
              <a:t>a </a:t>
            </a:r>
            <a:r>
              <a:rPr lang="en-GB" sz="2400" dirty="0" err="1"/>
              <a:t>dyma’r</a:t>
            </a:r>
            <a:r>
              <a:rPr lang="en-GB" sz="2400" dirty="0"/>
              <a:t> dull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wedi’i</a:t>
            </a:r>
            <a:r>
              <a:rPr lang="en-GB" sz="2400" dirty="0"/>
              <a:t> </a:t>
            </a:r>
            <a:r>
              <a:rPr lang="en-GB" sz="2400" dirty="0" err="1"/>
              <a:t>fabwysiadu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llawer</a:t>
            </a:r>
            <a:r>
              <a:rPr lang="en-GB" sz="2400" dirty="0"/>
              <a:t> o </a:t>
            </a:r>
            <a:r>
              <a:rPr lang="en-GB" sz="2400" dirty="0" err="1"/>
              <a:t>wledydd</a:t>
            </a:r>
            <a:r>
              <a:rPr lang="en-GB" sz="2400" dirty="0"/>
              <a:t>,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gynnwys</a:t>
            </a:r>
            <a:r>
              <a:rPr lang="en-GB" sz="2400" dirty="0"/>
              <a:t> </a:t>
            </a:r>
            <a:r>
              <a:rPr lang="en-GB" sz="2400" dirty="0" err="1"/>
              <a:t>Cymru</a:t>
            </a:r>
            <a:r>
              <a:rPr lang="en-GB" sz="2400" dirty="0"/>
              <a:t>,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rhan</a:t>
            </a:r>
            <a:r>
              <a:rPr lang="en-GB" sz="2400" dirty="0"/>
              <a:t> </a:t>
            </a:r>
            <a:r>
              <a:rPr lang="en-GB" sz="2400" dirty="0" err="1"/>
              <a:t>olaf</a:t>
            </a:r>
            <a:r>
              <a:rPr lang="en-GB" sz="2400" dirty="0"/>
              <a:t> y </a:t>
            </a:r>
            <a:r>
              <a:rPr lang="en-GB" sz="2400" dirty="0" err="1"/>
              <a:t>ganrif</a:t>
            </a:r>
            <a:r>
              <a:rPr lang="en-GB" sz="2400" dirty="0"/>
              <a:t> </a:t>
            </a:r>
            <a:r>
              <a:rPr lang="en-GB" sz="2400" dirty="0" err="1"/>
              <a:t>ddiwethaf</a:t>
            </a:r>
            <a:r>
              <a:rPr lang="en-GB" sz="2400" dirty="0"/>
              <a:t>. Mae </a:t>
            </a:r>
            <a:r>
              <a:rPr lang="en-GB" sz="2400" dirty="0" err="1"/>
              <a:t>wedi’i</a:t>
            </a:r>
            <a:r>
              <a:rPr lang="en-GB" sz="2400" dirty="0"/>
              <a:t> </a:t>
            </a:r>
            <a:r>
              <a:rPr lang="en-GB" sz="2400" dirty="0" err="1"/>
              <a:t>seilio’n</a:t>
            </a:r>
            <a:r>
              <a:rPr lang="en-GB" sz="2400" dirty="0"/>
              <a:t> </a:t>
            </a:r>
            <a:r>
              <a:rPr lang="en-GB" sz="2400" dirty="0" err="1"/>
              <a:t>gyffredinol</a:t>
            </a:r>
            <a:r>
              <a:rPr lang="en-GB" sz="2400" dirty="0"/>
              <a:t> </a:t>
            </a:r>
            <a:r>
              <a:rPr lang="en-GB" sz="2400" dirty="0" err="1"/>
              <a:t>hefyd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y </a:t>
            </a:r>
            <a:r>
              <a:rPr lang="en-GB" sz="2400" dirty="0" err="1"/>
              <a:t>gred</a:t>
            </a:r>
            <a:r>
              <a:rPr lang="en-GB" sz="2400" dirty="0"/>
              <a:t> bod </a:t>
            </a:r>
            <a:r>
              <a:rPr lang="en-GB" sz="2400" b="1" u="sng" dirty="0" err="1"/>
              <a:t>gwybodaeth</a:t>
            </a:r>
            <a:r>
              <a:rPr lang="en-GB" sz="2400" b="1" u="sng" dirty="0"/>
              <a:t> </a:t>
            </a:r>
            <a:r>
              <a:rPr lang="en-GB" sz="2400" b="1" u="sng" dirty="0" err="1"/>
              <a:t>pwnc</a:t>
            </a:r>
            <a:r>
              <a:rPr lang="en-GB" sz="2400" b="1" u="sng" dirty="0"/>
              <a:t> </a:t>
            </a:r>
            <a:r>
              <a:rPr lang="en-GB" sz="2400" b="1" u="sng" dirty="0" err="1"/>
              <a:t>wedi</a:t>
            </a:r>
            <a:r>
              <a:rPr lang="en-GB" sz="2400" b="1" u="sng" dirty="0"/>
              <a:t> </a:t>
            </a:r>
            <a:r>
              <a:rPr lang="en-GB" sz="2400" b="1" u="sng" dirty="0" err="1"/>
              <a:t>sefyll</a:t>
            </a:r>
            <a:r>
              <a:rPr lang="en-GB" sz="2400" b="1" u="sng" dirty="0"/>
              <a:t> </a:t>
            </a:r>
            <a:r>
              <a:rPr lang="en-GB" sz="2400" b="1" u="sng" dirty="0" err="1"/>
              <a:t>prawf</a:t>
            </a:r>
            <a:r>
              <a:rPr lang="en-GB" sz="2400" b="1" u="sng" dirty="0"/>
              <a:t> </a:t>
            </a:r>
            <a:r>
              <a:rPr lang="en-GB" sz="2400" b="1" u="sng" dirty="0" err="1"/>
              <a:t>amser</a:t>
            </a:r>
            <a:r>
              <a:rPr lang="en-GB" sz="2400" b="1" u="sng" dirty="0"/>
              <a:t> ac </a:t>
            </a:r>
            <a:r>
              <a:rPr lang="en-GB" sz="2400" b="1" u="sng" dirty="0" err="1"/>
              <a:t>mai</a:t>
            </a:r>
            <a:r>
              <a:rPr lang="en-GB" sz="2400" b="1" u="sng" dirty="0"/>
              <a:t> </a:t>
            </a:r>
            <a:r>
              <a:rPr lang="en-GB" sz="2400" b="1" u="sng" dirty="0" err="1"/>
              <a:t>hon</a:t>
            </a:r>
            <a:r>
              <a:rPr lang="en-GB" sz="2400" b="1" u="sng" dirty="0"/>
              <a:t> </a:t>
            </a:r>
            <a:r>
              <a:rPr lang="en-GB" sz="2400" b="1" u="sng" dirty="0" err="1"/>
              <a:t>yw’r</a:t>
            </a:r>
            <a:r>
              <a:rPr lang="en-GB" sz="2400" b="1" u="sng" dirty="0"/>
              <a:t> </a:t>
            </a:r>
            <a:r>
              <a:rPr lang="en-GB" sz="2400" b="1" u="sng" dirty="0" err="1"/>
              <a:t>ffordd</a:t>
            </a:r>
            <a:r>
              <a:rPr lang="en-GB" sz="2400" b="1" u="sng" dirty="0"/>
              <a:t> </a:t>
            </a:r>
            <a:r>
              <a:rPr lang="en-GB" sz="2400" b="1" u="sng" dirty="0" err="1"/>
              <a:t>orau</a:t>
            </a:r>
            <a:r>
              <a:rPr lang="en-GB" sz="2400" b="1" u="sng" dirty="0"/>
              <a:t> o </a:t>
            </a:r>
            <a:r>
              <a:rPr lang="en-GB" sz="2400" b="1" u="sng" dirty="0" err="1"/>
              <a:t>hyd</a:t>
            </a:r>
            <a:r>
              <a:rPr lang="en-GB" sz="2400" b="1" u="sng" dirty="0"/>
              <a:t> o </a:t>
            </a:r>
            <a:r>
              <a:rPr lang="en-GB" sz="2400" b="1" u="sng" dirty="0" err="1"/>
              <a:t>sicrhau</a:t>
            </a:r>
            <a:r>
              <a:rPr lang="en-GB" sz="2400" b="1" u="sng" dirty="0"/>
              <a:t> </a:t>
            </a:r>
            <a:r>
              <a:rPr lang="en-GB" sz="2400" b="1" u="sng" dirty="0" err="1"/>
              <a:t>addysg</a:t>
            </a:r>
            <a:r>
              <a:rPr lang="en-GB" sz="2400" b="1" u="sng" dirty="0"/>
              <a:t> </a:t>
            </a:r>
            <a:r>
              <a:rPr lang="en-GB" sz="2400" b="1" u="sng" dirty="0" err="1"/>
              <a:t>gadarn</a:t>
            </a:r>
            <a:r>
              <a:rPr lang="en-GB" sz="2400" b="1" u="sng" dirty="0"/>
              <a:t> a </a:t>
            </a:r>
            <a:r>
              <a:rPr lang="en-GB" sz="2400" b="1" u="sng" dirty="0" err="1"/>
              <a:t>pherthnasol</a:t>
            </a:r>
            <a:r>
              <a:rPr lang="en-GB" sz="2400" dirty="0" smtClean="0"/>
              <a:t>.”</a:t>
            </a:r>
          </a:p>
          <a:p>
            <a:pPr marL="0" indent="0" algn="r">
              <a:buNone/>
            </a:pPr>
            <a:r>
              <a:rPr lang="en-GB" dirty="0" smtClean="0"/>
              <a:t>Donaldson, 2015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0057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National Curriculum – KS2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350" y="2262984"/>
            <a:ext cx="10655300" cy="4302915"/>
          </a:xfrm>
        </p:spPr>
        <p:txBody>
          <a:bodyPr>
            <a:noAutofit/>
          </a:bodyPr>
          <a:lstStyle/>
          <a:p>
            <a:pPr marL="393192" lvl="1" indent="0">
              <a:buNone/>
            </a:pPr>
            <a:r>
              <a:rPr lang="en-GB" sz="2000" dirty="0" smtClean="0"/>
              <a:t>“The </a:t>
            </a:r>
            <a:r>
              <a:rPr lang="en-GB" sz="2000" dirty="0"/>
              <a:t>curriculum has often taken the form of </a:t>
            </a:r>
            <a:r>
              <a:rPr lang="en-GB" sz="2000" b="1" u="sng" dirty="0"/>
              <a:t>a framework of subjects </a:t>
            </a:r>
            <a:r>
              <a:rPr lang="en-GB" sz="2000" dirty="0"/>
              <a:t>to be taught over a </a:t>
            </a:r>
            <a:r>
              <a:rPr lang="en-GB" sz="2000" b="1" u="sng" dirty="0"/>
              <a:t>defined period </a:t>
            </a:r>
            <a:r>
              <a:rPr lang="en-GB" sz="2000" dirty="0"/>
              <a:t>such as particular stages of primary </a:t>
            </a:r>
            <a:r>
              <a:rPr lang="en-GB" sz="2000" dirty="0" smtClean="0"/>
              <a:t>… education</a:t>
            </a:r>
            <a:r>
              <a:rPr lang="en-GB" sz="2000" dirty="0"/>
              <a:t>. That framework might be very general or more specific and might </a:t>
            </a:r>
            <a:r>
              <a:rPr lang="en-GB" sz="2000" dirty="0" smtClean="0"/>
              <a:t>include … time </a:t>
            </a:r>
            <a:r>
              <a:rPr lang="en-GB" sz="2000" dirty="0"/>
              <a:t>allocations for each subject together with descriptions of what content should be covered at different stages. Essentially, this approach to the curriculum involves </a:t>
            </a:r>
            <a:r>
              <a:rPr lang="en-GB" sz="2000" b="1" u="sng" dirty="0"/>
              <a:t>defining the inputs that all </a:t>
            </a:r>
            <a:r>
              <a:rPr lang="en-GB" sz="2000" b="1" u="sng" dirty="0" smtClean="0"/>
              <a:t>children … should </a:t>
            </a:r>
            <a:r>
              <a:rPr lang="en-GB" sz="2000" b="1" u="sng" dirty="0"/>
              <a:t>experience </a:t>
            </a:r>
            <a:r>
              <a:rPr lang="en-GB" sz="2000" dirty="0"/>
              <a:t>and is reflected in the approach adopted in many countries, including Wales, in the latter part of the last century. It is also generally based on a belief that </a:t>
            </a:r>
            <a:r>
              <a:rPr lang="en-GB" sz="2000" b="1" u="sng" dirty="0"/>
              <a:t>subject knowledge has stood the test of time and remains the best path to a sound and relevant education</a:t>
            </a:r>
            <a:r>
              <a:rPr lang="en-GB" sz="2000" dirty="0" smtClean="0"/>
              <a:t>.”</a:t>
            </a:r>
          </a:p>
          <a:p>
            <a:pPr marL="393192" lvl="1" indent="0" algn="r">
              <a:buNone/>
            </a:pPr>
            <a:r>
              <a:rPr lang="en-GB" dirty="0" smtClean="0"/>
              <a:t>Donaldson, 2015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18027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" y="777084"/>
            <a:ext cx="5933440" cy="608091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sz="2100" dirty="0"/>
              <a:t>Mae </a:t>
            </a:r>
            <a:r>
              <a:rPr lang="en-GB" sz="2100" dirty="0" err="1"/>
              <a:t>Cymru</a:t>
            </a:r>
            <a:r>
              <a:rPr lang="en-GB" sz="2100" dirty="0"/>
              <a:t> </a:t>
            </a:r>
            <a:r>
              <a:rPr lang="en-GB" sz="2100" dirty="0" err="1"/>
              <a:t>wedi</a:t>
            </a:r>
            <a:r>
              <a:rPr lang="en-GB" sz="2100" dirty="0"/>
              <a:t> </a:t>
            </a:r>
            <a:r>
              <a:rPr lang="en-GB" sz="2100" dirty="0" err="1"/>
              <a:t>cyrraedd</a:t>
            </a:r>
            <a:r>
              <a:rPr lang="en-GB" sz="2100" dirty="0"/>
              <a:t> y </a:t>
            </a:r>
            <a:r>
              <a:rPr lang="en-GB" sz="2100" dirty="0" err="1"/>
              <a:t>sefyllfa</a:t>
            </a:r>
            <a:r>
              <a:rPr lang="en-GB" sz="2100" dirty="0"/>
              <a:t> </a:t>
            </a:r>
            <a:r>
              <a:rPr lang="en-GB" sz="2100" dirty="0" err="1"/>
              <a:t>bresennol</a:t>
            </a:r>
            <a:r>
              <a:rPr lang="en-GB" sz="2100" dirty="0"/>
              <a:t> o ran y </a:t>
            </a:r>
            <a:r>
              <a:rPr lang="en-GB" sz="2100" dirty="0" err="1"/>
              <a:t>cwricwlwm</a:t>
            </a:r>
            <a:r>
              <a:rPr lang="en-GB" sz="2100" dirty="0"/>
              <a:t> </a:t>
            </a:r>
            <a:r>
              <a:rPr lang="en-GB" sz="2100" dirty="0" err="1" smtClean="0"/>
              <a:t>drwy</a:t>
            </a:r>
            <a:r>
              <a:rPr lang="en-GB" sz="2100" dirty="0" smtClean="0"/>
              <a:t> </a:t>
            </a:r>
            <a:r>
              <a:rPr lang="en-GB" sz="2100" dirty="0" err="1"/>
              <a:t>gyfres</a:t>
            </a:r>
            <a:r>
              <a:rPr lang="en-GB" sz="2100" dirty="0"/>
              <a:t> o </a:t>
            </a:r>
            <a:r>
              <a:rPr lang="en-GB" sz="2100" dirty="0" err="1"/>
              <a:t>adolygiadau</a:t>
            </a:r>
            <a:r>
              <a:rPr lang="en-GB" sz="2100" dirty="0"/>
              <a:t> </a:t>
            </a:r>
            <a:r>
              <a:rPr lang="en-GB" sz="2100" dirty="0" err="1"/>
              <a:t>sydd</a:t>
            </a:r>
            <a:r>
              <a:rPr lang="en-GB" sz="2100" dirty="0"/>
              <a:t> </a:t>
            </a:r>
            <a:r>
              <a:rPr lang="en-GB" sz="2100" dirty="0" err="1"/>
              <a:t>wedi</a:t>
            </a:r>
            <a:r>
              <a:rPr lang="en-GB" sz="2100" dirty="0"/>
              <a:t> </a:t>
            </a:r>
            <a:r>
              <a:rPr lang="en-GB" sz="2100" dirty="0" err="1"/>
              <a:t>dilyn</a:t>
            </a:r>
            <a:r>
              <a:rPr lang="en-GB" sz="2100" dirty="0"/>
              <a:t> </a:t>
            </a:r>
            <a:r>
              <a:rPr lang="en-GB" sz="2100" dirty="0" err="1"/>
              <a:t>Deddf</a:t>
            </a:r>
            <a:r>
              <a:rPr lang="en-GB" sz="2100" dirty="0"/>
              <a:t> </a:t>
            </a:r>
            <a:r>
              <a:rPr lang="en-GB" sz="2100" dirty="0" err="1"/>
              <a:t>Diwygio</a:t>
            </a:r>
            <a:r>
              <a:rPr lang="en-GB" sz="2100" dirty="0"/>
              <a:t> </a:t>
            </a:r>
            <a:r>
              <a:rPr lang="en-GB" sz="2100" dirty="0" err="1"/>
              <a:t>Addysg</a:t>
            </a:r>
            <a:r>
              <a:rPr lang="en-GB" sz="2100" dirty="0"/>
              <a:t> 1988 a </a:t>
            </a:r>
            <a:r>
              <a:rPr lang="en-GB" sz="2100" dirty="0" err="1"/>
              <a:t>gyflwynwyd</a:t>
            </a:r>
            <a:r>
              <a:rPr lang="en-GB" sz="2100" dirty="0"/>
              <a:t> </a:t>
            </a:r>
            <a:r>
              <a:rPr lang="en-GB" sz="2100" dirty="0" err="1"/>
              <a:t>gan</a:t>
            </a:r>
            <a:r>
              <a:rPr lang="en-GB" sz="2100" dirty="0"/>
              <a:t> y </a:t>
            </a:r>
            <a:r>
              <a:rPr lang="en-GB" sz="2100" dirty="0" err="1"/>
              <a:t>Llywodraeth</a:t>
            </a:r>
            <a:r>
              <a:rPr lang="en-GB" sz="2100" dirty="0"/>
              <a:t> </a:t>
            </a:r>
            <a:r>
              <a:rPr lang="en-GB" sz="2100" dirty="0" err="1"/>
              <a:t>ar</a:t>
            </a:r>
            <a:r>
              <a:rPr lang="en-GB" sz="2100" dirty="0"/>
              <a:t> y </a:t>
            </a:r>
            <a:r>
              <a:rPr lang="en-GB" sz="2100" dirty="0" err="1"/>
              <a:t>pryd</a:t>
            </a:r>
            <a:r>
              <a:rPr lang="en-GB" sz="2100" dirty="0"/>
              <a:t> </a:t>
            </a:r>
            <a:r>
              <a:rPr lang="en-GB" sz="2100" dirty="0" err="1"/>
              <a:t>yn</a:t>
            </a:r>
            <a:r>
              <a:rPr lang="en-GB" sz="2100" dirty="0"/>
              <a:t> San </a:t>
            </a:r>
            <a:r>
              <a:rPr lang="en-GB" sz="2100" dirty="0" err="1"/>
              <a:t>Steffan</a:t>
            </a:r>
            <a:r>
              <a:rPr lang="en-GB" sz="2100" dirty="0"/>
              <a:t>. </a:t>
            </a:r>
            <a:endParaRPr lang="en-GB" sz="2100" dirty="0" smtClean="0"/>
          </a:p>
          <a:p>
            <a:r>
              <a:rPr lang="en-GB" sz="2100" dirty="0" err="1" smtClean="0"/>
              <a:t>Roedd</a:t>
            </a:r>
            <a:r>
              <a:rPr lang="en-GB" sz="2100" dirty="0" smtClean="0"/>
              <a:t> </a:t>
            </a:r>
            <a:r>
              <a:rPr lang="en-GB" sz="2100" dirty="0" err="1"/>
              <a:t>Deddf</a:t>
            </a:r>
            <a:r>
              <a:rPr lang="en-GB" sz="2100" dirty="0"/>
              <a:t> </a:t>
            </a:r>
            <a:r>
              <a:rPr lang="en-GB" sz="2100" dirty="0" err="1"/>
              <a:t>Diwygio</a:t>
            </a:r>
            <a:r>
              <a:rPr lang="en-GB" sz="2100" dirty="0"/>
              <a:t> </a:t>
            </a:r>
            <a:r>
              <a:rPr lang="en-GB" sz="2100" dirty="0" err="1"/>
              <a:t>Addysg</a:t>
            </a:r>
            <a:r>
              <a:rPr lang="en-GB" sz="2100" dirty="0"/>
              <a:t> 1988 </a:t>
            </a:r>
            <a:r>
              <a:rPr lang="en-GB" sz="2100" dirty="0" err="1"/>
              <a:t>wedi</a:t>
            </a:r>
            <a:r>
              <a:rPr lang="en-GB" sz="2100" dirty="0"/>
              <a:t> </a:t>
            </a:r>
            <a:r>
              <a:rPr lang="en-GB" sz="2100" dirty="0" err="1"/>
              <a:t>cyflwyno’r</a:t>
            </a:r>
            <a:r>
              <a:rPr lang="en-GB" sz="2100" dirty="0"/>
              <a:t> </a:t>
            </a:r>
            <a:r>
              <a:rPr lang="en-GB" sz="2100" dirty="0" err="1"/>
              <a:t>cwricwlwm</a:t>
            </a:r>
            <a:r>
              <a:rPr lang="en-GB" sz="2100" dirty="0"/>
              <a:t> </a:t>
            </a:r>
            <a:r>
              <a:rPr lang="en-GB" sz="2100" dirty="0" err="1"/>
              <a:t>sylfaenol</a:t>
            </a:r>
            <a:r>
              <a:rPr lang="en-GB" sz="2100" dirty="0"/>
              <a:t> </a:t>
            </a:r>
            <a:endParaRPr lang="en-GB" sz="2100" dirty="0" smtClean="0"/>
          </a:p>
          <a:p>
            <a:pPr lvl="1"/>
            <a:r>
              <a:rPr lang="en-GB" sz="2600" dirty="0" smtClean="0"/>
              <a:t>a </a:t>
            </a:r>
            <a:r>
              <a:rPr lang="en-GB" sz="2600" dirty="0" err="1"/>
              <a:t>oedd</a:t>
            </a:r>
            <a:r>
              <a:rPr lang="en-GB" sz="2600" dirty="0"/>
              <a:t> </a:t>
            </a:r>
            <a:r>
              <a:rPr lang="en-GB" sz="2600" dirty="0" err="1"/>
              <a:t>ar</a:t>
            </a:r>
            <a:r>
              <a:rPr lang="en-GB" sz="2600" dirty="0"/>
              <a:t> y </a:t>
            </a:r>
            <a:r>
              <a:rPr lang="en-GB" sz="2600" dirty="0" err="1"/>
              <a:t>pryd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cynnwys</a:t>
            </a:r>
            <a:r>
              <a:rPr lang="en-GB" sz="2600" dirty="0"/>
              <a:t> y </a:t>
            </a:r>
            <a:r>
              <a:rPr lang="en-GB" sz="2600" dirty="0" err="1"/>
              <a:t>cwricwlwm</a:t>
            </a:r>
            <a:r>
              <a:rPr lang="en-GB" sz="2600" dirty="0"/>
              <a:t> </a:t>
            </a:r>
            <a:r>
              <a:rPr lang="en-GB" sz="2600" dirty="0" err="1"/>
              <a:t>cenedlaethol</a:t>
            </a:r>
            <a:r>
              <a:rPr lang="en-GB" sz="2600" dirty="0"/>
              <a:t> ac </a:t>
            </a:r>
            <a:r>
              <a:rPr lang="en-GB" sz="2600" dirty="0" err="1"/>
              <a:t>addysg</a:t>
            </a:r>
            <a:r>
              <a:rPr lang="en-GB" sz="2600" dirty="0"/>
              <a:t> </a:t>
            </a:r>
            <a:r>
              <a:rPr lang="en-GB" sz="2600" dirty="0" err="1" smtClean="0"/>
              <a:t>grefyddol</a:t>
            </a:r>
            <a:endParaRPr lang="en-GB" sz="2600" dirty="0" smtClean="0"/>
          </a:p>
          <a:p>
            <a:pPr lvl="1"/>
            <a:r>
              <a:rPr lang="en-GB" sz="2600" dirty="0" smtClean="0"/>
              <a:t>ac </a:t>
            </a:r>
            <a:r>
              <a:rPr lang="en-GB" sz="2600" dirty="0" err="1"/>
              <a:t>wedi</a:t>
            </a:r>
            <a:r>
              <a:rPr lang="en-GB" sz="2600" dirty="0"/>
              <a:t> </a:t>
            </a:r>
            <a:r>
              <a:rPr lang="en-GB" sz="2600" dirty="0" err="1"/>
              <a:t>canolbwyntio</a:t>
            </a:r>
            <a:r>
              <a:rPr lang="en-GB" sz="2600" dirty="0"/>
              <a:t> </a:t>
            </a:r>
            <a:r>
              <a:rPr lang="en-GB" sz="2600" dirty="0" err="1"/>
              <a:t>ar</a:t>
            </a:r>
            <a:r>
              <a:rPr lang="en-GB" sz="2600" dirty="0"/>
              <a:t> </a:t>
            </a:r>
            <a:r>
              <a:rPr lang="en-GB" sz="2600" dirty="0" err="1"/>
              <a:t>ddarparu</a:t>
            </a:r>
            <a:r>
              <a:rPr lang="en-GB" sz="2600" dirty="0"/>
              <a:t> </a:t>
            </a:r>
            <a:r>
              <a:rPr lang="en-GB" sz="2600" dirty="0" err="1"/>
              <a:t>fframwaith</a:t>
            </a:r>
            <a:r>
              <a:rPr lang="en-GB" sz="2600" dirty="0"/>
              <a:t> </a:t>
            </a:r>
            <a:r>
              <a:rPr lang="en-GB" sz="2600" dirty="0" err="1"/>
              <a:t>deddfwriaethol</a:t>
            </a:r>
            <a:r>
              <a:rPr lang="en-GB" sz="2600" dirty="0"/>
              <a:t> </a:t>
            </a:r>
            <a:r>
              <a:rPr lang="en-GB" sz="2600" dirty="0" err="1"/>
              <a:t>ar</a:t>
            </a:r>
            <a:r>
              <a:rPr lang="en-GB" sz="2600" dirty="0"/>
              <a:t> </a:t>
            </a:r>
            <a:r>
              <a:rPr lang="en-GB" sz="2600" dirty="0" err="1"/>
              <a:t>gyfer</a:t>
            </a:r>
            <a:r>
              <a:rPr lang="en-GB" sz="2600" dirty="0"/>
              <a:t> </a:t>
            </a:r>
            <a:r>
              <a:rPr lang="en-GB" sz="2600" dirty="0" err="1"/>
              <a:t>sicrhau</a:t>
            </a:r>
            <a:r>
              <a:rPr lang="en-GB" sz="2600" dirty="0"/>
              <a:t> </a:t>
            </a:r>
            <a:r>
              <a:rPr lang="en-GB" sz="2600" dirty="0" err="1"/>
              <a:t>ansawdd</a:t>
            </a:r>
            <a:r>
              <a:rPr lang="en-GB" sz="2600" dirty="0"/>
              <a:t> </a:t>
            </a:r>
            <a:r>
              <a:rPr lang="en-GB" sz="2600" dirty="0" err="1"/>
              <a:t>addysgu</a:t>
            </a:r>
            <a:r>
              <a:rPr lang="en-GB" sz="2600" dirty="0"/>
              <a:t> a </a:t>
            </a:r>
            <a:r>
              <a:rPr lang="en-GB" sz="2600" dirty="0" err="1"/>
              <a:t>dysgu</a:t>
            </a:r>
            <a:r>
              <a:rPr lang="en-GB" sz="2600" dirty="0"/>
              <a:t> a </a:t>
            </a:r>
            <a:r>
              <a:rPr lang="en-GB" sz="2600" dirty="0" err="1"/>
              <a:t>chyfleoedd</a:t>
            </a:r>
            <a:r>
              <a:rPr lang="en-GB" sz="2600" dirty="0"/>
              <a:t> a </a:t>
            </a:r>
            <a:r>
              <a:rPr lang="en-GB" sz="2600" dirty="0" err="1"/>
              <a:t>safonau</a:t>
            </a:r>
            <a:r>
              <a:rPr lang="en-GB" sz="2600" dirty="0"/>
              <a:t> </a:t>
            </a:r>
            <a:r>
              <a:rPr lang="en-GB" sz="2600" dirty="0" err="1"/>
              <a:t>cyson</a:t>
            </a:r>
            <a:r>
              <a:rPr lang="en-GB" sz="2600" dirty="0"/>
              <a:t>. </a:t>
            </a:r>
            <a:endParaRPr lang="en-GB" sz="2600" dirty="0" smtClean="0"/>
          </a:p>
          <a:p>
            <a:r>
              <a:rPr lang="en-GB" sz="2100" dirty="0" err="1" smtClean="0"/>
              <a:t>Ers</a:t>
            </a:r>
            <a:r>
              <a:rPr lang="en-GB" sz="2100" dirty="0" smtClean="0"/>
              <a:t> </a:t>
            </a:r>
            <a:r>
              <a:rPr lang="en-GB" sz="2100" dirty="0" err="1" smtClean="0"/>
              <a:t>hynny</a:t>
            </a:r>
            <a:r>
              <a:rPr lang="en-GB" sz="2100" dirty="0" smtClean="0"/>
              <a:t>, </a:t>
            </a:r>
            <a:r>
              <a:rPr lang="en-GB" sz="2100" dirty="0" err="1" smtClean="0"/>
              <a:t>cafwyd</a:t>
            </a:r>
            <a:r>
              <a:rPr lang="en-GB" sz="2100" dirty="0" smtClean="0"/>
              <a:t> </a:t>
            </a:r>
            <a:r>
              <a:rPr lang="en-GB" sz="2100" dirty="0"/>
              <a:t>tri </a:t>
            </a:r>
            <a:r>
              <a:rPr lang="en-GB" sz="2100" dirty="0" err="1"/>
              <a:t>adolygiad</a:t>
            </a:r>
            <a:r>
              <a:rPr lang="en-GB" sz="2100" dirty="0"/>
              <a:t> </a:t>
            </a:r>
            <a:r>
              <a:rPr lang="en-GB" sz="2100" dirty="0" err="1"/>
              <a:t>pellach</a:t>
            </a:r>
            <a:r>
              <a:rPr lang="en-GB" sz="2100" dirty="0"/>
              <a:t> </a:t>
            </a:r>
            <a:r>
              <a:rPr lang="en-GB" sz="2100" dirty="0" err="1"/>
              <a:t>o’r</a:t>
            </a:r>
            <a:r>
              <a:rPr lang="en-GB" sz="2100" dirty="0"/>
              <a:t> </a:t>
            </a:r>
            <a:r>
              <a:rPr lang="en-GB" sz="2100" dirty="0" err="1"/>
              <a:t>cwricwlwm</a:t>
            </a:r>
            <a:r>
              <a:rPr lang="en-GB" sz="2100" dirty="0"/>
              <a:t> </a:t>
            </a:r>
            <a:r>
              <a:rPr lang="en-GB" sz="2100" dirty="0" err="1"/>
              <a:t>yng</a:t>
            </a:r>
            <a:r>
              <a:rPr lang="en-GB" sz="2100" dirty="0"/>
              <a:t> </a:t>
            </a:r>
            <a:r>
              <a:rPr lang="en-GB" sz="2100" dirty="0" err="1"/>
              <a:t>Nghymru</a:t>
            </a:r>
            <a:r>
              <a:rPr lang="en-GB" sz="2100" dirty="0"/>
              <a:t> (</a:t>
            </a:r>
            <a:r>
              <a:rPr lang="en-GB" sz="2100" dirty="0" err="1"/>
              <a:t>heb</a:t>
            </a:r>
            <a:r>
              <a:rPr lang="en-GB" sz="2100" dirty="0"/>
              <a:t> </a:t>
            </a:r>
            <a:r>
              <a:rPr lang="en-GB" sz="2100" dirty="0" err="1"/>
              <a:t>gynnwys</a:t>
            </a:r>
            <a:r>
              <a:rPr lang="en-GB" sz="2100" dirty="0"/>
              <a:t> </a:t>
            </a:r>
            <a:r>
              <a:rPr lang="en-GB" sz="2100" dirty="0" err="1"/>
              <a:t>yr</a:t>
            </a:r>
            <a:r>
              <a:rPr lang="en-GB" sz="2100" dirty="0"/>
              <a:t> </a:t>
            </a:r>
            <a:r>
              <a:rPr lang="en-GB" sz="2100" dirty="0" err="1"/>
              <a:t>adolygiad</a:t>
            </a:r>
            <a:r>
              <a:rPr lang="en-GB" sz="2100" dirty="0"/>
              <a:t> </a:t>
            </a:r>
            <a:r>
              <a:rPr lang="en-GB" sz="2100" dirty="0" err="1" smtClean="0"/>
              <a:t>presennol</a:t>
            </a:r>
            <a:r>
              <a:rPr lang="en-GB" sz="2100" dirty="0" smtClean="0"/>
              <a:t> </a:t>
            </a:r>
            <a:r>
              <a:rPr lang="en-GB" sz="2100" dirty="0" err="1" smtClean="0"/>
              <a:t>gan</a:t>
            </a:r>
            <a:r>
              <a:rPr lang="en-GB" sz="2100" dirty="0" smtClean="0"/>
              <a:t> Donaldson </a:t>
            </a:r>
            <a:r>
              <a:rPr lang="en-GB" sz="2100" dirty="0" err="1" smtClean="0"/>
              <a:t>yn</a:t>
            </a:r>
            <a:r>
              <a:rPr lang="en-GB" sz="2100" dirty="0" smtClean="0"/>
              <a:t> 2015).</a:t>
            </a:r>
          </a:p>
          <a:p>
            <a:r>
              <a:rPr lang="en-GB" sz="2100" dirty="0" err="1" smtClean="0"/>
              <a:t>Roedd</a:t>
            </a:r>
            <a:r>
              <a:rPr lang="en-GB" sz="2100" dirty="0" smtClean="0"/>
              <a:t> </a:t>
            </a:r>
            <a:r>
              <a:rPr lang="en-GB" sz="2100" dirty="0" err="1"/>
              <a:t>yr</a:t>
            </a:r>
            <a:r>
              <a:rPr lang="en-GB" sz="2100" dirty="0"/>
              <a:t> </a:t>
            </a:r>
            <a:r>
              <a:rPr lang="en-GB" sz="2100" dirty="0" err="1"/>
              <a:t>adolygiad</a:t>
            </a:r>
            <a:r>
              <a:rPr lang="en-GB" sz="2100" dirty="0"/>
              <a:t> </a:t>
            </a:r>
            <a:r>
              <a:rPr lang="en-GB" sz="2100" dirty="0" err="1"/>
              <a:t>diweddaraf</a:t>
            </a:r>
            <a:r>
              <a:rPr lang="en-GB" sz="2100" dirty="0"/>
              <a:t> (2008) </a:t>
            </a:r>
            <a:r>
              <a:rPr lang="en-GB" sz="2100" dirty="0" err="1"/>
              <a:t>yn</a:t>
            </a:r>
            <a:r>
              <a:rPr lang="en-GB" sz="2100" dirty="0"/>
              <a:t> </a:t>
            </a:r>
            <a:r>
              <a:rPr lang="en-GB" sz="2100" dirty="0" err="1"/>
              <a:t>rhoi</a:t>
            </a:r>
            <a:r>
              <a:rPr lang="en-GB" sz="2100" dirty="0"/>
              <a:t> </a:t>
            </a:r>
            <a:r>
              <a:rPr lang="en-GB" sz="2100" dirty="0" err="1"/>
              <a:t>mwy</a:t>
            </a:r>
            <a:r>
              <a:rPr lang="en-GB" sz="2100" dirty="0"/>
              <a:t> o </a:t>
            </a:r>
            <a:r>
              <a:rPr lang="en-GB" sz="2100" dirty="0" err="1"/>
              <a:t>bwyslais</a:t>
            </a:r>
            <a:r>
              <a:rPr lang="en-GB" sz="2100" dirty="0"/>
              <a:t> </a:t>
            </a:r>
            <a:r>
              <a:rPr lang="en-GB" sz="2100" dirty="0" err="1"/>
              <a:t>ar</a:t>
            </a:r>
            <a:r>
              <a:rPr lang="en-GB" sz="2100" dirty="0"/>
              <a:t> </a:t>
            </a:r>
            <a:r>
              <a:rPr lang="en-GB" sz="2100" dirty="0" err="1"/>
              <a:t>sgiliau</a:t>
            </a:r>
            <a:r>
              <a:rPr lang="en-GB" sz="2100" dirty="0"/>
              <a:t>, </a:t>
            </a:r>
            <a:r>
              <a:rPr lang="en-GB" sz="2100" dirty="0" err="1"/>
              <a:t>themâu</a:t>
            </a:r>
            <a:r>
              <a:rPr lang="en-GB" sz="2100" dirty="0"/>
              <a:t> </a:t>
            </a:r>
            <a:r>
              <a:rPr lang="en-GB" sz="2100" dirty="0" err="1"/>
              <a:t>trawsgwricwlaidd</a:t>
            </a:r>
            <a:r>
              <a:rPr lang="en-GB" sz="2100" dirty="0"/>
              <a:t>, </a:t>
            </a:r>
            <a:r>
              <a:rPr lang="en-GB" sz="2100" dirty="0" err="1"/>
              <a:t>hyblygrwydd</a:t>
            </a:r>
            <a:r>
              <a:rPr lang="en-GB" sz="2100" dirty="0"/>
              <a:t> a </a:t>
            </a:r>
            <a:r>
              <a:rPr lang="en-GB" sz="2100" dirty="0" err="1"/>
              <a:t>phrawfesur</a:t>
            </a:r>
            <a:r>
              <a:rPr lang="en-GB" sz="2100" dirty="0"/>
              <a:t> y </a:t>
            </a:r>
            <a:r>
              <a:rPr lang="en-GB" sz="2100" dirty="0" err="1"/>
              <a:t>cwricwlwm</a:t>
            </a:r>
            <a:r>
              <a:rPr lang="en-GB" sz="2100" dirty="0"/>
              <a:t> o </a:t>
            </a:r>
            <a:r>
              <a:rPr lang="en-GB" sz="2100" dirty="0" err="1"/>
              <a:t>safbwynt</a:t>
            </a:r>
            <a:r>
              <a:rPr lang="en-GB" sz="2100" dirty="0"/>
              <a:t> y </a:t>
            </a:r>
            <a:r>
              <a:rPr lang="en-GB" sz="2100" dirty="0" err="1"/>
              <a:t>dyfodol</a:t>
            </a:r>
            <a:r>
              <a:rPr lang="en-GB" sz="2100" dirty="0"/>
              <a:t> </a:t>
            </a:r>
            <a:r>
              <a:rPr lang="en-GB" sz="2100" dirty="0" err="1"/>
              <a:t>i’w</a:t>
            </a:r>
            <a:r>
              <a:rPr lang="en-GB" sz="2100" dirty="0"/>
              <a:t> </a:t>
            </a:r>
            <a:r>
              <a:rPr lang="en-GB" sz="2100" dirty="0" err="1"/>
              <a:t>wneud</a:t>
            </a:r>
            <a:r>
              <a:rPr lang="en-GB" sz="2100" dirty="0"/>
              <a:t> </a:t>
            </a:r>
            <a:r>
              <a:rPr lang="en-GB" sz="2100" dirty="0" err="1"/>
              <a:t>yn</a:t>
            </a:r>
            <a:r>
              <a:rPr lang="en-GB" sz="2100" dirty="0"/>
              <a:t> </a:t>
            </a:r>
            <a:r>
              <a:rPr lang="en-GB" sz="2100" dirty="0" err="1"/>
              <a:t>berthnasol</a:t>
            </a:r>
            <a:r>
              <a:rPr lang="en-GB" sz="2100" dirty="0"/>
              <a:t> </a:t>
            </a:r>
            <a:r>
              <a:rPr lang="en-GB" sz="2100" dirty="0" err="1"/>
              <a:t>i’r</a:t>
            </a:r>
            <a:r>
              <a:rPr lang="en-GB" sz="2100" dirty="0"/>
              <a:t> unfed </a:t>
            </a:r>
            <a:r>
              <a:rPr lang="en-GB" sz="2100" dirty="0" err="1"/>
              <a:t>ganrif</a:t>
            </a:r>
            <a:r>
              <a:rPr lang="en-GB" sz="2100" dirty="0"/>
              <a:t> </a:t>
            </a:r>
            <a:r>
              <a:rPr lang="en-GB" sz="2100" dirty="0" err="1"/>
              <a:t>ar</a:t>
            </a:r>
            <a:r>
              <a:rPr lang="en-GB" sz="2100" dirty="0"/>
              <a:t> </a:t>
            </a:r>
            <a:r>
              <a:rPr lang="en-GB" sz="2100" dirty="0" err="1"/>
              <a:t>hugain</a:t>
            </a:r>
            <a:r>
              <a:rPr lang="en-GB" sz="2100" dirty="0" smtClean="0"/>
              <a:t>.</a:t>
            </a:r>
          </a:p>
          <a:p>
            <a:pPr marL="0" indent="0" algn="r">
              <a:buNone/>
            </a:pPr>
            <a:r>
              <a:rPr lang="en-GB" dirty="0" smtClean="0"/>
              <a:t>Donaldson, 2015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73800" y="777084"/>
            <a:ext cx="5676900" cy="597931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1800" dirty="0"/>
              <a:t>The national curriculum since 1988 </a:t>
            </a:r>
            <a:r>
              <a:rPr lang="en-GB" sz="1800" dirty="0" smtClean="0"/>
              <a:t>in Wales </a:t>
            </a:r>
            <a:r>
              <a:rPr lang="en-GB" sz="1800" dirty="0"/>
              <a:t>has arrived at its current curriculum </a:t>
            </a:r>
            <a:r>
              <a:rPr lang="en-GB" sz="1800" dirty="0" smtClean="0"/>
              <a:t>arrangements </a:t>
            </a:r>
            <a:r>
              <a:rPr lang="en-GB" sz="1800" dirty="0"/>
              <a:t>through a series of reviews following the Education Reform Act 1988 (ERA) introduced by the then Government in Westminster. </a:t>
            </a:r>
            <a:endParaRPr lang="en-GB" sz="1800" dirty="0" smtClean="0"/>
          </a:p>
          <a:p>
            <a:r>
              <a:rPr lang="en-GB" sz="1800" dirty="0" smtClean="0"/>
              <a:t>The </a:t>
            </a:r>
            <a:r>
              <a:rPr lang="en-GB" sz="1800" dirty="0"/>
              <a:t>ERA introduced the basic curriculum </a:t>
            </a:r>
            <a:endParaRPr lang="en-GB" sz="1800" dirty="0" smtClean="0"/>
          </a:p>
          <a:p>
            <a:pPr lvl="1"/>
            <a:r>
              <a:rPr lang="en-GB" sz="1800" dirty="0" smtClean="0"/>
              <a:t>which </a:t>
            </a:r>
            <a:r>
              <a:rPr lang="en-GB" sz="1800" dirty="0"/>
              <a:t>at the time consisted of the national curriculum and religious education (RE)) </a:t>
            </a:r>
            <a:endParaRPr lang="en-GB" sz="1800" dirty="0" smtClean="0"/>
          </a:p>
          <a:p>
            <a:pPr lvl="1"/>
            <a:r>
              <a:rPr lang="en-GB" sz="1800" dirty="0" smtClean="0"/>
              <a:t>and </a:t>
            </a:r>
            <a:r>
              <a:rPr lang="en-GB" sz="1800" dirty="0"/>
              <a:t>focused on providing a legislative framework designed to ensure the quality of teaching and learning and consistency of opportunity and standards. </a:t>
            </a:r>
            <a:endParaRPr lang="en-GB" sz="1800" dirty="0" smtClean="0"/>
          </a:p>
          <a:p>
            <a:r>
              <a:rPr lang="en-GB" sz="1800" dirty="0" smtClean="0"/>
              <a:t>Since then there </a:t>
            </a:r>
            <a:r>
              <a:rPr lang="en-GB" sz="1800" dirty="0"/>
              <a:t>have been three further curriculum reviews in Wales (not including the current </a:t>
            </a:r>
            <a:r>
              <a:rPr lang="en-GB" sz="1800" dirty="0" smtClean="0"/>
              <a:t>review by Donaldson in 2015). </a:t>
            </a:r>
          </a:p>
          <a:p>
            <a:r>
              <a:rPr lang="en-GB" sz="1800" dirty="0" smtClean="0"/>
              <a:t>The review in 2008 included </a:t>
            </a:r>
            <a:r>
              <a:rPr lang="en-GB" sz="1800" dirty="0"/>
              <a:t>a stronger emphasis on skills, cross-cutting themes, flexibility and future-proofing the curriculum to make it relevant to the twenty-first century</a:t>
            </a:r>
            <a:r>
              <a:rPr lang="en-GB" sz="1800" dirty="0" smtClean="0"/>
              <a:t>.</a:t>
            </a:r>
          </a:p>
          <a:p>
            <a:pPr marL="0" indent="0" algn="r">
              <a:buNone/>
            </a:pPr>
            <a:r>
              <a:rPr lang="en-GB" sz="1600" dirty="0" smtClean="0"/>
              <a:t>Donaldson, 2015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9705090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/>
          <p:cNvSpPr/>
          <p:nvPr/>
        </p:nvSpPr>
        <p:spPr>
          <a:xfrm>
            <a:off x="9027459" y="2602006"/>
            <a:ext cx="2873188" cy="410807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3402106" y="2602006"/>
            <a:ext cx="5526740" cy="410807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282388" y="2602006"/>
            <a:ext cx="3039036" cy="410807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5117" y="475488"/>
            <a:ext cx="10972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 smtClean="0"/>
              <a:t>Strwythur</a:t>
            </a:r>
            <a:r>
              <a:rPr lang="en-GB" dirty="0" smtClean="0"/>
              <a:t> y </a:t>
            </a:r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 smtClean="0"/>
              <a:t>Heddiw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solidFill>
                  <a:schemeClr val="tx1"/>
                </a:solidFill>
              </a:rPr>
              <a:t>Structure of Curriculum Today 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82388" y="1801905"/>
            <a:ext cx="11618259" cy="69924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 smtClean="0"/>
              <a:t>Cenedlaethol</a:t>
            </a:r>
            <a:r>
              <a:rPr lang="en-GB" dirty="0" smtClean="0"/>
              <a:t> </a:t>
            </a:r>
          </a:p>
          <a:p>
            <a:pPr algn="ctr"/>
            <a:r>
              <a:rPr lang="en-GB" i="1" dirty="0" smtClean="0"/>
              <a:t>National Curriculum </a:t>
            </a:r>
            <a:endParaRPr lang="en-GB" i="1" dirty="0"/>
          </a:p>
        </p:txBody>
      </p:sp>
      <p:sp>
        <p:nvSpPr>
          <p:cNvPr id="5" name="Rectangle 4"/>
          <p:cNvSpPr/>
          <p:nvPr/>
        </p:nvSpPr>
        <p:spPr>
          <a:xfrm>
            <a:off x="3482788" y="2931459"/>
            <a:ext cx="2487705" cy="9771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accent2"/>
                </a:solidFill>
              </a:rPr>
              <a:t>Cyfnod</a:t>
            </a:r>
            <a:r>
              <a:rPr lang="en-GB" dirty="0" smtClean="0">
                <a:solidFill>
                  <a:schemeClr val="accent2"/>
                </a:solidFill>
              </a:rPr>
              <a:t> </a:t>
            </a:r>
            <a:r>
              <a:rPr lang="en-GB" dirty="0" err="1" smtClean="0">
                <a:solidFill>
                  <a:schemeClr val="accent2"/>
                </a:solidFill>
              </a:rPr>
              <a:t>Allweddol</a:t>
            </a:r>
            <a:r>
              <a:rPr lang="en-GB" dirty="0" smtClean="0">
                <a:solidFill>
                  <a:schemeClr val="accent2"/>
                </a:solidFill>
              </a:rPr>
              <a:t> 2 </a:t>
            </a:r>
            <a:r>
              <a:rPr lang="en-GB" dirty="0" smtClean="0"/>
              <a:t>Key Stage 2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84094" y="2931459"/>
            <a:ext cx="2743200" cy="97715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 smtClean="0">
                <a:solidFill>
                  <a:schemeClr val="accent2"/>
                </a:solidFill>
              </a:rPr>
              <a:t>Y </a:t>
            </a:r>
            <a:r>
              <a:rPr lang="en-GB" sz="1400" dirty="0" err="1" smtClean="0">
                <a:solidFill>
                  <a:schemeClr val="accent2"/>
                </a:solidFill>
              </a:rPr>
              <a:t>Cyfnod</a:t>
            </a:r>
            <a:r>
              <a:rPr lang="en-GB" sz="1400" dirty="0" smtClean="0">
                <a:solidFill>
                  <a:schemeClr val="accent2"/>
                </a:solidFill>
              </a:rPr>
              <a:t> Sylfaen </a:t>
            </a:r>
          </a:p>
          <a:p>
            <a:pPr algn="ctr"/>
            <a:r>
              <a:rPr lang="en-GB" sz="1400" dirty="0" smtClean="0"/>
              <a:t>Foundation Phase </a:t>
            </a:r>
          </a:p>
          <a:p>
            <a:pPr algn="ctr"/>
            <a:r>
              <a:rPr lang="en-GB" sz="1400" dirty="0" smtClean="0"/>
              <a:t>(includes KS1</a:t>
            </a:r>
            <a:r>
              <a:rPr lang="en-GB" dirty="0" smtClean="0"/>
              <a:t>) 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6266329" y="2931459"/>
            <a:ext cx="2541493" cy="97715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accent2"/>
                </a:solidFill>
              </a:rPr>
              <a:t>Cyfnod</a:t>
            </a:r>
            <a:r>
              <a:rPr lang="en-GB" dirty="0" smtClean="0">
                <a:solidFill>
                  <a:schemeClr val="accent2"/>
                </a:solidFill>
              </a:rPr>
              <a:t> </a:t>
            </a:r>
            <a:r>
              <a:rPr lang="en-GB" dirty="0" err="1" smtClean="0">
                <a:solidFill>
                  <a:schemeClr val="accent2"/>
                </a:solidFill>
              </a:rPr>
              <a:t>Allweddol</a:t>
            </a:r>
            <a:r>
              <a:rPr lang="en-GB" dirty="0" smtClean="0">
                <a:solidFill>
                  <a:schemeClr val="accent2"/>
                </a:solidFill>
              </a:rPr>
              <a:t> 3</a:t>
            </a:r>
          </a:p>
          <a:p>
            <a:pPr algn="ctr"/>
            <a:r>
              <a:rPr lang="en-GB" dirty="0" smtClean="0"/>
              <a:t>Key Stage 3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9157447" y="2931459"/>
            <a:ext cx="2541494" cy="9771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accent2"/>
                </a:solidFill>
              </a:rPr>
              <a:t>Cyfnod</a:t>
            </a:r>
            <a:r>
              <a:rPr lang="en-GB" dirty="0" smtClean="0">
                <a:solidFill>
                  <a:schemeClr val="accent2"/>
                </a:solidFill>
              </a:rPr>
              <a:t> </a:t>
            </a:r>
            <a:r>
              <a:rPr lang="en-GB" dirty="0" err="1" smtClean="0">
                <a:solidFill>
                  <a:schemeClr val="accent2"/>
                </a:solidFill>
              </a:rPr>
              <a:t>Allweddol</a:t>
            </a:r>
            <a:r>
              <a:rPr lang="en-GB" dirty="0" smtClean="0">
                <a:solidFill>
                  <a:schemeClr val="accent2"/>
                </a:solidFill>
              </a:rPr>
              <a:t> 4 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Key Stage 4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806824" y="4114800"/>
            <a:ext cx="1815352" cy="6858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  <a:r>
              <a:rPr lang="en-GB" dirty="0" smtClean="0"/>
              <a:t>-7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3818964" y="4166347"/>
            <a:ext cx="1815352" cy="6858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7-11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629399" y="4166347"/>
            <a:ext cx="1815352" cy="6858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11-14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9520518" y="4188759"/>
            <a:ext cx="1815352" cy="6858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14-16 </a:t>
            </a:r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625288" y="5916706"/>
            <a:ext cx="2554942" cy="64545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accent1"/>
                </a:solidFill>
              </a:rPr>
              <a:t>Deilliannau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</a:p>
          <a:p>
            <a:pPr algn="ctr"/>
            <a:r>
              <a:rPr lang="en-GB" dirty="0" smtClean="0"/>
              <a:t>Outcomes </a:t>
            </a:r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3603812" y="5916706"/>
            <a:ext cx="5325034" cy="64545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accent1"/>
                </a:solidFill>
              </a:rPr>
              <a:t>Lefelau</a:t>
            </a:r>
            <a:r>
              <a:rPr lang="en-GB" dirty="0" smtClean="0">
                <a:solidFill>
                  <a:schemeClr val="accent1"/>
                </a:solidFill>
              </a:rPr>
              <a:t>  </a:t>
            </a:r>
          </a:p>
          <a:p>
            <a:pPr algn="ctr"/>
            <a:r>
              <a:rPr lang="en-GB" dirty="0" smtClean="0"/>
              <a:t>Levels  </a:t>
            </a:r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9157447" y="5916705"/>
            <a:ext cx="2554942" cy="64545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accent1"/>
                </a:solidFill>
              </a:rPr>
              <a:t>Graddau</a:t>
            </a:r>
            <a:r>
              <a:rPr lang="en-GB" dirty="0" smtClean="0">
                <a:solidFill>
                  <a:schemeClr val="accent1"/>
                </a:solidFill>
              </a:rPr>
              <a:t>  </a:t>
            </a:r>
          </a:p>
          <a:p>
            <a:pPr algn="ctr"/>
            <a:r>
              <a:rPr lang="en-GB" dirty="0" smtClean="0"/>
              <a:t>Grades  </a:t>
            </a:r>
            <a:endParaRPr lang="en-GB" dirty="0"/>
          </a:p>
        </p:txBody>
      </p:sp>
      <p:sp>
        <p:nvSpPr>
          <p:cNvPr id="17" name="Rectangle 16"/>
          <p:cNvSpPr/>
          <p:nvPr/>
        </p:nvSpPr>
        <p:spPr>
          <a:xfrm>
            <a:off x="3953435" y="5087469"/>
            <a:ext cx="4625787" cy="64545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accent1"/>
                </a:solidFill>
              </a:rPr>
              <a:t>Rhaglen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 err="1" smtClean="0">
                <a:solidFill>
                  <a:schemeClr val="accent1"/>
                </a:solidFill>
              </a:rPr>
              <a:t>Astudio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</a:p>
          <a:p>
            <a:pPr algn="ctr"/>
            <a:r>
              <a:rPr lang="en-GB" dirty="0" smtClean="0"/>
              <a:t>Programme of Study  </a:t>
            </a:r>
            <a:endParaRPr lang="en-GB" dirty="0"/>
          </a:p>
        </p:txBody>
      </p:sp>
      <p:sp>
        <p:nvSpPr>
          <p:cNvPr id="18" name="Rectangle 17"/>
          <p:cNvSpPr/>
          <p:nvPr/>
        </p:nvSpPr>
        <p:spPr>
          <a:xfrm>
            <a:off x="625288" y="5087470"/>
            <a:ext cx="2554942" cy="64545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accent1"/>
                </a:solidFill>
              </a:rPr>
              <a:t>Meysydd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  <a:r>
              <a:rPr lang="en-GB" dirty="0" err="1" smtClean="0">
                <a:solidFill>
                  <a:schemeClr val="accent1"/>
                </a:solidFill>
              </a:rPr>
              <a:t>Dysgu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</a:p>
          <a:p>
            <a:pPr algn="ctr"/>
            <a:r>
              <a:rPr lang="en-GB" dirty="0" smtClean="0"/>
              <a:t>Areas of Learning </a:t>
            </a:r>
            <a:endParaRPr lang="en-GB" dirty="0"/>
          </a:p>
        </p:txBody>
      </p:sp>
      <p:sp>
        <p:nvSpPr>
          <p:cNvPr id="19" name="Rectangle 18"/>
          <p:cNvSpPr/>
          <p:nvPr/>
        </p:nvSpPr>
        <p:spPr>
          <a:xfrm>
            <a:off x="9143999" y="5087470"/>
            <a:ext cx="2554942" cy="64545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 smtClean="0">
                <a:solidFill>
                  <a:schemeClr val="accent1"/>
                </a:solidFill>
              </a:rPr>
              <a:t>Syllabws</a:t>
            </a:r>
            <a:r>
              <a:rPr lang="en-GB" dirty="0" smtClean="0">
                <a:solidFill>
                  <a:schemeClr val="accent1"/>
                </a:solidFill>
              </a:rPr>
              <a:t> </a:t>
            </a:r>
          </a:p>
          <a:p>
            <a:pPr algn="ctr"/>
            <a:r>
              <a:rPr lang="en-GB" dirty="0" smtClean="0"/>
              <a:t>Syllabus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927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130300"/>
            <a:ext cx="5384800" cy="5537199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100" b="1" dirty="0" err="1" smtClean="0"/>
              <a:t>Rhaglenni</a:t>
            </a:r>
            <a:r>
              <a:rPr lang="en-GB" sz="3100" b="1" dirty="0" smtClean="0"/>
              <a:t> </a:t>
            </a:r>
            <a:r>
              <a:rPr lang="en-GB" sz="3100" b="1" dirty="0" err="1"/>
              <a:t>astudio</a:t>
            </a:r>
            <a:r>
              <a:rPr lang="en-GB" sz="3100" b="1" dirty="0"/>
              <a:t> </a:t>
            </a:r>
            <a:r>
              <a:rPr lang="en-GB" sz="3100" b="1" dirty="0" err="1"/>
              <a:t>ar</a:t>
            </a:r>
            <a:r>
              <a:rPr lang="en-GB" sz="3100" b="1" dirty="0"/>
              <a:t> </a:t>
            </a:r>
            <a:r>
              <a:rPr lang="en-GB" sz="3100" b="1" dirty="0" err="1"/>
              <a:t>gyfer</a:t>
            </a:r>
            <a:r>
              <a:rPr lang="en-GB" sz="3100" b="1" dirty="0"/>
              <a:t>: </a:t>
            </a:r>
            <a:endParaRPr lang="en-GB" sz="3100" b="1" dirty="0" smtClean="0"/>
          </a:p>
          <a:p>
            <a:pPr marL="0" indent="0">
              <a:buNone/>
            </a:pPr>
            <a:endParaRPr lang="en-GB" sz="3100" b="1" dirty="0" smtClean="0"/>
          </a:p>
          <a:p>
            <a:r>
              <a:rPr lang="en-GB" b="1" dirty="0" err="1" smtClean="0"/>
              <a:t>Pynciau</a:t>
            </a:r>
            <a:r>
              <a:rPr lang="en-GB" b="1" dirty="0" smtClean="0"/>
              <a:t> </a:t>
            </a:r>
            <a:r>
              <a:rPr lang="en-GB" b="1" dirty="0" err="1" smtClean="0"/>
              <a:t>craidd</a:t>
            </a:r>
            <a:endParaRPr lang="en-GB" b="1" dirty="0" smtClean="0"/>
          </a:p>
          <a:p>
            <a:pPr lvl="1"/>
            <a:r>
              <a:rPr lang="en-GB" dirty="0" err="1" smtClean="0"/>
              <a:t>Cymraeg</a:t>
            </a:r>
            <a:r>
              <a:rPr lang="en-GB" dirty="0"/>
              <a:t>, </a:t>
            </a:r>
            <a:r>
              <a:rPr lang="en-GB" dirty="0" err="1"/>
              <a:t>Saesneg</a:t>
            </a:r>
            <a:r>
              <a:rPr lang="en-GB" dirty="0"/>
              <a:t>, </a:t>
            </a:r>
            <a:r>
              <a:rPr lang="en-GB" dirty="0" err="1"/>
              <a:t>M</a:t>
            </a:r>
            <a:r>
              <a:rPr lang="en-GB" dirty="0" err="1" smtClean="0"/>
              <a:t>athemateg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/>
              <a:t>G</a:t>
            </a:r>
            <a:r>
              <a:rPr lang="en-GB" dirty="0" err="1" smtClean="0"/>
              <a:t>wyddoniaeth</a:t>
            </a:r>
            <a:endParaRPr lang="en-GB" dirty="0"/>
          </a:p>
          <a:p>
            <a:r>
              <a:rPr lang="en-GB" b="1" dirty="0" err="1"/>
              <a:t>P</a:t>
            </a:r>
            <a:r>
              <a:rPr lang="en-GB" b="1" dirty="0" err="1" smtClean="0"/>
              <a:t>ynciau</a:t>
            </a:r>
            <a:r>
              <a:rPr lang="en-GB" b="1" dirty="0" smtClean="0"/>
              <a:t> </a:t>
            </a:r>
            <a:r>
              <a:rPr lang="en-GB" b="1" dirty="0" err="1" smtClean="0"/>
              <a:t>sylfaen</a:t>
            </a:r>
            <a:endParaRPr lang="en-GB" b="1" dirty="0"/>
          </a:p>
          <a:p>
            <a:pPr lvl="1"/>
            <a:r>
              <a:rPr lang="en-GB" dirty="0" err="1" smtClean="0"/>
              <a:t>Cymraeg</a:t>
            </a:r>
            <a:r>
              <a:rPr lang="en-GB" dirty="0" smtClean="0"/>
              <a:t> Ail-</a:t>
            </a:r>
            <a:r>
              <a:rPr lang="en-GB" dirty="0" err="1" smtClean="0"/>
              <a:t>Iaith</a:t>
            </a:r>
            <a:r>
              <a:rPr lang="en-GB" dirty="0" smtClean="0"/>
              <a:t> </a:t>
            </a:r>
            <a:r>
              <a:rPr lang="en-GB" dirty="0"/>
              <a:t>(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cyfrwng</a:t>
            </a:r>
            <a:r>
              <a:rPr lang="en-GB" dirty="0"/>
              <a:t> </a:t>
            </a:r>
            <a:r>
              <a:rPr lang="en-GB" dirty="0" err="1"/>
              <a:t>Saesneg</a:t>
            </a:r>
            <a:r>
              <a:rPr lang="en-GB" dirty="0"/>
              <a:t>), </a:t>
            </a:r>
            <a:r>
              <a:rPr lang="en-GB" dirty="0" err="1"/>
              <a:t>D</a:t>
            </a:r>
            <a:r>
              <a:rPr lang="en-GB" dirty="0" err="1" smtClean="0"/>
              <a:t>ylunio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/>
              <a:t>thechnoleg</a:t>
            </a:r>
            <a:r>
              <a:rPr lang="en-GB" dirty="0"/>
              <a:t>, </a:t>
            </a:r>
            <a:r>
              <a:rPr lang="en-GB" dirty="0" err="1"/>
              <a:t>TGCh</a:t>
            </a:r>
            <a:r>
              <a:rPr lang="en-GB" dirty="0"/>
              <a:t>, H</a:t>
            </a:r>
            <a:r>
              <a:rPr lang="en-GB" dirty="0" smtClean="0"/>
              <a:t>anes</a:t>
            </a:r>
            <a:r>
              <a:rPr lang="en-GB" dirty="0"/>
              <a:t>, </a:t>
            </a:r>
            <a:r>
              <a:rPr lang="en-GB" dirty="0" err="1"/>
              <a:t>D</a:t>
            </a:r>
            <a:r>
              <a:rPr lang="en-GB" dirty="0" err="1" smtClean="0"/>
              <a:t>aearyddiaeth</a:t>
            </a:r>
            <a:r>
              <a:rPr lang="en-GB" dirty="0"/>
              <a:t>, </a:t>
            </a:r>
            <a:r>
              <a:rPr lang="en-GB" dirty="0" err="1"/>
              <a:t>C</a:t>
            </a:r>
            <a:r>
              <a:rPr lang="en-GB" dirty="0" err="1" smtClean="0"/>
              <a:t>elf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/>
              <a:t>D</a:t>
            </a:r>
            <a:r>
              <a:rPr lang="en-GB" dirty="0" err="1" smtClean="0"/>
              <a:t>ylunio</a:t>
            </a:r>
            <a:r>
              <a:rPr lang="en-GB" dirty="0"/>
              <a:t>, </a:t>
            </a:r>
            <a:r>
              <a:rPr lang="en-GB" dirty="0" err="1"/>
              <a:t>C</a:t>
            </a:r>
            <a:r>
              <a:rPr lang="en-GB" dirty="0" err="1" smtClean="0"/>
              <a:t>erddoriaeth</a:t>
            </a:r>
            <a:r>
              <a:rPr lang="en-GB" dirty="0" smtClean="0"/>
              <a:t> </a:t>
            </a:r>
            <a:r>
              <a:rPr lang="en-GB" dirty="0"/>
              <a:t>ac </a:t>
            </a:r>
            <a:r>
              <a:rPr lang="en-GB" dirty="0" err="1"/>
              <a:t>A</a:t>
            </a:r>
            <a:r>
              <a:rPr lang="en-GB" dirty="0" err="1" smtClean="0"/>
              <a:t>ddysg</a:t>
            </a:r>
            <a:r>
              <a:rPr lang="en-GB" dirty="0" smtClean="0"/>
              <a:t> </a:t>
            </a:r>
            <a:r>
              <a:rPr lang="en-GB" dirty="0" err="1"/>
              <a:t>G</a:t>
            </a:r>
            <a:r>
              <a:rPr lang="en-GB" dirty="0" err="1" smtClean="0"/>
              <a:t>orfforol</a:t>
            </a:r>
            <a:endParaRPr lang="en-GB" dirty="0" smtClean="0"/>
          </a:p>
          <a:p>
            <a:pPr marL="393192" lvl="1" indent="0">
              <a:buNone/>
            </a:pPr>
            <a:endParaRPr lang="en-GB" dirty="0" smtClean="0"/>
          </a:p>
          <a:p>
            <a:r>
              <a:rPr lang="en-GB" dirty="0" smtClean="0"/>
              <a:t>Y </a:t>
            </a:r>
            <a:r>
              <a:rPr lang="en-GB" dirty="0" err="1" smtClean="0"/>
              <a:t>Fframwaith</a:t>
            </a:r>
            <a:r>
              <a:rPr lang="en-GB" dirty="0" smtClean="0"/>
              <a:t> </a:t>
            </a:r>
            <a:r>
              <a:rPr lang="en-GB" dirty="0" err="1"/>
              <a:t>Llythrennedd</a:t>
            </a:r>
            <a:r>
              <a:rPr lang="en-GB" dirty="0"/>
              <a:t> a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Cenedlaethol</a:t>
            </a:r>
            <a:r>
              <a:rPr lang="en-GB" dirty="0"/>
              <a:t> (</a:t>
            </a:r>
            <a:r>
              <a:rPr lang="en-GB" dirty="0" err="1"/>
              <a:t>FfLlRh</a:t>
            </a:r>
            <a:r>
              <a:rPr lang="en-GB" dirty="0"/>
              <a:t>) </a:t>
            </a:r>
          </a:p>
          <a:p>
            <a:r>
              <a:rPr lang="en-GB" dirty="0" smtClean="0"/>
              <a:t>Y </a:t>
            </a:r>
            <a:r>
              <a:rPr lang="en-GB" dirty="0" err="1" smtClean="0"/>
              <a:t>Fframwaith</a:t>
            </a:r>
            <a:r>
              <a:rPr lang="en-GB" dirty="0" smtClean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3 </a:t>
            </a:r>
            <a:r>
              <a:rPr lang="en-GB" dirty="0" err="1"/>
              <a:t>i</a:t>
            </a:r>
            <a:r>
              <a:rPr lang="en-GB" dirty="0"/>
              <a:t> 19 </a:t>
            </a:r>
            <a:r>
              <a:rPr lang="en-GB" dirty="0" err="1"/>
              <a:t>oed</a:t>
            </a:r>
            <a:r>
              <a:rPr lang="en-GB" dirty="0"/>
              <a:t> (</a:t>
            </a:r>
            <a:r>
              <a:rPr lang="en-GB" dirty="0" err="1"/>
              <a:t>anstatudol</a:t>
            </a:r>
            <a:r>
              <a:rPr lang="en-GB" dirty="0"/>
              <a:t>) </a:t>
            </a:r>
            <a:endParaRPr lang="en-GB" dirty="0" smtClean="0"/>
          </a:p>
          <a:p>
            <a:r>
              <a:rPr lang="en-GB" dirty="0" err="1"/>
              <a:t>F</a:t>
            </a:r>
            <a:r>
              <a:rPr lang="en-GB" dirty="0" err="1" smtClean="0"/>
              <a:t>framweithiau</a:t>
            </a:r>
            <a:r>
              <a:rPr lang="en-GB" dirty="0" smtClean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y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sylfaenol</a:t>
            </a:r>
            <a:r>
              <a:rPr lang="en-GB" dirty="0"/>
              <a:t> – </a:t>
            </a:r>
            <a:r>
              <a:rPr lang="en-GB" dirty="0" err="1"/>
              <a:t>ABCh</a:t>
            </a:r>
            <a:r>
              <a:rPr lang="en-GB" dirty="0"/>
              <a:t>, </a:t>
            </a:r>
            <a:r>
              <a:rPr lang="en-GB" dirty="0" err="1"/>
              <a:t>A</a:t>
            </a:r>
            <a:r>
              <a:rPr lang="en-GB" dirty="0" err="1" smtClean="0"/>
              <a:t>ddysg</a:t>
            </a:r>
            <a:r>
              <a:rPr lang="en-GB" dirty="0" smtClean="0"/>
              <a:t> </a:t>
            </a:r>
            <a:r>
              <a:rPr lang="en-GB" dirty="0" err="1"/>
              <a:t>G</a:t>
            </a:r>
            <a:r>
              <a:rPr lang="en-GB" dirty="0" err="1" smtClean="0"/>
              <a:t>refyddol</a:t>
            </a:r>
            <a:r>
              <a:rPr lang="en-GB" dirty="0" smtClean="0"/>
              <a:t> </a:t>
            </a:r>
            <a:r>
              <a:rPr lang="en-GB" dirty="0"/>
              <a:t>ac </a:t>
            </a:r>
            <a:r>
              <a:rPr lang="en-GB" dirty="0" err="1"/>
              <a:t>A</a:t>
            </a:r>
            <a:r>
              <a:rPr lang="en-GB" dirty="0" err="1" smtClean="0"/>
              <a:t>ddysg</a:t>
            </a:r>
            <a:r>
              <a:rPr lang="en-GB" dirty="0" smtClean="0"/>
              <a:t> </a:t>
            </a:r>
            <a:r>
              <a:rPr lang="en-GB" dirty="0" err="1"/>
              <a:t>R</a:t>
            </a:r>
            <a:r>
              <a:rPr lang="en-GB" dirty="0" err="1" smtClean="0"/>
              <a:t>hyw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130300"/>
            <a:ext cx="5384800" cy="5537199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100" b="1" dirty="0" smtClean="0"/>
              <a:t>Programmes </a:t>
            </a:r>
            <a:r>
              <a:rPr lang="en-GB" sz="3100" b="1" dirty="0"/>
              <a:t>of study </a:t>
            </a:r>
            <a:r>
              <a:rPr lang="en-GB" sz="3100" b="1" dirty="0" smtClean="0"/>
              <a:t>for:</a:t>
            </a:r>
          </a:p>
          <a:p>
            <a:pPr marL="0" indent="0">
              <a:buNone/>
            </a:pPr>
            <a:endParaRPr lang="en-GB" sz="3100" b="1" dirty="0" smtClean="0"/>
          </a:p>
          <a:p>
            <a:r>
              <a:rPr lang="en-GB" b="1" dirty="0" smtClean="0"/>
              <a:t>Core Subjects</a:t>
            </a:r>
          </a:p>
          <a:p>
            <a:pPr lvl="1"/>
            <a:r>
              <a:rPr lang="en-GB" dirty="0" smtClean="0"/>
              <a:t>English</a:t>
            </a:r>
            <a:r>
              <a:rPr lang="en-GB" dirty="0"/>
              <a:t>, Welsh, mathematics and science </a:t>
            </a:r>
            <a:endParaRPr lang="en-GB" dirty="0" smtClean="0"/>
          </a:p>
          <a:p>
            <a:r>
              <a:rPr lang="en-GB" b="1" dirty="0" smtClean="0"/>
              <a:t>Foundation Subjects</a:t>
            </a:r>
          </a:p>
          <a:p>
            <a:pPr lvl="1"/>
            <a:r>
              <a:rPr lang="en-GB" dirty="0" smtClean="0"/>
              <a:t>Welsh </a:t>
            </a:r>
            <a:r>
              <a:rPr lang="en-GB" dirty="0"/>
              <a:t>second language (English-medium schools), design and technology, ICT, history, geography, art and design, music and </a:t>
            </a:r>
            <a:r>
              <a:rPr lang="en-GB" dirty="0" smtClean="0"/>
              <a:t>PE</a:t>
            </a:r>
          </a:p>
          <a:p>
            <a:pPr marL="393192" lvl="1" indent="0">
              <a:buNone/>
            </a:pPr>
            <a:endParaRPr lang="en-GB" dirty="0" smtClean="0"/>
          </a:p>
          <a:p>
            <a:r>
              <a:rPr lang="en-GB" dirty="0"/>
              <a:t>National Literacy and Numeracy Framework (LNF) </a:t>
            </a:r>
          </a:p>
          <a:p>
            <a:r>
              <a:rPr lang="en-GB" dirty="0" smtClean="0"/>
              <a:t>Skills </a:t>
            </a:r>
            <a:r>
              <a:rPr lang="en-GB" dirty="0"/>
              <a:t>framework for 3 to 19-year-olds (non-statutory) </a:t>
            </a:r>
            <a:endParaRPr lang="en-GB" dirty="0" smtClean="0"/>
          </a:p>
          <a:p>
            <a:r>
              <a:rPr lang="en-GB" dirty="0" smtClean="0"/>
              <a:t>Frameworks </a:t>
            </a:r>
            <a:r>
              <a:rPr lang="en-GB" dirty="0"/>
              <a:t>for the basic curriculum – PSE, RE, and sex education. </a:t>
            </a:r>
          </a:p>
        </p:txBody>
      </p:sp>
    </p:spTree>
    <p:extLst>
      <p:ext uri="{BB962C8B-B14F-4D97-AF65-F5344CB8AC3E}">
        <p14:creationId xmlns:p14="http://schemas.microsoft.com/office/powerpoint/2010/main" val="703553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5603" y="592975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GB" dirty="0" smtClean="0">
                <a:hlinkClick r:id="rId3"/>
              </a:rPr>
              <a:t>Y </a:t>
            </a:r>
            <a:r>
              <a:rPr lang="en-GB" dirty="0" err="1" smtClean="0">
                <a:hlinkClick r:id="rId3"/>
              </a:rPr>
              <a:t>Fframwaith</a:t>
            </a:r>
            <a:r>
              <a:rPr lang="en-GB" dirty="0" smtClean="0">
                <a:hlinkClick r:id="rId3"/>
              </a:rPr>
              <a:t> </a:t>
            </a:r>
            <a:r>
              <a:rPr lang="en-GB" dirty="0" err="1" smtClean="0">
                <a:hlinkClick r:id="rId3"/>
              </a:rPr>
              <a:t>Sgiliau</a:t>
            </a:r>
            <a:r>
              <a:rPr lang="en-GB" dirty="0" smtClean="0">
                <a:hlinkClick r:id="rId3"/>
              </a:rPr>
              <a:t/>
            </a:r>
            <a:br>
              <a:rPr lang="en-GB" dirty="0" smtClean="0">
                <a:hlinkClick r:id="rId3"/>
              </a:rPr>
            </a:br>
            <a:r>
              <a:rPr lang="en-GB" u="sng" dirty="0" smtClean="0"/>
              <a:t>The </a:t>
            </a:r>
            <a:r>
              <a:rPr lang="en-GB" dirty="0" smtClean="0">
                <a:hlinkClick r:id="rId4"/>
              </a:rPr>
              <a:t>Skills Framework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8"/>
            <a:ext cx="5041822" cy="4423091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fontAlgn="base"/>
            <a:r>
              <a:rPr lang="en-GB" sz="2300" dirty="0" smtClean="0"/>
              <a:t>“</a:t>
            </a:r>
            <a:r>
              <a:rPr lang="en-GB" sz="2300" dirty="0" err="1" smtClean="0"/>
              <a:t>Mae’r</a:t>
            </a:r>
            <a:r>
              <a:rPr lang="en-GB" sz="2300" dirty="0" smtClean="0"/>
              <a:t> </a:t>
            </a:r>
            <a:r>
              <a:rPr lang="en-GB" sz="2300" dirty="0" err="1"/>
              <a:t>fframwaith</a:t>
            </a:r>
            <a:r>
              <a:rPr lang="en-GB" sz="2300" dirty="0"/>
              <a:t> </a:t>
            </a:r>
            <a:r>
              <a:rPr lang="en-GB" sz="2300" dirty="0" err="1"/>
              <a:t>hwn</a:t>
            </a:r>
            <a:r>
              <a:rPr lang="en-GB" sz="2300" dirty="0"/>
              <a:t> </a:t>
            </a:r>
            <a:r>
              <a:rPr lang="en-GB" sz="2300" dirty="0" err="1"/>
              <a:t>yn</a:t>
            </a:r>
            <a:r>
              <a:rPr lang="en-GB" sz="2300" dirty="0"/>
              <a:t> </a:t>
            </a:r>
            <a:r>
              <a:rPr lang="en-GB" sz="2300" dirty="0" err="1"/>
              <a:t>rhan</a:t>
            </a:r>
            <a:r>
              <a:rPr lang="en-GB" sz="2300" dirty="0"/>
              <a:t> </a:t>
            </a:r>
            <a:r>
              <a:rPr lang="en-GB" sz="2300" dirty="0" err="1"/>
              <a:t>allweddol</a:t>
            </a:r>
            <a:r>
              <a:rPr lang="en-GB" sz="2300" dirty="0"/>
              <a:t> </a:t>
            </a:r>
            <a:r>
              <a:rPr lang="en-GB" sz="2300" dirty="0" err="1"/>
              <a:t>o’r</a:t>
            </a:r>
            <a:r>
              <a:rPr lang="en-GB" sz="2300" dirty="0"/>
              <a:t> </a:t>
            </a:r>
            <a:r>
              <a:rPr lang="en-GB" sz="2300" dirty="0" err="1"/>
              <a:t>cwricwlwm</a:t>
            </a:r>
            <a:r>
              <a:rPr lang="en-GB" sz="2300" dirty="0"/>
              <a:t> </a:t>
            </a:r>
            <a:r>
              <a:rPr lang="en-GB" sz="2300" dirty="0" err="1"/>
              <a:t>diwygiedig</a:t>
            </a:r>
            <a:r>
              <a:rPr lang="en-GB" sz="2300" dirty="0"/>
              <a:t> </a:t>
            </a:r>
            <a:r>
              <a:rPr lang="en-GB" sz="2300" dirty="0" err="1"/>
              <a:t>sy’n</a:t>
            </a:r>
            <a:r>
              <a:rPr lang="en-GB" sz="2300" dirty="0"/>
              <a:t> </a:t>
            </a:r>
            <a:r>
              <a:rPr lang="en-GB" sz="2300" dirty="0" err="1"/>
              <a:t>canolbwyntio’n</a:t>
            </a:r>
            <a:r>
              <a:rPr lang="en-GB" sz="2300" dirty="0"/>
              <a:t> </a:t>
            </a:r>
            <a:r>
              <a:rPr lang="en-GB" sz="2300" dirty="0" err="1"/>
              <a:t>fwy</a:t>
            </a:r>
            <a:r>
              <a:rPr lang="en-GB" sz="2300" dirty="0"/>
              <a:t> </a:t>
            </a:r>
            <a:r>
              <a:rPr lang="en-GB" sz="2300" dirty="0" err="1"/>
              <a:t>ar</a:t>
            </a:r>
            <a:r>
              <a:rPr lang="en-GB" sz="2300" dirty="0"/>
              <a:t> </a:t>
            </a:r>
            <a:r>
              <a:rPr lang="en-GB" sz="2300" dirty="0" err="1"/>
              <a:t>ddysgwyr</a:t>
            </a:r>
            <a:r>
              <a:rPr lang="en-GB" sz="2300" dirty="0"/>
              <a:t> a </a:t>
            </a:r>
            <a:r>
              <a:rPr lang="en-GB" sz="2300" dirty="0" err="1"/>
              <a:t>sgiliau</a:t>
            </a:r>
            <a:r>
              <a:rPr lang="en-GB" sz="2300" dirty="0"/>
              <a:t> ac </a:t>
            </a:r>
            <a:r>
              <a:rPr lang="en-GB" sz="2300" dirty="0" err="1"/>
              <a:t>sydd</a:t>
            </a:r>
            <a:r>
              <a:rPr lang="en-GB" sz="2300" dirty="0"/>
              <a:t> </a:t>
            </a:r>
            <a:r>
              <a:rPr lang="en-GB" sz="2300" dirty="0" err="1"/>
              <a:t>i’w</a:t>
            </a:r>
            <a:r>
              <a:rPr lang="en-GB" sz="2300" dirty="0"/>
              <a:t> </a:t>
            </a:r>
            <a:r>
              <a:rPr lang="en-GB" sz="2300" dirty="0" err="1"/>
              <a:t>roi</a:t>
            </a:r>
            <a:r>
              <a:rPr lang="en-GB" sz="2300" dirty="0"/>
              <a:t> </a:t>
            </a:r>
            <a:r>
              <a:rPr lang="en-GB" sz="2300" dirty="0" err="1"/>
              <a:t>ar</a:t>
            </a:r>
            <a:r>
              <a:rPr lang="en-GB" sz="2300" dirty="0"/>
              <a:t> </a:t>
            </a:r>
            <a:r>
              <a:rPr lang="en-GB" sz="2300" dirty="0" err="1"/>
              <a:t>waith</a:t>
            </a:r>
            <a:r>
              <a:rPr lang="en-GB" sz="2300" dirty="0"/>
              <a:t> </a:t>
            </a:r>
            <a:r>
              <a:rPr lang="en-GB" sz="2300" dirty="0" err="1"/>
              <a:t>yng</a:t>
            </a:r>
            <a:r>
              <a:rPr lang="en-GB" sz="2300" dirty="0"/>
              <a:t> </a:t>
            </a:r>
            <a:r>
              <a:rPr lang="en-GB" sz="2300" dirty="0" err="1"/>
              <a:t>Nghymru</a:t>
            </a:r>
            <a:r>
              <a:rPr lang="en-GB" sz="2300" dirty="0"/>
              <a:t> o </a:t>
            </a:r>
            <a:r>
              <a:rPr lang="en-GB" sz="2300" dirty="0" err="1"/>
              <a:t>fis</a:t>
            </a:r>
            <a:r>
              <a:rPr lang="en-GB" sz="2300" dirty="0"/>
              <a:t> </a:t>
            </a:r>
            <a:r>
              <a:rPr lang="en-GB" sz="2300" dirty="0" err="1"/>
              <a:t>Medi</a:t>
            </a:r>
            <a:r>
              <a:rPr lang="en-GB" sz="2300" dirty="0"/>
              <a:t> 2008.</a:t>
            </a:r>
          </a:p>
          <a:p>
            <a:pPr fontAlgn="base"/>
            <a:r>
              <a:rPr lang="en-GB" sz="2300" dirty="0" err="1"/>
              <a:t>Mae’n</a:t>
            </a:r>
            <a:r>
              <a:rPr lang="en-GB" sz="2300" dirty="0"/>
              <a:t> </a:t>
            </a:r>
            <a:r>
              <a:rPr lang="en-GB" sz="2300" dirty="0" err="1"/>
              <a:t>rhoi</a:t>
            </a:r>
            <a:r>
              <a:rPr lang="en-GB" sz="2300" dirty="0"/>
              <a:t> </a:t>
            </a:r>
            <a:r>
              <a:rPr lang="en-GB" sz="2300" dirty="0" err="1"/>
              <a:t>canllawiau</a:t>
            </a:r>
            <a:r>
              <a:rPr lang="en-GB" sz="2300" dirty="0"/>
              <a:t> </a:t>
            </a:r>
            <a:r>
              <a:rPr lang="en-GB" sz="2300" dirty="0" err="1" smtClean="0"/>
              <a:t>ar</a:t>
            </a:r>
            <a:r>
              <a:rPr lang="en-GB" sz="2300" dirty="0" smtClean="0"/>
              <a:t> </a:t>
            </a:r>
            <a:r>
              <a:rPr lang="en-GB" sz="2300" dirty="0" err="1" smtClean="0"/>
              <a:t>gyfer</a:t>
            </a:r>
            <a:endParaRPr lang="en-GB" sz="2300" dirty="0"/>
          </a:p>
          <a:p>
            <a:pPr lvl="1" fontAlgn="base"/>
            <a:r>
              <a:rPr lang="en-GB" sz="2100" dirty="0" err="1"/>
              <a:t>p</a:t>
            </a:r>
            <a:r>
              <a:rPr lang="en-GB" sz="2100" dirty="0" err="1" smtClean="0"/>
              <a:t>arhad</a:t>
            </a:r>
            <a:r>
              <a:rPr lang="en-GB" sz="2100" dirty="0" smtClean="0"/>
              <a:t> </a:t>
            </a:r>
            <a:r>
              <a:rPr lang="en-GB" sz="2100" dirty="0"/>
              <a:t>a </a:t>
            </a:r>
            <a:r>
              <a:rPr lang="en-GB" sz="2100" dirty="0" err="1"/>
              <a:t>dilyniant</a:t>
            </a:r>
            <a:r>
              <a:rPr lang="en-GB" sz="2100" dirty="0"/>
              <a:t> </a:t>
            </a:r>
            <a:r>
              <a:rPr lang="en-GB" sz="2100" dirty="0" err="1"/>
              <a:t>mewn</a:t>
            </a:r>
            <a:r>
              <a:rPr lang="en-GB" sz="2100" dirty="0"/>
              <a:t> </a:t>
            </a:r>
            <a:r>
              <a:rPr lang="en-GB" sz="2100" dirty="0" err="1"/>
              <a:t>sgiliau</a:t>
            </a:r>
            <a:r>
              <a:rPr lang="en-GB" sz="2100" dirty="0"/>
              <a:t> </a:t>
            </a:r>
            <a:r>
              <a:rPr lang="en-GB" sz="2100" dirty="0" err="1"/>
              <a:t>meddwl</a:t>
            </a:r>
            <a:endParaRPr lang="en-GB" sz="2100" dirty="0"/>
          </a:p>
          <a:p>
            <a:pPr lvl="1" fontAlgn="base"/>
            <a:r>
              <a:rPr lang="en-GB" sz="2100" dirty="0" err="1"/>
              <a:t>cyfathrebu</a:t>
            </a:r>
            <a:endParaRPr lang="en-GB" sz="2100" dirty="0"/>
          </a:p>
          <a:p>
            <a:pPr lvl="1" fontAlgn="base"/>
            <a:r>
              <a:rPr lang="en-GB" sz="2100" dirty="0" err="1"/>
              <a:t>t</a:t>
            </a:r>
            <a:r>
              <a:rPr lang="en-GB" sz="2100" dirty="0" err="1" smtClean="0"/>
              <a:t>echnoleg</a:t>
            </a:r>
            <a:r>
              <a:rPr lang="en-GB" sz="2100" dirty="0" smtClean="0"/>
              <a:t> </a:t>
            </a:r>
            <a:r>
              <a:rPr lang="en-GB" sz="2100" dirty="0" err="1"/>
              <a:t>gwybodaeth</a:t>
            </a:r>
            <a:r>
              <a:rPr lang="en-GB" sz="2100" dirty="0"/>
              <a:t> a </a:t>
            </a:r>
            <a:r>
              <a:rPr lang="en-GB" sz="2100" dirty="0" err="1"/>
              <a:t>chyfathrebu</a:t>
            </a:r>
            <a:r>
              <a:rPr lang="en-GB" sz="2100" dirty="0"/>
              <a:t> (</a:t>
            </a:r>
            <a:r>
              <a:rPr lang="en-GB" sz="2100" dirty="0" err="1"/>
              <a:t>TGCh</a:t>
            </a:r>
            <a:r>
              <a:rPr lang="en-GB" sz="2100" dirty="0" smtClean="0"/>
              <a:t>) (ond </a:t>
            </a:r>
            <a:r>
              <a:rPr lang="en-GB" sz="2100" dirty="0" err="1" smtClean="0"/>
              <a:t>mae’r</a:t>
            </a:r>
            <a:r>
              <a:rPr lang="en-GB" sz="2100" dirty="0" smtClean="0"/>
              <a:t> </a:t>
            </a:r>
            <a:r>
              <a:rPr lang="en-GB" sz="2100" dirty="0" err="1" smtClean="0"/>
              <a:t>fframwaith</a:t>
            </a:r>
            <a:r>
              <a:rPr lang="en-GB" sz="2100" dirty="0" smtClean="0"/>
              <a:t> </a:t>
            </a:r>
            <a:r>
              <a:rPr lang="en-GB" sz="2100" dirty="0" err="1" smtClean="0"/>
              <a:t>digidol</a:t>
            </a:r>
            <a:r>
              <a:rPr lang="en-GB" sz="2100" dirty="0" smtClean="0"/>
              <a:t> wedi ei </a:t>
            </a:r>
            <a:r>
              <a:rPr lang="en-GB" sz="2100" dirty="0" err="1" smtClean="0"/>
              <a:t>gyflwyno</a:t>
            </a:r>
            <a:r>
              <a:rPr lang="en-GB" sz="2100" dirty="0" smtClean="0"/>
              <a:t> </a:t>
            </a:r>
            <a:r>
              <a:rPr lang="en-GB" sz="2100" dirty="0" err="1" smtClean="0"/>
              <a:t>Medi</a:t>
            </a:r>
            <a:r>
              <a:rPr lang="en-GB" sz="2100" dirty="0" smtClean="0"/>
              <a:t> 2016)</a:t>
            </a:r>
            <a:endParaRPr lang="en-GB" sz="2100" dirty="0"/>
          </a:p>
          <a:p>
            <a:pPr lvl="1" fontAlgn="base"/>
            <a:r>
              <a:rPr lang="en-GB" sz="2100" dirty="0" err="1"/>
              <a:t>sgiliau</a:t>
            </a:r>
            <a:r>
              <a:rPr lang="en-GB" sz="2100" dirty="0"/>
              <a:t> </a:t>
            </a:r>
            <a:r>
              <a:rPr lang="en-GB" sz="2100" dirty="0" err="1"/>
              <a:t>rhif</a:t>
            </a:r>
            <a:r>
              <a:rPr lang="en-GB" sz="2100" dirty="0"/>
              <a:t> </a:t>
            </a:r>
            <a:r>
              <a:rPr lang="en-GB" sz="2100" dirty="0" err="1"/>
              <a:t>i</a:t>
            </a:r>
            <a:r>
              <a:rPr lang="en-GB" sz="2100" dirty="0"/>
              <a:t> </a:t>
            </a:r>
            <a:r>
              <a:rPr lang="en-GB" sz="2100" dirty="0" err="1"/>
              <a:t>ddysgwyr</a:t>
            </a:r>
            <a:r>
              <a:rPr lang="en-GB" sz="2100" dirty="0"/>
              <a:t> o 3 </a:t>
            </a:r>
            <a:r>
              <a:rPr lang="en-GB" sz="2100" dirty="0" err="1"/>
              <a:t>i</a:t>
            </a:r>
            <a:r>
              <a:rPr lang="en-GB" sz="2100" dirty="0"/>
              <a:t> 19 </a:t>
            </a:r>
            <a:r>
              <a:rPr lang="en-GB" sz="2100" dirty="0" err="1"/>
              <a:t>a’r</a:t>
            </a:r>
            <a:r>
              <a:rPr lang="en-GB" sz="2100" dirty="0"/>
              <a:t> </a:t>
            </a:r>
            <a:r>
              <a:rPr lang="en-GB" sz="2100" dirty="0" err="1"/>
              <a:t>tu</a:t>
            </a:r>
            <a:r>
              <a:rPr lang="en-GB" sz="2100" dirty="0"/>
              <a:t> </a:t>
            </a:r>
            <a:r>
              <a:rPr lang="en-GB" sz="2100" dirty="0" err="1"/>
              <a:t>hwnt</a:t>
            </a:r>
            <a:r>
              <a:rPr lang="en-GB" sz="2100" dirty="0"/>
              <a:t>.</a:t>
            </a:r>
          </a:p>
          <a:p>
            <a:pPr fontAlgn="base"/>
            <a:r>
              <a:rPr lang="en-GB" sz="2300" dirty="0" err="1"/>
              <a:t>Sgiliau</a:t>
            </a:r>
            <a:r>
              <a:rPr lang="en-GB" sz="2300" dirty="0"/>
              <a:t> </a:t>
            </a:r>
            <a:r>
              <a:rPr lang="en-GB" sz="2300" dirty="0" err="1"/>
              <a:t>sy’n</a:t>
            </a:r>
            <a:r>
              <a:rPr lang="en-GB" sz="2300" dirty="0"/>
              <a:t> </a:t>
            </a:r>
            <a:r>
              <a:rPr lang="en-GB" sz="2300" dirty="0" err="1"/>
              <a:t>gwbl</a:t>
            </a:r>
            <a:r>
              <a:rPr lang="en-GB" sz="2300" dirty="0"/>
              <a:t> </a:t>
            </a:r>
            <a:r>
              <a:rPr lang="en-GB" sz="2300" dirty="0" err="1"/>
              <a:t>hanfodol</a:t>
            </a:r>
            <a:r>
              <a:rPr lang="en-GB" sz="2300" dirty="0"/>
              <a:t> </a:t>
            </a:r>
            <a:r>
              <a:rPr lang="en-GB" sz="2300" dirty="0" err="1"/>
              <a:t>os</a:t>
            </a:r>
            <a:r>
              <a:rPr lang="en-GB" sz="2300" dirty="0"/>
              <a:t> </a:t>
            </a:r>
            <a:r>
              <a:rPr lang="en-GB" sz="2300" dirty="0" err="1"/>
              <a:t>yw</a:t>
            </a:r>
            <a:r>
              <a:rPr lang="en-GB" sz="2300" dirty="0"/>
              <a:t> </a:t>
            </a:r>
            <a:r>
              <a:rPr lang="en-GB" sz="2300" dirty="0" err="1"/>
              <a:t>dysgwyr</a:t>
            </a:r>
            <a:r>
              <a:rPr lang="en-GB" sz="2300" dirty="0"/>
              <a:t> am </a:t>
            </a:r>
            <a:r>
              <a:rPr lang="en-GB" sz="2300" dirty="0" err="1"/>
              <a:t>lwyddo</a:t>
            </a:r>
            <a:r>
              <a:rPr lang="en-GB" sz="2300" dirty="0" smtClean="0"/>
              <a:t>.”</a:t>
            </a:r>
          </a:p>
          <a:p>
            <a:pPr marL="0" indent="0" algn="r" fontAlgn="base">
              <a:buNone/>
            </a:pPr>
            <a:r>
              <a:rPr lang="en-GB" dirty="0" err="1" smtClean="0"/>
              <a:t>LlCC</a:t>
            </a:r>
            <a:r>
              <a:rPr lang="en-GB" dirty="0" smtClean="0"/>
              <a:t>, 2013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07578" y="2160589"/>
            <a:ext cx="5331228" cy="4362131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fontAlgn="base"/>
            <a:r>
              <a:rPr lang="en-GB" sz="2300" dirty="0" smtClean="0"/>
              <a:t>“This </a:t>
            </a:r>
            <a:r>
              <a:rPr lang="en-GB" sz="2300" dirty="0"/>
              <a:t>framework is a key part of the revised learner-centred and skills-focused curriculum which was implemented in September 2008.</a:t>
            </a:r>
          </a:p>
          <a:p>
            <a:pPr fontAlgn="base"/>
            <a:r>
              <a:rPr lang="en-GB" sz="2300" dirty="0"/>
              <a:t>It provides guidance on:</a:t>
            </a:r>
          </a:p>
          <a:p>
            <a:pPr lvl="1" fontAlgn="base"/>
            <a:r>
              <a:rPr lang="en-GB" sz="2000" dirty="0"/>
              <a:t>continuity and progression in thinking</a:t>
            </a:r>
          </a:p>
          <a:p>
            <a:pPr lvl="1" fontAlgn="base"/>
            <a:r>
              <a:rPr lang="en-GB" sz="2000" dirty="0"/>
              <a:t>communication</a:t>
            </a:r>
          </a:p>
          <a:p>
            <a:pPr lvl="1" fontAlgn="base"/>
            <a:r>
              <a:rPr lang="en-GB" sz="2000" dirty="0"/>
              <a:t>information and communication technology (ICT</a:t>
            </a:r>
            <a:r>
              <a:rPr lang="en-GB" sz="2000" dirty="0" smtClean="0"/>
              <a:t>) (however the digital competence framework has been introduced September 2016)</a:t>
            </a:r>
            <a:endParaRPr lang="en-GB" sz="2000" dirty="0"/>
          </a:p>
          <a:p>
            <a:pPr lvl="1" fontAlgn="base"/>
            <a:r>
              <a:rPr lang="en-GB" sz="2000" dirty="0"/>
              <a:t>number for learners from 3 to 19 and beyond.</a:t>
            </a:r>
          </a:p>
          <a:p>
            <a:pPr fontAlgn="base"/>
            <a:r>
              <a:rPr lang="en-GB" sz="2300" dirty="0"/>
              <a:t>All these skills are fundamental for learners to become successful individuals</a:t>
            </a:r>
            <a:r>
              <a:rPr lang="en-GB" sz="2300" dirty="0" smtClean="0"/>
              <a:t>.”</a:t>
            </a:r>
            <a:endParaRPr lang="en-GB" sz="2300" dirty="0"/>
          </a:p>
          <a:p>
            <a:pPr marL="0" indent="0" algn="r">
              <a:buNone/>
            </a:pPr>
            <a:r>
              <a:rPr lang="en-GB" dirty="0" smtClean="0"/>
              <a:t>WAG, 2013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009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 smtClean="0"/>
              <a:t>Gweithgaredd</a:t>
            </a:r>
            <a:r>
              <a:rPr lang="en-GB" dirty="0" smtClean="0"/>
              <a:t> </a:t>
            </a:r>
            <a:r>
              <a:rPr lang="en-GB" dirty="0" err="1" smtClean="0"/>
              <a:t>Marchnadfa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>
                <a:solidFill>
                  <a:schemeClr val="tx1"/>
                </a:solidFill>
              </a:rPr>
              <a:t>Marketplace Activity 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859788"/>
            <a:ext cx="5384800" cy="4896611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r>
              <a:rPr lang="en-GB" sz="3400" b="1" dirty="0" err="1"/>
              <a:t>Ymchwiliwch</a:t>
            </a:r>
            <a:r>
              <a:rPr lang="en-GB" sz="3400" b="1" dirty="0"/>
              <a:t> a </a:t>
            </a:r>
            <a:r>
              <a:rPr lang="en-GB" sz="3400" b="1" dirty="0" err="1"/>
              <a:t>chyflwynwch</a:t>
            </a:r>
            <a:r>
              <a:rPr lang="en-GB" sz="3400" b="1" dirty="0"/>
              <a:t> </a:t>
            </a:r>
            <a:r>
              <a:rPr lang="en-GB" sz="3400" b="1" dirty="0" err="1"/>
              <a:t>eich</a:t>
            </a:r>
            <a:r>
              <a:rPr lang="en-GB" sz="3400" b="1" dirty="0"/>
              <a:t> </a:t>
            </a:r>
            <a:r>
              <a:rPr lang="en-GB" sz="3400" b="1" dirty="0" err="1"/>
              <a:t>pwnc</a:t>
            </a:r>
            <a:r>
              <a:rPr lang="en-GB" sz="3400" b="1" dirty="0"/>
              <a:t> CA2.</a:t>
            </a:r>
          </a:p>
          <a:p>
            <a:endParaRPr lang="en-GB" dirty="0"/>
          </a:p>
          <a:p>
            <a:r>
              <a:rPr lang="en-GB" sz="3400" i="1" dirty="0" err="1"/>
              <a:t>Meini</a:t>
            </a:r>
            <a:r>
              <a:rPr lang="en-GB" sz="3400" i="1" dirty="0"/>
              <a:t> </a:t>
            </a:r>
            <a:r>
              <a:rPr lang="en-GB" sz="3400" i="1" dirty="0" err="1"/>
              <a:t>Llwyddiant</a:t>
            </a:r>
            <a:endParaRPr lang="en-GB" sz="3400" i="1" dirty="0"/>
          </a:p>
          <a:p>
            <a:pPr lvl="1"/>
            <a:r>
              <a:rPr lang="en-GB" sz="2900" dirty="0"/>
              <a:t>Beth </a:t>
            </a:r>
            <a:r>
              <a:rPr lang="en-GB" sz="2900" dirty="0" err="1"/>
              <a:t>yw’r</a:t>
            </a:r>
            <a:r>
              <a:rPr lang="en-GB" sz="2900" dirty="0"/>
              <a:t> </a:t>
            </a:r>
            <a:r>
              <a:rPr lang="en-GB" sz="2900" dirty="0" err="1"/>
              <a:t>nodau</a:t>
            </a:r>
            <a:r>
              <a:rPr lang="en-GB" sz="2900" dirty="0"/>
              <a:t> </a:t>
            </a:r>
            <a:r>
              <a:rPr lang="en-GB" sz="2900" dirty="0" err="1"/>
              <a:t>a’r</a:t>
            </a:r>
            <a:r>
              <a:rPr lang="en-GB" sz="2900" dirty="0"/>
              <a:t> </a:t>
            </a:r>
            <a:r>
              <a:rPr lang="en-GB" sz="2900" dirty="0" err="1"/>
              <a:t>egwyddorion</a:t>
            </a:r>
            <a:r>
              <a:rPr lang="en-GB" sz="2900" dirty="0"/>
              <a:t> </a:t>
            </a:r>
            <a:r>
              <a:rPr lang="en-GB" sz="2900" dirty="0" err="1"/>
              <a:t>yn</a:t>
            </a:r>
            <a:r>
              <a:rPr lang="en-GB" sz="2900" dirty="0"/>
              <a:t> </a:t>
            </a:r>
            <a:r>
              <a:rPr lang="en-GB" sz="2900" dirty="0" err="1"/>
              <a:t>eich</a:t>
            </a:r>
            <a:r>
              <a:rPr lang="en-GB" sz="2900" dirty="0"/>
              <a:t> </a:t>
            </a:r>
            <a:r>
              <a:rPr lang="en-GB" sz="2900" dirty="0" err="1"/>
              <a:t>pwnc</a:t>
            </a:r>
            <a:r>
              <a:rPr lang="en-GB" sz="2900" dirty="0"/>
              <a:t>?</a:t>
            </a:r>
          </a:p>
          <a:p>
            <a:pPr lvl="1"/>
            <a:r>
              <a:rPr lang="en-GB" sz="2900" dirty="0" err="1" smtClean="0"/>
              <a:t>Ymchwiliwch</a:t>
            </a:r>
            <a:r>
              <a:rPr lang="en-GB" sz="2900" dirty="0"/>
              <a:t> </a:t>
            </a:r>
            <a:r>
              <a:rPr lang="en-GB" sz="2900" dirty="0" smtClean="0"/>
              <a:t>y </a:t>
            </a:r>
            <a:r>
              <a:rPr lang="en-GB" sz="2900" dirty="0" err="1" smtClean="0"/>
              <a:t>mathau</a:t>
            </a:r>
            <a:r>
              <a:rPr lang="en-GB" sz="2900" dirty="0" smtClean="0"/>
              <a:t> </a:t>
            </a:r>
            <a:r>
              <a:rPr lang="en-GB" sz="2900" dirty="0"/>
              <a:t>o </a:t>
            </a:r>
            <a:r>
              <a:rPr lang="en-GB" sz="2900" dirty="0" err="1"/>
              <a:t>sgiliau</a:t>
            </a:r>
            <a:r>
              <a:rPr lang="en-GB" sz="2900" dirty="0"/>
              <a:t> </a:t>
            </a:r>
            <a:r>
              <a:rPr lang="en-GB" sz="2900" dirty="0" smtClean="0"/>
              <a:t>y </a:t>
            </a:r>
            <a:r>
              <a:rPr lang="en-GB" sz="2900" dirty="0" err="1" smtClean="0"/>
              <a:t>dylid</a:t>
            </a:r>
            <a:r>
              <a:rPr lang="en-GB" sz="2900" dirty="0" smtClean="0"/>
              <a:t> </a:t>
            </a:r>
            <a:r>
              <a:rPr lang="en-GB" sz="2900" dirty="0" err="1" smtClean="0"/>
              <a:t>eu</a:t>
            </a:r>
            <a:r>
              <a:rPr lang="en-GB" sz="2900" dirty="0" smtClean="0"/>
              <a:t> </a:t>
            </a:r>
            <a:r>
              <a:rPr lang="en-GB" sz="2900" dirty="0" err="1"/>
              <a:t>datblygu</a:t>
            </a:r>
            <a:r>
              <a:rPr lang="en-GB" sz="2900" dirty="0"/>
              <a:t> </a:t>
            </a:r>
            <a:r>
              <a:rPr lang="en-GB" sz="2900" dirty="0" smtClean="0"/>
              <a:t>o </a:t>
            </a:r>
            <a:r>
              <a:rPr lang="en-GB" sz="2900" dirty="0" err="1" smtClean="0"/>
              <a:t>fewn</a:t>
            </a:r>
            <a:r>
              <a:rPr lang="en-GB" sz="2900" dirty="0" smtClean="0"/>
              <a:t> </a:t>
            </a:r>
            <a:r>
              <a:rPr lang="en-GB" sz="2900" dirty="0" err="1"/>
              <a:t>eich</a:t>
            </a:r>
            <a:r>
              <a:rPr lang="en-GB" sz="2900" dirty="0"/>
              <a:t> </a:t>
            </a:r>
            <a:r>
              <a:rPr lang="en-GB" sz="2900" dirty="0" err="1"/>
              <a:t>pwnc</a:t>
            </a:r>
            <a:r>
              <a:rPr lang="en-GB" sz="2900" dirty="0"/>
              <a:t>, </a:t>
            </a:r>
            <a:r>
              <a:rPr lang="en-GB" sz="2900" dirty="0" err="1"/>
              <a:t>gan</a:t>
            </a:r>
            <a:r>
              <a:rPr lang="en-GB" sz="2900" dirty="0"/>
              <a:t> </a:t>
            </a:r>
            <a:r>
              <a:rPr lang="en-GB" sz="2900" dirty="0" err="1"/>
              <a:t>gyfeirio</a:t>
            </a:r>
            <a:r>
              <a:rPr lang="en-GB" sz="2900" dirty="0"/>
              <a:t> at </a:t>
            </a:r>
            <a:r>
              <a:rPr lang="en-GB" sz="2900" dirty="0" err="1"/>
              <a:t>ddogfennaeth</a:t>
            </a:r>
            <a:r>
              <a:rPr lang="en-GB" sz="2900" dirty="0"/>
              <a:t> y </a:t>
            </a:r>
            <a:r>
              <a:rPr lang="en-GB" sz="2900" dirty="0" err="1"/>
              <a:t>cwricwlwm</a:t>
            </a:r>
            <a:r>
              <a:rPr lang="en-GB" sz="2900" dirty="0"/>
              <a:t>.</a:t>
            </a:r>
          </a:p>
          <a:p>
            <a:pPr lvl="1"/>
            <a:r>
              <a:rPr lang="en-GB" sz="2900" dirty="0" err="1"/>
              <a:t>Nodwch</a:t>
            </a:r>
            <a:r>
              <a:rPr lang="en-GB" sz="2900" dirty="0"/>
              <a:t> </a:t>
            </a:r>
            <a:r>
              <a:rPr lang="en-GB" sz="2900" dirty="0" err="1"/>
              <a:t>unrhyw</a:t>
            </a:r>
            <a:r>
              <a:rPr lang="en-GB" sz="2900" dirty="0"/>
              <a:t> </a:t>
            </a:r>
            <a:r>
              <a:rPr lang="en-GB" sz="2900" dirty="0" err="1"/>
              <a:t>ffurf</a:t>
            </a:r>
            <a:r>
              <a:rPr lang="en-GB" sz="2900" dirty="0"/>
              <a:t> </a:t>
            </a:r>
            <a:r>
              <a:rPr lang="en-GB" sz="2900" dirty="0" err="1"/>
              <a:t>neu</a:t>
            </a:r>
            <a:r>
              <a:rPr lang="en-GB" sz="2900" dirty="0"/>
              <a:t> </a:t>
            </a:r>
            <a:r>
              <a:rPr lang="en-GB" sz="2900" dirty="0" err="1"/>
              <a:t>addysgeg</a:t>
            </a:r>
            <a:r>
              <a:rPr lang="en-GB" sz="2900" dirty="0"/>
              <a:t> </a:t>
            </a:r>
            <a:r>
              <a:rPr lang="en-GB" sz="2900" dirty="0" err="1"/>
              <a:t>benodol</a:t>
            </a:r>
            <a:r>
              <a:rPr lang="en-GB" sz="2900" dirty="0"/>
              <a:t> </a:t>
            </a:r>
            <a:r>
              <a:rPr lang="en-GB" sz="2900" dirty="0" err="1"/>
              <a:t>sy’n</a:t>
            </a:r>
            <a:r>
              <a:rPr lang="en-GB" sz="2900" dirty="0"/>
              <a:t> </a:t>
            </a:r>
            <a:r>
              <a:rPr lang="en-GB" sz="2900" dirty="0" err="1"/>
              <a:t>cael</a:t>
            </a:r>
            <a:r>
              <a:rPr lang="en-GB" sz="2900" dirty="0"/>
              <a:t> </a:t>
            </a:r>
            <a:r>
              <a:rPr lang="en-GB" sz="2900" dirty="0" err="1"/>
              <a:t>eu</a:t>
            </a:r>
            <a:r>
              <a:rPr lang="en-GB" sz="2900" dirty="0"/>
              <a:t> </a:t>
            </a:r>
            <a:r>
              <a:rPr lang="en-GB" sz="2900" dirty="0" err="1"/>
              <a:t>defnyddio</a:t>
            </a:r>
            <a:r>
              <a:rPr lang="en-GB" sz="2900" dirty="0"/>
              <a:t> </a:t>
            </a:r>
            <a:r>
              <a:rPr lang="en-GB" sz="2900" dirty="0" err="1"/>
              <a:t>i</a:t>
            </a:r>
            <a:r>
              <a:rPr lang="en-GB" sz="2900" dirty="0"/>
              <a:t> </a:t>
            </a:r>
            <a:r>
              <a:rPr lang="en-GB" sz="2900" dirty="0" err="1"/>
              <a:t>ddysgu’r</a:t>
            </a:r>
            <a:r>
              <a:rPr lang="en-GB" sz="2900" dirty="0"/>
              <a:t> </a:t>
            </a:r>
            <a:r>
              <a:rPr lang="en-GB" sz="2900" dirty="0" err="1"/>
              <a:t>pwnc</a:t>
            </a:r>
            <a:r>
              <a:rPr lang="en-GB" sz="2900" dirty="0"/>
              <a:t> </a:t>
            </a:r>
            <a:r>
              <a:rPr lang="en-GB" sz="2900" dirty="0" err="1"/>
              <a:t>yma</a:t>
            </a:r>
            <a:r>
              <a:rPr lang="en-GB" sz="2900" dirty="0"/>
              <a:t> (</a:t>
            </a:r>
            <a:r>
              <a:rPr lang="en-GB" sz="2900" dirty="0" err="1"/>
              <a:t>ystyriwch</a:t>
            </a:r>
            <a:r>
              <a:rPr lang="en-GB" sz="2900" dirty="0"/>
              <a:t> </a:t>
            </a:r>
            <a:r>
              <a:rPr lang="en-GB" sz="2900" dirty="0" err="1"/>
              <a:t>ymarfer</a:t>
            </a:r>
            <a:r>
              <a:rPr lang="en-GB" sz="2900" dirty="0"/>
              <a:t> </a:t>
            </a:r>
            <a:r>
              <a:rPr lang="en-GB" sz="2900" dirty="0" err="1"/>
              <a:t>orau</a:t>
            </a:r>
            <a:r>
              <a:rPr lang="en-GB" sz="2900" dirty="0"/>
              <a:t>).</a:t>
            </a:r>
          </a:p>
          <a:p>
            <a:pPr lvl="1"/>
            <a:r>
              <a:rPr lang="en-GB" sz="2900" dirty="0" err="1" smtClean="0"/>
              <a:t>Nodwch</a:t>
            </a:r>
            <a:r>
              <a:rPr lang="en-GB" sz="2900" dirty="0" smtClean="0"/>
              <a:t> </a:t>
            </a:r>
            <a:r>
              <a:rPr lang="en-GB" sz="2900" dirty="0" err="1"/>
              <a:t>unrhyw</a:t>
            </a:r>
            <a:r>
              <a:rPr lang="en-GB" sz="2900" dirty="0"/>
              <a:t> </a:t>
            </a:r>
            <a:r>
              <a:rPr lang="en-GB" sz="2900" dirty="0" err="1" smtClean="0"/>
              <a:t>raglenni</a:t>
            </a:r>
            <a:r>
              <a:rPr lang="en-GB" sz="2900" dirty="0" smtClean="0"/>
              <a:t> </a:t>
            </a:r>
            <a:r>
              <a:rPr lang="en-GB" sz="2900" dirty="0" err="1"/>
              <a:t>penodol</a:t>
            </a:r>
            <a:r>
              <a:rPr lang="en-GB" sz="2900" dirty="0"/>
              <a:t> </a:t>
            </a:r>
            <a:r>
              <a:rPr lang="en-GB" sz="2900" dirty="0" err="1" smtClean="0"/>
              <a:t>poblogaidd</a:t>
            </a:r>
            <a:r>
              <a:rPr lang="en-GB" sz="2900" dirty="0" smtClean="0"/>
              <a:t> a </a:t>
            </a:r>
            <a:r>
              <a:rPr lang="en-GB" sz="2900" dirty="0" err="1" smtClean="0"/>
              <a:t>ddefnyddir</a:t>
            </a:r>
            <a:r>
              <a:rPr lang="en-GB" sz="2900" dirty="0" smtClean="0"/>
              <a:t> </a:t>
            </a:r>
            <a:r>
              <a:rPr lang="en-GB" sz="2900" dirty="0" err="1"/>
              <a:t>i</a:t>
            </a:r>
            <a:r>
              <a:rPr lang="en-GB" sz="2900" dirty="0"/>
              <a:t> </a:t>
            </a:r>
            <a:r>
              <a:rPr lang="en-GB" sz="2900" dirty="0" err="1"/>
              <a:t>gyflwyno</a:t>
            </a:r>
            <a:r>
              <a:rPr lang="en-GB" sz="2900" dirty="0"/>
              <a:t> </a:t>
            </a:r>
            <a:r>
              <a:rPr lang="en-GB" sz="2900" dirty="0" err="1"/>
              <a:t>pynciau</a:t>
            </a:r>
            <a:r>
              <a:rPr lang="en-GB" sz="2900" dirty="0"/>
              <a:t>.</a:t>
            </a:r>
          </a:p>
          <a:p>
            <a:pPr lvl="1"/>
            <a:r>
              <a:rPr lang="en-GB" sz="2900" dirty="0" err="1"/>
              <a:t>Awgrymwch</a:t>
            </a:r>
            <a:r>
              <a:rPr lang="en-GB" sz="2900" dirty="0"/>
              <a:t> </a:t>
            </a:r>
            <a:r>
              <a:rPr lang="en-GB" sz="2900" dirty="0" err="1"/>
              <a:t>g</a:t>
            </a:r>
            <a:r>
              <a:rPr lang="en-GB" sz="2900" dirty="0" err="1" smtClean="0"/>
              <a:t>yfleodd</a:t>
            </a:r>
            <a:r>
              <a:rPr lang="en-GB" sz="2900" dirty="0" smtClean="0"/>
              <a:t> </a:t>
            </a:r>
            <a:r>
              <a:rPr lang="en-GB" sz="2900" dirty="0" err="1" smtClean="0"/>
              <a:t>dysgu</a:t>
            </a:r>
            <a:r>
              <a:rPr lang="en-GB" sz="2900" dirty="0" smtClean="0"/>
              <a:t>, </a:t>
            </a:r>
            <a:r>
              <a:rPr lang="en-GB" sz="2900" dirty="0" err="1"/>
              <a:t>adnoddau</a:t>
            </a:r>
            <a:r>
              <a:rPr lang="en-GB" sz="2900" dirty="0"/>
              <a:t> </a:t>
            </a:r>
            <a:r>
              <a:rPr lang="en-GB" sz="2900" dirty="0" err="1"/>
              <a:t>neu</a:t>
            </a:r>
            <a:r>
              <a:rPr lang="en-GB" sz="2900" dirty="0"/>
              <a:t> </a:t>
            </a:r>
            <a:r>
              <a:rPr lang="en-GB" sz="2900" dirty="0" err="1"/>
              <a:t>weithgareddau</a:t>
            </a:r>
            <a:r>
              <a:rPr lang="en-GB" sz="2900" dirty="0"/>
              <a:t> </a:t>
            </a:r>
            <a:r>
              <a:rPr lang="en-GB" sz="2900" dirty="0" err="1" smtClean="0"/>
              <a:t>posibl</a:t>
            </a:r>
            <a:r>
              <a:rPr lang="en-GB" sz="2900" dirty="0" smtClean="0"/>
              <a:t> a </a:t>
            </a:r>
            <a:r>
              <a:rPr lang="en-GB" sz="2900" dirty="0" err="1"/>
              <a:t>fyddai’n</a:t>
            </a:r>
            <a:r>
              <a:rPr lang="en-GB" sz="2900" dirty="0"/>
              <a:t> </a:t>
            </a:r>
            <a:r>
              <a:rPr lang="en-GB" sz="2900" dirty="0" err="1"/>
              <a:t>ddefnyddiol</a:t>
            </a:r>
            <a:r>
              <a:rPr lang="en-GB" sz="2900" dirty="0"/>
              <a:t> </a:t>
            </a:r>
            <a:r>
              <a:rPr lang="en-GB" sz="2900" dirty="0" err="1"/>
              <a:t>ar</a:t>
            </a:r>
            <a:r>
              <a:rPr lang="en-GB" sz="2900" dirty="0"/>
              <a:t> </a:t>
            </a:r>
            <a:r>
              <a:rPr lang="en-GB" sz="2900" dirty="0" err="1"/>
              <a:t>gyfer</a:t>
            </a:r>
            <a:r>
              <a:rPr lang="en-GB" sz="2900" dirty="0"/>
              <a:t> </a:t>
            </a:r>
            <a:r>
              <a:rPr lang="en-GB" sz="2900" dirty="0" err="1"/>
              <a:t>eich</a:t>
            </a:r>
            <a:r>
              <a:rPr lang="en-GB" sz="2900" dirty="0"/>
              <a:t> </a:t>
            </a:r>
            <a:r>
              <a:rPr lang="en-GB" sz="2900" dirty="0" err="1"/>
              <a:t>pwnc</a:t>
            </a:r>
            <a:r>
              <a:rPr lang="en-GB" sz="2900" dirty="0"/>
              <a:t>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20084"/>
            <a:ext cx="5822604" cy="4885269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r>
              <a:rPr lang="en-GB" sz="3600" b="1" dirty="0" smtClean="0"/>
              <a:t>Research and present your allocated key stage 2 subject</a:t>
            </a:r>
            <a:r>
              <a:rPr lang="en-GB" sz="3100" dirty="0" smtClean="0"/>
              <a:t>. 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sz="2900" i="1" dirty="0" smtClean="0"/>
              <a:t>Success Criteria</a:t>
            </a:r>
          </a:p>
          <a:p>
            <a:pPr lvl="1"/>
            <a:r>
              <a:rPr lang="en-GB" sz="2900" dirty="0" smtClean="0"/>
              <a:t>What are the aims and principles of your subject area?</a:t>
            </a:r>
          </a:p>
          <a:p>
            <a:pPr lvl="1"/>
            <a:r>
              <a:rPr lang="en-GB" sz="2900" dirty="0" smtClean="0"/>
              <a:t>Research the sorts of skills to be developed in your subject and include reference to the NC orders.</a:t>
            </a:r>
          </a:p>
          <a:p>
            <a:pPr lvl="1"/>
            <a:r>
              <a:rPr lang="en-GB" sz="2900" dirty="0" smtClean="0"/>
              <a:t>Identify particular teaching approaches or pedagogies used to teach your subject ( consider best practice). </a:t>
            </a:r>
          </a:p>
          <a:p>
            <a:pPr lvl="1"/>
            <a:r>
              <a:rPr lang="en-GB" sz="2900" dirty="0" smtClean="0"/>
              <a:t>Identify any </a:t>
            </a:r>
            <a:r>
              <a:rPr lang="en-GB" sz="2900" dirty="0" smtClean="0">
                <a:hlinkClick r:id="rId3"/>
              </a:rPr>
              <a:t>popular schemes or programmes</a:t>
            </a:r>
            <a:r>
              <a:rPr lang="en-GB" sz="2900" dirty="0" smtClean="0"/>
              <a:t> schools use to support learning in your subject.</a:t>
            </a:r>
          </a:p>
          <a:p>
            <a:pPr lvl="1"/>
            <a:r>
              <a:rPr lang="en-GB" sz="2900" dirty="0" smtClean="0"/>
              <a:t>Suggest possible learning opportunities, resources or activities which would be suitable for your subject. </a:t>
            </a:r>
          </a:p>
          <a:p>
            <a:pPr marL="393192" lvl="1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508826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Defnyddiol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solidFill>
                  <a:schemeClr val="tx1"/>
                </a:solidFill>
              </a:rPr>
              <a:t>Useful Resources 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3555999"/>
            <a:ext cx="5384800" cy="2798925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sz="2400" dirty="0" err="1" smtClean="0">
                <a:hlinkClick r:id="rId3"/>
              </a:rPr>
              <a:t>Rhaglenni</a:t>
            </a:r>
            <a:r>
              <a:rPr lang="en-GB" sz="2400" dirty="0" smtClean="0">
                <a:hlinkClick r:id="rId3"/>
              </a:rPr>
              <a:t> </a:t>
            </a:r>
            <a:r>
              <a:rPr lang="en-GB" sz="2400" dirty="0" err="1" smtClean="0">
                <a:hlinkClick r:id="rId3"/>
              </a:rPr>
              <a:t>Astudio</a:t>
            </a:r>
            <a:r>
              <a:rPr lang="en-GB" sz="2400" dirty="0" smtClean="0">
                <a:hlinkClick r:id="rId3"/>
              </a:rPr>
              <a:t> </a:t>
            </a:r>
            <a:endParaRPr lang="en-GB" sz="2400" dirty="0" smtClean="0"/>
          </a:p>
          <a:p>
            <a:r>
              <a:rPr lang="en-GB" sz="2400" dirty="0" err="1" smtClean="0">
                <a:hlinkClick r:id="rId4"/>
              </a:rPr>
              <a:t>Estyn</a:t>
            </a:r>
            <a:r>
              <a:rPr lang="en-GB" sz="2400" dirty="0" smtClean="0"/>
              <a:t> – </a:t>
            </a:r>
            <a:r>
              <a:rPr lang="en-GB" sz="2400" dirty="0" err="1" smtClean="0"/>
              <a:t>defynyddio</a:t>
            </a:r>
            <a:r>
              <a:rPr lang="en-GB" sz="2400" dirty="0" smtClean="0"/>
              <a:t> </a:t>
            </a:r>
            <a:r>
              <a:rPr lang="en-GB" sz="2400" dirty="0" err="1" smtClean="0"/>
              <a:t>adroddiadau</a:t>
            </a:r>
            <a:r>
              <a:rPr lang="en-GB" sz="2400" dirty="0" smtClean="0"/>
              <a:t> </a:t>
            </a:r>
            <a:r>
              <a:rPr lang="en-GB" sz="2400" dirty="0" err="1" smtClean="0"/>
              <a:t>thematig</a:t>
            </a:r>
            <a:r>
              <a:rPr lang="en-GB" sz="2400" dirty="0" smtClean="0"/>
              <a:t> </a:t>
            </a:r>
            <a:r>
              <a:rPr lang="en-GB" sz="2400" dirty="0" err="1" smtClean="0"/>
              <a:t>neu</a:t>
            </a:r>
            <a:r>
              <a:rPr lang="en-GB" sz="2400" dirty="0" smtClean="0"/>
              <a:t> </a:t>
            </a:r>
            <a:r>
              <a:rPr lang="en-GB" sz="2400" dirty="0" err="1" smtClean="0"/>
              <a:t>ymarfer</a:t>
            </a:r>
            <a:r>
              <a:rPr lang="en-GB" sz="2400" dirty="0" smtClean="0"/>
              <a:t> </a:t>
            </a:r>
            <a:r>
              <a:rPr lang="en-GB" sz="2400" dirty="0" err="1" smtClean="0"/>
              <a:t>orau</a:t>
            </a:r>
            <a:endParaRPr lang="en-GB" sz="2400" dirty="0" smtClean="0"/>
          </a:p>
          <a:p>
            <a:r>
              <a:rPr lang="en-GB" sz="2400" dirty="0">
                <a:hlinkClick r:id="rId5"/>
              </a:rPr>
              <a:t>http://www.sparklebox.co.uk/</a:t>
            </a:r>
            <a:r>
              <a:rPr lang="en-GB" sz="2400" dirty="0"/>
              <a:t> </a:t>
            </a:r>
          </a:p>
          <a:p>
            <a:r>
              <a:rPr lang="en-GB" sz="2400" dirty="0">
                <a:hlinkClick r:id="rId6"/>
              </a:rPr>
              <a:t>http://www.primaryresources.co.uk/</a:t>
            </a:r>
            <a:r>
              <a:rPr lang="en-GB" sz="2400" dirty="0"/>
              <a:t>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20085"/>
            <a:ext cx="5384800" cy="2499515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sz="2400" dirty="0" smtClean="0">
                <a:hlinkClick r:id="rId7"/>
              </a:rPr>
              <a:t>Programmes of Study </a:t>
            </a:r>
            <a:endParaRPr lang="en-GB" sz="2400" dirty="0" smtClean="0"/>
          </a:p>
          <a:p>
            <a:r>
              <a:rPr lang="en-GB" sz="2400" dirty="0" err="1" smtClean="0">
                <a:hlinkClick r:id="rId8"/>
              </a:rPr>
              <a:t>Estyn</a:t>
            </a:r>
            <a:r>
              <a:rPr lang="en-GB" sz="2400" dirty="0" smtClean="0"/>
              <a:t> – Use thematic reports or best practice examples</a:t>
            </a:r>
          </a:p>
          <a:p>
            <a:r>
              <a:rPr lang="en-GB" sz="2400" dirty="0">
                <a:hlinkClick r:id="rId5"/>
              </a:rPr>
              <a:t>http://www.sparklebox.co.uk</a:t>
            </a:r>
            <a:r>
              <a:rPr lang="en-GB" sz="2400" dirty="0" smtClean="0">
                <a:hlinkClick r:id="rId5"/>
              </a:rPr>
              <a:t>/</a:t>
            </a:r>
            <a:r>
              <a:rPr lang="en-GB" sz="2400" dirty="0" smtClean="0"/>
              <a:t> </a:t>
            </a:r>
          </a:p>
          <a:p>
            <a:r>
              <a:rPr lang="en-GB" sz="2400" dirty="0">
                <a:hlinkClick r:id="rId6"/>
              </a:rPr>
              <a:t>http://www.primaryresources.co.uk</a:t>
            </a:r>
            <a:r>
              <a:rPr lang="en-GB" sz="2400" dirty="0" smtClean="0">
                <a:hlinkClick r:id="rId6"/>
              </a:rPr>
              <a:t>/</a:t>
            </a:r>
            <a:r>
              <a:rPr lang="en-GB" sz="2400" dirty="0" smtClean="0"/>
              <a:t> </a:t>
            </a:r>
          </a:p>
          <a:p>
            <a:endParaRPr lang="en-GB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4725" y="1920085"/>
            <a:ext cx="1057275" cy="1143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534400" y="4893122"/>
            <a:ext cx="1525587" cy="1602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646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2159000" y="673101"/>
            <a:ext cx="7772400" cy="1323976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GB" altLang="en-US" dirty="0" smtClean="0"/>
              <a:t>Her </a:t>
            </a:r>
            <a:r>
              <a:rPr lang="en-GB" altLang="en-US" dirty="0" err="1" smtClean="0"/>
              <a:t>Cyfnod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Allweddol</a:t>
            </a:r>
            <a:r>
              <a:rPr lang="en-GB" altLang="en-US" dirty="0" smtClean="0"/>
              <a:t> 2?  </a:t>
            </a:r>
            <a:br>
              <a:rPr lang="en-GB" altLang="en-US" dirty="0" smtClean="0"/>
            </a:br>
            <a:r>
              <a:rPr lang="en-GB" altLang="en-US" dirty="0" smtClean="0">
                <a:solidFill>
                  <a:schemeClr val="tx1"/>
                </a:solidFill>
              </a:rPr>
              <a:t>Key Stage 2 Challenges?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sz="half" idx="1"/>
          </p:nvPr>
        </p:nvSpPr>
        <p:spPr>
          <a:xfrm>
            <a:off x="622301" y="2153444"/>
            <a:ext cx="4816476" cy="456247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US" altLang="en-US" sz="2800" dirty="0" err="1"/>
              <a:t>Mae’r</a:t>
            </a:r>
            <a:r>
              <a:rPr lang="en-US" altLang="en-US" sz="2800" dirty="0"/>
              <a:t> </a:t>
            </a:r>
            <a:r>
              <a:rPr lang="en-US" altLang="en-US" sz="2800" dirty="0" err="1"/>
              <a:t>newid</a:t>
            </a:r>
            <a:r>
              <a:rPr lang="en-US" altLang="en-US" sz="2800" dirty="0"/>
              <a:t> </a:t>
            </a:r>
            <a:r>
              <a:rPr lang="en-US" altLang="en-US" sz="2800" dirty="0" err="1"/>
              <a:t>o’r</a:t>
            </a:r>
            <a:r>
              <a:rPr lang="en-US" altLang="en-US" sz="2800" dirty="0"/>
              <a:t> </a:t>
            </a:r>
            <a:r>
              <a:rPr lang="en-US" altLang="en-US" sz="2800" dirty="0" err="1"/>
              <a:t>Cyfnod</a:t>
            </a:r>
            <a:r>
              <a:rPr lang="en-US" altLang="en-US" sz="2800" dirty="0"/>
              <a:t> </a:t>
            </a:r>
            <a:r>
              <a:rPr lang="en-US" altLang="en-US" sz="2800" dirty="0" err="1"/>
              <a:t>Sylfaen</a:t>
            </a:r>
            <a:r>
              <a:rPr lang="en-US" altLang="en-US" sz="2800" dirty="0"/>
              <a:t> </a:t>
            </a:r>
            <a:r>
              <a:rPr lang="en-US" altLang="en-US" sz="2800" dirty="0" err="1"/>
              <a:t>i</a:t>
            </a:r>
            <a:r>
              <a:rPr lang="en-US" altLang="en-US" sz="2800" dirty="0"/>
              <a:t> </a:t>
            </a:r>
            <a:r>
              <a:rPr lang="en-US" altLang="en-US" sz="2800" dirty="0" err="1"/>
              <a:t>Gyfnod</a:t>
            </a:r>
            <a:r>
              <a:rPr lang="en-US" altLang="en-US" sz="2800" dirty="0"/>
              <a:t> </a:t>
            </a:r>
            <a:r>
              <a:rPr lang="en-US" altLang="en-US" sz="2800" dirty="0" err="1"/>
              <a:t>Allweddol</a:t>
            </a:r>
            <a:r>
              <a:rPr lang="en-US" altLang="en-US" sz="2800" dirty="0"/>
              <a:t> 2 </a:t>
            </a:r>
            <a:r>
              <a:rPr lang="en-US" altLang="en-US" sz="2800" dirty="0" err="1"/>
              <a:t>yn</a:t>
            </a:r>
            <a:r>
              <a:rPr lang="en-US" altLang="en-US" sz="2800" dirty="0"/>
              <a:t> </a:t>
            </a:r>
            <a:r>
              <a:rPr lang="en-US" altLang="en-US" sz="2800" dirty="0" err="1"/>
              <a:t>creu</a:t>
            </a:r>
            <a:r>
              <a:rPr lang="en-US" altLang="en-US" sz="2800" dirty="0"/>
              <a:t> her </a:t>
            </a:r>
            <a:r>
              <a:rPr lang="en-US" altLang="en-US" sz="2800" dirty="0" err="1"/>
              <a:t>wrth</a:t>
            </a:r>
            <a:r>
              <a:rPr lang="en-US" altLang="en-US" sz="2800" dirty="0"/>
              <a:t> </a:t>
            </a:r>
            <a:r>
              <a:rPr lang="en-US" altLang="en-US" sz="2800" dirty="0" err="1"/>
              <a:t>i</a:t>
            </a:r>
            <a:r>
              <a:rPr lang="en-US" altLang="en-US" sz="2800" dirty="0"/>
              <a:t> </a:t>
            </a:r>
            <a:r>
              <a:rPr lang="en-US" altLang="en-US" sz="2800" dirty="0" err="1"/>
              <a:t>blant</a:t>
            </a:r>
            <a:r>
              <a:rPr lang="en-US" altLang="en-US" sz="2800" dirty="0"/>
              <a:t> </a:t>
            </a:r>
            <a:r>
              <a:rPr lang="en-US" altLang="en-US" sz="2800" dirty="0" err="1"/>
              <a:t>symud</a:t>
            </a:r>
            <a:r>
              <a:rPr lang="en-US" altLang="en-US" sz="2800" dirty="0"/>
              <a:t> o </a:t>
            </a:r>
            <a:r>
              <a:rPr lang="en-US" altLang="en-US" sz="2800" dirty="0" err="1"/>
              <a:t>ganolbwyntio</a:t>
            </a:r>
            <a:r>
              <a:rPr lang="en-US" altLang="en-US" sz="2800" dirty="0"/>
              <a:t> </a:t>
            </a:r>
            <a:r>
              <a:rPr lang="en-US" altLang="en-US" sz="2800" dirty="0" err="1"/>
              <a:t>ar</a:t>
            </a:r>
            <a:r>
              <a:rPr lang="en-US" altLang="en-US" sz="2800" dirty="0"/>
              <a:t> </a:t>
            </a:r>
            <a:r>
              <a:rPr lang="en-US" altLang="en-US" sz="2800" dirty="0" err="1"/>
              <a:t>ddatblygu</a:t>
            </a:r>
            <a:r>
              <a:rPr lang="en-US" altLang="en-US" sz="2800" dirty="0"/>
              <a:t> </a:t>
            </a:r>
            <a:r>
              <a:rPr lang="en-US" altLang="en-US" sz="2800" dirty="0" err="1">
                <a:solidFill>
                  <a:srgbClr val="FF0000"/>
                </a:solidFill>
              </a:rPr>
              <a:t>sgiliau</a:t>
            </a:r>
            <a:r>
              <a:rPr lang="en-US" altLang="en-US" sz="2800" dirty="0">
                <a:solidFill>
                  <a:srgbClr val="FF0000"/>
                </a:solidFill>
              </a:rPr>
              <a:t> a </a:t>
            </a:r>
            <a:r>
              <a:rPr lang="en-US" altLang="en-US" sz="2800" dirty="0" err="1">
                <a:solidFill>
                  <a:srgbClr val="FF0000"/>
                </a:solidFill>
              </a:rPr>
              <a:t>chreadigrwydd</a:t>
            </a:r>
            <a:r>
              <a:rPr lang="en-US" altLang="en-US" sz="2800" dirty="0">
                <a:solidFill>
                  <a:srgbClr val="FF0000"/>
                </a:solidFill>
              </a:rPr>
              <a:t> </a:t>
            </a:r>
            <a:r>
              <a:rPr lang="en-US" altLang="en-US" sz="2800" dirty="0" err="1"/>
              <a:t>i</a:t>
            </a:r>
            <a:r>
              <a:rPr lang="en-US" altLang="en-US" sz="2800" dirty="0"/>
              <a:t> </a:t>
            </a:r>
            <a:r>
              <a:rPr lang="en-US" altLang="en-US" sz="2800" dirty="0" err="1"/>
              <a:t>ymagwedd</a:t>
            </a:r>
            <a:r>
              <a:rPr lang="en-US" altLang="en-US" sz="2800" dirty="0"/>
              <a:t> </a:t>
            </a:r>
            <a:r>
              <a:rPr lang="en-US" altLang="en-US" sz="2800" dirty="0" err="1"/>
              <a:t>mwy</a:t>
            </a:r>
            <a:r>
              <a:rPr lang="en-US" altLang="en-US" sz="2800" dirty="0"/>
              <a:t> </a:t>
            </a:r>
            <a:r>
              <a:rPr lang="en-US" altLang="en-US" sz="2800" dirty="0" err="1"/>
              <a:t>traddodiadol</a:t>
            </a:r>
            <a:r>
              <a:rPr lang="en-US" altLang="en-US" sz="2800" dirty="0"/>
              <a:t> </a:t>
            </a:r>
            <a:r>
              <a:rPr lang="en-US" altLang="en-US" sz="2800" dirty="0" err="1"/>
              <a:t>sy’n</a:t>
            </a:r>
            <a:r>
              <a:rPr lang="en-US" altLang="en-US" sz="2800" dirty="0"/>
              <a:t> </a:t>
            </a:r>
            <a:r>
              <a:rPr lang="en-US" altLang="en-US" sz="2800" dirty="0" err="1"/>
              <a:t>dibynnu</a:t>
            </a:r>
            <a:r>
              <a:rPr lang="en-US" altLang="en-US" sz="2800" dirty="0"/>
              <a:t> </a:t>
            </a:r>
            <a:r>
              <a:rPr lang="en-US" altLang="en-US" sz="2800" dirty="0" err="1"/>
              <a:t>ar</a:t>
            </a:r>
            <a:r>
              <a:rPr lang="en-US" altLang="en-US" sz="2800" dirty="0"/>
              <a:t> </a:t>
            </a:r>
            <a:r>
              <a:rPr lang="en-US" altLang="en-US" sz="2800" dirty="0" err="1">
                <a:solidFill>
                  <a:srgbClr val="FF0000"/>
                </a:solidFill>
              </a:rPr>
              <a:t>gynnwys</a:t>
            </a:r>
            <a:r>
              <a:rPr lang="en-US" altLang="en-US" sz="2800" dirty="0"/>
              <a:t> </a:t>
            </a:r>
            <a:r>
              <a:rPr lang="en-US" altLang="en-US" sz="2800" dirty="0" err="1"/>
              <a:t>sy’n</a:t>
            </a:r>
            <a:r>
              <a:rPr lang="en-US" altLang="en-US" sz="2800" dirty="0"/>
              <a:t> </a:t>
            </a:r>
            <a:r>
              <a:rPr lang="en-US" altLang="en-US" sz="2800" dirty="0" err="1"/>
              <a:t>tanategu’r</a:t>
            </a:r>
            <a:r>
              <a:rPr lang="en-US" altLang="en-US" sz="2800" dirty="0"/>
              <a:t> </a:t>
            </a:r>
            <a:r>
              <a:rPr lang="en-US" altLang="en-US" sz="2800" dirty="0" err="1"/>
              <a:t>cwricwlwm</a:t>
            </a:r>
            <a:r>
              <a:rPr lang="en-US" altLang="en-US" sz="2800" dirty="0"/>
              <a:t> </a:t>
            </a:r>
            <a:r>
              <a:rPr lang="en-US" altLang="en-US" sz="2800" dirty="0" err="1"/>
              <a:t>yng</a:t>
            </a:r>
            <a:r>
              <a:rPr lang="en-US" altLang="en-US" sz="2800" dirty="0"/>
              <a:t> </a:t>
            </a:r>
            <a:r>
              <a:rPr lang="en-US" altLang="en-US" sz="2800" dirty="0" err="1"/>
              <a:t>Nghyfnod</a:t>
            </a:r>
            <a:r>
              <a:rPr lang="en-US" altLang="en-US" sz="2800" dirty="0"/>
              <a:t> </a:t>
            </a:r>
            <a:r>
              <a:rPr lang="en-US" altLang="en-US" sz="2800" dirty="0" err="1"/>
              <a:t>Allweddol</a:t>
            </a:r>
            <a:r>
              <a:rPr lang="en-US" altLang="en-US" sz="2800" dirty="0"/>
              <a:t> </a:t>
            </a:r>
            <a:r>
              <a:rPr lang="en-US" altLang="en-US" sz="2800" dirty="0" smtClean="0"/>
              <a:t>2.</a:t>
            </a:r>
            <a:endParaRPr lang="en-US" altLang="en-US" sz="2800" dirty="0"/>
          </a:p>
        </p:txBody>
      </p:sp>
      <p:sp>
        <p:nvSpPr>
          <p:cNvPr id="18436" name="Content Placeholder 3"/>
          <p:cNvSpPr>
            <a:spLocks noGrp="1"/>
          </p:cNvSpPr>
          <p:nvPr>
            <p:ph sz="half" idx="2"/>
          </p:nvPr>
        </p:nvSpPr>
        <p:spPr>
          <a:xfrm>
            <a:off x="6273800" y="2153444"/>
            <a:ext cx="4884737" cy="456247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altLang="en-US" sz="2800" dirty="0"/>
              <a:t>The shift from a Foundation Phase approach that focuses on developing </a:t>
            </a:r>
            <a:r>
              <a:rPr lang="en-GB" altLang="en-US" sz="2800" dirty="0">
                <a:solidFill>
                  <a:srgbClr val="FF0000"/>
                </a:solidFill>
              </a:rPr>
              <a:t>skills and creativity </a:t>
            </a:r>
            <a:r>
              <a:rPr lang="en-GB" altLang="en-US" sz="2800" dirty="0"/>
              <a:t>to the more traditional subject and </a:t>
            </a:r>
            <a:r>
              <a:rPr lang="en-GB" altLang="en-US" sz="2800" dirty="0">
                <a:solidFill>
                  <a:srgbClr val="FF0000"/>
                </a:solidFill>
              </a:rPr>
              <a:t>content-based</a:t>
            </a:r>
            <a:r>
              <a:rPr lang="en-GB" altLang="en-US" sz="2800" dirty="0"/>
              <a:t> approach that underpins the National Curriculum at Key Stage 2 can be challenging.</a:t>
            </a:r>
          </a:p>
          <a:p>
            <a:endParaRPr lang="en-GB" altLang="en-US" dirty="0" smtClean="0"/>
          </a:p>
        </p:txBody>
      </p:sp>
      <p:pic>
        <p:nvPicPr>
          <p:cNvPr id="18437" name="Picture 5" descr="C:\Users\Alison\AppData\Local\Microsoft\Windows\Temporary Internet Files\Content.IE5\PJS1DWLS\fair_play_klein_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2851" y="673101"/>
            <a:ext cx="1360962" cy="11953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2952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 smtClean="0"/>
              <a:t>Edrych</a:t>
            </a:r>
            <a:r>
              <a:rPr lang="en-GB" dirty="0" smtClean="0"/>
              <a:t> </a:t>
            </a:r>
            <a:r>
              <a:rPr lang="en-GB" dirty="0" err="1" smtClean="0"/>
              <a:t>Ymlaen</a:t>
            </a:r>
            <a:r>
              <a:rPr lang="en-GB" dirty="0" smtClean="0"/>
              <a:t>…</a:t>
            </a:r>
            <a:br>
              <a:rPr lang="en-GB" dirty="0" smtClean="0"/>
            </a:br>
            <a:r>
              <a:rPr lang="en-GB" dirty="0" smtClean="0">
                <a:solidFill>
                  <a:schemeClr val="tx1"/>
                </a:solidFill>
              </a:rPr>
              <a:t>Looking ahead…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570247"/>
            <a:ext cx="5384800" cy="3134515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presennol</a:t>
            </a:r>
            <a:r>
              <a:rPr lang="en-GB" dirty="0"/>
              <a:t> </a:t>
            </a:r>
            <a:r>
              <a:rPr lang="en-GB" dirty="0" smtClean="0"/>
              <a:t>wedi </a:t>
            </a:r>
            <a:r>
              <a:rPr lang="en-GB" dirty="0"/>
              <a:t>ei </a:t>
            </a:r>
            <a:r>
              <a:rPr lang="en-GB" dirty="0" err="1"/>
              <a:t>adolygu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Athro</a:t>
            </a:r>
            <a:r>
              <a:rPr lang="en-GB" dirty="0"/>
              <a:t> Graham Donaldson.</a:t>
            </a:r>
          </a:p>
          <a:p>
            <a:endParaRPr lang="en-GB" dirty="0"/>
          </a:p>
          <a:p>
            <a:r>
              <a:rPr lang="en-GB" dirty="0" err="1"/>
              <a:t>Ystyriwch</a:t>
            </a:r>
            <a:r>
              <a:rPr lang="en-GB" dirty="0"/>
              <a:t>, pam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digwydd</a:t>
            </a:r>
            <a:r>
              <a:rPr lang="en-GB" dirty="0"/>
              <a:t>?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Byddwn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edrych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 smtClean="0"/>
              <a:t>newydd</a:t>
            </a:r>
            <a:r>
              <a:rPr lang="en-GB" dirty="0" smtClean="0"/>
              <a:t> </a:t>
            </a:r>
            <a:r>
              <a:rPr lang="en-GB" dirty="0" err="1" smtClean="0"/>
              <a:t>wythnos</a:t>
            </a:r>
            <a:r>
              <a:rPr lang="en-GB" dirty="0" smtClean="0"/>
              <a:t> </a:t>
            </a:r>
            <a:r>
              <a:rPr lang="en-GB" dirty="0" err="1" smtClean="0"/>
              <a:t>nesaf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2570247"/>
            <a:ext cx="5384800" cy="3134515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The current curriculum has recently been reviewed by Professor Graham Donaldson.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Consider, why was such a curriculum review deemed necessary? </a:t>
            </a:r>
          </a:p>
          <a:p>
            <a:endParaRPr lang="en-GB" dirty="0"/>
          </a:p>
          <a:p>
            <a:r>
              <a:rPr lang="en-GB" dirty="0" smtClean="0"/>
              <a:t>We will look at the new curriculum next week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453753"/>
            <a:ext cx="1108075" cy="1108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0944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 smtClean="0"/>
              <a:t>Llyfryddiaeth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solidFill>
                  <a:schemeClr val="tx1"/>
                </a:solidFill>
              </a:rPr>
              <a:t>Bibliography 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Arthur, J. et al. (2014) </a:t>
            </a:r>
            <a:r>
              <a:rPr lang="en-GB" i="1" dirty="0"/>
              <a:t>Learning to Teach in the Primary School</a:t>
            </a:r>
            <a:r>
              <a:rPr lang="en-GB" dirty="0"/>
              <a:t>, (3rd edition) London: Routledge.</a:t>
            </a:r>
          </a:p>
          <a:p>
            <a:r>
              <a:rPr lang="en-GB" dirty="0"/>
              <a:t>Bartlett, S. and Burton, D. (2016) </a:t>
            </a:r>
            <a:r>
              <a:rPr lang="en-GB" i="1" dirty="0"/>
              <a:t>Introduction to Education Studies. </a:t>
            </a:r>
            <a:r>
              <a:rPr lang="en-GB" dirty="0"/>
              <a:t>4</a:t>
            </a:r>
            <a:r>
              <a:rPr lang="en-GB" baseline="30000" dirty="0"/>
              <a:t>th</a:t>
            </a:r>
            <a:r>
              <a:rPr lang="en-GB" dirty="0"/>
              <a:t> Ed. London: Sage. </a:t>
            </a:r>
          </a:p>
          <a:p>
            <a:r>
              <a:rPr lang="en-GB" dirty="0" smtClean="0"/>
              <a:t>Welsh </a:t>
            </a:r>
            <a:r>
              <a:rPr lang="en-GB" dirty="0"/>
              <a:t>Government. (2015) </a:t>
            </a:r>
            <a:r>
              <a:rPr lang="en-GB" i="1" dirty="0"/>
              <a:t>The National Curriculum for Wales, Key Stages 2 – 4, </a:t>
            </a:r>
            <a:r>
              <a:rPr lang="en-GB" dirty="0"/>
              <a:t>Cardiff: Welsh Government. Available online at </a:t>
            </a:r>
            <a:r>
              <a:rPr lang="en-GB" u="sng" dirty="0">
                <a:hlinkClick r:id="rId3"/>
              </a:rPr>
              <a:t>http://learning.gov.wales/resources/collections/key-stages-2-4?lang=en&amp;ts=1&amp;cr=4</a:t>
            </a:r>
            <a:endParaRPr lang="en-GB" dirty="0"/>
          </a:p>
          <a:p>
            <a:r>
              <a:rPr lang="en-GB" dirty="0"/>
              <a:t>Wales: Welsh Assembly Government (2015) </a:t>
            </a:r>
            <a:r>
              <a:rPr lang="en-GB" i="1" dirty="0"/>
              <a:t>Successful Futures- The Donaldson Review.</a:t>
            </a:r>
            <a:r>
              <a:rPr lang="en-GB" dirty="0"/>
              <a:t> HMSO: Cardiff. Available at </a:t>
            </a:r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hwbplus.wales.gov.uk/schools/6714052/Documents/Donaldson%20Report.pdf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42555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204</TotalTime>
  <Words>2242</Words>
  <Application>Microsoft Office PowerPoint</Application>
  <PresentationFormat>Widescreen</PresentationFormat>
  <Paragraphs>228</Paragraphs>
  <Slides>22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Trebuchet MS</vt:lpstr>
      <vt:lpstr>Wingdings 3</vt:lpstr>
      <vt:lpstr>Facet</vt:lpstr>
      <vt:lpstr> Cynllunio’r Cwricwlwm Curriculum Design</vt:lpstr>
      <vt:lpstr>Deilliannau Dysgu Learning Outcomes </vt:lpstr>
      <vt:lpstr>Deilliannau Dysgu Learning Outcomes </vt:lpstr>
      <vt:lpstr>Deilliannau Dysgu Learning Outcomes </vt:lpstr>
      <vt:lpstr>Deilliannau Dysgu Learning Outcomes </vt:lpstr>
      <vt:lpstr>Beth yw gwerthoedd ac egwyddorion addysg? What are the values and principles of education? </vt:lpstr>
      <vt:lpstr>Nodau Presennol Current Aims</vt:lpstr>
      <vt:lpstr>Beth yw pwrpas addysg gynradd?  What are the aims of primary education? </vt:lpstr>
      <vt:lpstr>Traddodiadau Hanesyddol o Addysg Gynradd Historic Traditions of Primary Education </vt:lpstr>
      <vt:lpstr>Dylanwadau Modern Modern Influences </vt:lpstr>
      <vt:lpstr>PowerPoint Presentation</vt:lpstr>
      <vt:lpstr>Y Cwricwlwm Cenedlaethol – CA2 </vt:lpstr>
      <vt:lpstr>The National Curriculum – KS2 </vt:lpstr>
      <vt:lpstr>PowerPoint Presentation</vt:lpstr>
      <vt:lpstr>Strwythur y Cwricwlwm Heddiw Structure of Curriculum Today </vt:lpstr>
      <vt:lpstr>PowerPoint Presentation</vt:lpstr>
      <vt:lpstr>Y Fframwaith Sgiliau The Skills Framework </vt:lpstr>
      <vt:lpstr>Gweithgaredd Marchnadfa  Marketplace Activity </vt:lpstr>
      <vt:lpstr>Adnoddau Defnyddiol Useful Resources </vt:lpstr>
      <vt:lpstr>Her Cyfnod Allweddol 2?   Key Stage 2 Challenges?</vt:lpstr>
      <vt:lpstr>Edrych Ymlaen… Looking ahead…</vt:lpstr>
      <vt:lpstr>Llyfryddiaeth Bibliography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Curriculum Design Dylunio’r Cwricwlwm</dc:title>
  <dc:creator>Alison Baggott</dc:creator>
  <cp:lastModifiedBy>Helen A Griffiths</cp:lastModifiedBy>
  <cp:revision>14</cp:revision>
  <dcterms:created xsi:type="dcterms:W3CDTF">2019-06-06T13:25:36Z</dcterms:created>
  <dcterms:modified xsi:type="dcterms:W3CDTF">2019-10-13T18:35:59Z</dcterms:modified>
</cp:coreProperties>
</file>