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46"/>
  </p:notesMasterIdLst>
  <p:handoutMasterIdLst>
    <p:handoutMasterId r:id="rId47"/>
  </p:handoutMasterIdLst>
  <p:sldIdLst>
    <p:sldId id="259" r:id="rId2"/>
    <p:sldId id="256" r:id="rId3"/>
    <p:sldId id="260" r:id="rId4"/>
    <p:sldId id="301" r:id="rId5"/>
    <p:sldId id="864" r:id="rId6"/>
    <p:sldId id="866" r:id="rId7"/>
    <p:sldId id="283" r:id="rId8"/>
    <p:sldId id="865" r:id="rId9"/>
    <p:sldId id="263" r:id="rId10"/>
    <p:sldId id="868" r:id="rId11"/>
    <p:sldId id="268" r:id="rId12"/>
    <p:sldId id="269" r:id="rId13"/>
    <p:sldId id="285" r:id="rId14"/>
    <p:sldId id="287" r:id="rId15"/>
    <p:sldId id="300" r:id="rId16"/>
    <p:sldId id="288" r:id="rId17"/>
    <p:sldId id="289" r:id="rId18"/>
    <p:sldId id="290" r:id="rId19"/>
    <p:sldId id="291" r:id="rId20"/>
    <p:sldId id="292" r:id="rId21"/>
    <p:sldId id="293" r:id="rId22"/>
    <p:sldId id="294" r:id="rId23"/>
    <p:sldId id="295" r:id="rId24"/>
    <p:sldId id="296" r:id="rId25"/>
    <p:sldId id="297" r:id="rId26"/>
    <p:sldId id="869" r:id="rId27"/>
    <p:sldId id="274" r:id="rId28"/>
    <p:sldId id="271" r:id="rId29"/>
    <p:sldId id="298" r:id="rId30"/>
    <p:sldId id="264" r:id="rId31"/>
    <p:sldId id="275" r:id="rId32"/>
    <p:sldId id="286" r:id="rId33"/>
    <p:sldId id="272" r:id="rId34"/>
    <p:sldId id="257" r:id="rId35"/>
    <p:sldId id="870" r:id="rId36"/>
    <p:sldId id="276" r:id="rId37"/>
    <p:sldId id="277" r:id="rId38"/>
    <p:sldId id="278" r:id="rId39"/>
    <p:sldId id="304" r:id="rId40"/>
    <p:sldId id="860" r:id="rId41"/>
    <p:sldId id="280" r:id="rId42"/>
    <p:sldId id="279" r:id="rId43"/>
    <p:sldId id="863" r:id="rId44"/>
    <p:sldId id="871" r:id="rId45"/>
  </p:sldIdLst>
  <p:sldSz cx="9144000" cy="6858000" type="screen4x3"/>
  <p:notesSz cx="6799263" cy="9929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540"/>
  </p:normalViewPr>
  <p:slideViewPr>
    <p:cSldViewPr>
      <p:cViewPr varScale="1">
        <p:scale>
          <a:sx n="99" d="100"/>
          <a:sy n="99" d="100"/>
        </p:scale>
        <p:origin x="555" y="69"/>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2FD8AF-0745-4E26-92E7-90B8F14A6D40}"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69CCB08D-49F5-4695-9634-A135A5603D7E}">
      <dgm:prSet/>
      <dgm:spPr/>
      <dgm:t>
        <a:bodyPr/>
        <a:lstStyle/>
        <a:p>
          <a:r>
            <a:rPr lang="en-GB"/>
            <a:t>What are the trends?</a:t>
          </a:r>
          <a:endParaRPr lang="en-US"/>
        </a:p>
      </dgm:t>
    </dgm:pt>
    <dgm:pt modelId="{519F320A-293F-4282-A2C2-44ADF4ABF98E}" type="parTrans" cxnId="{12423D2A-D2BC-4F41-817A-82227B008061}">
      <dgm:prSet/>
      <dgm:spPr/>
      <dgm:t>
        <a:bodyPr/>
        <a:lstStyle/>
        <a:p>
          <a:endParaRPr lang="en-US"/>
        </a:p>
      </dgm:t>
    </dgm:pt>
    <dgm:pt modelId="{6898ED66-D0A1-4D6A-BD58-2077B6D1E232}" type="sibTrans" cxnId="{12423D2A-D2BC-4F41-817A-82227B008061}">
      <dgm:prSet/>
      <dgm:spPr/>
      <dgm:t>
        <a:bodyPr/>
        <a:lstStyle/>
        <a:p>
          <a:endParaRPr lang="en-US"/>
        </a:p>
      </dgm:t>
    </dgm:pt>
    <dgm:pt modelId="{93DE5762-E827-4021-AB5C-CB6FD589BACB}">
      <dgm:prSet/>
      <dgm:spPr/>
      <dgm:t>
        <a:bodyPr/>
        <a:lstStyle/>
        <a:p>
          <a:r>
            <a:rPr lang="en-GB"/>
            <a:t>What are the key figures?</a:t>
          </a:r>
          <a:endParaRPr lang="en-US"/>
        </a:p>
      </dgm:t>
    </dgm:pt>
    <dgm:pt modelId="{A5F25432-1C6B-4D9C-B8AA-CC1D161C3690}" type="parTrans" cxnId="{11533E4A-96B1-4EC6-850F-9E3DA1C0754E}">
      <dgm:prSet/>
      <dgm:spPr/>
      <dgm:t>
        <a:bodyPr/>
        <a:lstStyle/>
        <a:p>
          <a:endParaRPr lang="en-US"/>
        </a:p>
      </dgm:t>
    </dgm:pt>
    <dgm:pt modelId="{6AEEC6C6-8C4A-4736-986B-742E9FA060E6}" type="sibTrans" cxnId="{11533E4A-96B1-4EC6-850F-9E3DA1C0754E}">
      <dgm:prSet/>
      <dgm:spPr/>
      <dgm:t>
        <a:bodyPr/>
        <a:lstStyle/>
        <a:p>
          <a:endParaRPr lang="en-US"/>
        </a:p>
      </dgm:t>
    </dgm:pt>
    <dgm:pt modelId="{B72D3F92-B8C1-4506-BFAF-482D0B007964}">
      <dgm:prSet/>
      <dgm:spPr/>
      <dgm:t>
        <a:bodyPr/>
        <a:lstStyle/>
        <a:p>
          <a:r>
            <a:rPr lang="en-GB"/>
            <a:t>How should this shape community sport? </a:t>
          </a:r>
          <a:endParaRPr lang="en-US"/>
        </a:p>
      </dgm:t>
    </dgm:pt>
    <dgm:pt modelId="{1BAF0FE1-11D4-41A2-85FF-7AE29EF80F47}" type="parTrans" cxnId="{4CD6A5F1-85AC-4BB0-AA19-9CFB8978246E}">
      <dgm:prSet/>
      <dgm:spPr/>
      <dgm:t>
        <a:bodyPr/>
        <a:lstStyle/>
        <a:p>
          <a:endParaRPr lang="en-US"/>
        </a:p>
      </dgm:t>
    </dgm:pt>
    <dgm:pt modelId="{54D5BFD7-B98B-443C-834A-EB0CD4D9EA40}" type="sibTrans" cxnId="{4CD6A5F1-85AC-4BB0-AA19-9CFB8978246E}">
      <dgm:prSet/>
      <dgm:spPr/>
      <dgm:t>
        <a:bodyPr/>
        <a:lstStyle/>
        <a:p>
          <a:endParaRPr lang="en-US"/>
        </a:p>
      </dgm:t>
    </dgm:pt>
    <dgm:pt modelId="{681DBB6F-C322-46C2-A262-D4E7FFE91AB1}" type="pres">
      <dgm:prSet presAssocID="{822FD8AF-0745-4E26-92E7-90B8F14A6D40}" presName="hierChild1" presStyleCnt="0">
        <dgm:presLayoutVars>
          <dgm:chPref val="1"/>
          <dgm:dir/>
          <dgm:animOne val="branch"/>
          <dgm:animLvl val="lvl"/>
          <dgm:resizeHandles/>
        </dgm:presLayoutVars>
      </dgm:prSet>
      <dgm:spPr/>
    </dgm:pt>
    <dgm:pt modelId="{10AD8CF7-42A3-46AD-BD2B-5BE1CAF5F504}" type="pres">
      <dgm:prSet presAssocID="{69CCB08D-49F5-4695-9634-A135A5603D7E}" presName="hierRoot1" presStyleCnt="0"/>
      <dgm:spPr/>
    </dgm:pt>
    <dgm:pt modelId="{6E3A0AAC-D4C1-43D9-88FB-F4CAEC2D2960}" type="pres">
      <dgm:prSet presAssocID="{69CCB08D-49F5-4695-9634-A135A5603D7E}" presName="composite" presStyleCnt="0"/>
      <dgm:spPr/>
    </dgm:pt>
    <dgm:pt modelId="{145CCC42-5058-4770-971E-2B36894D2FE3}" type="pres">
      <dgm:prSet presAssocID="{69CCB08D-49F5-4695-9634-A135A5603D7E}" presName="background" presStyleLbl="node0" presStyleIdx="0" presStyleCnt="3"/>
      <dgm:spPr/>
    </dgm:pt>
    <dgm:pt modelId="{BC2AE087-4B03-49A4-9D98-6B62035FCDD5}" type="pres">
      <dgm:prSet presAssocID="{69CCB08D-49F5-4695-9634-A135A5603D7E}" presName="text" presStyleLbl="fgAcc0" presStyleIdx="0" presStyleCnt="3">
        <dgm:presLayoutVars>
          <dgm:chPref val="3"/>
        </dgm:presLayoutVars>
      </dgm:prSet>
      <dgm:spPr/>
    </dgm:pt>
    <dgm:pt modelId="{3696D986-B4D8-4BD1-B8CA-686DB6C647F0}" type="pres">
      <dgm:prSet presAssocID="{69CCB08D-49F5-4695-9634-A135A5603D7E}" presName="hierChild2" presStyleCnt="0"/>
      <dgm:spPr/>
    </dgm:pt>
    <dgm:pt modelId="{BECEAC72-7191-4C4C-9EA7-6AED553E673D}" type="pres">
      <dgm:prSet presAssocID="{93DE5762-E827-4021-AB5C-CB6FD589BACB}" presName="hierRoot1" presStyleCnt="0"/>
      <dgm:spPr/>
    </dgm:pt>
    <dgm:pt modelId="{7503E75F-16E8-4878-8D13-998400D497CD}" type="pres">
      <dgm:prSet presAssocID="{93DE5762-E827-4021-AB5C-CB6FD589BACB}" presName="composite" presStyleCnt="0"/>
      <dgm:spPr/>
    </dgm:pt>
    <dgm:pt modelId="{D63983E1-3AD1-4377-93E5-F92E374B420A}" type="pres">
      <dgm:prSet presAssocID="{93DE5762-E827-4021-AB5C-CB6FD589BACB}" presName="background" presStyleLbl="node0" presStyleIdx="1" presStyleCnt="3"/>
      <dgm:spPr/>
    </dgm:pt>
    <dgm:pt modelId="{CDBC5426-1658-4E0A-89B3-D192D7EC90DB}" type="pres">
      <dgm:prSet presAssocID="{93DE5762-E827-4021-AB5C-CB6FD589BACB}" presName="text" presStyleLbl="fgAcc0" presStyleIdx="1" presStyleCnt="3">
        <dgm:presLayoutVars>
          <dgm:chPref val="3"/>
        </dgm:presLayoutVars>
      </dgm:prSet>
      <dgm:spPr/>
    </dgm:pt>
    <dgm:pt modelId="{49E397EC-8E9D-4A84-BF2D-C4306BCC5954}" type="pres">
      <dgm:prSet presAssocID="{93DE5762-E827-4021-AB5C-CB6FD589BACB}" presName="hierChild2" presStyleCnt="0"/>
      <dgm:spPr/>
    </dgm:pt>
    <dgm:pt modelId="{E5F24D2D-3B03-4AB7-9095-7C449AA2E80C}" type="pres">
      <dgm:prSet presAssocID="{B72D3F92-B8C1-4506-BFAF-482D0B007964}" presName="hierRoot1" presStyleCnt="0"/>
      <dgm:spPr/>
    </dgm:pt>
    <dgm:pt modelId="{B0BBBC7A-8E62-4822-A054-4CC38C5D1ADF}" type="pres">
      <dgm:prSet presAssocID="{B72D3F92-B8C1-4506-BFAF-482D0B007964}" presName="composite" presStyleCnt="0"/>
      <dgm:spPr/>
    </dgm:pt>
    <dgm:pt modelId="{CFF236C5-848C-437B-9C41-AEE2D2E1CA44}" type="pres">
      <dgm:prSet presAssocID="{B72D3F92-B8C1-4506-BFAF-482D0B007964}" presName="background" presStyleLbl="node0" presStyleIdx="2" presStyleCnt="3"/>
      <dgm:spPr/>
    </dgm:pt>
    <dgm:pt modelId="{BFFACFFF-48F9-4918-A5EA-C476705285B4}" type="pres">
      <dgm:prSet presAssocID="{B72D3F92-B8C1-4506-BFAF-482D0B007964}" presName="text" presStyleLbl="fgAcc0" presStyleIdx="2" presStyleCnt="3">
        <dgm:presLayoutVars>
          <dgm:chPref val="3"/>
        </dgm:presLayoutVars>
      </dgm:prSet>
      <dgm:spPr/>
    </dgm:pt>
    <dgm:pt modelId="{2B68F091-E6B3-492A-AB1C-2E2BE8940A1F}" type="pres">
      <dgm:prSet presAssocID="{B72D3F92-B8C1-4506-BFAF-482D0B007964}" presName="hierChild2" presStyleCnt="0"/>
      <dgm:spPr/>
    </dgm:pt>
  </dgm:ptLst>
  <dgm:cxnLst>
    <dgm:cxn modelId="{91D7F200-7B23-42E9-9CD5-3780A7BD6930}" type="presOf" srcId="{69CCB08D-49F5-4695-9634-A135A5603D7E}" destId="{BC2AE087-4B03-49A4-9D98-6B62035FCDD5}" srcOrd="0" destOrd="0" presId="urn:microsoft.com/office/officeart/2005/8/layout/hierarchy1"/>
    <dgm:cxn modelId="{052DC01F-B907-4D65-A66C-E95CDDA47DE5}" type="presOf" srcId="{B72D3F92-B8C1-4506-BFAF-482D0B007964}" destId="{BFFACFFF-48F9-4918-A5EA-C476705285B4}" srcOrd="0" destOrd="0" presId="urn:microsoft.com/office/officeart/2005/8/layout/hierarchy1"/>
    <dgm:cxn modelId="{12423D2A-D2BC-4F41-817A-82227B008061}" srcId="{822FD8AF-0745-4E26-92E7-90B8F14A6D40}" destId="{69CCB08D-49F5-4695-9634-A135A5603D7E}" srcOrd="0" destOrd="0" parTransId="{519F320A-293F-4282-A2C2-44ADF4ABF98E}" sibTransId="{6898ED66-D0A1-4D6A-BD58-2077B6D1E232}"/>
    <dgm:cxn modelId="{491C4B40-794F-49F3-B9F8-64639EB4CEFB}" type="presOf" srcId="{93DE5762-E827-4021-AB5C-CB6FD589BACB}" destId="{CDBC5426-1658-4E0A-89B3-D192D7EC90DB}" srcOrd="0" destOrd="0" presId="urn:microsoft.com/office/officeart/2005/8/layout/hierarchy1"/>
    <dgm:cxn modelId="{11533E4A-96B1-4EC6-850F-9E3DA1C0754E}" srcId="{822FD8AF-0745-4E26-92E7-90B8F14A6D40}" destId="{93DE5762-E827-4021-AB5C-CB6FD589BACB}" srcOrd="1" destOrd="0" parTransId="{A5F25432-1C6B-4D9C-B8AA-CC1D161C3690}" sibTransId="{6AEEC6C6-8C4A-4736-986B-742E9FA060E6}"/>
    <dgm:cxn modelId="{761171B9-B04D-4A9C-90C8-432427699290}" type="presOf" srcId="{822FD8AF-0745-4E26-92E7-90B8F14A6D40}" destId="{681DBB6F-C322-46C2-A262-D4E7FFE91AB1}" srcOrd="0" destOrd="0" presId="urn:microsoft.com/office/officeart/2005/8/layout/hierarchy1"/>
    <dgm:cxn modelId="{4CD6A5F1-85AC-4BB0-AA19-9CFB8978246E}" srcId="{822FD8AF-0745-4E26-92E7-90B8F14A6D40}" destId="{B72D3F92-B8C1-4506-BFAF-482D0B007964}" srcOrd="2" destOrd="0" parTransId="{1BAF0FE1-11D4-41A2-85FF-7AE29EF80F47}" sibTransId="{54D5BFD7-B98B-443C-834A-EB0CD4D9EA40}"/>
    <dgm:cxn modelId="{52989D76-EAD7-4D41-9B17-C0A9B7E41B11}" type="presParOf" srcId="{681DBB6F-C322-46C2-A262-D4E7FFE91AB1}" destId="{10AD8CF7-42A3-46AD-BD2B-5BE1CAF5F504}" srcOrd="0" destOrd="0" presId="urn:microsoft.com/office/officeart/2005/8/layout/hierarchy1"/>
    <dgm:cxn modelId="{DD503518-2868-4058-A763-54BAF1D54E01}" type="presParOf" srcId="{10AD8CF7-42A3-46AD-BD2B-5BE1CAF5F504}" destId="{6E3A0AAC-D4C1-43D9-88FB-F4CAEC2D2960}" srcOrd="0" destOrd="0" presId="urn:microsoft.com/office/officeart/2005/8/layout/hierarchy1"/>
    <dgm:cxn modelId="{9DE85911-0D54-4C4C-A8E1-4A9D8D28E42E}" type="presParOf" srcId="{6E3A0AAC-D4C1-43D9-88FB-F4CAEC2D2960}" destId="{145CCC42-5058-4770-971E-2B36894D2FE3}" srcOrd="0" destOrd="0" presId="urn:microsoft.com/office/officeart/2005/8/layout/hierarchy1"/>
    <dgm:cxn modelId="{F93F6802-6F9E-45AF-B807-0439B29B690D}" type="presParOf" srcId="{6E3A0AAC-D4C1-43D9-88FB-F4CAEC2D2960}" destId="{BC2AE087-4B03-49A4-9D98-6B62035FCDD5}" srcOrd="1" destOrd="0" presId="urn:microsoft.com/office/officeart/2005/8/layout/hierarchy1"/>
    <dgm:cxn modelId="{93D837F1-C58E-4AD7-8FDE-735F438EAB12}" type="presParOf" srcId="{10AD8CF7-42A3-46AD-BD2B-5BE1CAF5F504}" destId="{3696D986-B4D8-4BD1-B8CA-686DB6C647F0}" srcOrd="1" destOrd="0" presId="urn:microsoft.com/office/officeart/2005/8/layout/hierarchy1"/>
    <dgm:cxn modelId="{A37CFA73-F19D-47EF-9CD5-F09E8B7C81F8}" type="presParOf" srcId="{681DBB6F-C322-46C2-A262-D4E7FFE91AB1}" destId="{BECEAC72-7191-4C4C-9EA7-6AED553E673D}" srcOrd="1" destOrd="0" presId="urn:microsoft.com/office/officeart/2005/8/layout/hierarchy1"/>
    <dgm:cxn modelId="{7D0983D1-56D8-44FE-B9DA-5E0F662868FA}" type="presParOf" srcId="{BECEAC72-7191-4C4C-9EA7-6AED553E673D}" destId="{7503E75F-16E8-4878-8D13-998400D497CD}" srcOrd="0" destOrd="0" presId="urn:microsoft.com/office/officeart/2005/8/layout/hierarchy1"/>
    <dgm:cxn modelId="{3DB6BFAD-543D-4B6E-B949-AC03C620AF4B}" type="presParOf" srcId="{7503E75F-16E8-4878-8D13-998400D497CD}" destId="{D63983E1-3AD1-4377-93E5-F92E374B420A}" srcOrd="0" destOrd="0" presId="urn:microsoft.com/office/officeart/2005/8/layout/hierarchy1"/>
    <dgm:cxn modelId="{8A3E4EDA-C13E-40D8-808E-DBE2F7796A4B}" type="presParOf" srcId="{7503E75F-16E8-4878-8D13-998400D497CD}" destId="{CDBC5426-1658-4E0A-89B3-D192D7EC90DB}" srcOrd="1" destOrd="0" presId="urn:microsoft.com/office/officeart/2005/8/layout/hierarchy1"/>
    <dgm:cxn modelId="{B2E3805A-E939-4DE9-A5F4-6C3DAE0AA177}" type="presParOf" srcId="{BECEAC72-7191-4C4C-9EA7-6AED553E673D}" destId="{49E397EC-8E9D-4A84-BF2D-C4306BCC5954}" srcOrd="1" destOrd="0" presId="urn:microsoft.com/office/officeart/2005/8/layout/hierarchy1"/>
    <dgm:cxn modelId="{A7BA2B4E-C8F3-4C8C-84FD-3F0F9FACDF5F}" type="presParOf" srcId="{681DBB6F-C322-46C2-A262-D4E7FFE91AB1}" destId="{E5F24D2D-3B03-4AB7-9095-7C449AA2E80C}" srcOrd="2" destOrd="0" presId="urn:microsoft.com/office/officeart/2005/8/layout/hierarchy1"/>
    <dgm:cxn modelId="{0E74140D-629D-4576-931D-A23A4EEE24A9}" type="presParOf" srcId="{E5F24D2D-3B03-4AB7-9095-7C449AA2E80C}" destId="{B0BBBC7A-8E62-4822-A054-4CC38C5D1ADF}" srcOrd="0" destOrd="0" presId="urn:microsoft.com/office/officeart/2005/8/layout/hierarchy1"/>
    <dgm:cxn modelId="{2433DAD2-D6A4-4593-918C-FF7D3474EF36}" type="presParOf" srcId="{B0BBBC7A-8E62-4822-A054-4CC38C5D1ADF}" destId="{CFF236C5-848C-437B-9C41-AEE2D2E1CA44}" srcOrd="0" destOrd="0" presId="urn:microsoft.com/office/officeart/2005/8/layout/hierarchy1"/>
    <dgm:cxn modelId="{2BF6B727-97C1-4276-B6EB-CFFFE460CBFF}" type="presParOf" srcId="{B0BBBC7A-8E62-4822-A054-4CC38C5D1ADF}" destId="{BFFACFFF-48F9-4918-A5EA-C476705285B4}" srcOrd="1" destOrd="0" presId="urn:microsoft.com/office/officeart/2005/8/layout/hierarchy1"/>
    <dgm:cxn modelId="{D8257CF3-3247-4F6F-8980-3268AA1B74A8}" type="presParOf" srcId="{E5F24D2D-3B03-4AB7-9095-7C449AA2E80C}" destId="{2B68F091-E6B3-492A-AB1C-2E2BE8940A1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5CCC42-5058-4770-971E-2B36894D2FE3}">
      <dsp:nvSpPr>
        <dsp:cNvPr id="0" name=""/>
        <dsp:cNvSpPr/>
      </dsp:nvSpPr>
      <dsp:spPr>
        <a:xfrm>
          <a:off x="0" y="1485300"/>
          <a:ext cx="2100262" cy="133366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a:glow rad="63500">
            <a:schemeClr val="accent1">
              <a:hueOff val="0"/>
              <a:satOff val="0"/>
              <a:lumOff val="0"/>
              <a:alphaOff val="0"/>
              <a:tint val="30000"/>
              <a:shade val="95000"/>
              <a:satMod val="300000"/>
              <a:alpha val="50000"/>
            </a:schemeClr>
          </a:glow>
        </a:effectLst>
      </dsp:spPr>
      <dsp:style>
        <a:lnRef idx="3">
          <a:scrgbClr r="0" g="0" b="0"/>
        </a:lnRef>
        <a:fillRef idx="1">
          <a:scrgbClr r="0" g="0" b="0"/>
        </a:fillRef>
        <a:effectRef idx="1">
          <a:scrgbClr r="0" g="0" b="0"/>
        </a:effectRef>
        <a:fontRef idx="minor">
          <a:schemeClr val="lt1"/>
        </a:fontRef>
      </dsp:style>
    </dsp:sp>
    <dsp:sp modelId="{BC2AE087-4B03-49A4-9D98-6B62035FCDD5}">
      <dsp:nvSpPr>
        <dsp:cNvPr id="0" name=""/>
        <dsp:cNvSpPr/>
      </dsp:nvSpPr>
      <dsp:spPr>
        <a:xfrm>
          <a:off x="233362" y="1706995"/>
          <a:ext cx="2100262" cy="133366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What are the trends?</a:t>
          </a:r>
          <a:endParaRPr lang="en-US" sz="2000" kern="1200"/>
        </a:p>
      </dsp:txBody>
      <dsp:txXfrm>
        <a:off x="272424" y="1746057"/>
        <a:ext cx="2022138" cy="1255542"/>
      </dsp:txXfrm>
    </dsp:sp>
    <dsp:sp modelId="{D63983E1-3AD1-4377-93E5-F92E374B420A}">
      <dsp:nvSpPr>
        <dsp:cNvPr id="0" name=""/>
        <dsp:cNvSpPr/>
      </dsp:nvSpPr>
      <dsp:spPr>
        <a:xfrm>
          <a:off x="2566987" y="1485300"/>
          <a:ext cx="2100262" cy="133366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a:glow rad="63500">
            <a:schemeClr val="accent1">
              <a:hueOff val="0"/>
              <a:satOff val="0"/>
              <a:lumOff val="0"/>
              <a:alphaOff val="0"/>
              <a:tint val="30000"/>
              <a:shade val="95000"/>
              <a:satMod val="300000"/>
              <a:alpha val="50000"/>
            </a:schemeClr>
          </a:glow>
        </a:effectLst>
      </dsp:spPr>
      <dsp:style>
        <a:lnRef idx="3">
          <a:scrgbClr r="0" g="0" b="0"/>
        </a:lnRef>
        <a:fillRef idx="1">
          <a:scrgbClr r="0" g="0" b="0"/>
        </a:fillRef>
        <a:effectRef idx="1">
          <a:scrgbClr r="0" g="0" b="0"/>
        </a:effectRef>
        <a:fontRef idx="minor">
          <a:schemeClr val="lt1"/>
        </a:fontRef>
      </dsp:style>
    </dsp:sp>
    <dsp:sp modelId="{CDBC5426-1658-4E0A-89B3-D192D7EC90DB}">
      <dsp:nvSpPr>
        <dsp:cNvPr id="0" name=""/>
        <dsp:cNvSpPr/>
      </dsp:nvSpPr>
      <dsp:spPr>
        <a:xfrm>
          <a:off x="2800350" y="1706995"/>
          <a:ext cx="2100262" cy="133366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What are the key figures?</a:t>
          </a:r>
          <a:endParaRPr lang="en-US" sz="2000" kern="1200"/>
        </a:p>
      </dsp:txBody>
      <dsp:txXfrm>
        <a:off x="2839412" y="1746057"/>
        <a:ext cx="2022138" cy="1255542"/>
      </dsp:txXfrm>
    </dsp:sp>
    <dsp:sp modelId="{CFF236C5-848C-437B-9C41-AEE2D2E1CA44}">
      <dsp:nvSpPr>
        <dsp:cNvPr id="0" name=""/>
        <dsp:cNvSpPr/>
      </dsp:nvSpPr>
      <dsp:spPr>
        <a:xfrm>
          <a:off x="5133975" y="1485300"/>
          <a:ext cx="2100262" cy="133366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a:glow rad="63500">
            <a:schemeClr val="accent1">
              <a:hueOff val="0"/>
              <a:satOff val="0"/>
              <a:lumOff val="0"/>
              <a:alphaOff val="0"/>
              <a:tint val="30000"/>
              <a:shade val="95000"/>
              <a:satMod val="300000"/>
              <a:alpha val="50000"/>
            </a:schemeClr>
          </a:glow>
        </a:effectLst>
      </dsp:spPr>
      <dsp:style>
        <a:lnRef idx="3">
          <a:scrgbClr r="0" g="0" b="0"/>
        </a:lnRef>
        <a:fillRef idx="1">
          <a:scrgbClr r="0" g="0" b="0"/>
        </a:fillRef>
        <a:effectRef idx="1">
          <a:scrgbClr r="0" g="0" b="0"/>
        </a:effectRef>
        <a:fontRef idx="minor">
          <a:schemeClr val="lt1"/>
        </a:fontRef>
      </dsp:style>
    </dsp:sp>
    <dsp:sp modelId="{BFFACFFF-48F9-4918-A5EA-C476705285B4}">
      <dsp:nvSpPr>
        <dsp:cNvPr id="0" name=""/>
        <dsp:cNvSpPr/>
      </dsp:nvSpPr>
      <dsp:spPr>
        <a:xfrm>
          <a:off x="5367337" y="1706995"/>
          <a:ext cx="2100262" cy="133366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How should this shape community sport? </a:t>
          </a:r>
          <a:endParaRPr lang="en-US" sz="2000" kern="1200"/>
        </a:p>
      </dsp:txBody>
      <dsp:txXfrm>
        <a:off x="5406399" y="1746057"/>
        <a:ext cx="2022138" cy="125554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347" cy="4964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1342" y="0"/>
            <a:ext cx="2946347" cy="496491"/>
          </a:xfrm>
          <a:prstGeom prst="rect">
            <a:avLst/>
          </a:prstGeom>
        </p:spPr>
        <p:txBody>
          <a:bodyPr vert="horz" lIns="91440" tIns="45720" rIns="91440" bIns="45720" rtlCol="0"/>
          <a:lstStyle>
            <a:lvl1pPr algn="r">
              <a:defRPr sz="1200"/>
            </a:lvl1pPr>
          </a:lstStyle>
          <a:p>
            <a:fld id="{F4C4490F-F140-4B4F-9ECA-FD59FCDA6646}" type="datetimeFigureOut">
              <a:rPr lang="en-GB" smtClean="0"/>
              <a:t>27/03/2025</a:t>
            </a:fld>
            <a:endParaRPr lang="en-GB"/>
          </a:p>
        </p:txBody>
      </p:sp>
      <p:sp>
        <p:nvSpPr>
          <p:cNvPr id="4" name="Footer Placeholder 3"/>
          <p:cNvSpPr>
            <a:spLocks noGrp="1"/>
          </p:cNvSpPr>
          <p:nvPr>
            <p:ph type="ftr" sz="quarter" idx="2"/>
          </p:nvPr>
        </p:nvSpPr>
        <p:spPr>
          <a:xfrm>
            <a:off x="0" y="9431599"/>
            <a:ext cx="2946347" cy="496491"/>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1342" y="9431599"/>
            <a:ext cx="2946347" cy="496491"/>
          </a:xfrm>
          <a:prstGeom prst="rect">
            <a:avLst/>
          </a:prstGeom>
        </p:spPr>
        <p:txBody>
          <a:bodyPr vert="horz" lIns="91440" tIns="45720" rIns="91440" bIns="45720" rtlCol="0" anchor="b"/>
          <a:lstStyle>
            <a:lvl1pPr algn="r">
              <a:defRPr sz="1200"/>
            </a:lvl1pPr>
          </a:lstStyle>
          <a:p>
            <a:fld id="{DE77E685-F0CB-4E91-929A-EF01E2475D4D}" type="slidenum">
              <a:rPr lang="en-GB" smtClean="0"/>
              <a:t>‹#›</a:t>
            </a:fld>
            <a:endParaRPr lang="en-GB"/>
          </a:p>
        </p:txBody>
      </p:sp>
    </p:spTree>
    <p:extLst>
      <p:ext uri="{BB962C8B-B14F-4D97-AF65-F5344CB8AC3E}">
        <p14:creationId xmlns:p14="http://schemas.microsoft.com/office/powerpoint/2010/main" val="27387120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347" cy="4964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1342" y="0"/>
            <a:ext cx="2946347" cy="496491"/>
          </a:xfrm>
          <a:prstGeom prst="rect">
            <a:avLst/>
          </a:prstGeom>
        </p:spPr>
        <p:txBody>
          <a:bodyPr vert="horz" lIns="91440" tIns="45720" rIns="91440" bIns="45720" rtlCol="0"/>
          <a:lstStyle>
            <a:lvl1pPr algn="r">
              <a:defRPr sz="1200"/>
            </a:lvl1pPr>
          </a:lstStyle>
          <a:p>
            <a:fld id="{2EF3EB0C-08F4-45CA-BFC1-2E3226120E99}" type="datetimeFigureOut">
              <a:rPr lang="en-GB" smtClean="0"/>
              <a:t>27/03/2025</a:t>
            </a:fld>
            <a:endParaRPr lang="en-GB"/>
          </a:p>
        </p:txBody>
      </p:sp>
      <p:sp>
        <p:nvSpPr>
          <p:cNvPr id="4" name="Slide Image Placeholder 3"/>
          <p:cNvSpPr>
            <a:spLocks noGrp="1" noRot="1" noChangeAspect="1"/>
          </p:cNvSpPr>
          <p:nvPr>
            <p:ph type="sldImg" idx="2"/>
          </p:nvPr>
        </p:nvSpPr>
        <p:spPr>
          <a:xfrm>
            <a:off x="917575" y="744538"/>
            <a:ext cx="4964113" cy="37242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927" y="4716661"/>
            <a:ext cx="5439410" cy="446841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1599"/>
            <a:ext cx="2946347" cy="49649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1342" y="9431599"/>
            <a:ext cx="2946347" cy="496491"/>
          </a:xfrm>
          <a:prstGeom prst="rect">
            <a:avLst/>
          </a:prstGeom>
        </p:spPr>
        <p:txBody>
          <a:bodyPr vert="horz" lIns="91440" tIns="45720" rIns="91440" bIns="45720" rtlCol="0" anchor="b"/>
          <a:lstStyle>
            <a:lvl1pPr algn="r">
              <a:defRPr sz="1200"/>
            </a:lvl1pPr>
          </a:lstStyle>
          <a:p>
            <a:fld id="{911A9236-3112-4161-A394-198928748905}" type="slidenum">
              <a:rPr lang="en-GB" smtClean="0"/>
              <a:t>‹#›</a:t>
            </a:fld>
            <a:endParaRPr lang="en-GB"/>
          </a:p>
        </p:txBody>
      </p:sp>
    </p:spTree>
    <p:extLst>
      <p:ext uri="{BB962C8B-B14F-4D97-AF65-F5344CB8AC3E}">
        <p14:creationId xmlns:p14="http://schemas.microsoft.com/office/powerpoint/2010/main" val="33365316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435FEBAC-36FB-4DCB-96DB-DC08AB84EB87}" type="datetimeFigureOut">
              <a:rPr lang="en-GB" smtClean="0"/>
              <a:t>27/03/2025</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D43C1128-A488-415A-9825-02FE78184C6B}"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35FEBAC-36FB-4DCB-96DB-DC08AB84EB87}" type="datetimeFigureOut">
              <a:rPr lang="en-GB" smtClean="0"/>
              <a:t>27/03/2025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C1128-A488-415A-9825-02FE78184C6B}"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35FEBAC-36FB-4DCB-96DB-DC08AB84EB87}" type="datetimeFigureOut">
              <a:rPr lang="en-GB" smtClean="0"/>
              <a:t>27/03/2025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C1128-A488-415A-9825-02FE78184C6B}"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35FEBAC-36FB-4DCB-96DB-DC08AB84EB87}" type="datetimeFigureOut">
              <a:rPr lang="en-GB" smtClean="0"/>
              <a:t>27/03/2025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3C1128-A488-415A-9825-02FE78184C6B}"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435FEBAC-36FB-4DCB-96DB-DC08AB84EB87}" type="datetimeFigureOut">
              <a:rPr lang="en-GB" smtClean="0"/>
              <a:t>27/03/2025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3C1128-A488-415A-9825-02FE78184C6B}"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7470648" cy="1143000"/>
          </a:xfrm>
        </p:spPr>
        <p:txBody>
          <a:bodyPr anchor="ctr"/>
          <a:lstStyle>
            <a:lvl1pPr algn="l">
              <a:defRPr sz="4600"/>
            </a:lvl1pPr>
          </a:lstStyle>
          <a:p>
            <a:r>
              <a:rPr kumimoji="0" lang="en-US"/>
              <a:t>Click to edit Master title style</a:t>
            </a:r>
          </a:p>
        </p:txBody>
      </p:sp>
      <p:sp>
        <p:nvSpPr>
          <p:cNvPr id="7" name="Date Placeholder 6"/>
          <p:cNvSpPr>
            <a:spLocks noGrp="1"/>
          </p:cNvSpPr>
          <p:nvPr>
            <p:ph type="dt" sz="half" idx="10"/>
          </p:nvPr>
        </p:nvSpPr>
        <p:spPr/>
        <p:txBody>
          <a:bodyPr/>
          <a:lstStyle/>
          <a:p>
            <a:fld id="{435FEBAC-36FB-4DCB-96DB-DC08AB84EB87}" type="datetimeFigureOut">
              <a:rPr lang="en-GB" smtClean="0"/>
              <a:t>27/03/2025</a:t>
            </a:fld>
            <a:endParaRPr lang="en-GB"/>
          </a:p>
        </p:txBody>
      </p:sp>
      <p:sp>
        <p:nvSpPr>
          <p:cNvPr id="8" name="Slide Number Placeholder 7"/>
          <p:cNvSpPr>
            <a:spLocks noGrp="1"/>
          </p:cNvSpPr>
          <p:nvPr>
            <p:ph type="sldNum" sz="quarter" idx="11"/>
          </p:nvPr>
        </p:nvSpPr>
        <p:spPr/>
        <p:txBody>
          <a:bodyPr/>
          <a:lstStyle/>
          <a:p>
            <a:fld id="{D43C1128-A488-415A-9825-02FE78184C6B}"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5FEBAC-36FB-4DCB-96DB-DC08AB84EB87}" type="datetimeFigureOut">
              <a:rPr lang="en-GB" smtClean="0"/>
              <a:t>27/03/2025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3C1128-A488-415A-9825-02FE78184C6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US"/>
              <a:t>Click to edit Master title style</a:t>
            </a:r>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35FEBAC-36FB-4DCB-96DB-DC08AB84EB87}" type="datetimeFigureOut">
              <a:rPr lang="en-GB" smtClean="0"/>
              <a:t>27/03/2025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156448" y="6422064"/>
            <a:ext cx="762000" cy="365125"/>
          </a:xfrm>
        </p:spPr>
        <p:txBody>
          <a:bodyPr/>
          <a:lstStyle/>
          <a:p>
            <a:fld id="{D43C1128-A488-415A-9825-02FE78184C6B}"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US"/>
              <a:t>Click to edit Master title style</a:t>
            </a:r>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fld id="{435FEBAC-36FB-4DCB-96DB-DC08AB84EB87}" type="datetimeFigureOut">
              <a:rPr lang="en-GB" smtClean="0"/>
              <a:t>27/03/2025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3C1128-A488-415A-9825-02FE78184C6B}"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35FEBAC-36FB-4DCB-96DB-DC08AB84EB87}" type="datetimeFigureOut">
              <a:rPr lang="en-GB" smtClean="0"/>
              <a:t>27/03/2025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C1128-A488-415A-9825-02FE78184C6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35FEBAC-36FB-4DCB-96DB-DC08AB84EB87}" type="datetimeFigureOut">
              <a:rPr lang="en-GB" smtClean="0"/>
              <a:t>27/03/2025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C1128-A488-415A-9825-02FE78184C6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en-US"/>
              <a:t>Click to edit Master title style</a:t>
            </a:r>
          </a:p>
        </p:txBody>
      </p:sp>
      <p:sp>
        <p:nvSpPr>
          <p:cNvPr id="30" name="Text Placeholder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435FEBAC-36FB-4DCB-96DB-DC08AB84EB87}" type="datetimeFigureOut">
              <a:rPr lang="en-GB" smtClean="0"/>
              <a:t>27/03/2025</a:t>
            </a:fld>
            <a:endParaRPr lang="en-GB"/>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en-GB"/>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D43C1128-A488-415A-9825-02FE78184C6B}"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visionforsport.wales/downloads/children-and-young-peoples-participation-in-sport.pdf"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tif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tif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tif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1.tif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g"/><Relationship Id="rId7" Type="http://schemas.openxmlformats.org/officeDocument/2006/relationships/image" Target="../media/image28.jpg"/><Relationship Id="rId2" Type="http://schemas.openxmlformats.org/officeDocument/2006/relationships/image" Target="../media/image23.jpg"/><Relationship Id="rId1" Type="http://schemas.openxmlformats.org/officeDocument/2006/relationships/slideLayout" Target="../slideLayouts/slideLayout1.xml"/><Relationship Id="rId6" Type="http://schemas.openxmlformats.org/officeDocument/2006/relationships/image" Target="../media/image27.jpg"/><Relationship Id="rId5" Type="http://schemas.openxmlformats.org/officeDocument/2006/relationships/image" Target="../media/image26.jpg"/><Relationship Id="rId4" Type="http://schemas.openxmlformats.org/officeDocument/2006/relationships/image" Target="../media/image25.jpg"/></Relationships>
</file>

<file path=ppt/slides/_rels/slide29.xml.rels><?xml version="1.0" encoding="UTF-8" standalone="yes"?>
<Relationships xmlns="http://schemas.openxmlformats.org/package/2006/relationships"><Relationship Id="rId3" Type="http://schemas.openxmlformats.org/officeDocument/2006/relationships/image" Target="../media/image29.tiff"/><Relationship Id="rId2" Type="http://schemas.openxmlformats.org/officeDocument/2006/relationships/image" Target="../media/image24.jpg"/><Relationship Id="rId1" Type="http://schemas.openxmlformats.org/officeDocument/2006/relationships/slideLayout" Target="../slideLayouts/slideLayout1.xml"/><Relationship Id="rId4" Type="http://schemas.openxmlformats.org/officeDocument/2006/relationships/image" Target="../media/image30.tiff"/></Relationships>
</file>

<file path=ppt/slides/_rels/slide3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33.tiff"/><Relationship Id="rId2" Type="http://schemas.openxmlformats.org/officeDocument/2006/relationships/image" Target="../media/image32.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34.jpg"/><Relationship Id="rId1" Type="http://schemas.openxmlformats.org/officeDocument/2006/relationships/slideLayout" Target="../slideLayouts/slideLayout1.xml"/><Relationship Id="rId4" Type="http://schemas.openxmlformats.org/officeDocument/2006/relationships/image" Target="../media/image36.tiff"/></Relationships>
</file>

<file path=ppt/slides/_rels/slide3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1.xml"/><Relationship Id="rId5" Type="http://schemas.openxmlformats.org/officeDocument/2006/relationships/image" Target="../media/image40.png"/><Relationship Id="rId4" Type="http://schemas.openxmlformats.org/officeDocument/2006/relationships/image" Target="../media/image39.jpeg"/></Relationships>
</file>

<file path=ppt/slides/_rels/slide3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jp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46.tif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7.tif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image" Target="../media/image49.jpeg"/><Relationship Id="rId1" Type="http://schemas.openxmlformats.org/officeDocument/2006/relationships/slideLayout" Target="../slideLayouts/slideLayout1.xml"/><Relationship Id="rId4" Type="http://schemas.openxmlformats.org/officeDocument/2006/relationships/image" Target="../media/image51.jpeg"/></Relationships>
</file>

<file path=ppt/slides/_rels/slide43.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1.xml"/><Relationship Id="rId4" Type="http://schemas.openxmlformats.org/officeDocument/2006/relationships/image" Target="../media/image54.jpe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sp>
        <p:nvSpPr>
          <p:cNvPr id="4" name="AutoShape 2" descr="Image result for rio 2016"/>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rio 2016"/>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5575" y="1412776"/>
            <a:ext cx="8676080" cy="5058155"/>
          </a:xfrm>
          <a:prstGeom prst="rect">
            <a:avLst/>
          </a:prstGeom>
        </p:spPr>
      </p:pic>
    </p:spTree>
    <p:extLst>
      <p:ext uri="{BB962C8B-B14F-4D97-AF65-F5344CB8AC3E}">
        <p14:creationId xmlns:p14="http://schemas.microsoft.com/office/powerpoint/2010/main" val="39124700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sp>
        <p:nvSpPr>
          <p:cNvPr id="4" name="AutoShape 2" descr="Image result for rio 2016"/>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rio 2016"/>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L-Shape 11"/>
          <p:cNvSpPr/>
          <p:nvPr/>
        </p:nvSpPr>
        <p:spPr>
          <a:xfrm>
            <a:off x="981931" y="3429000"/>
            <a:ext cx="2699468" cy="2664296"/>
          </a:xfrm>
          <a:prstGeom prst="corne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 community development programme that has a clear pathway into elite sport</a:t>
            </a:r>
          </a:p>
        </p:txBody>
      </p:sp>
      <p:sp>
        <p:nvSpPr>
          <p:cNvPr id="13" name="Cross 12"/>
          <p:cNvSpPr/>
          <p:nvPr/>
        </p:nvSpPr>
        <p:spPr>
          <a:xfrm>
            <a:off x="3203848" y="1700808"/>
            <a:ext cx="2904640" cy="2786608"/>
          </a:xfrm>
          <a:prstGeom prst="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 Strong Sporting Strategy</a:t>
            </a:r>
          </a:p>
        </p:txBody>
      </p:sp>
      <p:sp>
        <p:nvSpPr>
          <p:cNvPr id="16" name="Flowchart: Card 15"/>
          <p:cNvSpPr/>
          <p:nvPr/>
        </p:nvSpPr>
        <p:spPr>
          <a:xfrm>
            <a:off x="5772734" y="4064488"/>
            <a:ext cx="2448272" cy="2316840"/>
          </a:xfrm>
          <a:prstGeom prst="flowChartPunchedCar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400" dirty="0"/>
              <a:t>Suitable facilities to host the development of community / elite sport</a:t>
            </a:r>
          </a:p>
        </p:txBody>
      </p:sp>
      <p:sp>
        <p:nvSpPr>
          <p:cNvPr id="17" name="Snip Diagonal Corner Rectangle 16"/>
          <p:cNvSpPr/>
          <p:nvPr/>
        </p:nvSpPr>
        <p:spPr>
          <a:xfrm>
            <a:off x="6444208" y="1052736"/>
            <a:ext cx="1924262" cy="2041376"/>
          </a:xfrm>
          <a:prstGeom prst="snip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Successful elite teams and athletes </a:t>
            </a:r>
          </a:p>
        </p:txBody>
      </p:sp>
      <p:sp>
        <p:nvSpPr>
          <p:cNvPr id="2" name="Hexagon 1"/>
          <p:cNvSpPr/>
          <p:nvPr/>
        </p:nvSpPr>
        <p:spPr>
          <a:xfrm>
            <a:off x="612775" y="1066370"/>
            <a:ext cx="2376264" cy="180020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An active and healthy nation</a:t>
            </a:r>
          </a:p>
        </p:txBody>
      </p:sp>
    </p:spTree>
    <p:extLst>
      <p:ext uri="{BB962C8B-B14F-4D97-AF65-F5344CB8AC3E}">
        <p14:creationId xmlns:p14="http://schemas.microsoft.com/office/powerpoint/2010/main" val="12514562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14500" y="1124744"/>
            <a:ext cx="5715000" cy="2647950"/>
          </a:xfrm>
          <a:prstGeom prst="rect">
            <a:avLst/>
          </a:prstGeom>
        </p:spPr>
      </p:pic>
      <p:sp>
        <p:nvSpPr>
          <p:cNvPr id="5" name="TextBox 4"/>
          <p:cNvSpPr txBox="1"/>
          <p:nvPr/>
        </p:nvSpPr>
        <p:spPr>
          <a:xfrm>
            <a:off x="611560" y="4005064"/>
            <a:ext cx="8136904" cy="3139321"/>
          </a:xfrm>
          <a:prstGeom prst="rect">
            <a:avLst/>
          </a:prstGeom>
          <a:noFill/>
        </p:spPr>
        <p:txBody>
          <a:bodyPr wrap="square" rtlCol="0">
            <a:spAutoFit/>
          </a:bodyPr>
          <a:lstStyle/>
          <a:p>
            <a:r>
              <a:rPr lang="en-GB" dirty="0"/>
              <a:t>2012- 2020 Community Sport Strategy</a:t>
            </a:r>
          </a:p>
          <a:p>
            <a:endParaRPr lang="en-GB" dirty="0"/>
          </a:p>
          <a:p>
            <a:r>
              <a:rPr lang="en-GB" dirty="0"/>
              <a:t>EVERY CHILD HOOKED ON SPORT</a:t>
            </a:r>
          </a:p>
          <a:p>
            <a:endParaRPr lang="en-GB" dirty="0"/>
          </a:p>
          <a:p>
            <a:r>
              <a:rPr lang="en-GB" dirty="0"/>
              <a:t>A NATION OF CHAMPIONS </a:t>
            </a:r>
          </a:p>
          <a:p>
            <a:endParaRPr lang="en-GB" dirty="0"/>
          </a:p>
          <a:p>
            <a:r>
              <a:rPr lang="en-GB" dirty="0"/>
              <a:t>Key Priorities- thriving clubs, local decisions, quality education, committed workforce, appropriate facilities.</a:t>
            </a:r>
          </a:p>
          <a:p>
            <a:endParaRPr lang="en-GB" dirty="0"/>
          </a:p>
          <a:p>
            <a:r>
              <a:rPr lang="en-GB" dirty="0"/>
              <a:t>A new strategy June 2018</a:t>
            </a:r>
          </a:p>
          <a:p>
            <a:endParaRPr lang="en-GB" dirty="0"/>
          </a:p>
        </p:txBody>
      </p:sp>
    </p:spTree>
    <p:extLst>
      <p:ext uri="{BB962C8B-B14F-4D97-AF65-F5344CB8AC3E}">
        <p14:creationId xmlns:p14="http://schemas.microsoft.com/office/powerpoint/2010/main" val="1782801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1B51D-7607-F64A-9C09-FB35064A85F5}"/>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349A6C60-3A6A-044E-BED4-6959047FF61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4670"/>
            <a:ext cx="9183582" cy="4484450"/>
          </a:xfrm>
        </p:spPr>
      </p:pic>
      <p:sp>
        <p:nvSpPr>
          <p:cNvPr id="6" name="TextBox 5">
            <a:extLst>
              <a:ext uri="{FF2B5EF4-FFF2-40B4-BE49-F238E27FC236}">
                <a16:creationId xmlns:a16="http://schemas.microsoft.com/office/drawing/2014/main" id="{A9D21454-5D6F-774A-92BB-A98CC0A0D114}"/>
              </a:ext>
            </a:extLst>
          </p:cNvPr>
          <p:cNvSpPr txBox="1"/>
          <p:nvPr/>
        </p:nvSpPr>
        <p:spPr>
          <a:xfrm>
            <a:off x="107504" y="5408529"/>
            <a:ext cx="9036496" cy="646331"/>
          </a:xfrm>
          <a:prstGeom prst="rect">
            <a:avLst/>
          </a:prstGeom>
          <a:noFill/>
        </p:spPr>
        <p:txBody>
          <a:bodyPr wrap="square" rtlCol="0">
            <a:spAutoFit/>
          </a:bodyPr>
          <a:lstStyle/>
          <a:p>
            <a:r>
              <a:rPr lang="en-US" dirty="0">
                <a:hlinkClick r:id="rId3"/>
              </a:rPr>
              <a:t>https://visionforsport.wales/downloads/children-and-young-peoples-participation-in-sport.pdf</a:t>
            </a:r>
            <a:endParaRPr lang="en-US" dirty="0"/>
          </a:p>
        </p:txBody>
      </p:sp>
    </p:spTree>
    <p:extLst>
      <p:ext uri="{BB962C8B-B14F-4D97-AF65-F5344CB8AC3E}">
        <p14:creationId xmlns:p14="http://schemas.microsoft.com/office/powerpoint/2010/main" val="3367953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 email&#10;&#10;Description automatically generated">
            <a:extLst>
              <a:ext uri="{FF2B5EF4-FFF2-40B4-BE49-F238E27FC236}">
                <a16:creationId xmlns:a16="http://schemas.microsoft.com/office/drawing/2014/main" id="{DAB114F0-F4D6-1F4D-B78A-D2D8FBAAD7E9}"/>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1556792"/>
            <a:ext cx="9194721" cy="5014558"/>
          </a:xfrm>
        </p:spPr>
      </p:pic>
      <p:sp>
        <p:nvSpPr>
          <p:cNvPr id="2" name="Rectangle 1">
            <a:extLst>
              <a:ext uri="{FF2B5EF4-FFF2-40B4-BE49-F238E27FC236}">
                <a16:creationId xmlns:a16="http://schemas.microsoft.com/office/drawing/2014/main" id="{678FA785-4982-7AB3-1DAF-FC19616E7797}"/>
              </a:ext>
            </a:extLst>
          </p:cNvPr>
          <p:cNvSpPr/>
          <p:nvPr/>
        </p:nvSpPr>
        <p:spPr>
          <a:xfrm>
            <a:off x="202887" y="262911"/>
            <a:ext cx="8738226"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New Strategy Sport Wales</a:t>
            </a:r>
          </a:p>
        </p:txBody>
      </p:sp>
    </p:spTree>
    <p:extLst>
      <p:ext uri="{BB962C8B-B14F-4D97-AF65-F5344CB8AC3E}">
        <p14:creationId xmlns:p14="http://schemas.microsoft.com/office/powerpoint/2010/main" val="3978470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B3EF07-3B3F-E044-A01D-68FBD5A5D334}"/>
              </a:ext>
            </a:extLst>
          </p:cNvPr>
          <p:cNvSpPr>
            <a:spLocks noGrp="1"/>
          </p:cNvSpPr>
          <p:nvPr>
            <p:ph idx="1"/>
          </p:nvPr>
        </p:nvSpPr>
        <p:spPr>
          <a:xfrm>
            <a:off x="838200" y="5373216"/>
            <a:ext cx="7467600" cy="1324744"/>
          </a:xfrm>
        </p:spPr>
        <p:txBody>
          <a:bodyPr/>
          <a:lstStyle/>
          <a:p>
            <a:pPr marL="36576" indent="0">
              <a:buNone/>
            </a:pPr>
            <a:r>
              <a:rPr lang="en-US" dirty="0"/>
              <a:t>https://</a:t>
            </a:r>
            <a:r>
              <a:rPr lang="en-US" dirty="0" err="1"/>
              <a:t>www.youtube.com</a:t>
            </a:r>
            <a:r>
              <a:rPr lang="en-US" dirty="0"/>
              <a:t>/</a:t>
            </a:r>
            <a:r>
              <a:rPr lang="en-US" dirty="0" err="1"/>
              <a:t>watch?v</a:t>
            </a:r>
            <a:r>
              <a:rPr lang="en-US" dirty="0"/>
              <a:t>=zBBPrRzA86I</a:t>
            </a:r>
          </a:p>
        </p:txBody>
      </p:sp>
      <p:pic>
        <p:nvPicPr>
          <p:cNvPr id="5" name="Picture 4" descr="A group of men running&#10;&#10;Description automatically generated with low confidence">
            <a:extLst>
              <a:ext uri="{FF2B5EF4-FFF2-40B4-BE49-F238E27FC236}">
                <a16:creationId xmlns:a16="http://schemas.microsoft.com/office/drawing/2014/main" id="{2C1C6EE7-61C9-4F4D-9D37-C8829D52A5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404664"/>
            <a:ext cx="7200900" cy="3975100"/>
          </a:xfrm>
          <a:prstGeom prst="rect">
            <a:avLst/>
          </a:prstGeom>
        </p:spPr>
      </p:pic>
    </p:spTree>
    <p:extLst>
      <p:ext uri="{BB962C8B-B14F-4D97-AF65-F5344CB8AC3E}">
        <p14:creationId xmlns:p14="http://schemas.microsoft.com/office/powerpoint/2010/main" val="2533472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4208" y="1044323"/>
            <a:ext cx="7915275" cy="5591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2001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18EAE-71C4-8647-BFCE-2883E23B0C4E}"/>
              </a:ext>
            </a:extLst>
          </p:cNvPr>
          <p:cNvSpPr>
            <a:spLocks noGrp="1"/>
          </p:cNvSpPr>
          <p:nvPr>
            <p:ph type="title"/>
          </p:nvPr>
        </p:nvSpPr>
        <p:spPr/>
        <p:txBody>
          <a:bodyPr/>
          <a:lstStyle/>
          <a:p>
            <a:endParaRPr lang="en-US"/>
          </a:p>
        </p:txBody>
      </p:sp>
      <p:pic>
        <p:nvPicPr>
          <p:cNvPr id="5" name="Content Placeholder 4" descr="Timeline&#10;&#10;Description automatically generated">
            <a:extLst>
              <a:ext uri="{FF2B5EF4-FFF2-40B4-BE49-F238E27FC236}">
                <a16:creationId xmlns:a16="http://schemas.microsoft.com/office/drawing/2014/main" id="{EFFC9217-FCDB-BE4F-A151-C01F2533FE5B}"/>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2087" y="30556"/>
            <a:ext cx="8939826" cy="6741368"/>
          </a:xfrm>
        </p:spPr>
      </p:pic>
    </p:spTree>
    <p:extLst>
      <p:ext uri="{BB962C8B-B14F-4D97-AF65-F5344CB8AC3E}">
        <p14:creationId xmlns:p14="http://schemas.microsoft.com/office/powerpoint/2010/main" val="26622334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1124744"/>
            <a:ext cx="6480048" cy="1027544"/>
          </a:xfrm>
        </p:spPr>
        <p:txBody>
          <a:bodyPr/>
          <a:lstStyle/>
          <a:p>
            <a:pPr algn="l"/>
            <a:r>
              <a:rPr lang="en-GB" dirty="0"/>
              <a:t>Community Sport</a:t>
            </a:r>
          </a:p>
        </p:txBody>
      </p:sp>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sp>
        <p:nvSpPr>
          <p:cNvPr id="4" name="TextBox 3"/>
          <p:cNvSpPr txBox="1"/>
          <p:nvPr/>
        </p:nvSpPr>
        <p:spPr>
          <a:xfrm>
            <a:off x="179512" y="1988840"/>
            <a:ext cx="8784976" cy="3416320"/>
          </a:xfrm>
          <a:prstGeom prst="rect">
            <a:avLst/>
          </a:prstGeom>
          <a:noFill/>
        </p:spPr>
        <p:txBody>
          <a:bodyPr wrap="square" rtlCol="0">
            <a:spAutoFit/>
          </a:bodyPr>
          <a:lstStyle/>
          <a:p>
            <a:r>
              <a:rPr lang="en-GB" dirty="0"/>
              <a:t>The current state of play?</a:t>
            </a:r>
          </a:p>
          <a:p>
            <a:endParaRPr lang="en-GB" dirty="0"/>
          </a:p>
          <a:p>
            <a:r>
              <a:rPr lang="en-GB" dirty="0"/>
              <a:t>43% of children hooked on sport across Wales</a:t>
            </a:r>
          </a:p>
          <a:p>
            <a:endParaRPr lang="en-GB" dirty="0"/>
          </a:p>
          <a:p>
            <a:r>
              <a:rPr lang="en-GB" dirty="0"/>
              <a:t>Aspiration of every child hooked by 2020 missed. / unrealistic</a:t>
            </a:r>
          </a:p>
          <a:p>
            <a:endParaRPr lang="en-GB" dirty="0"/>
          </a:p>
          <a:p>
            <a:r>
              <a:rPr lang="en-GB" dirty="0"/>
              <a:t>How can this be achieved? </a:t>
            </a:r>
          </a:p>
          <a:p>
            <a:endParaRPr lang="en-GB" dirty="0"/>
          </a:p>
          <a:p>
            <a:r>
              <a:rPr lang="en-GB" dirty="0"/>
              <a:t>The current model is for Local Authorities to run Active Young People Teams creating sporting opportunities for Local Communities. The feeling is that there is some good practice taking place although this is not consistent across Wales. For this reason and the reduction in financial support this model is proposed to change. </a:t>
            </a:r>
          </a:p>
        </p:txBody>
      </p:sp>
    </p:spTree>
    <p:extLst>
      <p:ext uri="{BB962C8B-B14F-4D97-AF65-F5344CB8AC3E}">
        <p14:creationId xmlns:p14="http://schemas.microsoft.com/office/powerpoint/2010/main" val="28797571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DCB31-83E0-2154-1CF4-75601088CD7D}"/>
              </a:ext>
            </a:extLst>
          </p:cNvPr>
          <p:cNvSpPr>
            <a:spLocks noGrp="1"/>
          </p:cNvSpPr>
          <p:nvPr>
            <p:ph type="title"/>
          </p:nvPr>
        </p:nvSpPr>
        <p:spPr>
          <a:xfrm>
            <a:off x="395536" y="548680"/>
            <a:ext cx="8147248" cy="1143000"/>
          </a:xfrm>
        </p:spPr>
        <p:txBody>
          <a:bodyPr anchor="ctr">
            <a:noAutofit/>
          </a:bodyPr>
          <a:lstStyle/>
          <a:p>
            <a:pPr algn="ctr">
              <a:lnSpc>
                <a:spcPct val="90000"/>
              </a:lnSpc>
            </a:pPr>
            <a:r>
              <a:rPr lang="en-GB" sz="5400" dirty="0"/>
              <a:t>Search for the 2022 Wales School Sport Survey</a:t>
            </a:r>
          </a:p>
        </p:txBody>
      </p:sp>
      <p:graphicFrame>
        <p:nvGraphicFramePr>
          <p:cNvPr id="5" name="Content Placeholder 2">
            <a:extLst>
              <a:ext uri="{FF2B5EF4-FFF2-40B4-BE49-F238E27FC236}">
                <a16:creationId xmlns:a16="http://schemas.microsoft.com/office/drawing/2014/main" id="{B7770CFD-B151-E75C-A72F-2C3D7F278FFC}"/>
              </a:ext>
            </a:extLst>
          </p:cNvPr>
          <p:cNvGraphicFramePr>
            <a:graphicFrameLocks noGrp="1"/>
          </p:cNvGraphicFramePr>
          <p:nvPr>
            <p:ph idx="1"/>
            <p:extLst>
              <p:ext uri="{D42A27DB-BD31-4B8C-83A1-F6EECF244321}">
                <p14:modId xmlns:p14="http://schemas.microsoft.com/office/powerpoint/2010/main" val="1622855566"/>
              </p:ext>
            </p:extLst>
          </p:nvPr>
        </p:nvGraphicFramePr>
        <p:xfrm>
          <a:off x="457200" y="1600200"/>
          <a:ext cx="7467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57771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1124744"/>
            <a:ext cx="8640960" cy="1027544"/>
          </a:xfrm>
        </p:spPr>
        <p:txBody>
          <a:bodyPr>
            <a:normAutofit/>
          </a:bodyPr>
          <a:lstStyle/>
          <a:p>
            <a:pPr algn="l"/>
            <a:r>
              <a:rPr lang="en-GB" dirty="0"/>
              <a:t>Sport Partnerships?</a:t>
            </a:r>
          </a:p>
        </p:txBody>
      </p:sp>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sp>
        <p:nvSpPr>
          <p:cNvPr id="4" name="TextBox 3"/>
          <p:cNvSpPr txBox="1"/>
          <p:nvPr/>
        </p:nvSpPr>
        <p:spPr>
          <a:xfrm>
            <a:off x="0" y="2420888"/>
            <a:ext cx="8784976" cy="3416320"/>
          </a:xfrm>
          <a:prstGeom prst="rect">
            <a:avLst/>
          </a:prstGeom>
          <a:noFill/>
        </p:spPr>
        <p:txBody>
          <a:bodyPr wrap="square" rtlCol="0">
            <a:spAutoFit/>
          </a:bodyPr>
          <a:lstStyle/>
          <a:p>
            <a:endParaRPr lang="en-GB" dirty="0"/>
          </a:p>
          <a:p>
            <a:r>
              <a:rPr lang="en-GB" dirty="0"/>
              <a:t>We are moving to a sport partnership approach with 3 main focuses:</a:t>
            </a:r>
          </a:p>
          <a:p>
            <a:endParaRPr lang="en-GB" dirty="0"/>
          </a:p>
          <a:p>
            <a:pPr marL="342900" indent="-342900">
              <a:buAutoNum type="arabicPeriod"/>
            </a:pPr>
            <a:r>
              <a:rPr lang="en-GB" dirty="0"/>
              <a:t>Increase hooked on sport data</a:t>
            </a:r>
          </a:p>
          <a:p>
            <a:pPr marL="342900" indent="-342900">
              <a:buAutoNum type="arabicPeriod"/>
            </a:pPr>
            <a:r>
              <a:rPr lang="en-GB" dirty="0"/>
              <a:t>Tackle inequalities</a:t>
            </a:r>
          </a:p>
          <a:p>
            <a:pPr marL="342900" indent="-342900">
              <a:buAutoNum type="arabicPeriod"/>
            </a:pPr>
            <a:r>
              <a:rPr lang="en-GB" dirty="0"/>
              <a:t>Create strong sporting pathways </a:t>
            </a:r>
          </a:p>
          <a:p>
            <a:pPr marL="342900" indent="-342900">
              <a:buAutoNum type="arabicPeriod"/>
            </a:pPr>
            <a:endParaRPr lang="en-GB" dirty="0"/>
          </a:p>
          <a:p>
            <a:endParaRPr lang="en-GB" dirty="0"/>
          </a:p>
          <a:p>
            <a:r>
              <a:rPr lang="en-GB" dirty="0"/>
              <a:t>The proposal is for the partnerships to sit in health board boundaries, for them to have control of the budget to decide how this is best spent. Agencies are to work collaboratively with other organisations to achieve success. </a:t>
            </a:r>
          </a:p>
          <a:p>
            <a:endParaRPr lang="en-GB" dirty="0"/>
          </a:p>
        </p:txBody>
      </p:sp>
    </p:spTree>
    <p:extLst>
      <p:ext uri="{BB962C8B-B14F-4D97-AF65-F5344CB8AC3E}">
        <p14:creationId xmlns:p14="http://schemas.microsoft.com/office/powerpoint/2010/main" val="1947103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784304"/>
            <a:ext cx="8640960" cy="1027544"/>
          </a:xfrm>
        </p:spPr>
        <p:txBody>
          <a:bodyPr>
            <a:normAutofit fontScale="90000"/>
          </a:bodyPr>
          <a:lstStyle/>
          <a:p>
            <a:pPr algn="ctr"/>
            <a:r>
              <a:rPr lang="en-GB" dirty="0"/>
              <a:t>all fighting for the</a:t>
            </a:r>
            <a:br>
              <a:rPr lang="en-GB" dirty="0"/>
            </a:br>
            <a:r>
              <a:rPr lang="en-GB" dirty="0"/>
              <a:t>same child</a:t>
            </a:r>
          </a:p>
        </p:txBody>
      </p:sp>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7862" y="2299648"/>
            <a:ext cx="2105025" cy="3676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ular Callout 5"/>
          <p:cNvSpPr/>
          <p:nvPr/>
        </p:nvSpPr>
        <p:spPr>
          <a:xfrm>
            <a:off x="1342305" y="5535757"/>
            <a:ext cx="1152128" cy="1296144"/>
          </a:xfrm>
          <a:prstGeom prst="wedgeRectCallout">
            <a:avLst>
              <a:gd name="adj1" fmla="val 156852"/>
              <a:gd name="adj2" fmla="val -7361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Swansea City</a:t>
            </a:r>
          </a:p>
        </p:txBody>
      </p:sp>
      <p:sp>
        <p:nvSpPr>
          <p:cNvPr id="7" name="Rectangular Callout 6"/>
          <p:cNvSpPr/>
          <p:nvPr/>
        </p:nvSpPr>
        <p:spPr>
          <a:xfrm>
            <a:off x="1133964" y="4359874"/>
            <a:ext cx="1296144" cy="1008112"/>
          </a:xfrm>
          <a:prstGeom prst="wedgeRectCallout">
            <a:avLst>
              <a:gd name="adj1" fmla="val 107627"/>
              <a:gd name="adj2" fmla="val -2820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Virgin Active</a:t>
            </a:r>
          </a:p>
        </p:txBody>
      </p:sp>
      <p:sp>
        <p:nvSpPr>
          <p:cNvPr id="9" name="Rectangular Callout 8"/>
          <p:cNvSpPr/>
          <p:nvPr/>
        </p:nvSpPr>
        <p:spPr>
          <a:xfrm>
            <a:off x="1126281" y="2746656"/>
            <a:ext cx="1584176" cy="1390960"/>
          </a:xfrm>
          <a:prstGeom prst="wedgeRectCallout">
            <a:avLst>
              <a:gd name="adj1" fmla="val 88579"/>
              <a:gd name="adj2" fmla="val 1049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National Governing Bodies Of Sport</a:t>
            </a:r>
          </a:p>
        </p:txBody>
      </p:sp>
      <p:sp>
        <p:nvSpPr>
          <p:cNvPr id="10" name="Rectangular Callout 9"/>
          <p:cNvSpPr/>
          <p:nvPr/>
        </p:nvSpPr>
        <p:spPr>
          <a:xfrm>
            <a:off x="6300192" y="1795592"/>
            <a:ext cx="1296144" cy="1008112"/>
          </a:xfrm>
          <a:prstGeom prst="wedgeRectCallout">
            <a:avLst>
              <a:gd name="adj1" fmla="val -91381"/>
              <a:gd name="adj2" fmla="val 7603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Council run facilities</a:t>
            </a:r>
          </a:p>
        </p:txBody>
      </p:sp>
      <p:sp>
        <p:nvSpPr>
          <p:cNvPr id="11" name="Rectangular Callout 10"/>
          <p:cNvSpPr/>
          <p:nvPr/>
        </p:nvSpPr>
        <p:spPr>
          <a:xfrm>
            <a:off x="6228184" y="3129504"/>
            <a:ext cx="1296144" cy="1008112"/>
          </a:xfrm>
          <a:prstGeom prst="wedgeRectCallout">
            <a:avLst>
              <a:gd name="adj1" fmla="val -104016"/>
              <a:gd name="adj2" fmla="val 1917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Swimming pools</a:t>
            </a:r>
          </a:p>
        </p:txBody>
      </p:sp>
      <p:sp>
        <p:nvSpPr>
          <p:cNvPr id="12" name="Rectangular Callout 11"/>
          <p:cNvSpPr/>
          <p:nvPr/>
        </p:nvSpPr>
        <p:spPr>
          <a:xfrm>
            <a:off x="6300192" y="4381811"/>
            <a:ext cx="1512168" cy="1181920"/>
          </a:xfrm>
          <a:prstGeom prst="wedgeRectCallout">
            <a:avLst>
              <a:gd name="adj1" fmla="val -117404"/>
              <a:gd name="adj2" fmla="val 245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Gymnastics Clubs</a:t>
            </a:r>
          </a:p>
        </p:txBody>
      </p:sp>
      <p:sp>
        <p:nvSpPr>
          <p:cNvPr id="13" name="Rectangular Callout 12"/>
          <p:cNvSpPr/>
          <p:nvPr/>
        </p:nvSpPr>
        <p:spPr>
          <a:xfrm>
            <a:off x="6084168" y="5679773"/>
            <a:ext cx="1296144" cy="1008112"/>
          </a:xfrm>
          <a:prstGeom prst="wedgeRectCallout">
            <a:avLst>
              <a:gd name="adj1" fmla="val -98751"/>
              <a:gd name="adj2" fmla="val -4445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Dance Groups</a:t>
            </a:r>
          </a:p>
        </p:txBody>
      </p:sp>
      <p:sp>
        <p:nvSpPr>
          <p:cNvPr id="14" name="Rectangular Callout 13"/>
          <p:cNvSpPr/>
          <p:nvPr/>
        </p:nvSpPr>
        <p:spPr>
          <a:xfrm>
            <a:off x="3923928" y="5749405"/>
            <a:ext cx="1296144" cy="1008112"/>
          </a:xfrm>
          <a:prstGeom prst="wedgeRectCallout">
            <a:avLst>
              <a:gd name="adj1" fmla="val 8650"/>
              <a:gd name="adj2" fmla="val -9318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Ospreys</a:t>
            </a:r>
          </a:p>
        </p:txBody>
      </p:sp>
    </p:spTree>
    <p:extLst>
      <p:ext uri="{BB962C8B-B14F-4D97-AF65-F5344CB8AC3E}">
        <p14:creationId xmlns:p14="http://schemas.microsoft.com/office/powerpoint/2010/main" val="41442771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crossfit game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628" y="0"/>
            <a:ext cx="9182628" cy="5157192"/>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343844" y="5171100"/>
            <a:ext cx="8417690" cy="2062103"/>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rgbClr val="0070C0"/>
                </a:solidFill>
                <a:effectLst>
                  <a:outerShdw blurRad="12700" dist="38100" dir="2700000" algn="tl" rotWithShape="0">
                    <a:schemeClr val="accent5">
                      <a:lumMod val="60000"/>
                      <a:lumOff val="40000"/>
                    </a:schemeClr>
                  </a:outerShdw>
                </a:effectLst>
              </a:rPr>
              <a:t>Adult Exercise and Sport</a:t>
            </a:r>
          </a:p>
          <a:p>
            <a:pPr algn="ctr"/>
            <a:r>
              <a:rPr lang="en-US" sz="5400" b="1" cap="none" spc="0" dirty="0">
                <a:ln w="9525">
                  <a:solidFill>
                    <a:schemeClr val="bg1"/>
                  </a:solidFill>
                  <a:prstDash val="solid"/>
                </a:ln>
                <a:solidFill>
                  <a:srgbClr val="0070C0"/>
                </a:solidFill>
                <a:effectLst>
                  <a:outerShdw blurRad="12700" dist="38100" dir="2700000" algn="tl" rotWithShape="0">
                    <a:schemeClr val="accent5">
                      <a:lumMod val="60000"/>
                      <a:lumOff val="40000"/>
                    </a:schemeClr>
                  </a:outerShdw>
                </a:effectLst>
              </a:rPr>
              <a:t>What is next?</a:t>
            </a:r>
          </a:p>
          <a:p>
            <a:pPr algn="ctr"/>
            <a:endParaRPr lang="en-US" sz="20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30445897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crossfit game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628" y="0"/>
            <a:ext cx="9182628" cy="5157192"/>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0" y="5445224"/>
            <a:ext cx="5147948" cy="1231106"/>
          </a:xfrm>
          <a:prstGeom prst="rect">
            <a:avLst/>
          </a:prstGeom>
          <a:noFill/>
        </p:spPr>
        <p:txBody>
          <a:bodyPr wrap="none" lIns="91440" tIns="45720" rIns="91440" bIns="45720">
            <a:spAutoFit/>
          </a:bodyPr>
          <a:lstStyle/>
          <a:p>
            <a:pPr algn="ctr"/>
            <a:r>
              <a:rPr lang="en-US" sz="5400" b="1" cap="none" spc="0">
                <a:ln w="9525">
                  <a:solidFill>
                    <a:schemeClr val="bg1"/>
                  </a:solidFill>
                  <a:prstDash val="solid"/>
                </a:ln>
                <a:solidFill>
                  <a:srgbClr val="0070C0"/>
                </a:solidFill>
                <a:effectLst>
                  <a:outerShdw blurRad="12700" dist="38100" dir="2700000" algn="tl" rotWithShape="0">
                    <a:schemeClr val="accent5">
                      <a:lumMod val="60000"/>
                      <a:lumOff val="40000"/>
                    </a:schemeClr>
                  </a:outerShdw>
                </a:effectLst>
              </a:rPr>
              <a:t>Group Training</a:t>
            </a:r>
            <a:endParaRPr lang="en-US" sz="20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a:p>
            <a:pPr algn="ctr"/>
            <a:endParaRPr lang="en-US" sz="20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2" name="TextBox 1"/>
          <p:cNvSpPr txBox="1"/>
          <p:nvPr/>
        </p:nvSpPr>
        <p:spPr>
          <a:xfrm>
            <a:off x="5436096" y="5389269"/>
            <a:ext cx="3528392" cy="1200329"/>
          </a:xfrm>
          <a:prstGeom prst="rect">
            <a:avLst/>
          </a:prstGeom>
          <a:noFill/>
        </p:spPr>
        <p:txBody>
          <a:bodyPr wrap="square" rtlCol="0">
            <a:spAutoFit/>
          </a:bodyPr>
          <a:lstStyle/>
          <a:p>
            <a:r>
              <a:rPr lang="en-US" dirty="0"/>
              <a:t>Can you name different types / examples of group training?</a:t>
            </a:r>
          </a:p>
          <a:p>
            <a:endParaRPr lang="en-US" dirty="0"/>
          </a:p>
          <a:p>
            <a:r>
              <a:rPr lang="en-US" dirty="0"/>
              <a:t>2 teams- name them game </a:t>
            </a:r>
          </a:p>
        </p:txBody>
      </p:sp>
    </p:spTree>
    <p:extLst>
      <p:ext uri="{BB962C8B-B14F-4D97-AF65-F5344CB8AC3E}">
        <p14:creationId xmlns:p14="http://schemas.microsoft.com/office/powerpoint/2010/main" val="20250326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1619672" y="44624"/>
            <a:ext cx="5147948" cy="1231106"/>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rgbClr val="0070C0"/>
                </a:solidFill>
                <a:effectLst>
                  <a:outerShdw blurRad="12700" dist="38100" dir="2700000" algn="tl" rotWithShape="0">
                    <a:schemeClr val="accent5">
                      <a:lumMod val="60000"/>
                      <a:lumOff val="40000"/>
                    </a:schemeClr>
                  </a:outerShdw>
                </a:effectLst>
              </a:rPr>
              <a:t>Group Training</a:t>
            </a:r>
            <a:endParaRPr lang="en-US" sz="20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a:p>
            <a:pPr algn="ctr"/>
            <a:endParaRPr lang="en-US" sz="20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2" name="TextBox 1"/>
          <p:cNvSpPr txBox="1"/>
          <p:nvPr/>
        </p:nvSpPr>
        <p:spPr>
          <a:xfrm>
            <a:off x="395536" y="980728"/>
            <a:ext cx="3528392" cy="5632311"/>
          </a:xfrm>
          <a:prstGeom prst="rect">
            <a:avLst/>
          </a:prstGeom>
          <a:noFill/>
        </p:spPr>
        <p:txBody>
          <a:bodyPr wrap="square" rtlCol="0">
            <a:spAutoFit/>
          </a:bodyPr>
          <a:lstStyle/>
          <a:p>
            <a:r>
              <a:rPr lang="en-US" dirty="0"/>
              <a:t>Cross fit</a:t>
            </a:r>
          </a:p>
          <a:p>
            <a:r>
              <a:rPr lang="en-US" dirty="0"/>
              <a:t>Yoga</a:t>
            </a:r>
          </a:p>
          <a:p>
            <a:r>
              <a:rPr lang="en-US" dirty="0"/>
              <a:t>Zumba</a:t>
            </a:r>
          </a:p>
          <a:p>
            <a:r>
              <a:rPr lang="en-US" dirty="0" err="1"/>
              <a:t>Bokwa</a:t>
            </a:r>
            <a:endParaRPr lang="en-US" dirty="0"/>
          </a:p>
          <a:p>
            <a:r>
              <a:rPr lang="en-US" dirty="0"/>
              <a:t>Circuits</a:t>
            </a:r>
          </a:p>
          <a:p>
            <a:r>
              <a:rPr lang="en-US" dirty="0"/>
              <a:t>Running club</a:t>
            </a:r>
          </a:p>
          <a:p>
            <a:r>
              <a:rPr lang="en-US" dirty="0"/>
              <a:t>Fitness </a:t>
            </a:r>
            <a:r>
              <a:rPr lang="en-US" dirty="0" err="1"/>
              <a:t>centre</a:t>
            </a:r>
            <a:r>
              <a:rPr lang="en-US" dirty="0"/>
              <a:t> circuits</a:t>
            </a:r>
          </a:p>
          <a:p>
            <a:r>
              <a:rPr lang="en-US" dirty="0"/>
              <a:t>TRX</a:t>
            </a:r>
          </a:p>
          <a:p>
            <a:r>
              <a:rPr lang="en-US" dirty="0"/>
              <a:t>Kettle bells</a:t>
            </a:r>
          </a:p>
          <a:p>
            <a:r>
              <a:rPr lang="en-US" dirty="0"/>
              <a:t>HIIT Fit</a:t>
            </a:r>
          </a:p>
          <a:p>
            <a:r>
              <a:rPr lang="en-US" dirty="0"/>
              <a:t>Sculpt</a:t>
            </a:r>
          </a:p>
          <a:p>
            <a:r>
              <a:rPr lang="en-US" dirty="0"/>
              <a:t>Spin Bike</a:t>
            </a:r>
          </a:p>
          <a:p>
            <a:r>
              <a:rPr lang="en-US" dirty="0"/>
              <a:t>Aqua </a:t>
            </a:r>
          </a:p>
          <a:p>
            <a:r>
              <a:rPr lang="en-US" dirty="0"/>
              <a:t>Body pump</a:t>
            </a:r>
          </a:p>
          <a:p>
            <a:r>
              <a:rPr lang="en-US" dirty="0"/>
              <a:t>Body Combat</a:t>
            </a:r>
          </a:p>
          <a:p>
            <a:r>
              <a:rPr lang="en-US" dirty="0"/>
              <a:t>Pilates</a:t>
            </a:r>
          </a:p>
          <a:p>
            <a:r>
              <a:rPr lang="en-US" dirty="0"/>
              <a:t>Dance fit</a:t>
            </a:r>
          </a:p>
          <a:p>
            <a:r>
              <a:rPr lang="en-US" dirty="0"/>
              <a:t>Legs Bums and Tums</a:t>
            </a:r>
          </a:p>
          <a:p>
            <a:r>
              <a:rPr lang="en-US" dirty="0"/>
              <a:t>Aerobics / Step</a:t>
            </a:r>
          </a:p>
          <a:p>
            <a:r>
              <a:rPr lang="en-US" dirty="0"/>
              <a:t>Funky Pump</a:t>
            </a:r>
          </a:p>
        </p:txBody>
      </p:sp>
    </p:spTree>
    <p:extLst>
      <p:ext uri="{BB962C8B-B14F-4D97-AF65-F5344CB8AC3E}">
        <p14:creationId xmlns:p14="http://schemas.microsoft.com/office/powerpoint/2010/main" val="15338064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423" y="0"/>
            <a:ext cx="9144000" cy="6858000"/>
          </a:xfrm>
          <a:prstGeom prst="rect">
            <a:avLst/>
          </a:prstGeom>
        </p:spPr>
      </p:pic>
      <p:pic>
        <p:nvPicPr>
          <p:cNvPr id="5" name="Picture 4"/>
          <p:cNvPicPr>
            <a:picLocks noChangeAspect="1"/>
          </p:cNvPicPr>
          <p:nvPr/>
        </p:nvPicPr>
        <p:blipFill>
          <a:blip r:embed="rId3"/>
          <a:stretch>
            <a:fillRect/>
          </a:stretch>
        </p:blipFill>
        <p:spPr>
          <a:xfrm>
            <a:off x="4191000" y="0"/>
            <a:ext cx="4953000" cy="1638300"/>
          </a:xfrm>
          <a:prstGeom prst="rect">
            <a:avLst/>
          </a:prstGeom>
        </p:spPr>
      </p:pic>
    </p:spTree>
    <p:extLst>
      <p:ext uri="{BB962C8B-B14F-4D97-AF65-F5344CB8AC3E}">
        <p14:creationId xmlns:p14="http://schemas.microsoft.com/office/powerpoint/2010/main" val="12205341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2794000"/>
            <a:ext cx="4064000" cy="4064000"/>
          </a:xfrm>
          <a:prstGeom prst="rect">
            <a:avLst/>
          </a:prstGeom>
        </p:spPr>
      </p:pic>
      <p:sp>
        <p:nvSpPr>
          <p:cNvPr id="3" name="Rectangle 2"/>
          <p:cNvSpPr/>
          <p:nvPr/>
        </p:nvSpPr>
        <p:spPr>
          <a:xfrm>
            <a:off x="251520" y="515390"/>
            <a:ext cx="3213188" cy="1754326"/>
          </a:xfrm>
          <a:prstGeom prst="rect">
            <a:avLst/>
          </a:prstGeom>
          <a:noFill/>
        </p:spPr>
        <p:txBody>
          <a:bodyPr wrap="squar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Personal Training</a:t>
            </a:r>
          </a:p>
        </p:txBody>
      </p:sp>
      <p:pic>
        <p:nvPicPr>
          <p:cNvPr id="4" name="Picture 3"/>
          <p:cNvPicPr>
            <a:picLocks noChangeAspect="1"/>
          </p:cNvPicPr>
          <p:nvPr/>
        </p:nvPicPr>
        <p:blipFill>
          <a:blip r:embed="rId3"/>
          <a:stretch>
            <a:fillRect/>
          </a:stretch>
        </p:blipFill>
        <p:spPr>
          <a:xfrm>
            <a:off x="4064000" y="1745431"/>
            <a:ext cx="5080000" cy="5080000"/>
          </a:xfrm>
          <a:prstGeom prst="rect">
            <a:avLst/>
          </a:prstGeom>
        </p:spPr>
      </p:pic>
      <p:sp>
        <p:nvSpPr>
          <p:cNvPr id="5" name="Rectangle 4"/>
          <p:cNvSpPr/>
          <p:nvPr/>
        </p:nvSpPr>
        <p:spPr>
          <a:xfrm>
            <a:off x="3464708" y="-99631"/>
            <a:ext cx="5679292" cy="1754326"/>
          </a:xfrm>
          <a:prstGeom prst="rect">
            <a:avLst/>
          </a:prstGeom>
          <a:noFill/>
        </p:spPr>
        <p:txBody>
          <a:bodyPr wrap="square" lIns="91440" tIns="45720" rIns="91440" bIns="45720">
            <a:spAutoFit/>
          </a:bodyPr>
          <a:lstStyle/>
          <a:p>
            <a:pPr algn="ctr"/>
            <a:r>
              <a:rPr lang="en-GB" sz="5400" b="1" cap="none" spc="0">
                <a:ln w="9525">
                  <a:solidFill>
                    <a:schemeClr val="bg1"/>
                  </a:solidFill>
                  <a:prstDash val="solid"/>
                </a:ln>
                <a:solidFill>
                  <a:schemeClr val="tx1"/>
                </a:solidFill>
                <a:effectLst>
                  <a:outerShdw blurRad="12700" dist="38100" dir="2700000" algn="tl" rotWithShape="0">
                    <a:schemeClr val="bg1">
                      <a:lumMod val="50000"/>
                    </a:schemeClr>
                  </a:outerShdw>
                </a:effectLst>
              </a:rPr>
              <a:t>Group Personal </a:t>
            </a: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Training</a:t>
            </a:r>
          </a:p>
        </p:txBody>
      </p:sp>
    </p:spTree>
    <p:extLst>
      <p:ext uri="{BB962C8B-B14F-4D97-AF65-F5344CB8AC3E}">
        <p14:creationId xmlns:p14="http://schemas.microsoft.com/office/powerpoint/2010/main" val="17629803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933607" y="116632"/>
            <a:ext cx="7276800"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Wearable Technology</a:t>
            </a:r>
          </a:p>
        </p:txBody>
      </p:sp>
      <p:pic>
        <p:nvPicPr>
          <p:cNvPr id="4" name="Picture 3"/>
          <p:cNvPicPr>
            <a:picLocks noChangeAspect="1"/>
          </p:cNvPicPr>
          <p:nvPr/>
        </p:nvPicPr>
        <p:blipFill>
          <a:blip r:embed="rId2"/>
          <a:stretch>
            <a:fillRect/>
          </a:stretch>
        </p:blipFill>
        <p:spPr>
          <a:xfrm>
            <a:off x="2032002" y="1778000"/>
            <a:ext cx="5080000" cy="5080000"/>
          </a:xfrm>
          <a:prstGeom prst="rect">
            <a:avLst/>
          </a:prstGeom>
        </p:spPr>
      </p:pic>
    </p:spTree>
    <p:extLst>
      <p:ext uri="{BB962C8B-B14F-4D97-AF65-F5344CB8AC3E}">
        <p14:creationId xmlns:p14="http://schemas.microsoft.com/office/powerpoint/2010/main" val="15551330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556072" y="116632"/>
            <a:ext cx="4031874"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HIIT / </a:t>
            </a:r>
            <a:r>
              <a:rPr lang="en-GB" sz="5400" b="1" cap="none" spc="0" dirty="0" err="1">
                <a:ln w="9525">
                  <a:solidFill>
                    <a:schemeClr val="bg1"/>
                  </a:solidFill>
                  <a:prstDash val="solid"/>
                </a:ln>
                <a:solidFill>
                  <a:schemeClr val="tx1"/>
                </a:solidFill>
                <a:effectLst>
                  <a:outerShdw blurRad="12700" dist="38100" dir="2700000" algn="tl" rotWithShape="0">
                    <a:schemeClr val="bg1">
                      <a:lumMod val="50000"/>
                    </a:schemeClr>
                  </a:outerShdw>
                </a:effectLst>
              </a:rPr>
              <a:t>Hyrox</a:t>
            </a:r>
            <a:endPar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pic>
        <p:nvPicPr>
          <p:cNvPr id="2" name="Picture 1"/>
          <p:cNvPicPr>
            <a:picLocks noChangeAspect="1"/>
          </p:cNvPicPr>
          <p:nvPr/>
        </p:nvPicPr>
        <p:blipFill>
          <a:blip r:embed="rId2"/>
          <a:stretch>
            <a:fillRect/>
          </a:stretch>
        </p:blipFill>
        <p:spPr>
          <a:xfrm>
            <a:off x="2032007" y="1778000"/>
            <a:ext cx="5080000" cy="5080000"/>
          </a:xfrm>
          <a:prstGeom prst="rect">
            <a:avLst/>
          </a:prstGeom>
        </p:spPr>
      </p:pic>
      <p:sp>
        <p:nvSpPr>
          <p:cNvPr id="5" name="TextBox 4"/>
          <p:cNvSpPr txBox="1"/>
          <p:nvPr/>
        </p:nvSpPr>
        <p:spPr>
          <a:xfrm>
            <a:off x="1907704" y="1196752"/>
            <a:ext cx="5204303" cy="369332"/>
          </a:xfrm>
          <a:prstGeom prst="rect">
            <a:avLst/>
          </a:prstGeom>
          <a:noFill/>
        </p:spPr>
        <p:txBody>
          <a:bodyPr wrap="square" rtlCol="0">
            <a:spAutoFit/>
          </a:bodyPr>
          <a:lstStyle/>
          <a:p>
            <a:r>
              <a:rPr lang="en-US" dirty="0"/>
              <a:t>High intensity interval training</a:t>
            </a:r>
          </a:p>
        </p:txBody>
      </p:sp>
    </p:spTree>
    <p:extLst>
      <p:ext uri="{BB962C8B-B14F-4D97-AF65-F5344CB8AC3E}">
        <p14:creationId xmlns:p14="http://schemas.microsoft.com/office/powerpoint/2010/main" val="632897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998036" y="116632"/>
            <a:ext cx="5147948"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Group Training</a:t>
            </a:r>
          </a:p>
        </p:txBody>
      </p:sp>
      <p:pic>
        <p:nvPicPr>
          <p:cNvPr id="2" name="Picture 1"/>
          <p:cNvPicPr>
            <a:picLocks noChangeAspect="1"/>
          </p:cNvPicPr>
          <p:nvPr/>
        </p:nvPicPr>
        <p:blipFill>
          <a:blip r:embed="rId2"/>
          <a:stretch>
            <a:fillRect/>
          </a:stretch>
        </p:blipFill>
        <p:spPr>
          <a:xfrm>
            <a:off x="2032007" y="1778000"/>
            <a:ext cx="5080000" cy="5080000"/>
          </a:xfrm>
          <a:prstGeom prst="rect">
            <a:avLst/>
          </a:prstGeom>
        </p:spPr>
      </p:pic>
    </p:spTree>
    <p:extLst>
      <p:ext uri="{BB962C8B-B14F-4D97-AF65-F5344CB8AC3E}">
        <p14:creationId xmlns:p14="http://schemas.microsoft.com/office/powerpoint/2010/main" val="13440630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978722" y="116632"/>
            <a:ext cx="7186584"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Exercise as medicine</a:t>
            </a:r>
          </a:p>
        </p:txBody>
      </p:sp>
      <p:pic>
        <p:nvPicPr>
          <p:cNvPr id="4" name="Picture 3"/>
          <p:cNvPicPr>
            <a:picLocks noChangeAspect="1"/>
          </p:cNvPicPr>
          <p:nvPr/>
        </p:nvPicPr>
        <p:blipFill>
          <a:blip r:embed="rId2"/>
          <a:stretch>
            <a:fillRect/>
          </a:stretch>
        </p:blipFill>
        <p:spPr>
          <a:xfrm>
            <a:off x="2032010" y="1771129"/>
            <a:ext cx="5080000" cy="5080000"/>
          </a:xfrm>
          <a:prstGeom prst="rect">
            <a:avLst/>
          </a:prstGeom>
        </p:spPr>
      </p:pic>
    </p:spTree>
    <p:extLst>
      <p:ext uri="{BB962C8B-B14F-4D97-AF65-F5344CB8AC3E}">
        <p14:creationId xmlns:p14="http://schemas.microsoft.com/office/powerpoint/2010/main" val="4184157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658912" y="116632"/>
            <a:ext cx="1826206"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Yoga</a:t>
            </a:r>
          </a:p>
        </p:txBody>
      </p:sp>
      <p:pic>
        <p:nvPicPr>
          <p:cNvPr id="2" name="Picture 1"/>
          <p:cNvPicPr>
            <a:picLocks noChangeAspect="1"/>
          </p:cNvPicPr>
          <p:nvPr/>
        </p:nvPicPr>
        <p:blipFill>
          <a:blip r:embed="rId2"/>
          <a:stretch>
            <a:fillRect/>
          </a:stretch>
        </p:blipFill>
        <p:spPr>
          <a:xfrm>
            <a:off x="2032000" y="889000"/>
            <a:ext cx="5080000" cy="5080000"/>
          </a:xfrm>
          <a:prstGeom prst="rect">
            <a:avLst/>
          </a:prstGeom>
        </p:spPr>
      </p:pic>
    </p:spTree>
    <p:extLst>
      <p:ext uri="{BB962C8B-B14F-4D97-AF65-F5344CB8AC3E}">
        <p14:creationId xmlns:p14="http://schemas.microsoft.com/office/powerpoint/2010/main" val="6439983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805876" y="116632"/>
            <a:ext cx="5532284"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Outdoor Fitness</a:t>
            </a:r>
          </a:p>
        </p:txBody>
      </p:sp>
      <p:pic>
        <p:nvPicPr>
          <p:cNvPr id="4" name="Picture 3"/>
          <p:cNvPicPr>
            <a:picLocks noChangeAspect="1"/>
          </p:cNvPicPr>
          <p:nvPr/>
        </p:nvPicPr>
        <p:blipFill>
          <a:blip r:embed="rId2"/>
          <a:stretch>
            <a:fillRect/>
          </a:stretch>
        </p:blipFill>
        <p:spPr>
          <a:xfrm>
            <a:off x="2032015" y="1750591"/>
            <a:ext cx="5080000" cy="5080000"/>
          </a:xfrm>
          <a:prstGeom prst="rect">
            <a:avLst/>
          </a:prstGeom>
        </p:spPr>
      </p:pic>
    </p:spTree>
    <p:extLst>
      <p:ext uri="{BB962C8B-B14F-4D97-AF65-F5344CB8AC3E}">
        <p14:creationId xmlns:p14="http://schemas.microsoft.com/office/powerpoint/2010/main" val="12774719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23318" y="116632"/>
            <a:ext cx="8097410"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Wellness / life Coaching</a:t>
            </a:r>
          </a:p>
        </p:txBody>
      </p:sp>
      <p:pic>
        <p:nvPicPr>
          <p:cNvPr id="2" name="Picture 1"/>
          <p:cNvPicPr>
            <a:picLocks noChangeAspect="1"/>
          </p:cNvPicPr>
          <p:nvPr/>
        </p:nvPicPr>
        <p:blipFill>
          <a:blip r:embed="rId2"/>
          <a:stretch>
            <a:fillRect/>
          </a:stretch>
        </p:blipFill>
        <p:spPr>
          <a:xfrm>
            <a:off x="2032018" y="1778000"/>
            <a:ext cx="5080000" cy="5080000"/>
          </a:xfrm>
          <a:prstGeom prst="rect">
            <a:avLst/>
          </a:prstGeom>
        </p:spPr>
      </p:pic>
    </p:spTree>
    <p:extLst>
      <p:ext uri="{BB962C8B-B14F-4D97-AF65-F5344CB8AC3E}">
        <p14:creationId xmlns:p14="http://schemas.microsoft.com/office/powerpoint/2010/main" val="20871607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4641" y="116632"/>
            <a:ext cx="8994770"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Smartphone exercise apps</a:t>
            </a:r>
          </a:p>
        </p:txBody>
      </p:sp>
      <p:pic>
        <p:nvPicPr>
          <p:cNvPr id="4" name="Picture 3"/>
          <p:cNvPicPr>
            <a:picLocks noChangeAspect="1"/>
          </p:cNvPicPr>
          <p:nvPr/>
        </p:nvPicPr>
        <p:blipFill>
          <a:blip r:embed="rId2"/>
          <a:stretch>
            <a:fillRect/>
          </a:stretch>
        </p:blipFill>
        <p:spPr>
          <a:xfrm>
            <a:off x="2032021" y="1789435"/>
            <a:ext cx="5080000" cy="5080000"/>
          </a:xfrm>
          <a:prstGeom prst="rect">
            <a:avLst/>
          </a:prstGeom>
        </p:spPr>
      </p:pic>
    </p:spTree>
    <p:extLst>
      <p:ext uri="{BB962C8B-B14F-4D97-AF65-F5344CB8AC3E}">
        <p14:creationId xmlns:p14="http://schemas.microsoft.com/office/powerpoint/2010/main" val="18544688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DBD8C-3BB3-8CF4-AD4D-ED5F8FC81A89}"/>
              </a:ext>
            </a:extLst>
          </p:cNvPr>
          <p:cNvSpPr>
            <a:spLocks noGrp="1"/>
          </p:cNvSpPr>
          <p:nvPr>
            <p:ph type="title"/>
          </p:nvPr>
        </p:nvSpPr>
        <p:spPr>
          <a:xfrm>
            <a:off x="457200" y="274638"/>
            <a:ext cx="7467600" cy="1143000"/>
          </a:xfrm>
        </p:spPr>
        <p:txBody>
          <a:bodyPr anchor="ctr">
            <a:normAutofit/>
          </a:bodyPr>
          <a:lstStyle/>
          <a:p>
            <a:r>
              <a:rPr lang="en-GB"/>
              <a:t>Female sport:</a:t>
            </a:r>
          </a:p>
        </p:txBody>
      </p:sp>
      <p:pic>
        <p:nvPicPr>
          <p:cNvPr id="1028" name="Picture 4" descr="Wales Women on the brink of history as they fight for World Cup  qualification | Football News | Sky Sports">
            <a:extLst>
              <a:ext uri="{FF2B5EF4-FFF2-40B4-BE49-F238E27FC236}">
                <a16:creationId xmlns:a16="http://schemas.microsoft.com/office/drawing/2014/main" id="{CA81806C-5EF5-15F4-A1EE-9C70635B213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l="25260" r="29282" b="-2"/>
          <a:stretch/>
        </p:blipFill>
        <p:spPr bwMode="auto">
          <a:xfrm>
            <a:off x="457200" y="1600200"/>
            <a:ext cx="3657600" cy="4525963"/>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93A92F2-8D3D-38EF-AE60-46C8411A8D4E}"/>
              </a:ext>
            </a:extLst>
          </p:cNvPr>
          <p:cNvSpPr>
            <a:spLocks noGrp="1"/>
          </p:cNvSpPr>
          <p:nvPr>
            <p:ph sz="half" idx="2"/>
          </p:nvPr>
        </p:nvSpPr>
        <p:spPr>
          <a:xfrm>
            <a:off x="4267200" y="1600200"/>
            <a:ext cx="3657600" cy="4525963"/>
          </a:xfrm>
        </p:spPr>
        <p:txBody>
          <a:bodyPr>
            <a:normAutofit/>
          </a:bodyPr>
          <a:lstStyle/>
          <a:p>
            <a:r>
              <a:rPr lang="en-GB" dirty="0"/>
              <a:t>Football</a:t>
            </a:r>
          </a:p>
          <a:p>
            <a:r>
              <a:rPr lang="en-GB" dirty="0"/>
              <a:t>Rugby</a:t>
            </a:r>
          </a:p>
          <a:p>
            <a:r>
              <a:rPr lang="en-GB" dirty="0"/>
              <a:t>Sponsorships</a:t>
            </a:r>
          </a:p>
          <a:p>
            <a:endParaRPr lang="en-GB" dirty="0"/>
          </a:p>
          <a:p>
            <a:r>
              <a:rPr lang="en-GB" dirty="0"/>
              <a:t>Find some statistics on female sport and sponsorship. Is it growing? By how much and what sports?</a:t>
            </a:r>
          </a:p>
        </p:txBody>
      </p:sp>
    </p:spTree>
    <p:extLst>
      <p:ext uri="{BB962C8B-B14F-4D97-AF65-F5344CB8AC3E}">
        <p14:creationId xmlns:p14="http://schemas.microsoft.com/office/powerpoint/2010/main" val="5190542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1124744"/>
            <a:ext cx="8640960" cy="1027544"/>
          </a:xfrm>
        </p:spPr>
        <p:txBody>
          <a:bodyPr>
            <a:normAutofit/>
          </a:bodyPr>
          <a:lstStyle/>
          <a:p>
            <a:pPr algn="l"/>
            <a:r>
              <a:rPr lang="en-GB" dirty="0"/>
              <a:t>Adult Community Sport</a:t>
            </a:r>
          </a:p>
        </p:txBody>
      </p:sp>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sp>
        <p:nvSpPr>
          <p:cNvPr id="4" name="TextBox 3"/>
          <p:cNvSpPr txBox="1"/>
          <p:nvPr/>
        </p:nvSpPr>
        <p:spPr>
          <a:xfrm>
            <a:off x="0" y="2420888"/>
            <a:ext cx="8784976" cy="4247317"/>
          </a:xfrm>
          <a:prstGeom prst="rect">
            <a:avLst/>
          </a:prstGeom>
          <a:noFill/>
        </p:spPr>
        <p:txBody>
          <a:bodyPr wrap="square" rtlCol="0">
            <a:spAutoFit/>
          </a:bodyPr>
          <a:lstStyle/>
          <a:p>
            <a:r>
              <a:rPr lang="en-GB" dirty="0"/>
              <a:t>The population becoming more health conscious and aware will lead to increased participation : government campaigns like This Girl Can will support this growth.</a:t>
            </a:r>
          </a:p>
          <a:p>
            <a:endParaRPr lang="en-GB" dirty="0"/>
          </a:p>
          <a:p>
            <a:r>
              <a:rPr lang="en-GB" dirty="0"/>
              <a:t>New trends may lead to brand new ways of exercising ( current such as cross fit , kettle bells , yoga may fade out as others have)</a:t>
            </a:r>
          </a:p>
          <a:p>
            <a:endParaRPr lang="en-GB" dirty="0"/>
          </a:p>
          <a:p>
            <a:r>
              <a:rPr lang="en-GB" dirty="0"/>
              <a:t>A big increase in solo sports such as running, cycling and surfing. Improvements in technology will increase participation as it will enhance the sport and experiences for some. This can be shared more easily and will help promote and grow activities.  (go pros, surfing watch, apps)</a:t>
            </a:r>
          </a:p>
          <a:p>
            <a:endParaRPr lang="en-GB" dirty="0"/>
          </a:p>
          <a:p>
            <a:r>
              <a:rPr lang="en-GB" dirty="0"/>
              <a:t>Some team sports may suffer as there are more demands being placed on people and time / work constraints may lead to these people deciding to go down the solo sport route. </a:t>
            </a:r>
          </a:p>
          <a:p>
            <a:endParaRPr lang="en-GB" dirty="0"/>
          </a:p>
        </p:txBody>
      </p:sp>
    </p:spTree>
    <p:extLst>
      <p:ext uri="{BB962C8B-B14F-4D97-AF65-F5344CB8AC3E}">
        <p14:creationId xmlns:p14="http://schemas.microsoft.com/office/powerpoint/2010/main" val="9167173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1124744"/>
            <a:ext cx="8640960" cy="1027544"/>
          </a:xfrm>
        </p:spPr>
        <p:txBody>
          <a:bodyPr>
            <a:normAutofit/>
          </a:bodyPr>
          <a:lstStyle/>
          <a:p>
            <a:pPr algn="l"/>
            <a:r>
              <a:rPr lang="en-GB" dirty="0"/>
              <a:t>Adult Community Sport</a:t>
            </a:r>
          </a:p>
        </p:txBody>
      </p:sp>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528" y="4517281"/>
            <a:ext cx="2095500" cy="2190750"/>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44379" y="2229462"/>
            <a:ext cx="2819400" cy="1619250"/>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04048" y="4769768"/>
            <a:ext cx="4059731" cy="2088232"/>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4470" y="2081039"/>
            <a:ext cx="2619375" cy="1743075"/>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262312" y="2744213"/>
            <a:ext cx="2619375" cy="1743075"/>
          </a:xfrm>
          <a:prstGeom prst="rect">
            <a:avLst/>
          </a:prstGeom>
        </p:spPr>
      </p:pic>
      <p:pic>
        <p:nvPicPr>
          <p:cNvPr id="4" name="Picture 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558116" y="5222679"/>
            <a:ext cx="2152971" cy="1013937"/>
          </a:xfrm>
          <a:prstGeom prst="rect">
            <a:avLst/>
          </a:prstGeom>
        </p:spPr>
      </p:pic>
    </p:spTree>
    <p:extLst>
      <p:ext uri="{BB962C8B-B14F-4D97-AF65-F5344CB8AC3E}">
        <p14:creationId xmlns:p14="http://schemas.microsoft.com/office/powerpoint/2010/main" val="2431701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55380" y="0"/>
            <a:ext cx="5616624" cy="3225764"/>
          </a:xfrm>
          <a:prstGeom prst="rect">
            <a:avLst/>
          </a:prstGeom>
        </p:spPr>
      </p:pic>
      <p:pic>
        <p:nvPicPr>
          <p:cNvPr id="12" name="Picture 11"/>
          <p:cNvPicPr>
            <a:picLocks noChangeAspect="1"/>
          </p:cNvPicPr>
          <p:nvPr/>
        </p:nvPicPr>
        <p:blipFill>
          <a:blip r:embed="rId3"/>
          <a:stretch>
            <a:fillRect/>
          </a:stretch>
        </p:blipFill>
        <p:spPr>
          <a:xfrm>
            <a:off x="0" y="0"/>
            <a:ext cx="3387966" cy="1988840"/>
          </a:xfrm>
          <a:prstGeom prst="rect">
            <a:avLst/>
          </a:prstGeom>
        </p:spPr>
      </p:pic>
      <p:pic>
        <p:nvPicPr>
          <p:cNvPr id="13" name="Picture 12"/>
          <p:cNvPicPr>
            <a:picLocks noChangeAspect="1"/>
          </p:cNvPicPr>
          <p:nvPr/>
        </p:nvPicPr>
        <p:blipFill>
          <a:blip r:embed="rId4"/>
          <a:stretch>
            <a:fillRect/>
          </a:stretch>
        </p:blipFill>
        <p:spPr>
          <a:xfrm>
            <a:off x="396173" y="2132856"/>
            <a:ext cx="2987824" cy="1867390"/>
          </a:xfrm>
          <a:prstGeom prst="rect">
            <a:avLst/>
          </a:prstGeom>
        </p:spPr>
      </p:pic>
      <p:sp>
        <p:nvSpPr>
          <p:cNvPr id="14" name="TextBox 13"/>
          <p:cNvSpPr txBox="1"/>
          <p:nvPr/>
        </p:nvSpPr>
        <p:spPr>
          <a:xfrm>
            <a:off x="3707904" y="3501008"/>
            <a:ext cx="5328592" cy="2031325"/>
          </a:xfrm>
          <a:prstGeom prst="rect">
            <a:avLst/>
          </a:prstGeom>
          <a:noFill/>
        </p:spPr>
        <p:txBody>
          <a:bodyPr wrap="square" rtlCol="0">
            <a:spAutoFit/>
          </a:bodyPr>
          <a:lstStyle/>
          <a:p>
            <a:r>
              <a:rPr lang="en-US" dirty="0"/>
              <a:t>Entry fee- average fee £35</a:t>
            </a:r>
          </a:p>
          <a:p>
            <a:endParaRPr lang="en-US" dirty="0"/>
          </a:p>
          <a:p>
            <a:r>
              <a:rPr lang="en-US" dirty="0"/>
              <a:t>Over 4000 participants</a:t>
            </a:r>
          </a:p>
          <a:p>
            <a:endParaRPr lang="en-US" dirty="0"/>
          </a:p>
          <a:p>
            <a:r>
              <a:rPr lang="en-US" dirty="0"/>
              <a:t>£140000</a:t>
            </a:r>
          </a:p>
          <a:p>
            <a:endParaRPr lang="en-US" dirty="0"/>
          </a:p>
          <a:p>
            <a:r>
              <a:rPr lang="en-US" dirty="0"/>
              <a:t>1 weekend </a:t>
            </a:r>
            <a:r>
              <a:rPr lang="mr-IN" dirty="0"/>
              <a:t>–</a:t>
            </a:r>
            <a:r>
              <a:rPr lang="en-US" dirty="0"/>
              <a:t> 2 days</a:t>
            </a:r>
          </a:p>
        </p:txBody>
      </p:sp>
      <p:sp>
        <p:nvSpPr>
          <p:cNvPr id="15" name="Rectangle 14"/>
          <p:cNvSpPr/>
          <p:nvPr/>
        </p:nvSpPr>
        <p:spPr>
          <a:xfrm>
            <a:off x="1028310" y="4797152"/>
            <a:ext cx="1723549" cy="923330"/>
          </a:xfrm>
          <a:prstGeom prst="rect">
            <a:avLst/>
          </a:prstGeom>
          <a:noFill/>
        </p:spPr>
        <p:txBody>
          <a:bodyPr wrap="none" lIns="91440" tIns="45720" rIns="91440" bIns="45720">
            <a:spAutoFit/>
          </a:bodyPr>
          <a:lstStyle/>
          <a:p>
            <a:pPr algn="ctr"/>
            <a:r>
              <a:rPr lang="en-GB" sz="5400" b="1" cap="none" spc="0">
                <a:ln w="9525">
                  <a:solidFill>
                    <a:schemeClr val="bg1"/>
                  </a:solidFill>
                  <a:prstDash val="solid"/>
                </a:ln>
                <a:solidFill>
                  <a:schemeClr val="tx1"/>
                </a:solidFill>
                <a:effectLst>
                  <a:outerShdw blurRad="12700" dist="38100" dir="2700000" algn="tl" rotWithShape="0">
                    <a:schemeClr val="bg1">
                      <a:lumMod val="50000"/>
                    </a:schemeClr>
                  </a:outerShdw>
                </a:effectLst>
              </a:rPr>
              <a:t>2017</a:t>
            </a:r>
            <a:endPar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6054887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7704" y="2243626"/>
            <a:ext cx="4968552" cy="31968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Oval Callout 3"/>
          <p:cNvSpPr/>
          <p:nvPr/>
        </p:nvSpPr>
        <p:spPr>
          <a:xfrm>
            <a:off x="7056266" y="1052736"/>
            <a:ext cx="2010124" cy="1800200"/>
          </a:xfrm>
          <a:prstGeom prst="wedgeEllipseCallout">
            <a:avLst>
              <a:gd name="adj1" fmla="val -56267"/>
              <a:gd name="adj2" fmla="val 43547"/>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“We want to be the best we can be”</a:t>
            </a:r>
          </a:p>
        </p:txBody>
      </p:sp>
      <p:sp>
        <p:nvSpPr>
          <p:cNvPr id="5" name="Oval Callout 4"/>
          <p:cNvSpPr/>
          <p:nvPr/>
        </p:nvSpPr>
        <p:spPr>
          <a:xfrm>
            <a:off x="212466" y="982820"/>
            <a:ext cx="2952328" cy="2251289"/>
          </a:xfrm>
          <a:prstGeom prst="wedgeEllipseCallout">
            <a:avLst>
              <a:gd name="adj1" fmla="val 54518"/>
              <a:gd name="adj2" fmla="val 43707"/>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“We want to be known across the world for our sporting achievements”</a:t>
            </a:r>
          </a:p>
        </p:txBody>
      </p:sp>
      <p:sp>
        <p:nvSpPr>
          <p:cNvPr id="7" name="Oval Callout 6"/>
          <p:cNvSpPr/>
          <p:nvPr/>
        </p:nvSpPr>
        <p:spPr>
          <a:xfrm>
            <a:off x="3707904" y="5052281"/>
            <a:ext cx="2370164" cy="1800200"/>
          </a:xfrm>
          <a:prstGeom prst="wedgeEllipseCallout">
            <a:avLst>
              <a:gd name="adj1" fmla="val -2630"/>
              <a:gd name="adj2" fmla="val -66381"/>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Unite a proud sporting nation- Team Wales, I am Wales</a:t>
            </a:r>
          </a:p>
        </p:txBody>
      </p:sp>
      <p:sp>
        <p:nvSpPr>
          <p:cNvPr id="8" name="Oval Callout 7"/>
          <p:cNvSpPr/>
          <p:nvPr/>
        </p:nvSpPr>
        <p:spPr>
          <a:xfrm>
            <a:off x="683568" y="4869160"/>
            <a:ext cx="2010124" cy="1800200"/>
          </a:xfrm>
          <a:prstGeom prst="wedgeEllipseCallout">
            <a:avLst>
              <a:gd name="adj1" fmla="val 44217"/>
              <a:gd name="adj2" fmla="val -67897"/>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Top 8 elite sports delivering systematic talent ID</a:t>
            </a:r>
          </a:p>
        </p:txBody>
      </p:sp>
      <p:sp>
        <p:nvSpPr>
          <p:cNvPr id="9" name="Oval Callout 8"/>
          <p:cNvSpPr/>
          <p:nvPr/>
        </p:nvSpPr>
        <p:spPr>
          <a:xfrm>
            <a:off x="7028656" y="4653136"/>
            <a:ext cx="2010124" cy="1800200"/>
          </a:xfrm>
          <a:prstGeom prst="wedgeEllipseCallout">
            <a:avLst>
              <a:gd name="adj1" fmla="val -75957"/>
              <a:gd name="adj2" fmla="val -43637"/>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Targets for our Welsh elite athletes</a:t>
            </a:r>
          </a:p>
        </p:txBody>
      </p:sp>
    </p:spTree>
    <p:extLst>
      <p:ext uri="{BB962C8B-B14F-4D97-AF65-F5344CB8AC3E}">
        <p14:creationId xmlns:p14="http://schemas.microsoft.com/office/powerpoint/2010/main" val="15383156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1124744"/>
            <a:ext cx="8640960" cy="1027544"/>
          </a:xfrm>
        </p:spPr>
        <p:txBody>
          <a:bodyPr>
            <a:normAutofit/>
          </a:bodyPr>
          <a:lstStyle/>
          <a:p>
            <a:pPr algn="l"/>
            <a:r>
              <a:rPr lang="en-GB" dirty="0"/>
              <a:t>Elite Sport Development</a:t>
            </a:r>
          </a:p>
        </p:txBody>
      </p:sp>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sp>
        <p:nvSpPr>
          <p:cNvPr id="4" name="TextBox 3"/>
          <p:cNvSpPr txBox="1"/>
          <p:nvPr/>
        </p:nvSpPr>
        <p:spPr>
          <a:xfrm>
            <a:off x="0" y="2420888"/>
            <a:ext cx="8784976" cy="3139321"/>
          </a:xfrm>
          <a:prstGeom prst="rect">
            <a:avLst/>
          </a:prstGeom>
          <a:noFill/>
        </p:spPr>
        <p:txBody>
          <a:bodyPr wrap="square" rtlCol="0">
            <a:spAutoFit/>
          </a:bodyPr>
          <a:lstStyle/>
          <a:p>
            <a:pPr marL="285750" indent="-285750">
              <a:buFont typeface="Wingdings" panose="05000000000000000000" pitchFamily="2" charset="2"/>
              <a:buChar char="ü"/>
            </a:pPr>
            <a:r>
              <a:rPr lang="en-GB" dirty="0"/>
              <a:t>Decrease in government funding</a:t>
            </a:r>
          </a:p>
          <a:p>
            <a:pPr marL="285750" indent="-285750">
              <a:buFont typeface="Wingdings" panose="05000000000000000000" pitchFamily="2" charset="2"/>
              <a:buChar char="ü"/>
            </a:pPr>
            <a:r>
              <a:rPr lang="en-GB" dirty="0"/>
              <a:t>Funding more reliant on sponsorship</a:t>
            </a:r>
          </a:p>
          <a:p>
            <a:pPr marL="285750" indent="-285750">
              <a:buFont typeface="Wingdings" panose="05000000000000000000" pitchFamily="2" charset="2"/>
              <a:buChar char="ü"/>
            </a:pPr>
            <a:r>
              <a:rPr lang="en-GB" dirty="0"/>
              <a:t>Sports like football / golf that have big financial backing will continue to grow</a:t>
            </a:r>
          </a:p>
          <a:p>
            <a:pPr marL="285750" indent="-285750">
              <a:buFont typeface="Wingdings" panose="05000000000000000000" pitchFamily="2" charset="2"/>
              <a:buChar char="ü"/>
            </a:pPr>
            <a:r>
              <a:rPr lang="en-GB" dirty="0"/>
              <a:t>Improved pathways for certain targeted sports increasing the base</a:t>
            </a:r>
          </a:p>
          <a:p>
            <a:pPr marL="285750" indent="-285750">
              <a:buFont typeface="Wingdings" panose="05000000000000000000" pitchFamily="2" charset="2"/>
              <a:buChar char="ü"/>
            </a:pPr>
            <a:r>
              <a:rPr lang="en-GB" dirty="0"/>
              <a:t>Women and girls / disability sport placed more in the public eye</a:t>
            </a:r>
          </a:p>
          <a:p>
            <a:pPr marL="285750" indent="-285750">
              <a:buFont typeface="Wingdings" panose="05000000000000000000" pitchFamily="2" charset="2"/>
              <a:buChar char="ü"/>
            </a:pPr>
            <a:r>
              <a:rPr lang="en-GB" dirty="0"/>
              <a:t>US Sports could expand to franchises in the UK- If one is successful (NFL) others may follow this will create brand new pathways</a:t>
            </a:r>
          </a:p>
          <a:p>
            <a:pPr marL="285750" indent="-285750">
              <a:buFont typeface="Wingdings" panose="05000000000000000000" pitchFamily="2" charset="2"/>
              <a:buChar char="ü"/>
            </a:pPr>
            <a:r>
              <a:rPr lang="en-GB" dirty="0"/>
              <a:t>Huge pressure on athletes to achieve success to secure further funding </a:t>
            </a:r>
          </a:p>
          <a:p>
            <a:r>
              <a:rPr lang="en-GB" dirty="0"/>
              <a:t>  </a:t>
            </a:r>
          </a:p>
          <a:p>
            <a:endParaRPr lang="en-GB" dirty="0"/>
          </a:p>
          <a:p>
            <a:endParaRPr lang="en-GB" dirty="0"/>
          </a:p>
        </p:txBody>
      </p:sp>
    </p:spTree>
    <p:extLst>
      <p:ext uri="{BB962C8B-B14F-4D97-AF65-F5344CB8AC3E}">
        <p14:creationId xmlns:p14="http://schemas.microsoft.com/office/powerpoint/2010/main" val="16759344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pic>
        <p:nvPicPr>
          <p:cNvPr id="2060" name="Picture 12" descr="Image result for question of spor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3517" y="1124744"/>
            <a:ext cx="4424171" cy="2160240"/>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p:cNvSpPr txBox="1"/>
          <p:nvPr/>
        </p:nvSpPr>
        <p:spPr>
          <a:xfrm>
            <a:off x="503548" y="4507531"/>
            <a:ext cx="8280920" cy="646331"/>
          </a:xfrm>
          <a:prstGeom prst="rect">
            <a:avLst/>
          </a:prstGeom>
          <a:noFill/>
        </p:spPr>
        <p:txBody>
          <a:bodyPr wrap="square" rtlCol="0">
            <a:spAutoFit/>
          </a:bodyPr>
          <a:lstStyle/>
          <a:p>
            <a:endParaRPr lang="en-GB" dirty="0"/>
          </a:p>
          <a:p>
            <a:r>
              <a:rPr lang="en-GB" dirty="0"/>
              <a:t>Test your sports knowledge</a:t>
            </a:r>
          </a:p>
        </p:txBody>
      </p:sp>
      <p:pic>
        <p:nvPicPr>
          <p:cNvPr id="2" name="Picture 1">
            <a:extLst>
              <a:ext uri="{FF2B5EF4-FFF2-40B4-BE49-F238E27FC236}">
                <a16:creationId xmlns:a16="http://schemas.microsoft.com/office/drawing/2014/main" id="{5D73255C-676D-6142-A8A9-6967997B33A1}"/>
              </a:ext>
            </a:extLst>
          </p:cNvPr>
          <p:cNvPicPr>
            <a:picLocks noChangeAspect="1"/>
          </p:cNvPicPr>
          <p:nvPr/>
        </p:nvPicPr>
        <p:blipFill>
          <a:blip r:embed="rId3"/>
          <a:stretch>
            <a:fillRect/>
          </a:stretch>
        </p:blipFill>
        <p:spPr>
          <a:xfrm>
            <a:off x="4644008" y="3933056"/>
            <a:ext cx="4360021" cy="2441612"/>
          </a:xfrm>
          <a:prstGeom prst="rect">
            <a:avLst/>
          </a:prstGeom>
        </p:spPr>
      </p:pic>
    </p:spTree>
    <p:extLst>
      <p:ext uri="{BB962C8B-B14F-4D97-AF65-F5344CB8AC3E}">
        <p14:creationId xmlns:p14="http://schemas.microsoft.com/office/powerpoint/2010/main" val="11327830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1124744"/>
            <a:ext cx="8640960" cy="1027544"/>
          </a:xfrm>
        </p:spPr>
        <p:txBody>
          <a:bodyPr>
            <a:normAutofit/>
          </a:bodyPr>
          <a:lstStyle/>
          <a:p>
            <a:pPr algn="l"/>
            <a:r>
              <a:rPr lang="en-GB" dirty="0"/>
              <a:t>Technology and Elite Sport</a:t>
            </a:r>
          </a:p>
        </p:txBody>
      </p:sp>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sp>
        <p:nvSpPr>
          <p:cNvPr id="4" name="TextBox 3"/>
          <p:cNvSpPr txBox="1"/>
          <p:nvPr/>
        </p:nvSpPr>
        <p:spPr>
          <a:xfrm>
            <a:off x="0" y="2420888"/>
            <a:ext cx="8784976" cy="2585323"/>
          </a:xfrm>
          <a:prstGeom prst="rect">
            <a:avLst/>
          </a:prstGeom>
          <a:noFill/>
        </p:spPr>
        <p:txBody>
          <a:bodyPr wrap="square" rtlCol="0">
            <a:spAutoFit/>
          </a:bodyPr>
          <a:lstStyle/>
          <a:p>
            <a:pPr marL="285750" indent="-285750">
              <a:buFont typeface="Wingdings" panose="05000000000000000000" pitchFamily="2" charset="2"/>
              <a:buChar char="ü"/>
            </a:pPr>
            <a:r>
              <a:rPr lang="en-GB" dirty="0"/>
              <a:t>New technologies changing the way games are played / organised and delivered</a:t>
            </a:r>
          </a:p>
          <a:p>
            <a:pPr marL="285750" indent="-285750">
              <a:buFont typeface="Wingdings" panose="05000000000000000000" pitchFamily="2" charset="2"/>
              <a:buChar char="ü"/>
            </a:pPr>
            <a:r>
              <a:rPr lang="en-GB" dirty="0"/>
              <a:t>Will this be good or bad? </a:t>
            </a:r>
          </a:p>
          <a:p>
            <a:pPr marL="285750" indent="-285750">
              <a:buFont typeface="Wingdings" panose="05000000000000000000" pitchFamily="2" charset="2"/>
              <a:buChar char="ü"/>
            </a:pPr>
            <a:r>
              <a:rPr lang="en-GB" dirty="0"/>
              <a:t>New equipment improving sports / training methods</a:t>
            </a:r>
          </a:p>
          <a:p>
            <a:pPr marL="285750" indent="-285750">
              <a:buFont typeface="Wingdings" panose="05000000000000000000" pitchFamily="2" charset="2"/>
              <a:buChar char="ü"/>
            </a:pPr>
            <a:r>
              <a:rPr lang="en-GB" dirty="0"/>
              <a:t>Advances in sports science improving performance of elite sport participants</a:t>
            </a:r>
          </a:p>
          <a:p>
            <a:pPr marL="285750" indent="-285750">
              <a:buFont typeface="Wingdings" panose="05000000000000000000" pitchFamily="2" charset="2"/>
              <a:buChar char="ü"/>
            </a:pPr>
            <a:r>
              <a:rPr lang="en-GB" dirty="0"/>
              <a:t>What will be the impact? </a:t>
            </a:r>
          </a:p>
          <a:p>
            <a:endParaRPr lang="en-GB" dirty="0"/>
          </a:p>
          <a:p>
            <a:pPr marL="285750" indent="-285750">
              <a:buFont typeface="Wingdings" panose="05000000000000000000" pitchFamily="2" charset="2"/>
              <a:buChar char="ü"/>
            </a:pPr>
            <a:endParaRPr lang="en-GB" dirty="0"/>
          </a:p>
          <a:p>
            <a:endParaRPr lang="en-GB" dirty="0"/>
          </a:p>
          <a:p>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00161" y="5351373"/>
            <a:ext cx="2638641" cy="1482581"/>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418" y="4944524"/>
            <a:ext cx="3388286" cy="1897440"/>
          </a:xfrm>
          <a:prstGeom prst="rect">
            <a:avLst/>
          </a:prstGeom>
        </p:spPr>
      </p:pic>
      <p:pic>
        <p:nvPicPr>
          <p:cNvPr id="7" name="Picture 6">
            <a:extLst>
              <a:ext uri="{FF2B5EF4-FFF2-40B4-BE49-F238E27FC236}">
                <a16:creationId xmlns:a16="http://schemas.microsoft.com/office/drawing/2014/main" id="{415D3CDD-8558-8743-99B5-5F2C3F5C0204}"/>
              </a:ext>
            </a:extLst>
          </p:cNvPr>
          <p:cNvPicPr>
            <a:picLocks noChangeAspect="1"/>
          </p:cNvPicPr>
          <p:nvPr/>
        </p:nvPicPr>
        <p:blipFill>
          <a:blip r:embed="rId4"/>
          <a:stretch>
            <a:fillRect/>
          </a:stretch>
        </p:blipFill>
        <p:spPr>
          <a:xfrm>
            <a:off x="3566331" y="3999545"/>
            <a:ext cx="2727366" cy="1818244"/>
          </a:xfrm>
          <a:prstGeom prst="rect">
            <a:avLst/>
          </a:prstGeom>
        </p:spPr>
      </p:pic>
    </p:spTree>
    <p:extLst>
      <p:ext uri="{BB962C8B-B14F-4D97-AF65-F5344CB8AC3E}">
        <p14:creationId xmlns:p14="http://schemas.microsoft.com/office/powerpoint/2010/main" val="23914027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sp>
        <p:nvSpPr>
          <p:cNvPr id="7" name="Rectangle 6"/>
          <p:cNvSpPr/>
          <p:nvPr/>
        </p:nvSpPr>
        <p:spPr>
          <a:xfrm>
            <a:off x="3275856" y="2317078"/>
            <a:ext cx="2376264" cy="2246769"/>
          </a:xfrm>
          <a:prstGeom prst="rect">
            <a:avLst/>
          </a:prstGeom>
          <a:noFill/>
        </p:spPr>
        <p:txBody>
          <a:bodyPr wrap="square" lIns="91440" tIns="45720" rIns="91440" bIns="45720">
            <a:spAutoFit/>
            <a:scene3d>
              <a:camera prst="orthographicFront"/>
              <a:lightRig rig="balanced" dir="t">
                <a:rot lat="0" lon="0" rev="2100000"/>
              </a:lightRig>
            </a:scene3d>
            <a:sp3d extrusionH="57150" prstMaterial="metal">
              <a:bevelT w="38100" h="25400"/>
              <a:contourClr>
                <a:schemeClr val="bg2"/>
              </a:contourClr>
            </a:sp3d>
          </a:bodyPr>
          <a:lstStyle/>
          <a:p>
            <a:pPr algn="ctr"/>
            <a:r>
              <a:rPr lang="en-US" sz="14000" b="1" cap="none" spc="0" dirty="0">
                <a:ln w="50800"/>
                <a:solidFill>
                  <a:srgbClr val="FF0000"/>
                </a:solidFill>
                <a:effectLst/>
              </a:rPr>
              <a:t>?</a:t>
            </a:r>
          </a:p>
        </p:txBody>
      </p:sp>
      <p:sp>
        <p:nvSpPr>
          <p:cNvPr id="2" name="TextBox 1"/>
          <p:cNvSpPr txBox="1"/>
          <p:nvPr/>
        </p:nvSpPr>
        <p:spPr>
          <a:xfrm>
            <a:off x="886190" y="6127922"/>
            <a:ext cx="8064896" cy="646331"/>
          </a:xfrm>
          <a:prstGeom prst="rect">
            <a:avLst/>
          </a:prstGeom>
          <a:noFill/>
        </p:spPr>
        <p:txBody>
          <a:bodyPr wrap="square" rtlCol="0">
            <a:spAutoFit/>
          </a:bodyPr>
          <a:lstStyle/>
          <a:p>
            <a:pPr algn="ctr"/>
            <a:r>
              <a:rPr lang="en-GB" dirty="0"/>
              <a:t>Big events and success and failure of teams help to increase / decrease participation</a:t>
            </a:r>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8196" y="994655"/>
            <a:ext cx="2190750" cy="2085975"/>
          </a:xfrm>
          <a:prstGeom prst="rect">
            <a:avLst/>
          </a:prstGeom>
        </p:spPr>
      </p:pic>
      <p:pic>
        <p:nvPicPr>
          <p:cNvPr id="1028" name="Picture 4" descr="Barclays FA Women's Super League (@BarclaysFAWSL) | Twitter">
            <a:extLst>
              <a:ext uri="{FF2B5EF4-FFF2-40B4-BE49-F238E27FC236}">
                <a16:creationId xmlns:a16="http://schemas.microsoft.com/office/drawing/2014/main" id="{28C7A9DF-3AD4-B84C-B411-F74A4D0419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6791" y="3697735"/>
            <a:ext cx="2286000" cy="228600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World Cup 2026: FIFA confirms new 104-game format in USA, Canada &amp; Mexico">
            <a:extLst>
              <a:ext uri="{FF2B5EF4-FFF2-40B4-BE49-F238E27FC236}">
                <a16:creationId xmlns:a16="http://schemas.microsoft.com/office/drawing/2014/main" id="{E89CD1DE-A45F-0E31-1D38-0A6E257A5F5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536" y="4000067"/>
            <a:ext cx="3418518" cy="192040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2026 Winter Olympics - Wikipedia">
            <a:extLst>
              <a:ext uri="{FF2B5EF4-FFF2-40B4-BE49-F238E27FC236}">
                <a16:creationId xmlns:a16="http://schemas.microsoft.com/office/drawing/2014/main" id="{48347D18-5328-7639-C188-21565B9880F2}"/>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969266" y="919618"/>
            <a:ext cx="2276538" cy="25268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58074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09C29-11D8-5BE5-2172-589A2BC54E10}"/>
              </a:ext>
            </a:extLst>
          </p:cNvPr>
          <p:cNvSpPr>
            <a:spLocks noGrp="1"/>
          </p:cNvSpPr>
          <p:nvPr>
            <p:ph type="title"/>
          </p:nvPr>
        </p:nvSpPr>
        <p:spPr>
          <a:xfrm>
            <a:off x="-36512" y="332656"/>
            <a:ext cx="7467600" cy="1143000"/>
          </a:xfrm>
        </p:spPr>
        <p:txBody>
          <a:bodyPr anchor="ctr">
            <a:normAutofit/>
          </a:bodyPr>
          <a:lstStyle/>
          <a:p>
            <a:pPr algn="ctr">
              <a:lnSpc>
                <a:spcPct val="90000"/>
              </a:lnSpc>
            </a:pPr>
            <a:r>
              <a:rPr lang="en-GB" sz="3600" dirty="0"/>
              <a:t>What is going to impact the winter Olympics?</a:t>
            </a:r>
          </a:p>
        </p:txBody>
      </p:sp>
      <p:pic>
        <p:nvPicPr>
          <p:cNvPr id="3074" name="Picture 2" descr="2026 Winter Olympics - Wikipedia">
            <a:extLst>
              <a:ext uri="{FF2B5EF4-FFF2-40B4-BE49-F238E27FC236}">
                <a16:creationId xmlns:a16="http://schemas.microsoft.com/office/drawing/2014/main" id="{30C9860F-3E25-AD9A-88A8-59D03FEB1CA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2154317" y="1600200"/>
            <a:ext cx="4073366" cy="4525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94840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1124744"/>
            <a:ext cx="8640960" cy="1027544"/>
          </a:xfrm>
        </p:spPr>
        <p:txBody>
          <a:bodyPr>
            <a:normAutofit/>
          </a:bodyPr>
          <a:lstStyle/>
          <a:p>
            <a:pPr algn="l"/>
            <a:r>
              <a:rPr lang="en-GB" dirty="0"/>
              <a:t>Facilities</a:t>
            </a:r>
          </a:p>
        </p:txBody>
      </p:sp>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sp>
        <p:nvSpPr>
          <p:cNvPr id="7" name="TextBox 6"/>
          <p:cNvSpPr txBox="1"/>
          <p:nvPr/>
        </p:nvSpPr>
        <p:spPr>
          <a:xfrm>
            <a:off x="251520" y="2060848"/>
            <a:ext cx="8496944" cy="1477328"/>
          </a:xfrm>
          <a:prstGeom prst="rect">
            <a:avLst/>
          </a:prstGeom>
          <a:noFill/>
        </p:spPr>
        <p:txBody>
          <a:bodyPr wrap="square" rtlCol="0">
            <a:spAutoFit/>
          </a:bodyPr>
          <a:lstStyle/>
          <a:p>
            <a:pPr marL="285750" indent="-285750">
              <a:buFont typeface="Wingdings" panose="05000000000000000000" pitchFamily="2" charset="2"/>
              <a:buChar char="q"/>
            </a:pPr>
            <a:r>
              <a:rPr lang="en-GB" dirty="0"/>
              <a:t>New facilities will be needed to support the increase demand for sport and activity</a:t>
            </a:r>
          </a:p>
          <a:p>
            <a:pPr marL="285750" indent="-285750">
              <a:buFont typeface="Wingdings" panose="05000000000000000000" pitchFamily="2" charset="2"/>
              <a:buChar char="q"/>
            </a:pPr>
            <a:r>
              <a:rPr lang="en-GB" dirty="0"/>
              <a:t>A range of new facilities to be used- we have seen the use of night clubs / disused factories for cross fit. What will be next?</a:t>
            </a:r>
          </a:p>
          <a:p>
            <a:pPr marL="285750" indent="-285750">
              <a:buFont typeface="Wingdings" panose="05000000000000000000" pitchFamily="2" charset="2"/>
              <a:buChar char="q"/>
            </a:pPr>
            <a:r>
              <a:rPr lang="en-GB" dirty="0"/>
              <a:t>Schools to be utilised and developed as sports venues</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7624" y="3538176"/>
            <a:ext cx="6639648" cy="3319824"/>
          </a:xfrm>
          <a:prstGeom prst="rect">
            <a:avLst/>
          </a:prstGeom>
        </p:spPr>
      </p:pic>
    </p:spTree>
    <p:extLst>
      <p:ext uri="{BB962C8B-B14F-4D97-AF65-F5344CB8AC3E}">
        <p14:creationId xmlns:p14="http://schemas.microsoft.com/office/powerpoint/2010/main" val="24043928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1124744"/>
            <a:ext cx="8640960" cy="1027544"/>
          </a:xfrm>
        </p:spPr>
        <p:txBody>
          <a:bodyPr>
            <a:normAutofit/>
          </a:bodyPr>
          <a:lstStyle/>
          <a:p>
            <a:pPr algn="l"/>
            <a:r>
              <a:rPr lang="en-GB" dirty="0"/>
              <a:t>Facilities</a:t>
            </a:r>
          </a:p>
        </p:txBody>
      </p:sp>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sp>
        <p:nvSpPr>
          <p:cNvPr id="7" name="TextBox 6"/>
          <p:cNvSpPr txBox="1"/>
          <p:nvPr/>
        </p:nvSpPr>
        <p:spPr>
          <a:xfrm>
            <a:off x="251520" y="2060848"/>
            <a:ext cx="8496944" cy="646331"/>
          </a:xfrm>
          <a:prstGeom prst="rect">
            <a:avLst/>
          </a:prstGeom>
          <a:noFill/>
        </p:spPr>
        <p:txBody>
          <a:bodyPr wrap="square" rtlCol="0">
            <a:spAutoFit/>
          </a:bodyPr>
          <a:lstStyle/>
          <a:p>
            <a:r>
              <a:rPr lang="en-GB" dirty="0"/>
              <a:t>Will the budget gym offer dominate the market, what will happen to council run facilities (trusts).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74125" y="3356992"/>
            <a:ext cx="4390628" cy="1937042"/>
          </a:xfrm>
          <a:prstGeom prst="rect">
            <a:avLst/>
          </a:prstGeom>
        </p:spPr>
      </p:pic>
      <p:pic>
        <p:nvPicPr>
          <p:cNvPr id="4098" name="Picture 2" descr="PureGym - Wikipedia">
            <a:extLst>
              <a:ext uri="{FF2B5EF4-FFF2-40B4-BE49-F238E27FC236}">
                <a16:creationId xmlns:a16="http://schemas.microsoft.com/office/drawing/2014/main" id="{7DEBA838-BD9C-C645-A3FF-CCD4AD5133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3444211"/>
            <a:ext cx="3810000" cy="1819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06086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1124744"/>
            <a:ext cx="8640960" cy="1027544"/>
          </a:xfrm>
        </p:spPr>
        <p:txBody>
          <a:bodyPr>
            <a:normAutofit/>
          </a:bodyPr>
          <a:lstStyle/>
          <a:p>
            <a:pPr algn="l"/>
            <a:r>
              <a:rPr lang="en-GB" dirty="0"/>
              <a:t>Facilities</a:t>
            </a:r>
          </a:p>
        </p:txBody>
      </p:sp>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sp>
        <p:nvSpPr>
          <p:cNvPr id="7" name="TextBox 6"/>
          <p:cNvSpPr txBox="1"/>
          <p:nvPr/>
        </p:nvSpPr>
        <p:spPr>
          <a:xfrm>
            <a:off x="251520" y="2060848"/>
            <a:ext cx="8496944" cy="646331"/>
          </a:xfrm>
          <a:prstGeom prst="rect">
            <a:avLst/>
          </a:prstGeom>
          <a:noFill/>
        </p:spPr>
        <p:txBody>
          <a:bodyPr wrap="square" rtlCol="0">
            <a:spAutoFit/>
          </a:bodyPr>
          <a:lstStyle/>
          <a:p>
            <a:r>
              <a:rPr lang="en-GB" dirty="0"/>
              <a:t>Elite sports will grow  with new or extended sports stadiums. What impact will this have on community sport? </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5656" y="2705100"/>
            <a:ext cx="6350000" cy="4152900"/>
          </a:xfrm>
          <a:prstGeom prst="rect">
            <a:avLst/>
          </a:prstGeom>
        </p:spPr>
      </p:pic>
    </p:spTree>
    <p:extLst>
      <p:ext uri="{BB962C8B-B14F-4D97-AF65-F5344CB8AC3E}">
        <p14:creationId xmlns:p14="http://schemas.microsoft.com/office/powerpoint/2010/main" val="16971295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22ED9DF-A255-D34A-922F-76A06F3BEB76}"/>
              </a:ext>
            </a:extLst>
          </p:cNvPr>
          <p:cNvPicPr>
            <a:picLocks noChangeAspect="1"/>
          </p:cNvPicPr>
          <p:nvPr/>
        </p:nvPicPr>
        <p:blipFill>
          <a:blip r:embed="rId2"/>
          <a:stretch>
            <a:fillRect/>
          </a:stretch>
        </p:blipFill>
        <p:spPr>
          <a:xfrm>
            <a:off x="251519" y="116632"/>
            <a:ext cx="8695305" cy="5760640"/>
          </a:xfrm>
          <a:prstGeom prst="rect">
            <a:avLst/>
          </a:prstGeom>
        </p:spPr>
      </p:pic>
      <p:sp>
        <p:nvSpPr>
          <p:cNvPr id="3" name="TextBox 2">
            <a:extLst>
              <a:ext uri="{FF2B5EF4-FFF2-40B4-BE49-F238E27FC236}">
                <a16:creationId xmlns:a16="http://schemas.microsoft.com/office/drawing/2014/main" id="{AD577F90-DF44-9C45-AA57-0CBB8061752E}"/>
              </a:ext>
            </a:extLst>
          </p:cNvPr>
          <p:cNvSpPr txBox="1"/>
          <p:nvPr/>
        </p:nvSpPr>
        <p:spPr>
          <a:xfrm>
            <a:off x="1403648" y="6556981"/>
            <a:ext cx="6295869" cy="300082"/>
          </a:xfrm>
          <a:prstGeom prst="rect">
            <a:avLst/>
          </a:prstGeom>
          <a:noFill/>
        </p:spPr>
        <p:txBody>
          <a:bodyPr wrap="square" rtlCol="0">
            <a:spAutoFit/>
          </a:bodyPr>
          <a:lstStyle/>
          <a:p>
            <a:pPr algn="ctr"/>
            <a:r>
              <a:rPr lang="en-US" sz="1350" dirty="0"/>
              <a:t>https://www.facebook.com/reel/620727704062506</a:t>
            </a:r>
          </a:p>
        </p:txBody>
      </p:sp>
    </p:spTree>
    <p:extLst>
      <p:ext uri="{BB962C8B-B14F-4D97-AF65-F5344CB8AC3E}">
        <p14:creationId xmlns:p14="http://schemas.microsoft.com/office/powerpoint/2010/main" val="19943887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F432D8F-F045-CA48-AD5F-773284CBC057}"/>
              </a:ext>
            </a:extLst>
          </p:cNvPr>
          <p:cNvPicPr>
            <a:picLocks noChangeAspect="1"/>
          </p:cNvPicPr>
          <p:nvPr/>
        </p:nvPicPr>
        <p:blipFill rotWithShape="1">
          <a:blip r:embed="rId2"/>
          <a:srcRect r="18054" b="7692"/>
          <a:stretch/>
        </p:blipFill>
        <p:spPr>
          <a:xfrm>
            <a:off x="15" y="1637887"/>
            <a:ext cx="9143985" cy="5143493"/>
          </a:xfrm>
          <a:prstGeom prst="rect">
            <a:avLst/>
          </a:prstGeom>
        </p:spPr>
      </p:pic>
      <p:sp>
        <p:nvSpPr>
          <p:cNvPr id="5" name="Title 4"/>
          <p:cNvSpPr>
            <a:spLocks noGrp="1"/>
          </p:cNvSpPr>
          <p:nvPr>
            <p:ph type="title"/>
          </p:nvPr>
        </p:nvSpPr>
        <p:spPr>
          <a:xfrm>
            <a:off x="2195736" y="-23337"/>
            <a:ext cx="4964858" cy="1008731"/>
          </a:xfrm>
        </p:spPr>
        <p:txBody>
          <a:bodyPr>
            <a:normAutofit/>
          </a:bodyPr>
          <a:lstStyle/>
          <a:p>
            <a:pPr algn="ctr"/>
            <a:r>
              <a:rPr lang="en-US" sz="3000" u="sng" dirty="0"/>
              <a:t>The cost of the </a:t>
            </a:r>
            <a:r>
              <a:rPr lang="en-US" sz="3000" u="sng" dirty="0" err="1"/>
              <a:t>Tottenham</a:t>
            </a:r>
            <a:r>
              <a:rPr lang="en-US" sz="3000" u="sng" dirty="0"/>
              <a:t> Hotspur Stadium </a:t>
            </a:r>
          </a:p>
        </p:txBody>
      </p:sp>
      <p:sp>
        <p:nvSpPr>
          <p:cNvPr id="6" name="Content Placeholder 5"/>
          <p:cNvSpPr>
            <a:spLocks noGrp="1"/>
          </p:cNvSpPr>
          <p:nvPr>
            <p:ph idx="1"/>
          </p:nvPr>
        </p:nvSpPr>
        <p:spPr>
          <a:xfrm>
            <a:off x="4143292" y="4346556"/>
            <a:ext cx="4965379" cy="2829758"/>
          </a:xfrm>
        </p:spPr>
        <p:txBody>
          <a:bodyPr>
            <a:normAutofit fontScale="92500"/>
          </a:bodyPr>
          <a:lstStyle/>
          <a:p>
            <a:pPr marL="0" indent="0" algn="ctr">
              <a:buNone/>
            </a:pPr>
            <a:r>
              <a:rPr lang="en-US" sz="2700" b="1" dirty="0"/>
              <a:t>Original plan was £400 million</a:t>
            </a:r>
          </a:p>
          <a:p>
            <a:pPr marL="0" indent="0" algn="ctr">
              <a:buNone/>
            </a:pPr>
            <a:endParaRPr lang="en-US" sz="2700" b="1" dirty="0"/>
          </a:p>
          <a:p>
            <a:pPr marL="0" indent="0" algn="ctr">
              <a:buNone/>
            </a:pPr>
            <a:r>
              <a:rPr lang="en-US" sz="2700" b="1" dirty="0"/>
              <a:t>Revised to £750 million</a:t>
            </a:r>
          </a:p>
          <a:p>
            <a:pPr marL="0" indent="0" algn="ctr">
              <a:buNone/>
            </a:pPr>
            <a:endParaRPr lang="en-US" sz="2700" b="1" dirty="0"/>
          </a:p>
          <a:p>
            <a:pPr marL="0" indent="0" algn="ctr">
              <a:buNone/>
            </a:pPr>
            <a:r>
              <a:rPr lang="en-US" sz="2700" b="1" dirty="0"/>
              <a:t>Cost over 1 Billion </a:t>
            </a:r>
          </a:p>
          <a:p>
            <a:pPr marL="0" indent="0">
              <a:buNone/>
            </a:pPr>
            <a:r>
              <a:rPr lang="en-US" sz="1650" dirty="0"/>
              <a:t>	</a:t>
            </a:r>
          </a:p>
        </p:txBody>
      </p:sp>
      <p:sp>
        <p:nvSpPr>
          <p:cNvPr id="4" name="Slide Number Placeholder 3"/>
          <p:cNvSpPr>
            <a:spLocks noGrp="1"/>
          </p:cNvSpPr>
          <p:nvPr>
            <p:ph type="sldNum" sz="quarter" idx="12"/>
          </p:nvPr>
        </p:nvSpPr>
        <p:spPr>
          <a:xfrm>
            <a:off x="6457950" y="5624513"/>
            <a:ext cx="2057400" cy="273844"/>
          </a:xfrm>
        </p:spPr>
        <p:txBody>
          <a:bodyPr>
            <a:normAutofit/>
          </a:bodyPr>
          <a:lstStyle/>
          <a:p>
            <a:pPr>
              <a:spcAft>
                <a:spcPts val="450"/>
              </a:spcAft>
            </a:pPr>
            <a:fld id="{162F1D00-BD13-4404-86B0-79703945A0A7}" type="slidenum">
              <a:rPr lang="en-US">
                <a:solidFill>
                  <a:srgbClr val="FFFFFF"/>
                </a:solidFill>
              </a:rPr>
              <a:pPr>
                <a:spcAft>
                  <a:spcPts val="450"/>
                </a:spcAft>
              </a:pPr>
              <a:t>40</a:t>
            </a:fld>
            <a:endParaRPr lang="en-US">
              <a:solidFill>
                <a:srgbClr val="FFFFFF"/>
              </a:solidFill>
            </a:endParaRPr>
          </a:p>
        </p:txBody>
      </p:sp>
    </p:spTree>
    <p:extLst>
      <p:ext uri="{BB962C8B-B14F-4D97-AF65-F5344CB8AC3E}">
        <p14:creationId xmlns:p14="http://schemas.microsoft.com/office/powerpoint/2010/main" val="389302242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764704"/>
            <a:ext cx="8640960" cy="1027544"/>
          </a:xfrm>
        </p:spPr>
        <p:txBody>
          <a:bodyPr>
            <a:normAutofit/>
          </a:bodyPr>
          <a:lstStyle/>
          <a:p>
            <a:pPr algn="l"/>
            <a:r>
              <a:rPr lang="en-GB" dirty="0"/>
              <a:t>Facilities</a:t>
            </a:r>
          </a:p>
        </p:txBody>
      </p:sp>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sp>
        <p:nvSpPr>
          <p:cNvPr id="7" name="TextBox 6"/>
          <p:cNvSpPr txBox="1"/>
          <p:nvPr/>
        </p:nvSpPr>
        <p:spPr>
          <a:xfrm>
            <a:off x="251520" y="1876182"/>
            <a:ext cx="8496944" cy="369332"/>
          </a:xfrm>
          <a:prstGeom prst="rect">
            <a:avLst/>
          </a:prstGeom>
          <a:noFill/>
        </p:spPr>
        <p:txBody>
          <a:bodyPr wrap="square" rtlCol="0">
            <a:spAutoFit/>
          </a:bodyPr>
          <a:lstStyle/>
          <a:p>
            <a:r>
              <a:rPr lang="en-GB" dirty="0"/>
              <a:t>What will happen to grass roots sport? Funding is reducing. Climate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1640" y="2821521"/>
            <a:ext cx="6660232" cy="4054968"/>
          </a:xfrm>
          <a:prstGeom prst="rect">
            <a:avLst/>
          </a:prstGeom>
        </p:spPr>
      </p:pic>
    </p:spTree>
    <p:extLst>
      <p:ext uri="{BB962C8B-B14F-4D97-AF65-F5344CB8AC3E}">
        <p14:creationId xmlns:p14="http://schemas.microsoft.com/office/powerpoint/2010/main" val="7190941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1124744"/>
            <a:ext cx="8640960" cy="1027544"/>
          </a:xfrm>
        </p:spPr>
        <p:txBody>
          <a:bodyPr>
            <a:normAutofit/>
          </a:bodyPr>
          <a:lstStyle/>
          <a:p>
            <a:pPr algn="l"/>
            <a:r>
              <a:rPr lang="en-GB" dirty="0"/>
              <a:t>Facilities</a:t>
            </a:r>
          </a:p>
        </p:txBody>
      </p:sp>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sp>
        <p:nvSpPr>
          <p:cNvPr id="7" name="TextBox 6"/>
          <p:cNvSpPr txBox="1"/>
          <p:nvPr/>
        </p:nvSpPr>
        <p:spPr>
          <a:xfrm>
            <a:off x="251520" y="2060848"/>
            <a:ext cx="8496944" cy="369332"/>
          </a:xfrm>
          <a:prstGeom prst="rect">
            <a:avLst/>
          </a:prstGeom>
          <a:noFill/>
        </p:spPr>
        <p:txBody>
          <a:bodyPr wrap="square" rtlCol="0">
            <a:spAutoFit/>
          </a:bodyPr>
          <a:lstStyle/>
          <a:p>
            <a:r>
              <a:rPr lang="en-GB" dirty="0"/>
              <a:t>Advances in technology what will come next?</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158" y="2636912"/>
            <a:ext cx="4792960" cy="3196033"/>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44906" y="2430180"/>
            <a:ext cx="4099094" cy="2042914"/>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258052" y="4534215"/>
            <a:ext cx="3490412" cy="2323785"/>
          </a:xfrm>
          <a:prstGeom prst="rect">
            <a:avLst/>
          </a:prstGeom>
        </p:spPr>
      </p:pic>
      <p:sp>
        <p:nvSpPr>
          <p:cNvPr id="6" name="TextBox 5"/>
          <p:cNvSpPr txBox="1"/>
          <p:nvPr/>
        </p:nvSpPr>
        <p:spPr>
          <a:xfrm>
            <a:off x="179512" y="5949280"/>
            <a:ext cx="4865394" cy="646331"/>
          </a:xfrm>
          <a:prstGeom prst="rect">
            <a:avLst/>
          </a:prstGeom>
          <a:noFill/>
        </p:spPr>
        <p:txBody>
          <a:bodyPr wrap="square" rtlCol="0">
            <a:spAutoFit/>
          </a:bodyPr>
          <a:lstStyle/>
          <a:p>
            <a:r>
              <a:rPr lang="en-US" dirty="0"/>
              <a:t>https://</a:t>
            </a:r>
            <a:r>
              <a:rPr lang="en-US" dirty="0" err="1"/>
              <a:t>www.youtube.com</a:t>
            </a:r>
            <a:r>
              <a:rPr lang="en-US" dirty="0"/>
              <a:t>/</a:t>
            </a:r>
            <a:r>
              <a:rPr lang="en-US" dirty="0" err="1"/>
              <a:t>watch?v</a:t>
            </a:r>
            <a:r>
              <a:rPr lang="en-US" dirty="0"/>
              <a:t>=nGuOA_EJ8qk</a:t>
            </a:r>
          </a:p>
        </p:txBody>
      </p:sp>
    </p:spTree>
    <p:extLst>
      <p:ext uri="{BB962C8B-B14F-4D97-AF65-F5344CB8AC3E}">
        <p14:creationId xmlns:p14="http://schemas.microsoft.com/office/powerpoint/2010/main" val="16937025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1124744"/>
            <a:ext cx="8640960" cy="1027544"/>
          </a:xfrm>
        </p:spPr>
        <p:txBody>
          <a:bodyPr>
            <a:normAutofit/>
          </a:bodyPr>
          <a:lstStyle/>
          <a:p>
            <a:pPr algn="l"/>
            <a:r>
              <a:rPr lang="en-GB" dirty="0"/>
              <a:t>Facilities -  Accessibility</a:t>
            </a:r>
          </a:p>
        </p:txBody>
      </p:sp>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pic>
        <p:nvPicPr>
          <p:cNvPr id="10" name="Picture 9" descr="A picture containing outdoor, tree, nature, mountain&#10;&#10;Description automatically generated">
            <a:extLst>
              <a:ext uri="{FF2B5EF4-FFF2-40B4-BE49-F238E27FC236}">
                <a16:creationId xmlns:a16="http://schemas.microsoft.com/office/drawing/2014/main" id="{4FA7270A-EA74-EB4E-BFD3-10CD00E13A3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5400000">
            <a:off x="-428567" y="2572982"/>
            <a:ext cx="4705712" cy="3529284"/>
          </a:xfrm>
          <a:prstGeom prst="rect">
            <a:avLst/>
          </a:prstGeom>
        </p:spPr>
      </p:pic>
      <p:pic>
        <p:nvPicPr>
          <p:cNvPr id="12" name="Picture 11" descr="A picture containing tree, outdoor&#10;&#10;Description automatically generated">
            <a:extLst>
              <a:ext uri="{FF2B5EF4-FFF2-40B4-BE49-F238E27FC236}">
                <a16:creationId xmlns:a16="http://schemas.microsoft.com/office/drawing/2014/main" id="{DC5CC093-F4B0-B44C-B85A-EB142188E84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5308809" y="2712385"/>
            <a:ext cx="4333971" cy="3250478"/>
          </a:xfrm>
          <a:prstGeom prst="rect">
            <a:avLst/>
          </a:prstGeom>
        </p:spPr>
      </p:pic>
      <p:pic>
        <p:nvPicPr>
          <p:cNvPr id="14" name="Picture 13" descr="Graphical user interface&#10;&#10;Description automatically generated">
            <a:extLst>
              <a:ext uri="{FF2B5EF4-FFF2-40B4-BE49-F238E27FC236}">
                <a16:creationId xmlns:a16="http://schemas.microsoft.com/office/drawing/2014/main" id="{AFEA5858-DA5C-3D49-AE27-4E0528DA846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825083" y="3140968"/>
            <a:ext cx="1889321" cy="1889321"/>
          </a:xfrm>
          <a:prstGeom prst="rect">
            <a:avLst/>
          </a:prstGeom>
        </p:spPr>
      </p:pic>
    </p:spTree>
    <p:extLst>
      <p:ext uri="{BB962C8B-B14F-4D97-AF65-F5344CB8AC3E}">
        <p14:creationId xmlns:p14="http://schemas.microsoft.com/office/powerpoint/2010/main" val="167648096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56632-0246-E7E2-C59D-53005F89F950}"/>
              </a:ext>
            </a:extLst>
          </p:cNvPr>
          <p:cNvSpPr>
            <a:spLocks noGrp="1"/>
          </p:cNvSpPr>
          <p:nvPr>
            <p:ph type="ctrTitle"/>
          </p:nvPr>
        </p:nvSpPr>
        <p:spPr>
          <a:xfrm>
            <a:off x="-252536" y="548680"/>
            <a:ext cx="6480048" cy="2301240"/>
          </a:xfrm>
        </p:spPr>
        <p:txBody>
          <a:bodyPr anchor="t">
            <a:normAutofit/>
          </a:bodyPr>
          <a:lstStyle/>
          <a:p>
            <a:r>
              <a:rPr lang="en-GB" sz="8800" dirty="0"/>
              <a:t>Next Week</a:t>
            </a:r>
          </a:p>
        </p:txBody>
      </p:sp>
      <p:sp>
        <p:nvSpPr>
          <p:cNvPr id="3" name="Content Placeholder 2">
            <a:extLst>
              <a:ext uri="{FF2B5EF4-FFF2-40B4-BE49-F238E27FC236}">
                <a16:creationId xmlns:a16="http://schemas.microsoft.com/office/drawing/2014/main" id="{CD3EF9C6-0C3F-BF82-A384-124E34D10F6C}"/>
              </a:ext>
            </a:extLst>
          </p:cNvPr>
          <p:cNvSpPr>
            <a:spLocks noGrp="1"/>
          </p:cNvSpPr>
          <p:nvPr>
            <p:ph type="subTitle" idx="1"/>
          </p:nvPr>
        </p:nvSpPr>
        <p:spPr>
          <a:xfrm>
            <a:off x="467544" y="3068960"/>
            <a:ext cx="6480048" cy="1752600"/>
          </a:xfrm>
        </p:spPr>
        <p:txBody>
          <a:bodyPr anchor="b">
            <a:normAutofit/>
          </a:bodyPr>
          <a:lstStyle/>
          <a:p>
            <a:pPr algn="l"/>
            <a:r>
              <a:rPr lang="en-GB" sz="4800" dirty="0"/>
              <a:t>PRESENTATION</a:t>
            </a:r>
          </a:p>
          <a:p>
            <a:pPr algn="l"/>
            <a:r>
              <a:rPr lang="en-GB" sz="4800" dirty="0"/>
              <a:t>Information</a:t>
            </a:r>
          </a:p>
        </p:txBody>
      </p:sp>
    </p:spTree>
    <p:extLst>
      <p:ext uri="{BB962C8B-B14F-4D97-AF65-F5344CB8AC3E}">
        <p14:creationId xmlns:p14="http://schemas.microsoft.com/office/powerpoint/2010/main" val="900988153"/>
      </p:ext>
    </p:extLst>
  </p:cSld>
  <p:clrMapOvr>
    <a:masterClrMapping/>
  </p:clrMapOvr>
</p:sld>
</file>

<file path=ppt/theme/theme1.xml><?xml version="1.0" encoding="utf-8"?>
<a:theme xmlns:a="http://schemas.openxmlformats.org/drawingml/2006/main" name="Technic">
  <a:themeElements>
    <a:clrScheme name="Technic">
      <a:dk1>
        <a:sysClr val="windowText" lastClr="000000"/>
      </a:dk1>
      <a:lt1>
        <a:sysClr val="window" lastClr="FFFFFF"/>
      </a:lt1>
      <a:dk2>
        <a:srgbClr val="3B3B3B"/>
      </a:dk2>
      <a:lt2>
        <a:srgbClr val="D4D2D0"/>
      </a:lt2>
      <a:accent1>
        <a:srgbClr val="6EA0B0"/>
      </a:accent1>
      <a:accent2>
        <a:srgbClr val="CCAF0A"/>
      </a:accent2>
      <a:accent3>
        <a:srgbClr val="8D89A4"/>
      </a:accent3>
      <a:accent4>
        <a:srgbClr val="748560"/>
      </a:accent4>
      <a:accent5>
        <a:srgbClr val="9E9273"/>
      </a:accent5>
      <a:accent6>
        <a:srgbClr val="7E848D"/>
      </a:accent6>
      <a:hlink>
        <a:srgbClr val="00C8C3"/>
      </a:hlink>
      <a:folHlink>
        <a:srgbClr val="A116E0"/>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0</TotalTime>
  <Words>1133</Words>
  <Application>Microsoft Office PowerPoint</Application>
  <PresentationFormat>On-screen Show (4:3)</PresentationFormat>
  <Paragraphs>184</Paragraphs>
  <Slides>44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44</vt:i4>
      </vt:variant>
    </vt:vector>
  </HeadingPairs>
  <TitlesOfParts>
    <vt:vector size="50" baseType="lpstr">
      <vt:lpstr>Arial</vt:lpstr>
      <vt:lpstr>Calibri</vt:lpstr>
      <vt:lpstr>Franklin Gothic Book</vt:lpstr>
      <vt:lpstr>Wingdings</vt:lpstr>
      <vt:lpstr>Wingdings 2</vt:lpstr>
      <vt:lpstr>Technic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Community Sport</vt:lpstr>
      <vt:lpstr>Search for the 2022 Wales School Sport Survey</vt:lpstr>
      <vt:lpstr>Sport Partnerships?</vt:lpstr>
      <vt:lpstr>all fighting for the same child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Female sport:</vt:lpstr>
      <vt:lpstr>Adult Community Sport</vt:lpstr>
      <vt:lpstr>Adult Community Sport</vt:lpstr>
      <vt:lpstr>PowerPoint Presentation</vt:lpstr>
      <vt:lpstr>PowerPoint Presentation</vt:lpstr>
      <vt:lpstr>Elite Sport Development</vt:lpstr>
      <vt:lpstr>PowerPoint Presentation</vt:lpstr>
      <vt:lpstr>Technology and Elite Sport</vt:lpstr>
      <vt:lpstr>PowerPoint Presentation</vt:lpstr>
      <vt:lpstr>What is going to impact the winter Olympics?</vt:lpstr>
      <vt:lpstr>Facilities</vt:lpstr>
      <vt:lpstr>Facilities</vt:lpstr>
      <vt:lpstr>Facilities</vt:lpstr>
      <vt:lpstr>PowerPoint Presentation</vt:lpstr>
      <vt:lpstr>The cost of the Tottenham Hotspur Stadium </vt:lpstr>
      <vt:lpstr>Facilities</vt:lpstr>
      <vt:lpstr>Facilities</vt:lpstr>
      <vt:lpstr>Facilities -  Accessibility</vt:lpstr>
      <vt:lpstr>Next Week</vt:lpstr>
    </vt:vector>
  </TitlesOfParts>
  <Company>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Napieralla</dc:creator>
  <cp:lastModifiedBy>Mark Napieralla</cp:lastModifiedBy>
  <cp:revision>70</cp:revision>
  <cp:lastPrinted>2015-10-21T13:09:42Z</cp:lastPrinted>
  <dcterms:created xsi:type="dcterms:W3CDTF">2015-10-19T13:00:44Z</dcterms:created>
  <dcterms:modified xsi:type="dcterms:W3CDTF">2025-03-27T20:01:33Z</dcterms:modified>
</cp:coreProperties>
</file>