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59" r:id="rId4"/>
    <p:sldId id="260" r:id="rId5"/>
    <p:sldId id="261" r:id="rId6"/>
    <p:sldId id="266" r:id="rId7"/>
    <p:sldId id="262" r:id="rId8"/>
    <p:sldId id="263" r:id="rId9"/>
    <p:sldId id="264" r:id="rId10"/>
    <p:sldId id="265"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96"/>
  </p:normalViewPr>
  <p:slideViewPr>
    <p:cSldViewPr snapToGrid="0">
      <p:cViewPr varScale="1">
        <p:scale>
          <a:sx n="105" d="100"/>
          <a:sy n="105" d="100"/>
        </p:scale>
        <p:origin x="8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Vasile Inasescu" userId="54adb5b396a106f8" providerId="LiveId" clId="{60005C35-E7D0-4948-879D-C960EDDDAEE7}"/>
    <pc:docChg chg="undo custSel addSld modSld sldOrd">
      <pc:chgData name="Alexandru Vasile Inasescu" userId="54adb5b396a106f8" providerId="LiveId" clId="{60005C35-E7D0-4948-879D-C960EDDDAEE7}" dt="2023-10-18T19:38:15.022" v="304" actId="27636"/>
      <pc:docMkLst>
        <pc:docMk/>
      </pc:docMkLst>
      <pc:sldChg chg="modSp mod">
        <pc:chgData name="Alexandru Vasile Inasescu" userId="54adb5b396a106f8" providerId="LiveId" clId="{60005C35-E7D0-4948-879D-C960EDDDAEE7}" dt="2023-10-18T19:38:01.542" v="300" actId="14100"/>
        <pc:sldMkLst>
          <pc:docMk/>
          <pc:sldMk cId="1722125391" sldId="256"/>
        </pc:sldMkLst>
        <pc:spChg chg="mod">
          <ac:chgData name="Alexandru Vasile Inasescu" userId="54adb5b396a106f8" providerId="LiveId" clId="{60005C35-E7D0-4948-879D-C960EDDDAEE7}" dt="2023-10-18T19:38:01.542" v="300" actId="14100"/>
          <ac:spMkLst>
            <pc:docMk/>
            <pc:sldMk cId="1722125391" sldId="256"/>
            <ac:spMk id="2" creationId="{55DA7C63-7089-DD68-DAEF-2A9877444C66}"/>
          </ac:spMkLst>
        </pc:spChg>
      </pc:sldChg>
      <pc:sldChg chg="modSp">
        <pc:chgData name="Alexandru Vasile Inasescu" userId="54adb5b396a106f8" providerId="LiveId" clId="{60005C35-E7D0-4948-879D-C960EDDDAEE7}" dt="2023-10-18T19:16:39.427" v="201" actId="2711"/>
        <pc:sldMkLst>
          <pc:docMk/>
          <pc:sldMk cId="3051738638" sldId="257"/>
        </pc:sldMkLst>
        <pc:spChg chg="mod">
          <ac:chgData name="Alexandru Vasile Inasescu" userId="54adb5b396a106f8" providerId="LiveId" clId="{60005C35-E7D0-4948-879D-C960EDDDAEE7}" dt="2023-10-18T19:16:39.427" v="201" actId="2711"/>
          <ac:spMkLst>
            <pc:docMk/>
            <pc:sldMk cId="3051738638" sldId="257"/>
            <ac:spMk id="3" creationId="{6D3D6D6C-56B5-BED8-B1AF-33E967B7B4E5}"/>
          </ac:spMkLst>
        </pc:spChg>
      </pc:sldChg>
      <pc:sldChg chg="modSp mod">
        <pc:chgData name="Alexandru Vasile Inasescu" userId="54adb5b396a106f8" providerId="LiveId" clId="{60005C35-E7D0-4948-879D-C960EDDDAEE7}" dt="2023-10-18T19:38:15.022" v="304" actId="27636"/>
        <pc:sldMkLst>
          <pc:docMk/>
          <pc:sldMk cId="2515500623" sldId="258"/>
        </pc:sldMkLst>
        <pc:spChg chg="mod">
          <ac:chgData name="Alexandru Vasile Inasescu" userId="54adb5b396a106f8" providerId="LiveId" clId="{60005C35-E7D0-4948-879D-C960EDDDAEE7}" dt="2023-10-18T19:38:15.022" v="304" actId="27636"/>
          <ac:spMkLst>
            <pc:docMk/>
            <pc:sldMk cId="2515500623" sldId="258"/>
            <ac:spMk id="3" creationId="{B52F104C-2E01-ECC4-509E-99B98EE7892C}"/>
          </ac:spMkLst>
        </pc:spChg>
      </pc:sldChg>
      <pc:sldChg chg="modSp mod">
        <pc:chgData name="Alexandru Vasile Inasescu" userId="54adb5b396a106f8" providerId="LiveId" clId="{60005C35-E7D0-4948-879D-C960EDDDAEE7}" dt="2023-10-18T19:16:51.021" v="204" actId="2711"/>
        <pc:sldMkLst>
          <pc:docMk/>
          <pc:sldMk cId="4175460325" sldId="259"/>
        </pc:sldMkLst>
        <pc:spChg chg="mod">
          <ac:chgData name="Alexandru Vasile Inasescu" userId="54adb5b396a106f8" providerId="LiveId" clId="{60005C35-E7D0-4948-879D-C960EDDDAEE7}" dt="2023-10-18T19:16:51.021" v="204" actId="2711"/>
          <ac:spMkLst>
            <pc:docMk/>
            <pc:sldMk cId="4175460325" sldId="259"/>
            <ac:spMk id="11" creationId="{60E2608B-6FDA-9D26-5327-82670C3BDD41}"/>
          </ac:spMkLst>
        </pc:spChg>
      </pc:sldChg>
      <pc:sldChg chg="modSp mod">
        <pc:chgData name="Alexandru Vasile Inasescu" userId="54adb5b396a106f8" providerId="LiveId" clId="{60005C35-E7D0-4948-879D-C960EDDDAEE7}" dt="2023-10-18T19:17:09.520" v="209" actId="20577"/>
        <pc:sldMkLst>
          <pc:docMk/>
          <pc:sldMk cId="1530467420" sldId="260"/>
        </pc:sldMkLst>
        <pc:spChg chg="mod">
          <ac:chgData name="Alexandru Vasile Inasescu" userId="54adb5b396a106f8" providerId="LiveId" clId="{60005C35-E7D0-4948-879D-C960EDDDAEE7}" dt="2023-10-18T19:17:09.520" v="209" actId="20577"/>
          <ac:spMkLst>
            <pc:docMk/>
            <pc:sldMk cId="1530467420" sldId="260"/>
            <ac:spMk id="3" creationId="{BA29C611-B051-95B7-576D-1C16470C9D00}"/>
          </ac:spMkLst>
        </pc:spChg>
      </pc:sldChg>
      <pc:sldChg chg="modSp mod">
        <pc:chgData name="Alexandru Vasile Inasescu" userId="54adb5b396a106f8" providerId="LiveId" clId="{60005C35-E7D0-4948-879D-C960EDDDAEE7}" dt="2023-10-18T19:17:27.714" v="212" actId="27636"/>
        <pc:sldMkLst>
          <pc:docMk/>
          <pc:sldMk cId="801113616" sldId="261"/>
        </pc:sldMkLst>
        <pc:spChg chg="mod">
          <ac:chgData name="Alexandru Vasile Inasescu" userId="54adb5b396a106f8" providerId="LiveId" clId="{60005C35-E7D0-4948-879D-C960EDDDAEE7}" dt="2023-10-18T19:17:27.714" v="212" actId="27636"/>
          <ac:spMkLst>
            <pc:docMk/>
            <pc:sldMk cId="801113616" sldId="261"/>
            <ac:spMk id="3" creationId="{450F4603-2D7F-23CE-3DD0-3CBB4FD71954}"/>
          </ac:spMkLst>
        </pc:spChg>
      </pc:sldChg>
      <pc:sldChg chg="modSp new mod">
        <pc:chgData name="Alexandru Vasile Inasescu" userId="54adb5b396a106f8" providerId="LiveId" clId="{60005C35-E7D0-4948-879D-C960EDDDAEE7}" dt="2023-10-18T19:18:15.929" v="228" actId="2711"/>
        <pc:sldMkLst>
          <pc:docMk/>
          <pc:sldMk cId="89378590" sldId="262"/>
        </pc:sldMkLst>
        <pc:spChg chg="mod">
          <ac:chgData name="Alexandru Vasile Inasescu" userId="54adb5b396a106f8" providerId="LiveId" clId="{60005C35-E7D0-4948-879D-C960EDDDAEE7}" dt="2023-10-07T22:32:06.903" v="68" actId="20577"/>
          <ac:spMkLst>
            <pc:docMk/>
            <pc:sldMk cId="89378590" sldId="262"/>
            <ac:spMk id="2" creationId="{B8FB890F-45AA-DCD0-8633-784E9A2CD9B5}"/>
          </ac:spMkLst>
        </pc:spChg>
        <pc:spChg chg="mod">
          <ac:chgData name="Alexandru Vasile Inasescu" userId="54adb5b396a106f8" providerId="LiveId" clId="{60005C35-E7D0-4948-879D-C960EDDDAEE7}" dt="2023-10-18T19:18:15.929" v="228" actId="2711"/>
          <ac:spMkLst>
            <pc:docMk/>
            <pc:sldMk cId="89378590" sldId="262"/>
            <ac:spMk id="3" creationId="{E34869FA-D628-D745-9ADF-77906B42D6BB}"/>
          </ac:spMkLst>
        </pc:spChg>
      </pc:sldChg>
      <pc:sldChg chg="modSp new mod">
        <pc:chgData name="Alexandru Vasile Inasescu" userId="54adb5b396a106f8" providerId="LiveId" clId="{60005C35-E7D0-4948-879D-C960EDDDAEE7}" dt="2023-10-18T19:18:28.180" v="230" actId="2711"/>
        <pc:sldMkLst>
          <pc:docMk/>
          <pc:sldMk cId="2763899009" sldId="263"/>
        </pc:sldMkLst>
        <pc:spChg chg="mod">
          <ac:chgData name="Alexandru Vasile Inasescu" userId="54adb5b396a106f8" providerId="LiveId" clId="{60005C35-E7D0-4948-879D-C960EDDDAEE7}" dt="2023-10-07T22:33:50.896" v="87"/>
          <ac:spMkLst>
            <pc:docMk/>
            <pc:sldMk cId="2763899009" sldId="263"/>
            <ac:spMk id="2" creationId="{DA13742B-B3C9-E94C-5327-4136A534B233}"/>
          </ac:spMkLst>
        </pc:spChg>
        <pc:spChg chg="mod">
          <ac:chgData name="Alexandru Vasile Inasescu" userId="54adb5b396a106f8" providerId="LiveId" clId="{60005C35-E7D0-4948-879D-C960EDDDAEE7}" dt="2023-10-18T19:18:28.180" v="230" actId="2711"/>
          <ac:spMkLst>
            <pc:docMk/>
            <pc:sldMk cId="2763899009" sldId="263"/>
            <ac:spMk id="3" creationId="{803DD4E8-B913-9E08-27DD-F0BA9A115C85}"/>
          </ac:spMkLst>
        </pc:spChg>
      </pc:sldChg>
      <pc:sldChg chg="modSp new mod">
        <pc:chgData name="Alexandru Vasile Inasescu" userId="54adb5b396a106f8" providerId="LiveId" clId="{60005C35-E7D0-4948-879D-C960EDDDAEE7}" dt="2023-10-18T19:20:41.694" v="263" actId="20577"/>
        <pc:sldMkLst>
          <pc:docMk/>
          <pc:sldMk cId="1139330455" sldId="264"/>
        </pc:sldMkLst>
        <pc:spChg chg="mod">
          <ac:chgData name="Alexandru Vasile Inasescu" userId="54adb5b396a106f8" providerId="LiveId" clId="{60005C35-E7D0-4948-879D-C960EDDDAEE7}" dt="2023-10-18T19:14:32.909" v="196" actId="20577"/>
          <ac:spMkLst>
            <pc:docMk/>
            <pc:sldMk cId="1139330455" sldId="264"/>
            <ac:spMk id="2" creationId="{C43A9A2F-B328-C0A0-A1FB-EDD3DC2EBF35}"/>
          </ac:spMkLst>
        </pc:spChg>
        <pc:spChg chg="mod">
          <ac:chgData name="Alexandru Vasile Inasescu" userId="54adb5b396a106f8" providerId="LiveId" clId="{60005C35-E7D0-4948-879D-C960EDDDAEE7}" dt="2023-10-18T19:20:41.694" v="263" actId="20577"/>
          <ac:spMkLst>
            <pc:docMk/>
            <pc:sldMk cId="1139330455" sldId="264"/>
            <ac:spMk id="3" creationId="{D1B47FB7-3C89-0074-A8AD-E4C62A66AAE6}"/>
          </ac:spMkLst>
        </pc:spChg>
      </pc:sldChg>
      <pc:sldChg chg="modSp new mod ord">
        <pc:chgData name="Alexandru Vasile Inasescu" userId="54adb5b396a106f8" providerId="LiveId" clId="{60005C35-E7D0-4948-879D-C960EDDDAEE7}" dt="2023-10-18T19:18:48.647" v="235" actId="2711"/>
        <pc:sldMkLst>
          <pc:docMk/>
          <pc:sldMk cId="2010907738" sldId="265"/>
        </pc:sldMkLst>
        <pc:spChg chg="mod">
          <ac:chgData name="Alexandru Vasile Inasescu" userId="54adb5b396a106f8" providerId="LiveId" clId="{60005C35-E7D0-4948-879D-C960EDDDAEE7}" dt="2023-10-07T22:37:50.507" v="126" actId="20577"/>
          <ac:spMkLst>
            <pc:docMk/>
            <pc:sldMk cId="2010907738" sldId="265"/>
            <ac:spMk id="2" creationId="{A0CE2975-0DA2-EBE4-0DA2-4A2E61901134}"/>
          </ac:spMkLst>
        </pc:spChg>
        <pc:spChg chg="mod">
          <ac:chgData name="Alexandru Vasile Inasescu" userId="54adb5b396a106f8" providerId="LiveId" clId="{60005C35-E7D0-4948-879D-C960EDDDAEE7}" dt="2023-10-18T19:18:48.647" v="235" actId="2711"/>
          <ac:spMkLst>
            <pc:docMk/>
            <pc:sldMk cId="2010907738" sldId="265"/>
            <ac:spMk id="3" creationId="{5627B533-E6E9-9DFD-2FE0-3CBEB904D2F3}"/>
          </ac:spMkLst>
        </pc:spChg>
      </pc:sldChg>
      <pc:sldChg chg="modSp add mod">
        <pc:chgData name="Alexandru Vasile Inasescu" userId="54adb5b396a106f8" providerId="LiveId" clId="{60005C35-E7D0-4948-879D-C960EDDDAEE7}" dt="2023-10-18T19:18:01.616" v="226" actId="27636"/>
        <pc:sldMkLst>
          <pc:docMk/>
          <pc:sldMk cId="4068806418" sldId="266"/>
        </pc:sldMkLst>
        <pc:spChg chg="mod">
          <ac:chgData name="Alexandru Vasile Inasescu" userId="54adb5b396a106f8" providerId="LiveId" clId="{60005C35-E7D0-4948-879D-C960EDDDAEE7}" dt="2023-10-18T19:18:01.616" v="226" actId="27636"/>
          <ac:spMkLst>
            <pc:docMk/>
            <pc:sldMk cId="4068806418" sldId="266"/>
            <ac:spMk id="3" creationId="{450F4603-2D7F-23CE-3DD0-3CBB4FD7195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AB506-B772-114C-AECE-EF35DDADE87F}" type="datetimeFigureOut">
              <a:rPr lang="en-US" smtClean="0"/>
              <a:t>10/18/23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803407-EEEF-224F-9CE0-4351F32607CA}" type="slidenum">
              <a:rPr lang="en-US" smtClean="0"/>
              <a:t>‹#›</a:t>
            </a:fld>
            <a:endParaRPr lang="en-US"/>
          </a:p>
        </p:txBody>
      </p:sp>
    </p:spTree>
    <p:extLst>
      <p:ext uri="{BB962C8B-B14F-4D97-AF65-F5344CB8AC3E}">
        <p14:creationId xmlns:p14="http://schemas.microsoft.com/office/powerpoint/2010/main" val="3152982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Due to progress in communication technology, changes in contemporary organizations and the increased need for information has resulted in a heightened awareness for communication across all </a:t>
            </a:r>
            <a:r>
              <a:rPr lang="en-US" dirty="0" err="1"/>
              <a:t>organisations</a:t>
            </a:r>
            <a:r>
              <a:rPr lang="en-US" dirty="0"/>
              <a:t>.</a:t>
            </a:r>
          </a:p>
        </p:txBody>
      </p:sp>
      <p:sp>
        <p:nvSpPr>
          <p:cNvPr id="4" name="Slide Number Placeholder 3"/>
          <p:cNvSpPr>
            <a:spLocks noGrp="1"/>
          </p:cNvSpPr>
          <p:nvPr>
            <p:ph type="sldNum" sz="quarter" idx="5"/>
          </p:nvPr>
        </p:nvSpPr>
        <p:spPr/>
        <p:txBody>
          <a:bodyPr/>
          <a:lstStyle/>
          <a:p>
            <a:fld id="{D3803407-EEEF-224F-9CE0-4351F32607CA}" type="slidenum">
              <a:rPr lang="en-US" smtClean="0"/>
              <a:t>2</a:t>
            </a:fld>
            <a:endParaRPr lang="en-US"/>
          </a:p>
        </p:txBody>
      </p:sp>
    </p:spTree>
    <p:extLst>
      <p:ext uri="{BB962C8B-B14F-4D97-AF65-F5344CB8AC3E}">
        <p14:creationId xmlns:p14="http://schemas.microsoft.com/office/powerpoint/2010/main" val="3217463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C3D0726-6F79-F24F-B2FC-E2590BDA4E7E}" type="datetimeFigureOut">
              <a:rPr lang="en-US" smtClean="0"/>
              <a:t>10/18/23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FB0F37C-471B-F948-84E2-B914CB45692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9829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3D0726-6F79-F24F-B2FC-E2590BDA4E7E}" type="datetimeFigureOut">
              <a:rPr lang="en-US" smtClean="0"/>
              <a:t>10/18/23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7C-471B-F948-84E2-B914CB45692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9119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C3D0726-6F79-F24F-B2FC-E2590BDA4E7E}" type="datetimeFigureOut">
              <a:rPr lang="en-US" smtClean="0"/>
              <a:t>10/18/23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7C-471B-F948-84E2-B914CB45692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860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C3D0726-6F79-F24F-B2FC-E2590BDA4E7E}" type="datetimeFigureOut">
              <a:rPr lang="en-US" smtClean="0"/>
              <a:t>10/18/23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0F37C-471B-F948-84E2-B914CB45692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0502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C3D0726-6F79-F24F-B2FC-E2590BDA4E7E}" type="datetimeFigureOut">
              <a:rPr lang="en-US" smtClean="0"/>
              <a:t>10/18/23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B0F37C-471B-F948-84E2-B914CB45692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3177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C3D0726-6F79-F24F-B2FC-E2590BDA4E7E}" type="datetimeFigureOut">
              <a:rPr lang="en-US" smtClean="0"/>
              <a:t>10/18/23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B0F37C-471B-F948-84E2-B914CB45692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86777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3D0726-6F79-F24F-B2FC-E2590BDA4E7E}" type="datetimeFigureOut">
              <a:rPr lang="en-US" smtClean="0"/>
              <a:t>10/18/23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B0F37C-471B-F948-84E2-B914CB45692E}" type="slidenum">
              <a:rPr lang="en-US" smtClean="0"/>
              <a:t>‹#›</a:t>
            </a:fld>
            <a:endParaRPr lang="en-US"/>
          </a:p>
        </p:txBody>
      </p:sp>
    </p:spTree>
    <p:extLst>
      <p:ext uri="{BB962C8B-B14F-4D97-AF65-F5344CB8AC3E}">
        <p14:creationId xmlns:p14="http://schemas.microsoft.com/office/powerpoint/2010/main" val="3011588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C3D0726-6F79-F24F-B2FC-E2590BDA4E7E}" type="datetimeFigureOut">
              <a:rPr lang="en-US" smtClean="0"/>
              <a:t>10/18/23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0F37C-471B-F948-84E2-B914CB45692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9162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C3D0726-6F79-F24F-B2FC-E2590BDA4E7E}" type="datetimeFigureOut">
              <a:rPr lang="en-US" smtClean="0"/>
              <a:t>10/18/23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FB0F37C-471B-F948-84E2-B914CB45692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5334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3D0726-6F79-F24F-B2FC-E2590BDA4E7E}" type="datetimeFigureOut">
              <a:rPr lang="en-US" smtClean="0"/>
              <a:t>10/18/23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7C-471B-F948-84E2-B914CB45692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7454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C3D0726-6F79-F24F-B2FC-E2590BDA4E7E}" type="datetimeFigureOut">
              <a:rPr lang="en-US" smtClean="0"/>
              <a:t>10/18/23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7C-471B-F948-84E2-B914CB45692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3275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C3D0726-6F79-F24F-B2FC-E2590BDA4E7E}" type="datetimeFigureOut">
              <a:rPr lang="en-US" smtClean="0"/>
              <a:t>10/18/23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FB0F37C-471B-F948-84E2-B914CB45692E}"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2449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vestopedia.com/terms/b/business-relations.asp" TargetMode="External"/><Relationship Id="rId2" Type="http://schemas.openxmlformats.org/officeDocument/2006/relationships/hyperlink" Target="https://www.cipd.org/en/the-people-profession/the-profession-map/explore-the-profession-ma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A7C63-7089-DD68-DAEF-2A9877444C66}"/>
              </a:ext>
            </a:extLst>
          </p:cNvPr>
          <p:cNvSpPr>
            <a:spLocks noGrp="1"/>
          </p:cNvSpPr>
          <p:nvPr>
            <p:ph type="ctrTitle"/>
          </p:nvPr>
        </p:nvSpPr>
        <p:spPr>
          <a:xfrm>
            <a:off x="1837509" y="2309549"/>
            <a:ext cx="9367863" cy="1229179"/>
          </a:xfrm>
        </p:spPr>
        <p:txBody>
          <a:bodyPr>
            <a:normAutofit fontScale="90000"/>
          </a:bodyPr>
          <a:lstStyle/>
          <a:p>
            <a:pPr algn="ctr"/>
            <a:r>
              <a:rPr lang="en-US" dirty="0"/>
              <a:t>Importance of HR</a:t>
            </a:r>
            <a:br>
              <a:rPr lang="en-US" dirty="0"/>
            </a:br>
            <a:r>
              <a:rPr lang="en-GB" sz="1600" dirty="0"/>
              <a:t>"To win in the marketplace, you must first win in the workplace."(Conant and </a:t>
            </a:r>
            <a:r>
              <a:rPr lang="en-GB" sz="1600" dirty="0" err="1"/>
              <a:t>Federman</a:t>
            </a:r>
            <a:r>
              <a:rPr lang="en-GB" sz="1600" dirty="0"/>
              <a:t>, 2020)</a:t>
            </a:r>
            <a:endParaRPr lang="en-US" sz="1600" dirty="0"/>
          </a:p>
        </p:txBody>
      </p:sp>
      <p:sp>
        <p:nvSpPr>
          <p:cNvPr id="3" name="Subtitle 2">
            <a:extLst>
              <a:ext uri="{FF2B5EF4-FFF2-40B4-BE49-F238E27FC236}">
                <a16:creationId xmlns:a16="http://schemas.microsoft.com/office/drawing/2014/main" id="{0DC718D4-D001-11EE-5C69-1F1D3D6DF1B8}"/>
              </a:ext>
            </a:extLst>
          </p:cNvPr>
          <p:cNvSpPr>
            <a:spLocks noGrp="1"/>
          </p:cNvSpPr>
          <p:nvPr>
            <p:ph type="subTitle" idx="1"/>
          </p:nvPr>
        </p:nvSpPr>
        <p:spPr>
          <a:xfrm>
            <a:off x="2568298" y="5299880"/>
            <a:ext cx="7055404" cy="857916"/>
          </a:xfrm>
        </p:spPr>
        <p:txBody>
          <a:bodyPr>
            <a:normAutofit/>
          </a:bodyPr>
          <a:lstStyle/>
          <a:p>
            <a:r>
              <a:rPr lang="en-US" sz="1400" dirty="0"/>
              <a:t>Student: Costin-Alexandru Chirita(2210952)</a:t>
            </a:r>
          </a:p>
          <a:p>
            <a:r>
              <a:rPr lang="en-US" sz="1400" dirty="0"/>
              <a:t>Lecturer: Dennis pepple</a:t>
            </a:r>
          </a:p>
        </p:txBody>
      </p:sp>
      <p:pic>
        <p:nvPicPr>
          <p:cNvPr id="6" name="Picture 5">
            <a:extLst>
              <a:ext uri="{FF2B5EF4-FFF2-40B4-BE49-F238E27FC236}">
                <a16:creationId xmlns:a16="http://schemas.microsoft.com/office/drawing/2014/main" id="{74A3D1D1-A9BD-8B9B-C581-4DA129B73694}"/>
              </a:ext>
            </a:extLst>
          </p:cNvPr>
          <p:cNvPicPr/>
          <p:nvPr/>
        </p:nvPicPr>
        <p:blipFill>
          <a:blip r:embed="rId2"/>
          <a:stretch>
            <a:fillRect/>
          </a:stretch>
        </p:blipFill>
        <p:spPr>
          <a:xfrm>
            <a:off x="276225" y="261628"/>
            <a:ext cx="1809750" cy="723900"/>
          </a:xfrm>
          <a:prstGeom prst="rect">
            <a:avLst/>
          </a:prstGeom>
        </p:spPr>
      </p:pic>
      <p:sp>
        <p:nvSpPr>
          <p:cNvPr id="7" name="TextBox 6">
            <a:extLst>
              <a:ext uri="{FF2B5EF4-FFF2-40B4-BE49-F238E27FC236}">
                <a16:creationId xmlns:a16="http://schemas.microsoft.com/office/drawing/2014/main" id="{9B3923AE-2C6B-1A2E-FABB-C6DCBF5EDF8B}"/>
              </a:ext>
            </a:extLst>
          </p:cNvPr>
          <p:cNvSpPr txBox="1"/>
          <p:nvPr/>
        </p:nvSpPr>
        <p:spPr>
          <a:xfrm>
            <a:off x="4378209" y="1328928"/>
            <a:ext cx="3435582" cy="400110"/>
          </a:xfrm>
          <a:prstGeom prst="rect">
            <a:avLst/>
          </a:prstGeom>
          <a:noFill/>
        </p:spPr>
        <p:txBody>
          <a:bodyPr wrap="square" rtlCol="0">
            <a:spAutoFit/>
          </a:bodyPr>
          <a:lstStyle/>
          <a:p>
            <a:r>
              <a:rPr lang="en-US" sz="2000" dirty="0"/>
              <a:t>Managing People – LCBB5004</a:t>
            </a:r>
          </a:p>
        </p:txBody>
      </p:sp>
    </p:spTree>
    <p:extLst>
      <p:ext uri="{BB962C8B-B14F-4D97-AF65-F5344CB8AC3E}">
        <p14:creationId xmlns:p14="http://schemas.microsoft.com/office/powerpoint/2010/main" val="1722125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8E141-7DF5-E561-FF4F-9DB6F3D0BB2C}"/>
              </a:ext>
            </a:extLst>
          </p:cNvPr>
          <p:cNvSpPr>
            <a:spLocks noGrp="1"/>
          </p:cNvSpPr>
          <p:nvPr>
            <p:ph type="title"/>
          </p:nvPr>
        </p:nvSpPr>
        <p:spPr>
          <a:xfrm>
            <a:off x="1451579" y="804519"/>
            <a:ext cx="9603275" cy="487833"/>
          </a:xfrm>
        </p:spPr>
        <p:txBody>
          <a:bodyPr>
            <a:normAutofit/>
          </a:bodyPr>
          <a:lstStyle/>
          <a:p>
            <a:r>
              <a:rPr lang="en-US" sz="2800" dirty="0">
                <a:latin typeface="Arial" panose="020B0604020202020204" pitchFamily="34" charset="0"/>
                <a:cs typeface="Arial" panose="020B0604020202020204" pitchFamily="34" charset="0"/>
              </a:rPr>
              <a:t>The role of a human resources professional</a:t>
            </a:r>
          </a:p>
        </p:txBody>
      </p:sp>
      <p:sp>
        <p:nvSpPr>
          <p:cNvPr id="3" name="Content Placeholder 2">
            <a:extLst>
              <a:ext uri="{FF2B5EF4-FFF2-40B4-BE49-F238E27FC236}">
                <a16:creationId xmlns:a16="http://schemas.microsoft.com/office/drawing/2014/main" id="{6D3D6D6C-56B5-BED8-B1AF-33E967B7B4E5}"/>
              </a:ext>
            </a:extLst>
          </p:cNvPr>
          <p:cNvSpPr>
            <a:spLocks noGrp="1"/>
          </p:cNvSpPr>
          <p:nvPr>
            <p:ph idx="1"/>
          </p:nvPr>
        </p:nvSpPr>
        <p:spPr>
          <a:xfrm>
            <a:off x="1451579" y="1893812"/>
            <a:ext cx="9603275" cy="3450613"/>
          </a:xfrm>
        </p:spPr>
        <p:txBody>
          <a:bodyPr/>
          <a:lstStyle/>
          <a:p>
            <a:r>
              <a:rPr lang="en-US" sz="1800" dirty="0">
                <a:latin typeface="Calibri" panose="020F0502020204030204" pitchFamily="34" charset="0"/>
                <a:ea typeface="Calibri" panose="020F0502020204030204" pitchFamily="34" charset="0"/>
                <a:cs typeface="Calibri" panose="020F0502020204030204" pitchFamily="34" charset="0"/>
              </a:rPr>
              <a:t>Due to changes in recent years, human resource management is becoming more of a science, stricter boundaries being implemented daily, to ensure controls are in place to prevent inequality and abuses. (Sutherland and </a:t>
            </a:r>
            <a:r>
              <a:rPr lang="en-US" sz="1800" dirty="0" err="1">
                <a:latin typeface="Calibri" panose="020F0502020204030204" pitchFamily="34" charset="0"/>
                <a:ea typeface="Calibri" panose="020F0502020204030204" pitchFamily="34" charset="0"/>
                <a:cs typeface="Calibri" panose="020F0502020204030204" pitchFamily="34" charset="0"/>
              </a:rPr>
              <a:t>Canwell</a:t>
            </a:r>
            <a:r>
              <a:rPr lang="en-US" sz="1800" dirty="0">
                <a:latin typeface="Calibri" panose="020F0502020204030204" pitchFamily="34" charset="0"/>
                <a:ea typeface="Calibri" panose="020F0502020204030204" pitchFamily="34" charset="0"/>
                <a:cs typeface="Calibri" panose="020F0502020204030204" pitchFamily="34" charset="0"/>
              </a:rPr>
              <a:t>, 2004)</a:t>
            </a:r>
          </a:p>
          <a:p>
            <a:r>
              <a:rPr lang="en-US" sz="1800" dirty="0">
                <a:latin typeface="Calibri" panose="020F0502020204030204" pitchFamily="34" charset="0"/>
                <a:ea typeface="Calibri" panose="020F0502020204030204" pitchFamily="34" charset="0"/>
                <a:cs typeface="Calibri" panose="020F0502020204030204" pitchFamily="34" charset="0"/>
              </a:rPr>
              <a:t>HR professionals have become irreplaceable in today’s workplace, as they are there to facilitate effective communication between management and employees. “Effective communication is now seen as a precursor to effective performance.”(Turner, 2003)</a:t>
            </a:r>
          </a:p>
          <a:p>
            <a:endParaRPr lang="en-US" dirty="0"/>
          </a:p>
        </p:txBody>
      </p:sp>
    </p:spTree>
    <p:extLst>
      <p:ext uri="{BB962C8B-B14F-4D97-AF65-F5344CB8AC3E}">
        <p14:creationId xmlns:p14="http://schemas.microsoft.com/office/powerpoint/2010/main" val="305173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0E7A9-F5D4-0252-B53F-07051C2DD9BC}"/>
              </a:ext>
            </a:extLst>
          </p:cNvPr>
          <p:cNvSpPr>
            <a:spLocks noGrp="1"/>
          </p:cNvSpPr>
          <p:nvPr>
            <p:ph type="title"/>
          </p:nvPr>
        </p:nvSpPr>
        <p:spPr/>
        <p:txBody>
          <a:bodyPr/>
          <a:lstStyle/>
          <a:p>
            <a:r>
              <a:rPr lang="en-US" dirty="0"/>
              <a:t>Profession map</a:t>
            </a:r>
          </a:p>
        </p:txBody>
      </p:sp>
      <p:pic>
        <p:nvPicPr>
          <p:cNvPr id="5" name="Content Placeholder 4" descr="A diagram of purpose in a circle&#10;&#10;Description automatically generated">
            <a:extLst>
              <a:ext uri="{FF2B5EF4-FFF2-40B4-BE49-F238E27FC236}">
                <a16:creationId xmlns:a16="http://schemas.microsoft.com/office/drawing/2014/main" id="{51B80A50-D51B-53B6-857B-46A01E894EA2}"/>
              </a:ext>
            </a:extLst>
          </p:cNvPr>
          <p:cNvPicPr>
            <a:picLocks noGrp="1" noChangeAspect="1"/>
          </p:cNvPicPr>
          <p:nvPr>
            <p:ph idx="1"/>
          </p:nvPr>
        </p:nvPicPr>
        <p:blipFill>
          <a:blip r:embed="rId2"/>
          <a:stretch>
            <a:fillRect/>
          </a:stretch>
        </p:blipFill>
        <p:spPr>
          <a:xfrm>
            <a:off x="6900863" y="1921818"/>
            <a:ext cx="4153991" cy="4131663"/>
          </a:xfrm>
        </p:spPr>
      </p:pic>
      <p:sp>
        <p:nvSpPr>
          <p:cNvPr id="8" name="TextBox 7">
            <a:extLst>
              <a:ext uri="{FF2B5EF4-FFF2-40B4-BE49-F238E27FC236}">
                <a16:creationId xmlns:a16="http://schemas.microsoft.com/office/drawing/2014/main" id="{339FE7DE-5DE6-7EC6-91CE-305483B27641}"/>
              </a:ext>
            </a:extLst>
          </p:cNvPr>
          <p:cNvSpPr txBox="1"/>
          <p:nvPr/>
        </p:nvSpPr>
        <p:spPr>
          <a:xfrm>
            <a:off x="8140930" y="6121545"/>
            <a:ext cx="1673856" cy="369332"/>
          </a:xfrm>
          <a:prstGeom prst="rect">
            <a:avLst/>
          </a:prstGeom>
          <a:noFill/>
        </p:spPr>
        <p:txBody>
          <a:bodyPr wrap="none" rtlCol="0">
            <a:spAutoFit/>
          </a:bodyPr>
          <a:lstStyle/>
          <a:p>
            <a:r>
              <a:rPr lang="en-US" dirty="0">
                <a:solidFill>
                  <a:schemeClr val="bg1"/>
                </a:solidFill>
              </a:rPr>
              <a:t>Source: </a:t>
            </a:r>
            <a:r>
              <a:rPr lang="en-US" dirty="0" err="1">
                <a:solidFill>
                  <a:schemeClr val="bg1"/>
                </a:solidFill>
              </a:rPr>
              <a:t>cipd.org</a:t>
            </a:r>
            <a:endParaRPr lang="en-US" dirty="0">
              <a:solidFill>
                <a:schemeClr val="bg1"/>
              </a:solidFill>
            </a:endParaRPr>
          </a:p>
        </p:txBody>
      </p:sp>
      <p:sp>
        <p:nvSpPr>
          <p:cNvPr id="11" name="TextBox 10">
            <a:extLst>
              <a:ext uri="{FF2B5EF4-FFF2-40B4-BE49-F238E27FC236}">
                <a16:creationId xmlns:a16="http://schemas.microsoft.com/office/drawing/2014/main" id="{60E2608B-6FDA-9D26-5327-82670C3BDD41}"/>
              </a:ext>
            </a:extLst>
          </p:cNvPr>
          <p:cNvSpPr txBox="1"/>
          <p:nvPr/>
        </p:nvSpPr>
        <p:spPr>
          <a:xfrm>
            <a:off x="1451580" y="1921819"/>
            <a:ext cx="5449284" cy="3693319"/>
          </a:xfrm>
          <a:prstGeom prst="rect">
            <a:avLst/>
          </a:prstGeom>
          <a:noFill/>
        </p:spPr>
        <p:txBody>
          <a:bodyPr wrap="square" rtlCol="0">
            <a:spAutoFit/>
          </a:bodyPr>
          <a:lstStyle/>
          <a:p>
            <a:r>
              <a:rPr lang="en-US" dirty="0">
                <a:latin typeface="Calibri" panose="020F0502020204030204" pitchFamily="34" charset="0"/>
                <a:ea typeface="Calibri" panose="020F0502020204030204" pitchFamily="34" charset="0"/>
                <a:cs typeface="Calibri" panose="020F0502020204030204" pitchFamily="34" charset="0"/>
              </a:rPr>
              <a:t>The Profession Map is the international standard in Human Resource Management and has been developed after discussions with more than 20,000 HR professionals. (CIPD, 2016-2023)</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It is divided into 4 main sections:</a:t>
            </a:r>
          </a:p>
          <a:p>
            <a:r>
              <a:rPr lang="en-US" dirty="0">
                <a:latin typeface="Calibri" panose="020F0502020204030204" pitchFamily="34" charset="0"/>
                <a:ea typeface="Calibri" panose="020F0502020204030204" pitchFamily="34" charset="0"/>
                <a:cs typeface="Calibri" panose="020F0502020204030204" pitchFamily="34" charset="0"/>
              </a:rPr>
              <a:t>- Purpose and Values</a:t>
            </a:r>
          </a:p>
          <a:p>
            <a:r>
              <a:rPr lang="en-US" dirty="0">
                <a:latin typeface="Calibri" panose="020F0502020204030204" pitchFamily="34" charset="0"/>
                <a:ea typeface="Calibri" panose="020F0502020204030204" pitchFamily="34" charset="0"/>
                <a:cs typeface="Calibri" panose="020F0502020204030204" pitchFamily="34" charset="0"/>
              </a:rPr>
              <a:t>- Core Knowledge</a:t>
            </a:r>
          </a:p>
          <a:p>
            <a:r>
              <a:rPr lang="en-US" dirty="0">
                <a:latin typeface="Calibri" panose="020F0502020204030204" pitchFamily="34" charset="0"/>
                <a:ea typeface="Calibri" panose="020F0502020204030204" pitchFamily="34" charset="0"/>
                <a:cs typeface="Calibri" panose="020F0502020204030204" pitchFamily="34" charset="0"/>
              </a:rPr>
              <a:t>- Core Behaviors</a:t>
            </a:r>
          </a:p>
          <a:p>
            <a:r>
              <a:rPr lang="en-US" dirty="0">
                <a:latin typeface="Calibri" panose="020F0502020204030204" pitchFamily="34" charset="0"/>
                <a:ea typeface="Calibri" panose="020F0502020204030204" pitchFamily="34" charset="0"/>
                <a:cs typeface="Calibri" panose="020F0502020204030204" pitchFamily="34" charset="0"/>
              </a:rPr>
              <a:t>- Specialist Knowledge.</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The Map can be used by all HR Professionals, regardless of their position, level or industry.</a:t>
            </a:r>
          </a:p>
        </p:txBody>
      </p:sp>
    </p:spTree>
    <p:extLst>
      <p:ext uri="{BB962C8B-B14F-4D97-AF65-F5344CB8AC3E}">
        <p14:creationId xmlns:p14="http://schemas.microsoft.com/office/powerpoint/2010/main" val="417546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239A6-BBFA-38BD-899C-2C42D47C0E5B}"/>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id="{BA29C611-B051-95B7-576D-1C16470C9D00}"/>
              </a:ext>
            </a:extLst>
          </p:cNvPr>
          <p:cNvSpPr>
            <a:spLocks noGrp="1"/>
          </p:cNvSpPr>
          <p:nvPr>
            <p:ph idx="1"/>
          </p:nvPr>
        </p:nvSpPr>
        <p:spPr/>
        <p:txBody>
          <a:bodyPr>
            <a:normAutofit/>
          </a:bodyPr>
          <a:lstStyle/>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Same as in any other position, Human Resources professionals should have a set of values that they should abide to.  According to CIPD, those values are as follows:</a:t>
            </a:r>
          </a:p>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 Principles-led</a:t>
            </a:r>
          </a:p>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 Evidence-based</a:t>
            </a:r>
          </a:p>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 Outcomes-driven</a:t>
            </a:r>
          </a:p>
          <a:p>
            <a:pPr marL="0" indent="0">
              <a:buNone/>
            </a:pPr>
            <a:endParaRPr lang="en-US" sz="18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800" dirty="0">
                <a:latin typeface="Calibri" panose="020F0502020204030204" pitchFamily="34" charset="0"/>
                <a:ea typeface="Calibri" panose="020F0502020204030204" pitchFamily="34" charset="0"/>
                <a:cs typeface="Calibri" panose="020F0502020204030204" pitchFamily="34" charset="0"/>
              </a:rPr>
              <a:t>(CIPD, 2016-2023)</a:t>
            </a:r>
          </a:p>
        </p:txBody>
      </p:sp>
    </p:spTree>
    <p:extLst>
      <p:ext uri="{BB962C8B-B14F-4D97-AF65-F5344CB8AC3E}">
        <p14:creationId xmlns:p14="http://schemas.microsoft.com/office/powerpoint/2010/main" val="15304674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3182-F54D-D889-6D2D-E01E07F0CA3A}"/>
              </a:ext>
            </a:extLst>
          </p:cNvPr>
          <p:cNvSpPr>
            <a:spLocks noGrp="1"/>
          </p:cNvSpPr>
          <p:nvPr>
            <p:ph type="title"/>
          </p:nvPr>
        </p:nvSpPr>
        <p:spPr/>
        <p:txBody>
          <a:bodyPr/>
          <a:lstStyle/>
          <a:p>
            <a:r>
              <a:rPr lang="en-US" dirty="0"/>
              <a:t>Responsibilities and functional areas</a:t>
            </a:r>
          </a:p>
        </p:txBody>
      </p:sp>
      <p:sp>
        <p:nvSpPr>
          <p:cNvPr id="3" name="Content Placeholder 2">
            <a:extLst>
              <a:ext uri="{FF2B5EF4-FFF2-40B4-BE49-F238E27FC236}">
                <a16:creationId xmlns:a16="http://schemas.microsoft.com/office/drawing/2014/main" id="{450F4603-2D7F-23CE-3DD0-3CBB4FD71954}"/>
              </a:ext>
            </a:extLst>
          </p:cNvPr>
          <p:cNvSpPr>
            <a:spLocks noGrp="1"/>
          </p:cNvSpPr>
          <p:nvPr>
            <p:ph idx="1"/>
          </p:nvPr>
        </p:nvSpPr>
        <p:spPr/>
        <p:txBody>
          <a:bodyPr>
            <a:normAutofit fontScale="77500" lnSpcReduction="20000"/>
          </a:bodyPr>
          <a:lstStyle/>
          <a:p>
            <a:pPr marL="0" indent="0" algn="l">
              <a:buNone/>
            </a:pPr>
            <a:r>
              <a:rPr lang="en-GB" sz="21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Recruitment and Staffing:</a:t>
            </a:r>
            <a:endPar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Job analysis and description</a:t>
            </a:r>
          </a:p>
          <a:p>
            <a:pPr algn="l">
              <a:buFont typeface="Arial" panose="020B0604020202020204" pitchFamily="34" charset="0"/>
              <a:buChar char="•"/>
            </a:pPr>
            <a:r>
              <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Talent acquisition and recruitment</a:t>
            </a:r>
          </a:p>
          <a:p>
            <a:pPr marL="0" indent="0" algn="l">
              <a:buNone/>
            </a:pPr>
            <a:r>
              <a:rPr lang="en-GB" sz="2100" b="1" i="0" dirty="0">
                <a:effectLst/>
                <a:latin typeface="Calibri" panose="020F0502020204030204" pitchFamily="34" charset="0"/>
                <a:ea typeface="Calibri" panose="020F0502020204030204" pitchFamily="34" charset="0"/>
                <a:cs typeface="Calibri" panose="020F0502020204030204" pitchFamily="34" charset="0"/>
              </a:rPr>
              <a:t>Employee Relations:</a:t>
            </a:r>
          </a:p>
          <a:p>
            <a:pPr algn="l">
              <a:buFont typeface="Arial" panose="020B0604020202020204" pitchFamily="34" charset="0"/>
              <a:buChar char="•"/>
            </a:pPr>
            <a:r>
              <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Disciplinary actions</a:t>
            </a:r>
          </a:p>
          <a:p>
            <a:pPr algn="l">
              <a:buFont typeface="Arial" panose="020B0604020202020204" pitchFamily="34" charset="0"/>
              <a:buChar char="•"/>
            </a:pPr>
            <a:r>
              <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Grievance handling</a:t>
            </a:r>
          </a:p>
          <a:p>
            <a:pPr marL="0" indent="0" algn="l">
              <a:buNone/>
            </a:pPr>
            <a:r>
              <a:rPr lang="en-GB" sz="21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Performance Management:</a:t>
            </a:r>
            <a:endPar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Establishing performance standards</a:t>
            </a:r>
          </a:p>
          <a:p>
            <a:pPr algn="l">
              <a:buFont typeface="Arial" panose="020B0604020202020204" pitchFamily="34" charset="0"/>
              <a:buChar char="•"/>
            </a:pPr>
            <a:r>
              <a:rPr lang="en-GB" sz="21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Conducting performance appraisals</a:t>
            </a:r>
          </a:p>
          <a:p>
            <a:pPr algn="l">
              <a:buFont typeface="Arial" panose="020B0604020202020204" pitchFamily="34" charset="0"/>
              <a:buChar char="•"/>
            </a:pPr>
            <a:endParaRPr lang="en-GB" b="0" i="0" dirty="0">
              <a:solidFill>
                <a:srgbClr val="374151"/>
              </a:solidFill>
              <a:effectLst/>
              <a:latin typeface="Söhne"/>
            </a:endParaRPr>
          </a:p>
          <a:p>
            <a:pPr marL="0" indent="0" algn="l">
              <a:buNone/>
            </a:pPr>
            <a:endParaRPr lang="en-GB" b="0" i="0" dirty="0">
              <a:solidFill>
                <a:srgbClr val="374151"/>
              </a:solidFill>
              <a:effectLst/>
              <a:latin typeface="Söhne"/>
            </a:endParaRPr>
          </a:p>
          <a:p>
            <a:pPr marL="0" indent="0">
              <a:buNone/>
            </a:pPr>
            <a:endParaRPr lang="en-US" dirty="0"/>
          </a:p>
        </p:txBody>
      </p:sp>
    </p:spTree>
    <p:extLst>
      <p:ext uri="{BB962C8B-B14F-4D97-AF65-F5344CB8AC3E}">
        <p14:creationId xmlns:p14="http://schemas.microsoft.com/office/powerpoint/2010/main" val="801113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3182-F54D-D889-6D2D-E01E07F0CA3A}"/>
              </a:ext>
            </a:extLst>
          </p:cNvPr>
          <p:cNvSpPr>
            <a:spLocks noGrp="1"/>
          </p:cNvSpPr>
          <p:nvPr>
            <p:ph type="title"/>
          </p:nvPr>
        </p:nvSpPr>
        <p:spPr/>
        <p:txBody>
          <a:bodyPr/>
          <a:lstStyle/>
          <a:p>
            <a:r>
              <a:rPr lang="en-US" dirty="0"/>
              <a:t>Responsibilities and functional areas</a:t>
            </a:r>
          </a:p>
        </p:txBody>
      </p:sp>
      <p:sp>
        <p:nvSpPr>
          <p:cNvPr id="3" name="Content Placeholder 2">
            <a:extLst>
              <a:ext uri="{FF2B5EF4-FFF2-40B4-BE49-F238E27FC236}">
                <a16:creationId xmlns:a16="http://schemas.microsoft.com/office/drawing/2014/main" id="{450F4603-2D7F-23CE-3DD0-3CBB4FD71954}"/>
              </a:ext>
            </a:extLst>
          </p:cNvPr>
          <p:cNvSpPr>
            <a:spLocks noGrp="1"/>
          </p:cNvSpPr>
          <p:nvPr>
            <p:ph idx="1"/>
          </p:nvPr>
        </p:nvSpPr>
        <p:spPr>
          <a:xfrm>
            <a:off x="1451579" y="2015732"/>
            <a:ext cx="9603275" cy="3932222"/>
          </a:xfrm>
        </p:spPr>
        <p:txBody>
          <a:bodyPr>
            <a:normAutofit fontScale="85000" lnSpcReduction="20000"/>
          </a:bodyPr>
          <a:lstStyle/>
          <a:p>
            <a:pPr marL="0" indent="0" algn="l">
              <a:buNone/>
            </a:pPr>
            <a:r>
              <a:rPr lang="en-GB" sz="23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Workforce Planning:</a:t>
            </a:r>
            <a:endPar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Strategic workforce planning</a:t>
            </a:r>
          </a:p>
          <a:p>
            <a:pPr algn="l">
              <a:buFont typeface="Arial" panose="020B0604020202020204" pitchFamily="34" charset="0"/>
              <a:buChar char="•"/>
            </a:pPr>
            <a:r>
              <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Succession planning</a:t>
            </a:r>
          </a:p>
          <a:p>
            <a:pPr marL="0" indent="0" algn="l">
              <a:buNone/>
            </a:pPr>
            <a:r>
              <a:rPr lang="en-GB" sz="23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Employee Wellness and Assistance Programs:</a:t>
            </a:r>
            <a:endPar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Health and wellness initiatives</a:t>
            </a:r>
          </a:p>
          <a:p>
            <a:pPr algn="l">
              <a:buFont typeface="Arial" panose="020B0604020202020204" pitchFamily="34" charset="0"/>
              <a:buChar char="•"/>
            </a:pPr>
            <a:r>
              <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Employee assistance programs</a:t>
            </a:r>
          </a:p>
          <a:p>
            <a:pPr marL="0" indent="0" algn="l">
              <a:buNone/>
            </a:pPr>
            <a:r>
              <a:rPr lang="en-GB" sz="23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Diversity and Inclusion:</a:t>
            </a:r>
            <a:endPar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r>
              <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Implementing diversity and inclusion initiatives</a:t>
            </a:r>
          </a:p>
          <a:p>
            <a:pPr algn="l">
              <a:buFont typeface="Arial" panose="020B0604020202020204" pitchFamily="34" charset="0"/>
              <a:buChar char="•"/>
            </a:pPr>
            <a:r>
              <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Ensuring a diverse and inclusive workplace culture</a:t>
            </a:r>
          </a:p>
          <a:p>
            <a:pPr algn="l">
              <a:buFont typeface="Arial" panose="020B0604020202020204" pitchFamily="34" charset="0"/>
              <a:buChar char="•"/>
            </a:pPr>
            <a:endPar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algn="l">
              <a:buFont typeface="Arial" panose="020B0604020202020204" pitchFamily="34" charset="0"/>
              <a:buChar char="•"/>
            </a:pPr>
            <a:endPar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marL="0" indent="0" algn="l">
              <a:buNone/>
            </a:pPr>
            <a:endParaRPr lang="en-GB" sz="23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dirty="0"/>
          </a:p>
        </p:txBody>
      </p:sp>
    </p:spTree>
    <p:extLst>
      <p:ext uri="{BB962C8B-B14F-4D97-AF65-F5344CB8AC3E}">
        <p14:creationId xmlns:p14="http://schemas.microsoft.com/office/powerpoint/2010/main" val="4068806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B890F-45AA-DCD0-8633-784E9A2CD9B5}"/>
              </a:ext>
            </a:extLst>
          </p:cNvPr>
          <p:cNvSpPr>
            <a:spLocks noGrp="1"/>
          </p:cNvSpPr>
          <p:nvPr>
            <p:ph type="title"/>
          </p:nvPr>
        </p:nvSpPr>
        <p:spPr/>
        <p:txBody>
          <a:bodyPr/>
          <a:lstStyle/>
          <a:p>
            <a:r>
              <a:rPr lang="en-GB" dirty="0"/>
              <a:t>Relationship in a business</a:t>
            </a:r>
          </a:p>
        </p:txBody>
      </p:sp>
      <p:sp>
        <p:nvSpPr>
          <p:cNvPr id="3" name="Content Placeholder 2">
            <a:extLst>
              <a:ext uri="{FF2B5EF4-FFF2-40B4-BE49-F238E27FC236}">
                <a16:creationId xmlns:a16="http://schemas.microsoft.com/office/drawing/2014/main" id="{E34869FA-D628-D745-9ADF-77906B42D6BB}"/>
              </a:ext>
            </a:extLst>
          </p:cNvPr>
          <p:cNvSpPr>
            <a:spLocks noGrp="1"/>
          </p:cNvSpPr>
          <p:nvPr>
            <p:ph idx="1"/>
          </p:nvPr>
        </p:nvSpPr>
        <p:spPr/>
        <p:txBody>
          <a:bodyPr>
            <a:normAutofit/>
          </a:bodyPr>
          <a:lstStyle/>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To foster a positive relationship between employers and employees, several factors come into play. These factors influence the types of relationships that can develop and can be illustrated through practical examples, including insights from personal experiences. Here's an exploration of these elements:</a:t>
            </a:r>
          </a:p>
          <a:p>
            <a:r>
              <a:rPr lang="en-GB" sz="1800" b="1" i="0" dirty="0">
                <a:effectLst/>
                <a:latin typeface="Calibri" panose="020F0502020204030204" pitchFamily="34" charset="0"/>
                <a:ea typeface="Calibri" panose="020F0502020204030204" pitchFamily="34" charset="0"/>
                <a:cs typeface="Calibri" panose="020F0502020204030204" pitchFamily="34" charset="0"/>
              </a:rPr>
              <a:t>Professional Development: </a:t>
            </a:r>
            <a:r>
              <a:rPr lang="en-GB" sz="1800" dirty="0">
                <a:solidFill>
                  <a:srgbClr val="374151"/>
                </a:solidFill>
                <a:latin typeface="Calibri" panose="020F0502020204030204" pitchFamily="34" charset="0"/>
                <a:ea typeface="Calibri" panose="020F0502020204030204" pitchFamily="34" charset="0"/>
                <a:cs typeface="Calibri" panose="020F0502020204030204" pitchFamily="34" charset="0"/>
              </a:rPr>
              <a:t>a</a:t>
            </a:r>
            <a:r>
              <a:rPr lang="en-GB" sz="18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 positive rapport flourishes when employers invest in the continual growth and development of their workforce.</a:t>
            </a:r>
          </a:p>
          <a:p>
            <a:r>
              <a:rPr lang="en-GB" sz="1800" b="1" i="0" dirty="0">
                <a:effectLst/>
                <a:latin typeface="Calibri" panose="020F0502020204030204" pitchFamily="34" charset="0"/>
                <a:ea typeface="Calibri" panose="020F0502020204030204" pitchFamily="34" charset="0"/>
                <a:cs typeface="Calibri" panose="020F0502020204030204" pitchFamily="34" charset="0"/>
              </a:rPr>
              <a:t>Fair Compensation</a:t>
            </a:r>
            <a:r>
              <a:rPr lang="en-GB" sz="1800" dirty="0">
                <a:solidFill>
                  <a:srgbClr val="374151"/>
                </a:solidFill>
                <a:latin typeface="Calibri" panose="020F0502020204030204" pitchFamily="34" charset="0"/>
                <a:ea typeface="Calibri" panose="020F0502020204030204" pitchFamily="34" charset="0"/>
                <a:cs typeface="Calibri" panose="020F0502020204030204" pitchFamily="34" charset="0"/>
              </a:rPr>
              <a:t>: e</a:t>
            </a:r>
            <a:r>
              <a:rPr lang="en-GB" sz="18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quitable and competitive compensation structures contribute to a positive employer-employee dynamic.</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37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3742B-B3C9-E94C-5327-4136A534B233}"/>
              </a:ext>
            </a:extLst>
          </p:cNvPr>
          <p:cNvSpPr>
            <a:spLocks noGrp="1"/>
          </p:cNvSpPr>
          <p:nvPr>
            <p:ph type="title"/>
          </p:nvPr>
        </p:nvSpPr>
        <p:spPr/>
        <p:txBody>
          <a:bodyPr/>
          <a:lstStyle/>
          <a:p>
            <a:r>
              <a:rPr lang="en-GB" dirty="0"/>
              <a:t>Relationship in a business</a:t>
            </a:r>
          </a:p>
        </p:txBody>
      </p:sp>
      <p:sp>
        <p:nvSpPr>
          <p:cNvPr id="3" name="Content Placeholder 2">
            <a:extLst>
              <a:ext uri="{FF2B5EF4-FFF2-40B4-BE49-F238E27FC236}">
                <a16:creationId xmlns:a16="http://schemas.microsoft.com/office/drawing/2014/main" id="{803DD4E8-B913-9E08-27DD-F0BA9A115C85}"/>
              </a:ext>
            </a:extLst>
          </p:cNvPr>
          <p:cNvSpPr>
            <a:spLocks noGrp="1"/>
          </p:cNvSpPr>
          <p:nvPr>
            <p:ph idx="1"/>
          </p:nvPr>
        </p:nvSpPr>
        <p:spPr/>
        <p:txBody>
          <a:bodyPr>
            <a:normAutofit/>
          </a:bodyPr>
          <a:lstStyle/>
          <a:p>
            <a:r>
              <a:rPr lang="en-GB" sz="1800" b="1" i="0" dirty="0">
                <a:effectLst/>
                <a:latin typeface="Calibri" panose="020F0502020204030204" pitchFamily="34" charset="0"/>
                <a:ea typeface="Calibri" panose="020F0502020204030204" pitchFamily="34" charset="0"/>
                <a:cs typeface="Calibri" panose="020F0502020204030204" pitchFamily="34" charset="0"/>
              </a:rPr>
              <a:t>Employee Involvement in Decision-Making: </a:t>
            </a:r>
            <a:r>
              <a:rPr lang="en-GB" sz="18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inclusion of employees in decision-making processes fosters a sense of ownership and collective responsibility.</a:t>
            </a:r>
            <a:endParaRPr lang="en-GB"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63899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A9A2F-B328-C0A0-A1FB-EDD3DC2EBF35}"/>
              </a:ext>
            </a:extLst>
          </p:cNvPr>
          <p:cNvSpPr>
            <a:spLocks noGrp="1"/>
          </p:cNvSpPr>
          <p:nvPr>
            <p:ph type="title"/>
          </p:nvPr>
        </p:nvSpPr>
        <p:spPr/>
        <p:txBody>
          <a:bodyPr/>
          <a:lstStyle/>
          <a:p>
            <a:r>
              <a:rPr lang="en-GB" dirty="0"/>
              <a:t>Negatives of HR and a HR professional in a business</a:t>
            </a:r>
          </a:p>
        </p:txBody>
      </p:sp>
      <p:sp>
        <p:nvSpPr>
          <p:cNvPr id="3" name="Content Placeholder 2">
            <a:extLst>
              <a:ext uri="{FF2B5EF4-FFF2-40B4-BE49-F238E27FC236}">
                <a16:creationId xmlns:a16="http://schemas.microsoft.com/office/drawing/2014/main" id="{D1B47FB7-3C89-0074-A8AD-E4C62A66AAE6}"/>
              </a:ext>
            </a:extLst>
          </p:cNvPr>
          <p:cNvSpPr>
            <a:spLocks noGrp="1"/>
          </p:cNvSpPr>
          <p:nvPr>
            <p:ph idx="1"/>
          </p:nvPr>
        </p:nvSpPr>
        <p:spPr>
          <a:xfrm>
            <a:off x="1451579" y="2015732"/>
            <a:ext cx="9603275" cy="4106394"/>
          </a:xfrm>
        </p:spPr>
        <p:txBody>
          <a:bodyPr>
            <a:normAutofit/>
          </a:bodyPr>
          <a:lstStyle/>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While Human Resources (HR) departments play a crucial role in managing personnel and fostering a positive work environment, there can be potential downsides or challenges associated with HR functions. It's important to note that these negatives can vary depending on the organization and how the HR department is managed. Here are some common criticisms:</a:t>
            </a:r>
          </a:p>
          <a:p>
            <a:pPr algn="l"/>
            <a:r>
              <a:rPr lang="en-GB" sz="1800" b="1"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Bureaucracy and Red Tape</a:t>
            </a:r>
            <a:r>
              <a:rPr lang="en-GB" sz="1800" i="0" dirty="0">
                <a:solidFill>
                  <a:srgbClr val="374151"/>
                </a:solidFill>
                <a:effectLst/>
                <a:latin typeface="Calibri" panose="020F0502020204030204" pitchFamily="34" charset="0"/>
                <a:ea typeface="Calibri" panose="020F0502020204030204" pitchFamily="34" charset="0"/>
                <a:cs typeface="Calibri" panose="020F0502020204030204" pitchFamily="34" charset="0"/>
              </a:rPr>
              <a:t>: HR processes can sometimes be perceived as bureaucratic and slow, leading to frustration among employees and managers.</a:t>
            </a:r>
          </a:p>
          <a:p>
            <a:pPr algn="l"/>
            <a:r>
              <a:rPr lang="en-GB" sz="1800" b="1" i="0" dirty="0">
                <a:solidFill>
                  <a:srgbClr val="374151"/>
                </a:solidFill>
                <a:effectLst/>
                <a:latin typeface="Söhne"/>
              </a:rPr>
              <a:t>Communication Challenges</a:t>
            </a:r>
            <a:r>
              <a:rPr lang="en-GB" sz="1800" i="0" dirty="0">
                <a:solidFill>
                  <a:srgbClr val="374151"/>
                </a:solidFill>
                <a:effectLst/>
                <a:latin typeface="Söhne"/>
              </a:rPr>
              <a:t>: Poor communication from HR can lead to misunderstandings, dissatisfaction, and a lack of trust among employees. Miscommunication about policies, benefits, or other important matters can cause problems.</a:t>
            </a:r>
          </a:p>
          <a:p>
            <a:pPr algn="l"/>
            <a:r>
              <a:rPr lang="en-GB" sz="1800" b="1" i="0" dirty="0">
                <a:solidFill>
                  <a:srgbClr val="374151"/>
                </a:solidFill>
                <a:effectLst/>
                <a:latin typeface="Söhne"/>
              </a:rPr>
              <a:t>Resistance to Change</a:t>
            </a:r>
            <a:r>
              <a:rPr lang="en-GB" sz="1800" i="0" dirty="0">
                <a:solidFill>
                  <a:srgbClr val="374151"/>
                </a:solidFill>
                <a:effectLst/>
                <a:latin typeface="Söhne"/>
              </a:rPr>
              <a:t>: HR initiatives such as performance appraisals, policy changes, or restructuring can face resistance from employees, leading to a negative perception of HR activities</a:t>
            </a:r>
          </a:p>
          <a:p>
            <a:pPr algn="l"/>
            <a:endParaRPr lang="en-GB" sz="1600" b="0" i="0" dirty="0">
              <a:solidFill>
                <a:srgbClr val="374151"/>
              </a:solidFill>
              <a:effectLst/>
              <a:latin typeface="Söhne"/>
            </a:endParaRPr>
          </a:p>
          <a:p>
            <a:pPr algn="l"/>
            <a:endParaRPr lang="en-GB" sz="1800" b="0" i="0" dirty="0">
              <a:solidFill>
                <a:srgbClr val="374151"/>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139330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E2975-0DA2-EBE4-0DA2-4A2E61901134}"/>
              </a:ext>
            </a:extLst>
          </p:cNvPr>
          <p:cNvSpPr>
            <a:spLocks noGrp="1"/>
          </p:cNvSpPr>
          <p:nvPr>
            <p:ph type="title"/>
          </p:nvPr>
        </p:nvSpPr>
        <p:spPr/>
        <p:txBody>
          <a:bodyPr/>
          <a:lstStyle/>
          <a:p>
            <a:r>
              <a:rPr lang="en-GB" dirty="0"/>
              <a:t>Personal experiences</a:t>
            </a:r>
          </a:p>
        </p:txBody>
      </p:sp>
      <p:sp>
        <p:nvSpPr>
          <p:cNvPr id="3" name="Content Placeholder 2">
            <a:extLst>
              <a:ext uri="{FF2B5EF4-FFF2-40B4-BE49-F238E27FC236}">
                <a16:creationId xmlns:a16="http://schemas.microsoft.com/office/drawing/2014/main" id="{5627B533-E6E9-9DFD-2FE0-3CBEB904D2F3}"/>
              </a:ext>
            </a:extLst>
          </p:cNvPr>
          <p:cNvSpPr>
            <a:spLocks noGrp="1"/>
          </p:cNvSpPr>
          <p:nvPr>
            <p:ph idx="1"/>
          </p:nvPr>
        </p:nvSpPr>
        <p:spPr/>
        <p:txBody>
          <a:bodyPr>
            <a:normAutofit/>
          </a:bodyPr>
          <a:lstStyle/>
          <a:p>
            <a:pPr marL="0" indent="0" algn="ctr">
              <a:buNone/>
            </a:pPr>
            <a:r>
              <a:rPr lang="en-GB" sz="1800" dirty="0">
                <a:latin typeface="Calibri" panose="020F0502020204030204" pitchFamily="34" charset="0"/>
                <a:ea typeface="Calibri" panose="020F0502020204030204" pitchFamily="34" charset="0"/>
                <a:cs typeface="Calibri" panose="020F0502020204030204" pitchFamily="34" charset="0"/>
              </a:rPr>
              <a:t>In my professional journey, fostering a positive employer-employee relationship was significantly influenced by prioritizing open communication. Regular team meetings, where both successes and challenges were openly discussed, created an environment where everyone felt heard and valued. This not only facilitated better understanding but also encouraged a sense of shared purpose and unity within the team. My personal experiences have affirmed that a positive employer-employee relationship is built on the foundations of open communication, recognition, work-life balance, professional development, fair compensation, and involving employees in decision-making. These practices not only contribute to a harmonious workplace but also create a conducive environment for both individual and collective success.</a:t>
            </a:r>
          </a:p>
        </p:txBody>
      </p:sp>
    </p:spTree>
    <p:extLst>
      <p:ext uri="{BB962C8B-B14F-4D97-AF65-F5344CB8AC3E}">
        <p14:creationId xmlns:p14="http://schemas.microsoft.com/office/powerpoint/2010/main" val="2010907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C249C-5D1D-D160-02BD-F7292B1B9D11}"/>
              </a:ext>
            </a:extLst>
          </p:cNvPr>
          <p:cNvSpPr>
            <a:spLocks noGrp="1"/>
          </p:cNvSpPr>
          <p:nvPr>
            <p:ph type="title"/>
          </p:nvPr>
        </p:nvSpPr>
        <p:spPr>
          <a:xfrm>
            <a:off x="1451579" y="804520"/>
            <a:ext cx="9603275" cy="587136"/>
          </a:xfrm>
        </p:spPr>
        <p:txBody>
          <a:bodyPr/>
          <a:lstStyle/>
          <a:p>
            <a:r>
              <a:rPr lang="en-US" dirty="0" err="1"/>
              <a:t>Refferences</a:t>
            </a:r>
            <a:r>
              <a:rPr lang="en-US" dirty="0"/>
              <a:t>:</a:t>
            </a:r>
          </a:p>
        </p:txBody>
      </p:sp>
      <p:sp>
        <p:nvSpPr>
          <p:cNvPr id="3" name="Content Placeholder 2">
            <a:extLst>
              <a:ext uri="{FF2B5EF4-FFF2-40B4-BE49-F238E27FC236}">
                <a16:creationId xmlns:a16="http://schemas.microsoft.com/office/drawing/2014/main" id="{B52F104C-2E01-ECC4-509E-99B98EE7892C}"/>
              </a:ext>
            </a:extLst>
          </p:cNvPr>
          <p:cNvSpPr>
            <a:spLocks noGrp="1"/>
          </p:cNvSpPr>
          <p:nvPr>
            <p:ph idx="1"/>
          </p:nvPr>
        </p:nvSpPr>
        <p:spPr/>
        <p:txBody>
          <a:bodyPr>
            <a:normAutofit fontScale="92500"/>
          </a:bodyPr>
          <a:lstStyle/>
          <a:p>
            <a:pPr algn="l"/>
            <a:r>
              <a:rPr lang="en-GB" sz="1200" b="0" i="0" u="none" strike="noStrike" dirty="0">
                <a:solidFill>
                  <a:srgbClr val="000000"/>
                </a:solidFill>
                <a:effectLst/>
                <a:latin typeface="Calibri" panose="020F0502020204030204" pitchFamily="34" charset="0"/>
              </a:rPr>
              <a:t>Sutherland, J. and </a:t>
            </a:r>
            <a:r>
              <a:rPr lang="en-GB" sz="1200" b="0" i="0" u="none" strike="noStrike" dirty="0" err="1">
                <a:solidFill>
                  <a:srgbClr val="000000"/>
                </a:solidFill>
                <a:effectLst/>
                <a:latin typeface="Calibri" panose="020F0502020204030204" pitchFamily="34" charset="0"/>
              </a:rPr>
              <a:t>Canwell</a:t>
            </a:r>
            <a:r>
              <a:rPr lang="en-GB" sz="1200" b="0" i="0" u="none" strike="noStrike" dirty="0">
                <a:solidFill>
                  <a:srgbClr val="000000"/>
                </a:solidFill>
                <a:effectLst/>
                <a:latin typeface="Calibri" panose="020F0502020204030204" pitchFamily="34" charset="0"/>
              </a:rPr>
              <a:t>, D. (2004). </a:t>
            </a:r>
            <a:r>
              <a:rPr lang="en-GB" sz="1200" b="0" i="1" u="none" strike="noStrike" dirty="0">
                <a:solidFill>
                  <a:srgbClr val="000000"/>
                </a:solidFill>
                <a:effectLst/>
                <a:latin typeface="Calibri" panose="020F0502020204030204" pitchFamily="34" charset="0"/>
              </a:rPr>
              <a:t>Key Concepts in Human Resource Management</a:t>
            </a:r>
            <a:r>
              <a:rPr lang="en-GB" sz="1200" b="0" i="0" u="none" strike="noStrike" dirty="0">
                <a:solidFill>
                  <a:srgbClr val="000000"/>
                </a:solidFill>
                <a:effectLst/>
                <a:latin typeface="Calibri" panose="020F0502020204030204" pitchFamily="34" charset="0"/>
              </a:rPr>
              <a:t>. New York: Palgrave Macmillan.</a:t>
            </a:r>
          </a:p>
          <a:p>
            <a:pPr algn="l"/>
            <a:r>
              <a:rPr lang="en-GB" sz="1200" b="0" i="0" u="none" strike="noStrike" dirty="0">
                <a:solidFill>
                  <a:srgbClr val="000000"/>
                </a:solidFill>
                <a:effectLst/>
                <a:latin typeface="Calibri" panose="020F0502020204030204" pitchFamily="34" charset="0"/>
              </a:rPr>
              <a:t>‌Turner, P. (2003). </a:t>
            </a:r>
            <a:r>
              <a:rPr lang="en-GB" sz="1200" b="0" i="1" u="none" strike="noStrike" dirty="0">
                <a:solidFill>
                  <a:srgbClr val="000000"/>
                </a:solidFill>
                <a:effectLst/>
                <a:latin typeface="Calibri" panose="020F0502020204030204" pitchFamily="34" charset="0"/>
              </a:rPr>
              <a:t>HR communications : making it work</a:t>
            </a:r>
            <a:r>
              <a:rPr lang="en-GB" sz="1200" b="0" i="0" u="none" strike="noStrike" dirty="0">
                <a:solidFill>
                  <a:srgbClr val="000000"/>
                </a:solidFill>
                <a:effectLst/>
                <a:latin typeface="Calibri" panose="020F0502020204030204" pitchFamily="34" charset="0"/>
              </a:rPr>
              <a:t>. London: Chartered Institute Of Personnel And Development.</a:t>
            </a:r>
          </a:p>
          <a:p>
            <a:pPr algn="l"/>
            <a:r>
              <a:rPr lang="en-GB" sz="1200" b="0" i="0" u="none" strike="noStrike" dirty="0">
                <a:solidFill>
                  <a:srgbClr val="000000"/>
                </a:solidFill>
                <a:effectLst/>
                <a:latin typeface="Calibri" panose="020F0502020204030204" pitchFamily="34" charset="0"/>
              </a:rPr>
              <a:t>‌CIPD (2022). </a:t>
            </a:r>
            <a:r>
              <a:rPr lang="en-GB" sz="1200" dirty="0">
                <a:solidFill>
                  <a:srgbClr val="000000"/>
                </a:solidFill>
                <a:latin typeface="Calibri" panose="020F0502020204030204" pitchFamily="34" charset="0"/>
              </a:rPr>
              <a:t>Available from </a:t>
            </a:r>
            <a:r>
              <a:rPr lang="en-GB" sz="1200" b="0" i="0" u="none" strike="noStrike" dirty="0">
                <a:solidFill>
                  <a:srgbClr val="000000"/>
                </a:solidFill>
                <a:effectLst/>
                <a:latin typeface="Calibri" panose="020F0502020204030204" pitchFamily="34" charset="0"/>
                <a:hlinkClick r:id="rId2"/>
              </a:rPr>
              <a:t>https://www.cipd.org/en/the-people-profession/the-profession-map/explore-the-profession-map/</a:t>
            </a:r>
            <a:r>
              <a:rPr lang="en-GB" sz="1200" b="0" i="0" u="none" strike="noStrike" dirty="0">
                <a:solidFill>
                  <a:srgbClr val="000000"/>
                </a:solidFill>
                <a:effectLst/>
                <a:latin typeface="Calibri" panose="020F0502020204030204" pitchFamily="34" charset="0"/>
              </a:rPr>
              <a:t>. </a:t>
            </a:r>
            <a:r>
              <a:rPr lang="en-GB" sz="1200" b="0" i="0" u="none" strike="noStrike">
                <a:solidFill>
                  <a:srgbClr val="000000"/>
                </a:solidFill>
                <a:effectLst/>
                <a:latin typeface="Calibri" panose="020F0502020204030204" pitchFamily="34" charset="0"/>
              </a:rPr>
              <a:t>Accessed on the 8</a:t>
            </a:r>
            <a:r>
              <a:rPr lang="en-GB" sz="1200" b="0" i="0" u="none" strike="noStrike" baseline="30000">
                <a:solidFill>
                  <a:srgbClr val="000000"/>
                </a:solidFill>
                <a:effectLst/>
                <a:latin typeface="Calibri" panose="020F0502020204030204" pitchFamily="34" charset="0"/>
              </a:rPr>
              <a:t>th</a:t>
            </a:r>
            <a:r>
              <a:rPr lang="en-GB" sz="1200" b="0" i="0" u="none" strike="noStrike">
                <a:solidFill>
                  <a:srgbClr val="000000"/>
                </a:solidFill>
                <a:effectLst/>
                <a:latin typeface="Calibri" panose="020F0502020204030204" pitchFamily="34" charset="0"/>
              </a:rPr>
              <a:t> of October 2023.</a:t>
            </a:r>
          </a:p>
          <a:p>
            <a:pPr algn="l"/>
            <a:r>
              <a:rPr lang="en-GB" sz="1200" b="0" i="0" u="none" strike="noStrike">
                <a:solidFill>
                  <a:srgbClr val="000000"/>
                </a:solidFill>
                <a:effectLst/>
                <a:latin typeface="Calibri" panose="020F0502020204030204" pitchFamily="34" charset="0"/>
              </a:rPr>
              <a:t>www</a:t>
            </a:r>
            <a:r>
              <a:rPr lang="en-GB" sz="1200" b="0" i="0" u="none" strike="noStrike" dirty="0">
                <a:solidFill>
                  <a:srgbClr val="000000"/>
                </a:solidFill>
                <a:effectLst/>
                <a:latin typeface="Calibri" panose="020F0502020204030204" pitchFamily="34" charset="0"/>
              </a:rPr>
              <a:t>.bdtask.com. (n.d.). 10 Constructive Pros and Cons of Human Resource Management. [online] Available at: https://www.bdtask.com/blog/pros-and-cons-of-human-resource-management.</a:t>
            </a:r>
          </a:p>
          <a:p>
            <a:pPr algn="l"/>
            <a:r>
              <a:rPr lang="en-GB" sz="1200" b="0" i="0" u="none" strike="noStrike" dirty="0">
                <a:solidFill>
                  <a:srgbClr val="000000"/>
                </a:solidFill>
                <a:effectLst/>
                <a:latin typeface="Calibri" panose="020F0502020204030204" pitchFamily="34" charset="0"/>
              </a:rPr>
              <a:t>‌Kenton, W. (2019). Understanding Business Relations. [online] Investopedia. Available at: </a:t>
            </a:r>
            <a:r>
              <a:rPr lang="en-GB" sz="1200" b="0" i="0" u="none" strike="noStrike" dirty="0">
                <a:solidFill>
                  <a:srgbClr val="000000"/>
                </a:solidFill>
                <a:effectLst/>
                <a:latin typeface="Calibri" panose="020F0502020204030204" pitchFamily="34" charset="0"/>
                <a:hlinkClick r:id="rId3"/>
              </a:rPr>
              <a:t>https://www.investopedia.com/terms/b/business-relations.asp</a:t>
            </a:r>
            <a:r>
              <a:rPr lang="en-GB" sz="1200" b="0" i="0" u="none" strike="noStrike" dirty="0">
                <a:solidFill>
                  <a:srgbClr val="000000"/>
                </a:solidFill>
                <a:effectLst/>
                <a:latin typeface="Calibri" panose="020F0502020204030204" pitchFamily="34" charset="0"/>
              </a:rPr>
              <a:t>.</a:t>
            </a:r>
          </a:p>
          <a:p>
            <a:pPr algn="l"/>
            <a:r>
              <a:rPr lang="en-GB" sz="1100" b="0" i="0" dirty="0">
                <a:solidFill>
                  <a:srgbClr val="000000"/>
                </a:solidFill>
                <a:effectLst/>
                <a:latin typeface="Calibri" panose="020F0502020204030204" pitchFamily="34" charset="0"/>
              </a:rPr>
              <a:t>Harr, E. (2019). </a:t>
            </a:r>
            <a:r>
              <a:rPr lang="en-GB" sz="1100" b="0" i="1" dirty="0">
                <a:solidFill>
                  <a:srgbClr val="000000"/>
                </a:solidFill>
                <a:effectLst/>
                <a:latin typeface="Calibri" panose="020F0502020204030204" pitchFamily="34" charset="0"/>
              </a:rPr>
              <a:t>5 Keys to Building Business Relationships</a:t>
            </a:r>
            <a:r>
              <a:rPr lang="en-GB" sz="1100" b="0" i="0" dirty="0">
                <a:solidFill>
                  <a:srgbClr val="000000"/>
                </a:solidFill>
                <a:effectLst/>
                <a:latin typeface="Calibri" panose="020F0502020204030204" pitchFamily="34" charset="0"/>
              </a:rPr>
              <a:t>. [online] Hinge Marketing. Available at: https://hingemarketing.com/blog/story/5_keys_to_building_business_relationships.</a:t>
            </a:r>
          </a:p>
          <a:p>
            <a:pPr algn="l"/>
            <a:r>
              <a:rPr lang="en-GB" sz="1100" b="0" i="0" dirty="0">
                <a:solidFill>
                  <a:srgbClr val="000000"/>
                </a:solidFill>
                <a:effectLst/>
                <a:latin typeface="Calibri" panose="020F0502020204030204" pitchFamily="34" charset="0"/>
              </a:rPr>
              <a:t>‌</a:t>
            </a:r>
            <a:r>
              <a:rPr lang="en-GB" sz="1050" b="0" i="0" dirty="0">
                <a:solidFill>
                  <a:srgbClr val="000000"/>
                </a:solidFill>
                <a:effectLst/>
                <a:latin typeface="Calibri" panose="020F0502020204030204" pitchFamily="34" charset="0"/>
              </a:rPr>
              <a:t>Workable Technology Limited (2013). </a:t>
            </a:r>
            <a:r>
              <a:rPr lang="en-GB" sz="1050" b="0" i="1" dirty="0">
                <a:solidFill>
                  <a:srgbClr val="000000"/>
                </a:solidFill>
                <a:effectLst/>
                <a:latin typeface="Calibri" panose="020F0502020204030204" pitchFamily="34" charset="0"/>
              </a:rPr>
              <a:t>(Human Resources) HR Manager job description sample | Workable</a:t>
            </a:r>
            <a:r>
              <a:rPr lang="en-GB" sz="1050" b="0" i="0" dirty="0">
                <a:solidFill>
                  <a:srgbClr val="000000"/>
                </a:solidFill>
                <a:effectLst/>
                <a:latin typeface="Calibri" panose="020F0502020204030204" pitchFamily="34" charset="0"/>
              </a:rPr>
              <a:t>. [online] Recruiting Resources: How to Recruit and Hire Better. Available at: https://resources.workable.com/hr-manager-job-description.</a:t>
            </a:r>
          </a:p>
          <a:p>
            <a:pPr algn="l"/>
            <a:r>
              <a:rPr lang="en-GB" sz="1050" b="0" i="0" dirty="0">
                <a:solidFill>
                  <a:srgbClr val="000000"/>
                </a:solidFill>
                <a:effectLst/>
                <a:latin typeface="Calibri" panose="020F0502020204030204" pitchFamily="34" charset="0"/>
              </a:rPr>
              <a:t>‌Conant, D.R. and </a:t>
            </a:r>
            <a:r>
              <a:rPr lang="en-GB" sz="1050" b="0" i="0" dirty="0" err="1">
                <a:solidFill>
                  <a:srgbClr val="000000"/>
                </a:solidFill>
                <a:effectLst/>
                <a:latin typeface="Calibri" panose="020F0502020204030204" pitchFamily="34" charset="0"/>
              </a:rPr>
              <a:t>Federman</a:t>
            </a:r>
            <a:r>
              <a:rPr lang="en-GB" sz="1050" b="0" i="0" dirty="0">
                <a:solidFill>
                  <a:srgbClr val="000000"/>
                </a:solidFill>
                <a:effectLst/>
                <a:latin typeface="Calibri" panose="020F0502020204030204" pitchFamily="34" charset="0"/>
              </a:rPr>
              <a:t>, A. (2020). The blueprint : 6 practical steps to lift your leadership to new heights. Hoboken, New Jersey: John Wiley &amp; Sons, Inc.</a:t>
            </a:r>
          </a:p>
          <a:p>
            <a:pPr algn="l"/>
            <a:endParaRPr lang="en-GB" sz="1050" b="0" i="0" dirty="0">
              <a:solidFill>
                <a:srgbClr val="000000"/>
              </a:solidFill>
              <a:effectLst/>
              <a:latin typeface="Calibri" panose="020F0502020204030204" pitchFamily="34" charset="0"/>
            </a:endParaRPr>
          </a:p>
          <a:p>
            <a:pPr algn="l"/>
            <a:endParaRPr lang="en-GB" sz="1050" b="0" i="0" dirty="0">
              <a:solidFill>
                <a:srgbClr val="000000"/>
              </a:solidFill>
              <a:effectLst/>
              <a:latin typeface="Calibri" panose="020F0502020204030204" pitchFamily="34" charset="0"/>
            </a:endParaRPr>
          </a:p>
          <a:p>
            <a:pPr algn="l"/>
            <a:endParaRPr lang="en-GB" sz="1100" b="0" i="0" dirty="0">
              <a:solidFill>
                <a:srgbClr val="000000"/>
              </a:solidFill>
              <a:effectLst/>
              <a:latin typeface="Calibri" panose="020F0502020204030204" pitchFamily="34" charset="0"/>
            </a:endParaRPr>
          </a:p>
          <a:p>
            <a:pPr algn="l"/>
            <a:endParaRPr lang="en-GB" sz="1200" b="0" i="0" u="none" strike="noStrike" dirty="0">
              <a:solidFill>
                <a:srgbClr val="000000"/>
              </a:solidFill>
              <a:effectLst/>
              <a:latin typeface="Calibri" panose="020F0502020204030204" pitchFamily="34" charset="0"/>
            </a:endParaRPr>
          </a:p>
          <a:p>
            <a:pPr algn="l"/>
            <a:endParaRPr lang="en-GB" sz="1200" b="0" i="0" u="none" strike="noStrike" dirty="0">
              <a:solidFill>
                <a:srgbClr val="000000"/>
              </a:solidFill>
              <a:effectLst/>
              <a:latin typeface="Calibri" panose="020F0502020204030204" pitchFamily="34" charset="0"/>
            </a:endParaRPr>
          </a:p>
          <a:p>
            <a:pPr algn="l"/>
            <a:endParaRPr lang="en-GB" sz="1200" b="0" i="0" u="none" strike="noStrike" dirty="0">
              <a:solidFill>
                <a:srgbClr val="000000"/>
              </a:solidFill>
              <a:effectLst/>
              <a:latin typeface="Calibri" panose="020F0502020204030204" pitchFamily="34" charset="0"/>
            </a:endParaRPr>
          </a:p>
          <a:p>
            <a:endParaRPr lang="en-US" dirty="0"/>
          </a:p>
        </p:txBody>
      </p:sp>
    </p:spTree>
    <p:extLst>
      <p:ext uri="{BB962C8B-B14F-4D97-AF65-F5344CB8AC3E}">
        <p14:creationId xmlns:p14="http://schemas.microsoft.com/office/powerpoint/2010/main" val="251550062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{07C88D25-1B40-704B-82FC-810468AC7D09}tf10001119_mac</Template>
  <TotalTime>7193</TotalTime>
  <Words>1026</Words>
  <Application>Microsoft Macintosh PowerPoint</Application>
  <PresentationFormat>Widescreen</PresentationFormat>
  <Paragraphs>78</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Söhne</vt:lpstr>
      <vt:lpstr>Gallery</vt:lpstr>
      <vt:lpstr>Importance of HR "To win in the marketplace, you must first win in the workplace."(Conant and Federman, 2020)</vt:lpstr>
      <vt:lpstr>The role of a human resources professional</vt:lpstr>
      <vt:lpstr>Profession map</vt:lpstr>
      <vt:lpstr>Values</vt:lpstr>
      <vt:lpstr>Responsibilities and functional areas</vt:lpstr>
      <vt:lpstr>Responsibilities and functional areas</vt:lpstr>
      <vt:lpstr>Relationship in a business</vt:lpstr>
      <vt:lpstr>Relationship in a business</vt:lpstr>
      <vt:lpstr>Negatives of HR and a HR professional in a business</vt:lpstr>
      <vt:lpstr>Personal experiences</vt:lpstr>
      <vt:lpstr>Refferences: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HR</dc:title>
  <dc:creator>Costin-Alexandru Chirita (2210952)</dc:creator>
  <cp:lastModifiedBy>Costin-Alexandru Chirita (2210952)</cp:lastModifiedBy>
  <cp:revision>3</cp:revision>
  <dcterms:created xsi:type="dcterms:W3CDTF">2023-09-30T18:59:37Z</dcterms:created>
  <dcterms:modified xsi:type="dcterms:W3CDTF">2023-10-18T20:15:47Z</dcterms:modified>
</cp:coreProperties>
</file>