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6"/>
  </p:sldMasterIdLst>
  <p:notesMasterIdLst>
    <p:notesMasterId r:id="rId30"/>
  </p:notesMasterIdLst>
  <p:sldIdLst>
    <p:sldId id="263" r:id="rId7"/>
    <p:sldId id="266" r:id="rId8"/>
    <p:sldId id="337" r:id="rId9"/>
    <p:sldId id="286" r:id="rId10"/>
    <p:sldId id="338" r:id="rId11"/>
    <p:sldId id="352" r:id="rId12"/>
    <p:sldId id="353" r:id="rId13"/>
    <p:sldId id="342" r:id="rId14"/>
    <p:sldId id="341" r:id="rId15"/>
    <p:sldId id="343" r:id="rId16"/>
    <p:sldId id="354" r:id="rId17"/>
    <p:sldId id="284" r:id="rId18"/>
    <p:sldId id="339" r:id="rId19"/>
    <p:sldId id="325" r:id="rId20"/>
    <p:sldId id="290" r:id="rId21"/>
    <p:sldId id="294" r:id="rId22"/>
    <p:sldId id="355" r:id="rId23"/>
    <p:sldId id="309" r:id="rId24"/>
    <p:sldId id="334" r:id="rId25"/>
    <p:sldId id="356" r:id="rId26"/>
    <p:sldId id="336" r:id="rId27"/>
    <p:sldId id="296" r:id="rId28"/>
    <p:sldId id="270"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2750"/>
    <a:srgbClr val="ECEBE7"/>
    <a:srgbClr val="607C2F"/>
    <a:srgbClr val="607C5E"/>
    <a:srgbClr val="49662C"/>
    <a:srgbClr val="478E06"/>
    <a:srgbClr val="93CDDD"/>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552" autoAdjust="0"/>
    <p:restoredTop sz="76875" autoAdjust="0"/>
  </p:normalViewPr>
  <p:slideViewPr>
    <p:cSldViewPr snapToGrid="0" snapToObjects="1">
      <p:cViewPr varScale="1">
        <p:scale>
          <a:sx n="88" d="100"/>
          <a:sy n="88" d="100"/>
        </p:scale>
        <p:origin x="1108" y="60"/>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varScale="1">
      <p:scale>
        <a:sx n="100" d="100"/>
        <a:sy n="100" d="100"/>
      </p:scale>
      <p:origin x="0" y="-2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customXml" Target="../customXml/item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3EA0CE-37A6-4C3C-A158-8D508D3276B4}" type="datetimeFigureOut">
              <a:rPr lang="en-US" smtClean="0"/>
              <a:t>7/20/2022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5BC256-5F45-4D98-94A5-0F94A4AC792D}" type="slidenum">
              <a:rPr lang="en-US" smtClean="0"/>
              <a:t>‹#›</a:t>
            </a:fld>
            <a:endParaRPr lang="en-US"/>
          </a:p>
        </p:txBody>
      </p:sp>
    </p:spTree>
    <p:extLst>
      <p:ext uri="{BB962C8B-B14F-4D97-AF65-F5344CB8AC3E}">
        <p14:creationId xmlns:p14="http://schemas.microsoft.com/office/powerpoint/2010/main" val="3859197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Managing Monuments and Memorials at the National Mall</a:t>
            </a:r>
          </a:p>
          <a:p>
            <a:r>
              <a:rPr lang="en-GB" dirty="0"/>
              <a:t>The National Mall contains some of the world’s most iconic monuments and memorials, serving as a national symbolic space, a backdrop for civic discourse, and an attraction to visitors from across the globe.</a:t>
            </a:r>
          </a:p>
          <a:p>
            <a:endParaRPr lang="en-GB" dirty="0"/>
          </a:p>
          <a:p>
            <a:r>
              <a:rPr lang="en-GB" dirty="0"/>
              <a:t>National Mall and Memorial Parks is an administrative unit of the National Park Service encompassing many national memorials and other areas in Washington, D.C. Federally owned and administered parks in the capital area date back to 1790, some of the oldest in the United States.</a:t>
            </a:r>
          </a:p>
        </p:txBody>
      </p:sp>
      <p:sp>
        <p:nvSpPr>
          <p:cNvPr id="4" name="Slide Number Placeholder 3"/>
          <p:cNvSpPr>
            <a:spLocks noGrp="1"/>
          </p:cNvSpPr>
          <p:nvPr>
            <p:ph type="sldNum" sz="quarter" idx="5"/>
          </p:nvPr>
        </p:nvSpPr>
        <p:spPr/>
        <p:txBody>
          <a:bodyPr/>
          <a:lstStyle/>
          <a:p>
            <a:fld id="{025BC256-5F45-4D98-94A5-0F94A4AC792D}" type="slidenum">
              <a:rPr lang="en-US" smtClean="0"/>
              <a:t>1</a:t>
            </a:fld>
            <a:endParaRPr lang="en-US"/>
          </a:p>
        </p:txBody>
      </p:sp>
    </p:spTree>
    <p:extLst>
      <p:ext uri="{BB962C8B-B14F-4D97-AF65-F5344CB8AC3E}">
        <p14:creationId xmlns:p14="http://schemas.microsoft.com/office/powerpoint/2010/main" val="2008406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Below covers slides 2 and 3</a:t>
            </a:r>
          </a:p>
          <a:p>
            <a:r>
              <a:rPr lang="en-GB" dirty="0"/>
              <a:t>The US capital hosts some of the world’s most recognizable structures—among them are the obelisk of the Washington Monument, the Lincoln Memorial, the Capitol building, and the White House. These monuments, memorials, and cultural sites of Washington, positioned among urban parks, circles, squares, and triangles, reflect more than two centuries of intentional planning and design. The framework for the National Mall dates back to the original 1791 design of commissioned city planner Pierre L’Enfant, with further development and expansion following the McMillan plan at the turn of the 20th century, plans developed around the 1976 US Bicentennial, and the 1997 Extending the Legacy plan. Today, this public space is considered a nationally important symbolic space, the front yard of the country, and a stage for democracy.</a:t>
            </a:r>
          </a:p>
          <a:p>
            <a:endParaRPr lang="en-GB" dirty="0"/>
          </a:p>
          <a:p>
            <a:r>
              <a:rPr lang="en-GB" dirty="0"/>
              <a:t>National Mall and Memorial Parks</a:t>
            </a:r>
          </a:p>
          <a:p>
            <a:r>
              <a:rPr lang="en-GB" dirty="0"/>
              <a:t>The National Mall is part of a large collection of green spaces and cultural sites in Washington that are managed by the National Park Service. Features within the National Mall and Memorial Parks, which encompasses just over 1000 acres, include Ford’s Theatre (site of Lincoln’s assassination), Pennsylvania Avenue National Historic Park (extending from the US Capitol to the White House), Dupont Circle, Franklin Square, and the lawn at Union Station. The Mall itself stretches approximately 2 miles from the foot of the US Capitol to the Lincoln Memorial (Fig. 26.1). Constitution Avenue borders the north side, while Independence Avenue and the Thomas Jefferson Memorial mark its southern boundary. The national museums of the Smithsonian Institute are housed here. Beyond cultural and historical features, the Mall is an urban oasis, with expansive lawns, cultivated gardens, and thousands of trees, including American Elms and world-famous cherry trees gifted from Japan. Congress declared the site a “completed work of civic art” in 2003, prohibiting the development of new monuments and memorials within its borders.</a:t>
            </a:r>
          </a:p>
        </p:txBody>
      </p:sp>
      <p:sp>
        <p:nvSpPr>
          <p:cNvPr id="4" name="Slide Number Placeholder 3"/>
          <p:cNvSpPr>
            <a:spLocks noGrp="1"/>
          </p:cNvSpPr>
          <p:nvPr>
            <p:ph type="sldNum" sz="quarter" idx="5"/>
          </p:nvPr>
        </p:nvSpPr>
        <p:spPr/>
        <p:txBody>
          <a:bodyPr/>
          <a:lstStyle/>
          <a:p>
            <a:fld id="{025BC256-5F45-4D98-94A5-0F94A4AC792D}" type="slidenum">
              <a:rPr lang="en-US" smtClean="0"/>
              <a:t>2</a:t>
            </a:fld>
            <a:endParaRPr lang="en-US"/>
          </a:p>
        </p:txBody>
      </p:sp>
    </p:spTree>
    <p:extLst>
      <p:ext uri="{BB962C8B-B14F-4D97-AF65-F5344CB8AC3E}">
        <p14:creationId xmlns:p14="http://schemas.microsoft.com/office/powerpoint/2010/main" val="2526996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 maps</a:t>
            </a:r>
          </a:p>
        </p:txBody>
      </p:sp>
      <p:sp>
        <p:nvSpPr>
          <p:cNvPr id="4" name="Slide Number Placeholder 3"/>
          <p:cNvSpPr>
            <a:spLocks noGrp="1"/>
          </p:cNvSpPr>
          <p:nvPr>
            <p:ph type="sldNum" sz="quarter" idx="10"/>
          </p:nvPr>
        </p:nvSpPr>
        <p:spPr/>
        <p:txBody>
          <a:bodyPr/>
          <a:lstStyle/>
          <a:p>
            <a:fld id="{025BC256-5F45-4D98-94A5-0F94A4AC792D}" type="slidenum">
              <a:rPr lang="en-US" smtClean="0"/>
              <a:t>4</a:t>
            </a:fld>
            <a:endParaRPr lang="en-US"/>
          </a:p>
        </p:txBody>
      </p:sp>
    </p:spTree>
    <p:extLst>
      <p:ext uri="{BB962C8B-B14F-4D97-AF65-F5344CB8AC3E}">
        <p14:creationId xmlns:p14="http://schemas.microsoft.com/office/powerpoint/2010/main" val="3112477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Heavy visitor use of the National Mall led to soil and vegetation damage caused by trampling.</a:t>
            </a:r>
          </a:p>
        </p:txBody>
      </p:sp>
      <p:sp>
        <p:nvSpPr>
          <p:cNvPr id="4" name="Slide Number Placeholder 3"/>
          <p:cNvSpPr>
            <a:spLocks noGrp="1"/>
          </p:cNvSpPr>
          <p:nvPr>
            <p:ph type="sldNum" sz="quarter" idx="5"/>
          </p:nvPr>
        </p:nvSpPr>
        <p:spPr/>
        <p:txBody>
          <a:bodyPr/>
          <a:lstStyle/>
          <a:p>
            <a:fld id="{025BC256-5F45-4D98-94A5-0F94A4AC792D}" type="slidenum">
              <a:rPr lang="en-US" smtClean="0"/>
              <a:t>7</a:t>
            </a:fld>
            <a:endParaRPr lang="en-US"/>
          </a:p>
        </p:txBody>
      </p:sp>
    </p:spTree>
    <p:extLst>
      <p:ext uri="{BB962C8B-B14F-4D97-AF65-F5344CB8AC3E}">
        <p14:creationId xmlns:p14="http://schemas.microsoft.com/office/powerpoint/2010/main" val="3788581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March for Women’s Lives - 2015</a:t>
            </a:r>
          </a:p>
        </p:txBody>
      </p:sp>
      <p:sp>
        <p:nvSpPr>
          <p:cNvPr id="4" name="Slide Number Placeholder 3"/>
          <p:cNvSpPr>
            <a:spLocks noGrp="1"/>
          </p:cNvSpPr>
          <p:nvPr>
            <p:ph type="sldNum" sz="quarter" idx="10"/>
          </p:nvPr>
        </p:nvSpPr>
        <p:spPr/>
        <p:txBody>
          <a:bodyPr/>
          <a:lstStyle/>
          <a:p>
            <a:fld id="{025BC256-5F45-4D98-94A5-0F94A4AC792D}" type="slidenum">
              <a:rPr lang="en-US" smtClean="0"/>
              <a:t>11</a:t>
            </a:fld>
            <a:endParaRPr lang="en-US"/>
          </a:p>
        </p:txBody>
      </p:sp>
    </p:spTree>
    <p:extLst>
      <p:ext uri="{BB962C8B-B14F-4D97-AF65-F5344CB8AC3E}">
        <p14:creationId xmlns:p14="http://schemas.microsoft.com/office/powerpoint/2010/main" val="4026032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such, the National Mall is intensively used, receiving more than 25 million visits each year from all over the world. (By comparison, Grand Canyon, Yosemite, and Yellowstone National Parks each receive between 3 and 4.5 million visits each year.) Visitors come to the Mall to tour monuments, to reflect at war memorials, to explore national museums, to walk and run, to rent paddle boats at the Tidal Basin, to attend festivals, and to celebrate national holidays. Beyond recreational pursuits, the Mall is a nationally important </a:t>
            </a:r>
            <a:r>
              <a:rPr lang="en-GB" dirty="0" err="1"/>
              <a:t>center</a:t>
            </a:r>
            <a:r>
              <a:rPr lang="en-GB" dirty="0"/>
              <a:t> for expressions of free speech and civic engagement, drawing huge crowds for rallies, demonstrations, protests, and other political events.</a:t>
            </a:r>
          </a:p>
          <a:p>
            <a:endParaRPr lang="en-GB" dirty="0"/>
          </a:p>
          <a:p>
            <a:r>
              <a:rPr lang="en-GB" dirty="0"/>
              <a:t>With these many and competing demands come several consequences, the nature and magnitude of which probably could not have been imagined by the city’s early planners. Large crowds have trampled lawns, killing grass, compacting soils beneath, and negatively impacting irrigation and drainage systems. Sidewalks have proved to be too narrow to accommodate use levels or disability access and have become degraded over time. Similarly, the size and number of visitor facilities and services, including visitor </a:t>
            </a:r>
            <a:r>
              <a:rPr lang="en-GB" dirty="0" err="1"/>
              <a:t>centers</a:t>
            </a:r>
            <a:r>
              <a:rPr lang="en-GB" dirty="0"/>
              <a:t>; restrooms; food and water; and seating areas have not kept up with demand. During events, temporary structures block historic views and vast amounts of trash are generated. Further, the National Park Service is charged with keeping visitors informed and safe, balancing general visitation with numerous—and potentially conflicting—requests for special events. All this has to be done in a way that respects the historic significance of the National Mall</a:t>
            </a:r>
          </a:p>
        </p:txBody>
      </p:sp>
      <p:sp>
        <p:nvSpPr>
          <p:cNvPr id="4" name="Slide Number Placeholder 3"/>
          <p:cNvSpPr>
            <a:spLocks noGrp="1"/>
          </p:cNvSpPr>
          <p:nvPr>
            <p:ph type="sldNum" sz="quarter" idx="5"/>
          </p:nvPr>
        </p:nvSpPr>
        <p:spPr/>
        <p:txBody>
          <a:bodyPr/>
          <a:lstStyle/>
          <a:p>
            <a:fld id="{025BC256-5F45-4D98-94A5-0F94A4AC792D}" type="slidenum">
              <a:rPr lang="en-US" smtClean="0"/>
              <a:t>13</a:t>
            </a:fld>
            <a:endParaRPr lang="en-US"/>
          </a:p>
        </p:txBody>
      </p:sp>
    </p:spTree>
    <p:extLst>
      <p:ext uri="{BB962C8B-B14F-4D97-AF65-F5344CB8AC3E}">
        <p14:creationId xmlns:p14="http://schemas.microsoft.com/office/powerpoint/2010/main" val="65607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Mall contains some of the world’s most iconic monuments and memorials, serving as a national symbolic space, a backdrop for civic discourse, and an attraction to visitors from across the globe. Intensive levels of use have led to challenges probably never envisioned by early planners, including trampling of lawns (Impacts to soil; Impacts to vegetation); degraded facilities and walking paths (Impacts to attractions; Impacts to historical/cultural resources; Impacts to trails); facilities and services inadequate for growing use levels (Crowding; Impacts to roads/parking; Impacts to interpretive facilities/services); and competing uses, including special events and demonstrations (Conflict).</a:t>
            </a:r>
          </a:p>
        </p:txBody>
      </p:sp>
      <p:sp>
        <p:nvSpPr>
          <p:cNvPr id="4" name="Slide Number Placeholder 3"/>
          <p:cNvSpPr>
            <a:spLocks noGrp="1"/>
          </p:cNvSpPr>
          <p:nvPr>
            <p:ph type="sldNum" sz="quarter" idx="5"/>
          </p:nvPr>
        </p:nvSpPr>
        <p:spPr/>
        <p:txBody>
          <a:bodyPr/>
          <a:lstStyle/>
          <a:p>
            <a:fld id="{025BC256-5F45-4D98-94A5-0F94A4AC792D}" type="slidenum">
              <a:rPr lang="en-US" smtClean="0"/>
              <a:t>14</a:t>
            </a:fld>
            <a:endParaRPr lang="en-US"/>
          </a:p>
        </p:txBody>
      </p:sp>
    </p:spTree>
    <p:extLst>
      <p:ext uri="{BB962C8B-B14F-4D97-AF65-F5344CB8AC3E}">
        <p14:creationId xmlns:p14="http://schemas.microsoft.com/office/powerpoint/2010/main" val="1710281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meet these diverse challenges, the National Park Service is employing all four of the basic management strategies of Limiting use, Increasing supply, Reducing the impact of use, and Hardening park resources. To advance these strategies, the National Park Service has developed a plan to: 1. restore and redevelop park facilities (Facility development/Site design/Maintenance); 2. provide information to guide visitors to and around major attractions (Information/Education); 3. prohibit activities that could degrade park resources, visitor experiences, or the integrity of memorials (Rules/Regulations); and 4. require permits for organized activities (Rationing/Allocation). In addition, organizers of special events are required to pay for security and </a:t>
            </a:r>
            <a:r>
              <a:rPr lang="en-GB" dirty="0" err="1"/>
              <a:t>cleanup</a:t>
            </a:r>
            <a:r>
              <a:rPr lang="en-GB" dirty="0"/>
              <a:t> associated with these activities (Law enforcement, Facility development/Site design/Maintenance).</a:t>
            </a:r>
          </a:p>
          <a:p>
            <a:endParaRPr lang="en-GB" dirty="0"/>
          </a:p>
          <a:p>
            <a:endParaRPr lang="en-GB" dirty="0"/>
          </a:p>
        </p:txBody>
      </p:sp>
      <p:sp>
        <p:nvSpPr>
          <p:cNvPr id="4" name="Slide Number Placeholder 3"/>
          <p:cNvSpPr>
            <a:spLocks noGrp="1"/>
          </p:cNvSpPr>
          <p:nvPr>
            <p:ph type="sldNum" sz="quarter" idx="5"/>
          </p:nvPr>
        </p:nvSpPr>
        <p:spPr/>
        <p:txBody>
          <a:bodyPr/>
          <a:lstStyle/>
          <a:p>
            <a:fld id="{025BC256-5F45-4D98-94A5-0F94A4AC792D}" type="slidenum">
              <a:rPr lang="en-US" smtClean="0"/>
              <a:t>15</a:t>
            </a:fld>
            <a:endParaRPr lang="en-US"/>
          </a:p>
        </p:txBody>
      </p:sp>
    </p:spTree>
    <p:extLst>
      <p:ext uri="{BB962C8B-B14F-4D97-AF65-F5344CB8AC3E}">
        <p14:creationId xmlns:p14="http://schemas.microsoft.com/office/powerpoint/2010/main" val="1200703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Below covers slides 16 - 21</a:t>
            </a:r>
          </a:p>
          <a:p>
            <a:endParaRPr lang="en-GB" dirty="0"/>
          </a:p>
          <a:p>
            <a:r>
              <a:rPr lang="en-GB" dirty="0"/>
              <a:t>In 2010, the National Park Service issued a new plan to address challenges faced at the National Mall (Fig. 26.2). The result of 4 years of planning, the National Mall Plan provides a framework and objectives to guide management over the next half century. The balance between the historical significance of the park and intense visitation rates is reflected in the plan’s intent to “respectfully rehabilitate and refurbish the National Mall so that very high levels of use can be perpetuated.” Among the provisions of the plan are: the development of flexible, multi-purpose facilities that can accommodate different types of events; addition of shaded seating at food service areas; installation of high-capacity restrooms; restoration and replacement of soils, grass, and trees; separated paths for pedestrians, bicycles, and vehicles; installation of wider, paved walkways; a nearby new welcome </a:t>
            </a:r>
            <a:r>
              <a:rPr lang="en-GB" dirty="0" err="1"/>
              <a:t>center</a:t>
            </a:r>
            <a:r>
              <a:rPr lang="en-GB" dirty="0"/>
              <a:t>; and updated educational exhibits—with restoration, rehabilitation, and development of facilities to be done in keeping with the historical context of the site. The plan comes at a cost, with early estimates at US$700 million. Initial funding has been provided through the American Recovery and Reinvestment Act, and several projects have been supported through funding from The Trust for the National Mall—a non-profit partner of the National Park Service dedicated to the mall’s restoration and improvement.</a:t>
            </a:r>
          </a:p>
          <a:p>
            <a:endParaRPr lang="en-GB" dirty="0"/>
          </a:p>
          <a:p>
            <a:r>
              <a:rPr lang="en-GB" dirty="0"/>
              <a:t>Recently, an extensive turf grass restoration project was completed on the National Mall. Damaged grass and soils were removed and replaced with durable species of grass and compaction-resistant engineered soils. A new drainage system more effectively moves rainwater off the mall, and large underground cisterns collect this water for irrigation. Visitor use is managed to prevent further lawn damage. This includes limits on the type of structures and lawn coverings allowed for organized events. Events are restricted to a certain number of days, depending on the season, and there is a required recovery period between events. Sections of lawn may also be temporarily closed for casual public use. The US Park Police are responsible for enforcing these temporary closures, which are indicated to the public through the placement of red flags.</a:t>
            </a:r>
          </a:p>
          <a:p>
            <a:endParaRPr lang="en-GB" dirty="0"/>
          </a:p>
          <a:p>
            <a:r>
              <a:rPr lang="en-GB" dirty="0"/>
              <a:t>Information and education is used to help a diversity of visitors have enjoyable experiences at the National Mall. Effective communication is needed to help guide visitors, many of whom may be visiting for the first time, to and through major attractions. Detailed information and maps are provided on the park website and through mobile apps. The latter can be downloaded on a cell (mobile) phone or tablet, and feature current park news, walking directions, customized tours, and tools for wayfinding. Interpretive programs and exhibits are offered at monuments, and in collaboration with the Trust for the National Mall, pairs of roving docents are also available to give tours, answer questions, and provide information.</a:t>
            </a:r>
          </a:p>
          <a:p>
            <a:endParaRPr lang="en-GB" dirty="0"/>
          </a:p>
          <a:p>
            <a:r>
              <a:rPr lang="en-GB" dirty="0"/>
              <a:t>To protect park resources, visitor experiences, and the integrity of memorials, certain activities are prohibited. Among the restricted activities are: tree climbing; attaching items to trees or other park structures; flying remote model airplanes; and flying kites that have abrasive, non-biodegradable string. Jogging, picnicking, rollerblading, skating, skateboarding, bicycling, and riding on scooters are prohibited at certain memorials, including the Vietnam Veterans and Korean War Veterans Memorials and within the Jefferson, Lincoln, and Roosevelt Memorials. Given the urban location of the National Mall, parking is limited, and special provisions are made for the estimated 8 million visitors who arrive by bus each year. Bus drop-off and pick-up locations have been established at seven locations near the Mall, with parking available at six locations in other parts of the city.</a:t>
            </a:r>
          </a:p>
          <a:p>
            <a:endParaRPr lang="en-GB" dirty="0"/>
          </a:p>
          <a:p>
            <a:r>
              <a:rPr lang="en-GB" dirty="0"/>
              <a:t>Among those arriving by bus are people coming to participate in one of the thousands of organized events that take place each year. Balancing these events with general visitation is another major management activity at the National Mall. Groups wishing to host a demonstration or special event are required to obtain a permit from the National Park Service. Permits must be requested at least 2 days before an event, and can be applied for up to 1 year in advance. Special events are distinguished from demonstrations as activities that focus on entertainment or celebration. Demonstrations, on the other hand, are events intended to convey a message, and include speeches, vigils, and picketing. Applications are processed on a first-come, first-served basis, and about 4000 of the 6000 requests are permitted each year. This means that more than 30 permitted events could be taking place on the Mall each day.</a:t>
            </a:r>
          </a:p>
          <a:p>
            <a:endParaRPr lang="en-GB" dirty="0"/>
          </a:p>
          <a:p>
            <a:r>
              <a:rPr lang="en-GB" dirty="0"/>
              <a:t>With organized events, particularly demonstrations, comes the potential for conflict. In the permitting process, applicants are asked to indicate whether they expect any groups, organizations, or individuals to disrupt the proposed activity. If so, the applicant is asked to provide the contact information for these groups or individuals. Applicants are also required to provide a monetary bond to cover expenses associated with the event, including monitoring by the US Park Police and </a:t>
            </a:r>
            <a:r>
              <a:rPr lang="en-GB" dirty="0" err="1"/>
              <a:t>cleanup</a:t>
            </a:r>
            <a:r>
              <a:rPr lang="en-GB" dirty="0"/>
              <a:t> costs. For large events, such as Presidential inaugurations, the National Park Service may collaborate with US Capitol Police, Metropolitan Police, and the Secret Service. Special events are also subject to the Cost Recovery Program (as at Biscayne National Park described in another case study, see Chapter 10, p. 71) and may be responsible for any damages caused during the activity, including turf grass damage. A US$120 application fee is waived for events that are determined to be “First Amendment activities.” Through the permitting process, the park works to reduce conflict between these activities and to ensure that they can be accommodated safely and appropriately.</a:t>
            </a:r>
          </a:p>
          <a:p>
            <a:endParaRPr lang="en-GB" dirty="0"/>
          </a:p>
          <a:p>
            <a:r>
              <a:rPr lang="en-GB" dirty="0"/>
              <a:t>The cultural, historical, and democratic significance of the National Mall, coupled with intensive levels of use, and uses that sometimes conflict, requires a multi-faceted management approach. Park rules, information services, and a purposefully designed permitting system have helped the National Park Service accommodate these many uses. Thoughtful facility redevelopment and rehabilitation, as proposed in the National Mall Plan, may enable an enthusiastic modern public to be more effectively accommodated, while respecting the historic vision of the Mall’s original planners.</a:t>
            </a:r>
          </a:p>
        </p:txBody>
      </p:sp>
      <p:sp>
        <p:nvSpPr>
          <p:cNvPr id="4" name="Slide Number Placeholder 3"/>
          <p:cNvSpPr>
            <a:spLocks noGrp="1"/>
          </p:cNvSpPr>
          <p:nvPr>
            <p:ph type="sldNum" sz="quarter" idx="5"/>
          </p:nvPr>
        </p:nvSpPr>
        <p:spPr/>
        <p:txBody>
          <a:bodyPr/>
          <a:lstStyle/>
          <a:p>
            <a:fld id="{025BC256-5F45-4D98-94A5-0F94A4AC792D}" type="slidenum">
              <a:rPr lang="en-US" smtClean="0"/>
              <a:t>16</a:t>
            </a:fld>
            <a:endParaRPr lang="en-US"/>
          </a:p>
        </p:txBody>
      </p:sp>
    </p:spTree>
    <p:extLst>
      <p:ext uri="{BB962C8B-B14F-4D97-AF65-F5344CB8AC3E}">
        <p14:creationId xmlns:p14="http://schemas.microsoft.com/office/powerpoint/2010/main" val="186343155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5" name="Picture 34"/>
          <p:cNvPicPr>
            <a:picLocks noChangeAspect="1"/>
          </p:cNvPicPr>
          <p:nvPr userDrawn="1"/>
        </p:nvPicPr>
        <p:blipFill rotWithShape="1">
          <a:blip r:embed="rId2">
            <a:extLst>
              <a:ext uri="{28A0092B-C50C-407E-A947-70E740481C1C}">
                <a14:useLocalDpi xmlns:a14="http://schemas.microsoft.com/office/drawing/2010/main" val="0"/>
              </a:ext>
            </a:extLst>
          </a:blip>
          <a:srcRect l="3753" r="3753"/>
          <a:stretch/>
        </p:blipFill>
        <p:spPr>
          <a:xfrm>
            <a:off x="0" y="0"/>
            <a:ext cx="9144000" cy="4152900"/>
          </a:xfrm>
          <a:prstGeom prst="rect">
            <a:avLst/>
          </a:prstGeom>
        </p:spPr>
      </p:pic>
      <p:sp>
        <p:nvSpPr>
          <p:cNvPr id="37" name="Rectangle 36"/>
          <p:cNvSpPr/>
          <p:nvPr userDrawn="1"/>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userDrawn="1"/>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50394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a:extLst>
              <a:ext uri="{28A0092B-C50C-407E-A947-70E740481C1C}">
                <a14:useLocalDpi xmlns:a14="http://schemas.microsoft.com/office/drawing/2010/main" val="0"/>
              </a:ext>
            </a:extLst>
          </a:blip>
          <a:srcRect l="3837" r="3837"/>
          <a:stretch/>
        </p:blipFill>
        <p:spPr>
          <a:xfrm>
            <a:off x="0"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92086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a:alphaModFix amt="23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64918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3837" r="3837"/>
          <a:stretch/>
        </p:blipFill>
        <p:spPr>
          <a:xfrm>
            <a:off x="1"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693739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a:alphaModFix amt="23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MARKETING TOOLS</a:t>
            </a:r>
          </a:p>
        </p:txBody>
      </p:sp>
      <p:sp>
        <p:nvSpPr>
          <p:cNvPr id="15" name="Text Placeholder 14"/>
          <p:cNvSpPr>
            <a:spLocks noGrp="1"/>
          </p:cNvSpPr>
          <p:nvPr>
            <p:ph type="body" sz="quarter" idx="10" hasCustomPrompt="1"/>
          </p:nvPr>
        </p:nvSpPr>
        <p:spPr>
          <a:xfrm>
            <a:off x="1311263" y="1249680"/>
            <a:ext cx="7162800" cy="4312919"/>
          </a:xfrm>
        </p:spPr>
        <p:txBody>
          <a:bodyPr/>
          <a:lstStyle>
            <a:lvl1pPr marL="0" marR="0" indent="0" algn="l" defTabSz="457200" rtl="0" eaLnBrk="1" fontAlgn="auto" latinLnBrk="0" hangingPunct="1">
              <a:lnSpc>
                <a:spcPct val="100000"/>
              </a:lnSpc>
              <a:spcBef>
                <a:spcPct val="20000"/>
              </a:spcBef>
              <a:spcAft>
                <a:spcPts val="0"/>
              </a:spcAft>
              <a:buClrTx/>
              <a:buSzTx/>
              <a:buFont typeface="Arial"/>
              <a:buNone/>
              <a:tabLst/>
              <a:defRPr sz="3200"/>
            </a:lvl1pPr>
          </a:lstStyle>
          <a:p>
            <a:pPr marL="0" marR="0" lvl="0" indent="0" algn="l" defTabSz="457200" rtl="0" eaLnBrk="1" fontAlgn="auto" latinLnBrk="0" hangingPunct="1">
              <a:lnSpc>
                <a:spcPct val="100000"/>
              </a:lnSpc>
              <a:spcBef>
                <a:spcPct val="20000"/>
              </a:spcBef>
              <a:spcAft>
                <a:spcPts val="0"/>
              </a:spcAft>
              <a:buClrTx/>
              <a:buSzTx/>
              <a:buFont typeface="Arial"/>
              <a:buNone/>
              <a:tabLst/>
              <a:defRPr/>
            </a:pPr>
            <a:r>
              <a:rPr lang="en-GB" dirty="0"/>
              <a:t>Text here, block or bullets. text here, block or bullets. text here, block or bullets. text here, block or bullets. text here, block or bullets. text here, block or bullets. text here, block or bullets. </a:t>
            </a:r>
          </a:p>
          <a:p>
            <a:pPr lvl="0"/>
            <a:endParaRPr lang="en-GB" dirty="0"/>
          </a:p>
        </p:txBody>
      </p:sp>
      <p:pic>
        <p:nvPicPr>
          <p:cNvPr id="13" name="Picture 12"/>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325860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a:alphaModFix amt="23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userDrawn="1">
            <p:extLst>
              <p:ext uri="{D42A27DB-BD31-4B8C-83A1-F6EECF244321}">
                <p14:modId xmlns:p14="http://schemas.microsoft.com/office/powerpoint/2010/main" val="3475472070"/>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501078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rategie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a:alphaModFix amt="20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00555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a:alphaModFix amt="24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4" name="TextBox 13"/>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LEARNING OBJECTIVES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2" name="Picture 11"/>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469557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a:alphaModFix amt="24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Click to edit Master title style</a:t>
            </a:r>
            <a:endParaRPr lang="en-US" dirty="0"/>
          </a:p>
        </p:txBody>
      </p:sp>
      <p:pic>
        <p:nvPicPr>
          <p:cNvPr id="13" name="Picture 12"/>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8770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a:alphaModFix amt="24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aphicFrame>
        <p:nvGraphicFramePr>
          <p:cNvPr id="14" name="Content Placeholder 5"/>
          <p:cNvGraphicFramePr>
            <a:graphicFrameLocks/>
          </p:cNvGraphicFramePr>
          <p:nvPr userDrawn="1">
            <p:extLst>
              <p:ext uri="{D42A27DB-BD31-4B8C-83A1-F6EECF244321}">
                <p14:modId xmlns:p14="http://schemas.microsoft.com/office/powerpoint/2010/main" val="779560563"/>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90910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14" name="Picture 13"/>
          <p:cNvPicPr>
            <a:picLocks noChangeAspect="1"/>
          </p:cNvPicPr>
          <p:nvPr userDrawn="1"/>
        </p:nvPicPr>
        <p:blipFill rotWithShape="1">
          <a:blip r:embed="rId2">
            <a:alphaModFix/>
            <a:extLst>
              <a:ext uri="{28A0092B-C50C-407E-A947-70E740481C1C}">
                <a14:useLocalDpi xmlns:a14="http://schemas.microsoft.com/office/drawing/2010/main" val="0"/>
              </a:ext>
            </a:extLst>
          </a:blip>
          <a:srcRect l="16704" r="16704"/>
          <a:stretch/>
        </p:blipFill>
        <p:spPr>
          <a:xfrm>
            <a:off x="0" y="0"/>
            <a:ext cx="9144000" cy="5768258"/>
          </a:xfrm>
          <a:prstGeom prst="rect">
            <a:avLst/>
          </a:prstGeom>
        </p:spPr>
      </p:pic>
      <p:sp>
        <p:nvSpPr>
          <p:cNvPr id="9" name="Rectangle 8"/>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GB" dirty="0"/>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163609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9D500C-2DAD-E24B-947F-AA454B3B4803}" type="datetimeFigureOut">
              <a:rPr lang="en-US" smtClean="0"/>
              <a:t>7/20/2022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DD8636-02F0-2043-B1BF-E7E2D60464E4}" type="slidenum">
              <a:rPr lang="en-US" smtClean="0"/>
              <a:t>‹#›</a:t>
            </a:fld>
            <a:endParaRPr lang="en-US"/>
          </a:p>
        </p:txBody>
      </p:sp>
    </p:spTree>
    <p:extLst>
      <p:ext uri="{BB962C8B-B14F-4D97-AF65-F5344CB8AC3E}">
        <p14:creationId xmlns:p14="http://schemas.microsoft.com/office/powerpoint/2010/main" val="708712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61" r:id="rId5"/>
    <p:sldLayoutId id="2147483666" r:id="rId6"/>
    <p:sldLayoutId id="2147483662" r:id="rId7"/>
    <p:sldLayoutId id="2147483663" r:id="rId8"/>
    <p:sldLayoutId id="2147483664" r:id="rId9"/>
    <p:sldLayoutId id="2147483665" r:id="rId10"/>
    <p:sldLayoutId id="214748365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nps.gov/nama/index.htm" TargetMode="External"/><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hyperlink" Target="http://nationalmall.org/building/restore-improve/progress/completed-projects/turf-restoration-phase-i" TargetMode="External"/><Relationship Id="rId2" Type="http://schemas.openxmlformats.org/officeDocument/2006/relationships/hyperlink" Target="http://www.earthcam.com/usa/dc/washingtonmonument/?cam=wamo" TargetMode="External"/><Relationship Id="rId1" Type="http://schemas.openxmlformats.org/officeDocument/2006/relationships/slideLayout" Target="../slideLayouts/slideLayout9.xml"/><Relationship Id="rId4" Type="http://schemas.openxmlformats.org/officeDocument/2006/relationships/hyperlink" Target="http://nationalmall.org/turf-phaseii"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248614"/>
            <a:ext cx="7772400" cy="903249"/>
          </a:xfrm>
        </p:spPr>
        <p:txBody>
          <a:bodyPr>
            <a:noAutofit/>
          </a:bodyPr>
          <a:lstStyle/>
          <a:p>
            <a:r>
              <a:rPr lang="en-US" sz="4000" b="1" kern="200" dirty="0"/>
              <a:t>Managing</a:t>
            </a:r>
            <a:r>
              <a:rPr lang="en-US" sz="4000" b="1" kern="200" baseline="0" dirty="0"/>
              <a:t> </a:t>
            </a:r>
            <a:r>
              <a:rPr lang="en-US" sz="4000" b="1" kern="200" dirty="0"/>
              <a:t>Monuments and Memorials at the National Mall</a:t>
            </a:r>
            <a:r>
              <a:rPr lang="en-US" sz="4000" b="1" kern="200" baseline="0" dirty="0"/>
              <a:t> </a:t>
            </a:r>
            <a:br>
              <a:rPr lang="en-US" sz="4000" b="1" dirty="0"/>
            </a:br>
            <a:endParaRPr lang="en-GB" sz="4000" dirty="0"/>
          </a:p>
        </p:txBody>
      </p:sp>
      <p:sp>
        <p:nvSpPr>
          <p:cNvPr id="3" name="Subtitle 2"/>
          <p:cNvSpPr>
            <a:spLocks noGrp="1"/>
          </p:cNvSpPr>
          <p:nvPr>
            <p:ph type="subTitle" idx="1"/>
          </p:nvPr>
        </p:nvSpPr>
        <p:spPr>
          <a:xfrm>
            <a:off x="685800" y="5620214"/>
            <a:ext cx="7741920" cy="691063"/>
          </a:xfrm>
        </p:spPr>
        <p:txBody>
          <a:bodyPr/>
          <a:lstStyle/>
          <a:p>
            <a:r>
              <a:rPr lang="en-GB" dirty="0"/>
              <a:t>Managing Outdoor Recreation: Case Studies in the National Parks, 2</a:t>
            </a:r>
            <a:r>
              <a:rPr lang="en-GB" baseline="30000" dirty="0"/>
              <a:t>nd</a:t>
            </a:r>
            <a:r>
              <a:rPr lang="en-GB" dirty="0"/>
              <a:t> Edition</a:t>
            </a:r>
          </a:p>
          <a:p>
            <a:endParaRPr lang="en-GB" dirty="0"/>
          </a:p>
        </p:txBody>
      </p:sp>
    </p:spTree>
    <p:extLst>
      <p:ext uri="{BB962C8B-B14F-4D97-AF65-F5344CB8AC3E}">
        <p14:creationId xmlns:p14="http://schemas.microsoft.com/office/powerpoint/2010/main" val="3075493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1,000 acres of green spaces and cultural sites in Washington D.C.</a:t>
            </a:r>
          </a:p>
          <a:p>
            <a:endParaRPr lang="en-GB" dirty="0"/>
          </a:p>
          <a:p>
            <a:r>
              <a:rPr lang="en-GB" dirty="0"/>
              <a:t>City planner Pierre L’Enfant (1791)</a:t>
            </a:r>
          </a:p>
          <a:p>
            <a:endParaRPr lang="en-GB" dirty="0"/>
          </a:p>
          <a:p>
            <a:r>
              <a:rPr lang="en-GB" dirty="0"/>
              <a:t>McMillan plan, US Bicentennial, Extending the Legacy plan</a:t>
            </a:r>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t>National Mall and Memorial Parks</a:t>
            </a:r>
          </a:p>
        </p:txBody>
      </p:sp>
    </p:spTree>
    <p:extLst>
      <p:ext uri="{BB962C8B-B14F-4D97-AF65-F5344CB8AC3E}">
        <p14:creationId xmlns:p14="http://schemas.microsoft.com/office/powerpoint/2010/main" val="3875592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US Capitol, Lincoln Memorial, Washington Monument, White House</a:t>
            </a:r>
          </a:p>
          <a:p>
            <a:endParaRPr lang="en-GB" dirty="0"/>
          </a:p>
          <a:p>
            <a:r>
              <a:rPr lang="en-GB" dirty="0"/>
              <a:t>Smithsonian Institute museums</a:t>
            </a:r>
          </a:p>
          <a:p>
            <a:endParaRPr lang="en-GB" dirty="0"/>
          </a:p>
          <a:p>
            <a:r>
              <a:rPr lang="en-GB" dirty="0"/>
              <a:t>Lawns, gardens, thousands of trees</a:t>
            </a:r>
          </a:p>
          <a:p>
            <a:endParaRPr lang="en-GB" dirty="0"/>
          </a:p>
          <a:p>
            <a:endParaRPr lang="en-GB" dirty="0"/>
          </a:p>
        </p:txBody>
      </p:sp>
      <p:sp>
        <p:nvSpPr>
          <p:cNvPr id="3" name="Title 2"/>
          <p:cNvSpPr>
            <a:spLocks noGrp="1"/>
          </p:cNvSpPr>
          <p:nvPr>
            <p:ph type="title"/>
          </p:nvPr>
        </p:nvSpPr>
        <p:spPr/>
        <p:txBody>
          <a:bodyPr/>
          <a:lstStyle/>
          <a:p>
            <a:r>
              <a:rPr lang="en-GB" dirty="0"/>
              <a:t>National Mall</a:t>
            </a:r>
          </a:p>
        </p:txBody>
      </p:sp>
    </p:spTree>
    <p:extLst>
      <p:ext uri="{BB962C8B-B14F-4D97-AF65-F5344CB8AC3E}">
        <p14:creationId xmlns:p14="http://schemas.microsoft.com/office/powerpoint/2010/main" val="1673473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sz="quarter" idx="13"/>
          </p:nvPr>
        </p:nvPicPr>
        <p:blipFill>
          <a:blip r:embed="rId3"/>
          <a:stretch>
            <a:fillRect/>
          </a:stretch>
        </p:blipFill>
        <p:spPr>
          <a:xfrm>
            <a:off x="677271" y="189571"/>
            <a:ext cx="7789459" cy="5486400"/>
          </a:xfrm>
          <a:prstGeom prst="rect">
            <a:avLst/>
          </a:prstGeom>
        </p:spPr>
      </p:pic>
    </p:spTree>
    <p:extLst>
      <p:ext uri="{BB962C8B-B14F-4D97-AF65-F5344CB8AC3E}">
        <p14:creationId xmlns:p14="http://schemas.microsoft.com/office/powerpoint/2010/main" val="443474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rotWithShape="1">
          <a:blip r:embed="rId2"/>
          <a:srcRect t="5051" r="7195" b="8081"/>
          <a:stretch/>
        </p:blipFill>
        <p:spPr>
          <a:xfrm>
            <a:off x="0" y="613316"/>
            <a:ext cx="9144000" cy="4795025"/>
          </a:xfrm>
          <a:prstGeom prst="rect">
            <a:avLst/>
          </a:prstGeom>
        </p:spPr>
      </p:pic>
    </p:spTree>
    <p:extLst>
      <p:ext uri="{BB962C8B-B14F-4D97-AF65-F5344CB8AC3E}">
        <p14:creationId xmlns:p14="http://schemas.microsoft.com/office/powerpoint/2010/main" val="1908171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914401" y="178419"/>
            <a:ext cx="7315199" cy="5486400"/>
          </a:xfrm>
          <a:prstGeom prst="rect">
            <a:avLst/>
          </a:prstGeom>
        </p:spPr>
      </p:pic>
    </p:spTree>
    <p:extLst>
      <p:ext uri="{BB962C8B-B14F-4D97-AF65-F5344CB8AC3E}">
        <p14:creationId xmlns:p14="http://schemas.microsoft.com/office/powerpoint/2010/main" val="4287647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3"/>
          <a:stretch>
            <a:fillRect/>
          </a:stretch>
        </p:blipFill>
        <p:spPr>
          <a:xfrm>
            <a:off x="914401" y="178767"/>
            <a:ext cx="7315199" cy="5486400"/>
          </a:xfrm>
          <a:prstGeom prst="rect">
            <a:avLst/>
          </a:prstGeom>
        </p:spPr>
      </p:pic>
    </p:spTree>
    <p:extLst>
      <p:ext uri="{BB962C8B-B14F-4D97-AF65-F5344CB8AC3E}">
        <p14:creationId xmlns:p14="http://schemas.microsoft.com/office/powerpoint/2010/main" val="646329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446888" y="111860"/>
            <a:ext cx="8250225" cy="5486400"/>
          </a:xfrm>
          <a:prstGeom prst="rect">
            <a:avLst/>
          </a:prstGeom>
        </p:spPr>
      </p:pic>
    </p:spTree>
    <p:extLst>
      <p:ext uri="{BB962C8B-B14F-4D97-AF65-F5344CB8AC3E}">
        <p14:creationId xmlns:p14="http://schemas.microsoft.com/office/powerpoint/2010/main" val="1487823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914401" y="178767"/>
            <a:ext cx="7315199" cy="5486400"/>
          </a:xfrm>
          <a:prstGeom prst="rect">
            <a:avLst/>
          </a:prstGeom>
        </p:spPr>
      </p:pic>
    </p:spTree>
    <p:extLst>
      <p:ext uri="{BB962C8B-B14F-4D97-AF65-F5344CB8AC3E}">
        <p14:creationId xmlns:p14="http://schemas.microsoft.com/office/powerpoint/2010/main" val="587587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552660" y="156465"/>
            <a:ext cx="8038681" cy="5486400"/>
          </a:xfrm>
          <a:prstGeom prst="rect">
            <a:avLst/>
          </a:prstGeom>
        </p:spPr>
      </p:pic>
    </p:spTree>
    <p:extLst>
      <p:ext uri="{BB962C8B-B14F-4D97-AF65-F5344CB8AC3E}">
        <p14:creationId xmlns:p14="http://schemas.microsoft.com/office/powerpoint/2010/main" val="2968011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3"/>
          <a:stretch>
            <a:fillRect/>
          </a:stretch>
        </p:blipFill>
        <p:spPr>
          <a:xfrm>
            <a:off x="2178558" y="178768"/>
            <a:ext cx="4786884" cy="5486400"/>
          </a:xfrm>
          <a:prstGeom prst="rect">
            <a:avLst/>
          </a:prstGeom>
        </p:spPr>
      </p:pic>
    </p:spTree>
    <p:extLst>
      <p:ext uri="{BB962C8B-B14F-4D97-AF65-F5344CB8AC3E}">
        <p14:creationId xmlns:p14="http://schemas.microsoft.com/office/powerpoint/2010/main" val="2317534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3040027" y="1139960"/>
            <a:ext cx="3151905" cy="4102964"/>
          </a:xfrm>
          <a:prstGeom prst="rect">
            <a:avLst/>
          </a:prstGeom>
        </p:spPr>
      </p:pic>
      <p:sp>
        <p:nvSpPr>
          <p:cNvPr id="3" name="Title 2"/>
          <p:cNvSpPr>
            <a:spLocks noGrp="1"/>
          </p:cNvSpPr>
          <p:nvPr>
            <p:ph type="title"/>
          </p:nvPr>
        </p:nvSpPr>
        <p:spPr>
          <a:xfrm>
            <a:off x="1017912" y="274638"/>
            <a:ext cx="7196137" cy="997743"/>
          </a:xfrm>
        </p:spPr>
        <p:txBody>
          <a:bodyPr/>
          <a:lstStyle/>
          <a:p>
            <a:pPr algn="ctr"/>
            <a:r>
              <a:rPr lang="en-GB" dirty="0">
                <a:hlinkClick r:id="rId3"/>
              </a:rPr>
              <a:t>National Mall and Memorial Parks</a:t>
            </a:r>
            <a:endParaRPr lang="en-GB" dirty="0"/>
          </a:p>
        </p:txBody>
      </p:sp>
      <p:sp>
        <p:nvSpPr>
          <p:cNvPr id="2" name="Rectangle 1"/>
          <p:cNvSpPr/>
          <p:nvPr/>
        </p:nvSpPr>
        <p:spPr>
          <a:xfrm>
            <a:off x="2702987" y="5318062"/>
            <a:ext cx="3825984" cy="369332"/>
          </a:xfrm>
          <a:prstGeom prst="rect">
            <a:avLst/>
          </a:prstGeom>
        </p:spPr>
        <p:txBody>
          <a:bodyPr wrap="none">
            <a:spAutoFit/>
          </a:bodyPr>
          <a:lstStyle/>
          <a:p>
            <a:r>
              <a:rPr lang="en-US" dirty="0"/>
              <a:t>https://www.nps.gov/nama/index.htm</a:t>
            </a:r>
          </a:p>
        </p:txBody>
      </p:sp>
    </p:spTree>
    <p:extLst>
      <p:ext uri="{BB962C8B-B14F-4D97-AF65-F5344CB8AC3E}">
        <p14:creationId xmlns:p14="http://schemas.microsoft.com/office/powerpoint/2010/main" val="1878905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6" y="1148576"/>
            <a:ext cx="7196137" cy="4672361"/>
          </a:xfrm>
        </p:spPr>
        <p:txBody>
          <a:bodyPr>
            <a:normAutofit fontScale="92500" lnSpcReduction="10000"/>
          </a:bodyPr>
          <a:lstStyle/>
          <a:p>
            <a:r>
              <a:rPr lang="en-GB" sz="3500" dirty="0"/>
              <a:t>25 million + visits per year</a:t>
            </a:r>
          </a:p>
          <a:p>
            <a:endParaRPr lang="en-GB" sz="3000" dirty="0"/>
          </a:p>
          <a:p>
            <a:r>
              <a:rPr lang="en-GB" sz="3500" dirty="0"/>
              <a:t>Visits to monuments and memorials</a:t>
            </a:r>
          </a:p>
          <a:p>
            <a:endParaRPr lang="en-GB" sz="3000" dirty="0"/>
          </a:p>
          <a:p>
            <a:r>
              <a:rPr lang="en-GB" sz="3500" dirty="0"/>
              <a:t>Festival attendance</a:t>
            </a:r>
          </a:p>
          <a:p>
            <a:endParaRPr lang="en-GB" sz="3000" dirty="0"/>
          </a:p>
          <a:p>
            <a:r>
              <a:rPr lang="en-GB" sz="3500" dirty="0"/>
              <a:t>Recreation and exercise</a:t>
            </a:r>
          </a:p>
          <a:p>
            <a:endParaRPr lang="en-GB" sz="3000" dirty="0"/>
          </a:p>
          <a:p>
            <a:r>
              <a:rPr lang="en-GB" sz="3500" dirty="0"/>
              <a:t>Rallies, demonstrations, and protests</a:t>
            </a:r>
          </a:p>
          <a:p>
            <a:endParaRPr lang="en-GB" dirty="0"/>
          </a:p>
          <a:p>
            <a:endParaRPr lang="en-GB" dirty="0"/>
          </a:p>
        </p:txBody>
      </p:sp>
      <p:sp>
        <p:nvSpPr>
          <p:cNvPr id="3" name="Title 2"/>
          <p:cNvSpPr>
            <a:spLocks noGrp="1"/>
          </p:cNvSpPr>
          <p:nvPr>
            <p:ph type="title"/>
          </p:nvPr>
        </p:nvSpPr>
        <p:spPr/>
        <p:txBody>
          <a:bodyPr/>
          <a:lstStyle/>
          <a:p>
            <a:r>
              <a:rPr lang="en-GB" dirty="0"/>
              <a:t>Intensive Use</a:t>
            </a:r>
          </a:p>
        </p:txBody>
      </p:sp>
    </p:spTree>
    <p:extLst>
      <p:ext uri="{BB962C8B-B14F-4D97-AF65-F5344CB8AC3E}">
        <p14:creationId xmlns:p14="http://schemas.microsoft.com/office/powerpoint/2010/main" val="1729946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lnSpcReduction="10000"/>
          </a:bodyPr>
          <a:lstStyle/>
          <a:p>
            <a:r>
              <a:rPr lang="en-GB" dirty="0"/>
              <a:t>Impacts to resources: </a:t>
            </a:r>
            <a:r>
              <a:rPr lang="en-US" dirty="0"/>
              <a:t>Soil, vegetation, historical/cultural</a:t>
            </a:r>
          </a:p>
          <a:p>
            <a:endParaRPr lang="en-US" dirty="0"/>
          </a:p>
          <a:p>
            <a:r>
              <a:rPr lang="en-US" dirty="0"/>
              <a:t>Impacts to experience: Crowding, conflict</a:t>
            </a:r>
          </a:p>
          <a:p>
            <a:endParaRPr lang="en-US" dirty="0"/>
          </a:p>
          <a:p>
            <a:r>
              <a:rPr lang="en-US" dirty="0"/>
              <a:t>Impacts to facilities/services: Attraction sites, trails, roads/parking, interpretive facilities/programs</a:t>
            </a:r>
          </a:p>
          <a:p>
            <a:endParaRPr lang="en-US" dirty="0"/>
          </a:p>
          <a:p>
            <a:endParaRPr lang="en-GB" dirty="0"/>
          </a:p>
        </p:txBody>
      </p:sp>
      <p:sp>
        <p:nvSpPr>
          <p:cNvPr id="3" name="Title 2"/>
          <p:cNvSpPr>
            <a:spLocks noGrp="1"/>
          </p:cNvSpPr>
          <p:nvPr>
            <p:ph type="title"/>
          </p:nvPr>
        </p:nvSpPr>
        <p:spPr/>
        <p:txBody>
          <a:bodyPr/>
          <a:lstStyle/>
          <a:p>
            <a:r>
              <a:rPr lang="en-GB" dirty="0"/>
              <a:t>Problems</a:t>
            </a:r>
          </a:p>
        </p:txBody>
      </p:sp>
    </p:spTree>
    <p:extLst>
      <p:ext uri="{BB962C8B-B14F-4D97-AF65-F5344CB8AC3E}">
        <p14:creationId xmlns:p14="http://schemas.microsoft.com/office/powerpoint/2010/main" val="3237388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Management strategies: Limit use, increase supply, </a:t>
            </a:r>
            <a:r>
              <a:rPr lang="en-US" dirty="0"/>
              <a:t>reduce the impact of use, harden resource</a:t>
            </a:r>
          </a:p>
          <a:p>
            <a:endParaRPr lang="en-GB" dirty="0"/>
          </a:p>
          <a:p>
            <a:r>
              <a:rPr lang="en-GB" dirty="0"/>
              <a:t>Management practices: Facility development/site design/maintenance, </a:t>
            </a:r>
            <a:r>
              <a:rPr lang="en-US" dirty="0"/>
              <a:t>information/education, rules/regulations, rationing/allocation, law enforcement</a:t>
            </a:r>
            <a:endParaRPr lang="en-GB" dirty="0"/>
          </a:p>
        </p:txBody>
      </p:sp>
      <p:sp>
        <p:nvSpPr>
          <p:cNvPr id="3" name="Title 2"/>
          <p:cNvSpPr>
            <a:spLocks noGrp="1"/>
          </p:cNvSpPr>
          <p:nvPr>
            <p:ph type="title"/>
          </p:nvPr>
        </p:nvSpPr>
        <p:spPr/>
        <p:txBody>
          <a:bodyPr/>
          <a:lstStyle/>
          <a:p>
            <a:r>
              <a:rPr lang="en-GB" dirty="0"/>
              <a:t>Strategies and Practices</a:t>
            </a:r>
          </a:p>
        </p:txBody>
      </p:sp>
    </p:spTree>
    <p:extLst>
      <p:ext uri="{BB962C8B-B14F-4D97-AF65-F5344CB8AC3E}">
        <p14:creationId xmlns:p14="http://schemas.microsoft.com/office/powerpoint/2010/main" val="1037319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5" y="1505415"/>
            <a:ext cx="7876586" cy="4482790"/>
          </a:xfrm>
        </p:spPr>
        <p:txBody>
          <a:bodyPr>
            <a:normAutofit/>
          </a:bodyPr>
          <a:lstStyle/>
          <a:p>
            <a:r>
              <a:rPr lang="en-GB" dirty="0"/>
              <a:t>Multipurpose facilities</a:t>
            </a:r>
          </a:p>
          <a:p>
            <a:endParaRPr lang="en-GB" dirty="0"/>
          </a:p>
          <a:p>
            <a:r>
              <a:rPr lang="en-GB" dirty="0"/>
              <a:t>High capacity restrooms</a:t>
            </a:r>
          </a:p>
          <a:p>
            <a:endParaRPr lang="en-GB" dirty="0"/>
          </a:p>
          <a:p>
            <a:r>
              <a:rPr lang="en-GB" dirty="0"/>
              <a:t>Separated bicycle, pedestrian, vehicle paths</a:t>
            </a:r>
          </a:p>
          <a:p>
            <a:endParaRPr lang="en-GB" dirty="0"/>
          </a:p>
          <a:p>
            <a:r>
              <a:rPr lang="en-GB" dirty="0"/>
              <a:t>Wider, paved walkways</a:t>
            </a:r>
          </a:p>
        </p:txBody>
      </p:sp>
      <p:sp>
        <p:nvSpPr>
          <p:cNvPr id="3" name="Title 2"/>
          <p:cNvSpPr>
            <a:spLocks noGrp="1"/>
          </p:cNvSpPr>
          <p:nvPr>
            <p:ph type="title"/>
          </p:nvPr>
        </p:nvSpPr>
        <p:spPr>
          <a:xfrm>
            <a:off x="1189356" y="274638"/>
            <a:ext cx="7464314" cy="997743"/>
          </a:xfrm>
        </p:spPr>
        <p:txBody>
          <a:bodyPr/>
          <a:lstStyle/>
          <a:p>
            <a:r>
              <a:rPr lang="en-GB" dirty="0"/>
              <a:t>Facility Development/Site Design/Maintenance</a:t>
            </a:r>
          </a:p>
        </p:txBody>
      </p:sp>
    </p:spTree>
    <p:extLst>
      <p:ext uri="{BB962C8B-B14F-4D97-AF65-F5344CB8AC3E}">
        <p14:creationId xmlns:p14="http://schemas.microsoft.com/office/powerpoint/2010/main" val="815483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5" y="1460809"/>
            <a:ext cx="7876586" cy="4527395"/>
          </a:xfrm>
        </p:spPr>
        <p:txBody>
          <a:bodyPr>
            <a:normAutofit/>
          </a:bodyPr>
          <a:lstStyle/>
          <a:p>
            <a:r>
              <a:rPr lang="en-GB" dirty="0"/>
              <a:t>Turf grass restoration </a:t>
            </a:r>
          </a:p>
          <a:p>
            <a:r>
              <a:rPr lang="en-GB" dirty="0"/>
              <a:t>	Durable grass species</a:t>
            </a:r>
          </a:p>
          <a:p>
            <a:r>
              <a:rPr lang="en-GB" dirty="0"/>
              <a:t>	Compaction-resistant, engineered soils</a:t>
            </a:r>
          </a:p>
          <a:p>
            <a:r>
              <a:rPr lang="en-GB" dirty="0"/>
              <a:t>	Drainage system</a:t>
            </a:r>
          </a:p>
          <a:p>
            <a:r>
              <a:rPr lang="en-GB" dirty="0"/>
              <a:t>	Underground cisterns 	</a:t>
            </a:r>
          </a:p>
        </p:txBody>
      </p:sp>
      <p:sp>
        <p:nvSpPr>
          <p:cNvPr id="3" name="Title 2"/>
          <p:cNvSpPr>
            <a:spLocks noGrp="1"/>
          </p:cNvSpPr>
          <p:nvPr>
            <p:ph type="title"/>
          </p:nvPr>
        </p:nvSpPr>
        <p:spPr>
          <a:xfrm>
            <a:off x="1189356" y="274638"/>
            <a:ext cx="7490818" cy="997743"/>
          </a:xfrm>
        </p:spPr>
        <p:txBody>
          <a:bodyPr/>
          <a:lstStyle/>
          <a:p>
            <a:r>
              <a:rPr lang="en-GB" dirty="0"/>
              <a:t>Facility Development/Site Design/maintenance</a:t>
            </a:r>
          </a:p>
        </p:txBody>
      </p:sp>
    </p:spTree>
    <p:extLst>
      <p:ext uri="{BB962C8B-B14F-4D97-AF65-F5344CB8AC3E}">
        <p14:creationId xmlns:p14="http://schemas.microsoft.com/office/powerpoint/2010/main" val="3589494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5" y="1272381"/>
            <a:ext cx="3873299" cy="4459346"/>
          </a:xfrm>
        </p:spPr>
        <p:txBody>
          <a:bodyPr>
            <a:normAutofit fontScale="92500" lnSpcReduction="10000"/>
          </a:bodyPr>
          <a:lstStyle/>
          <a:p>
            <a:r>
              <a:rPr lang="en-GB" dirty="0"/>
              <a:t>Park website</a:t>
            </a:r>
          </a:p>
          <a:p>
            <a:endParaRPr lang="en-GB" dirty="0"/>
          </a:p>
          <a:p>
            <a:r>
              <a:rPr lang="en-GB" dirty="0"/>
              <a:t>Mobile apps</a:t>
            </a:r>
          </a:p>
          <a:p>
            <a:endParaRPr lang="en-GB" dirty="0"/>
          </a:p>
          <a:p>
            <a:r>
              <a:rPr lang="en-GB" dirty="0"/>
              <a:t>Interpretive programs and exhibits</a:t>
            </a:r>
          </a:p>
          <a:p>
            <a:endParaRPr lang="en-GB" dirty="0"/>
          </a:p>
          <a:p>
            <a:r>
              <a:rPr lang="en-GB" dirty="0"/>
              <a:t>Roving docents</a:t>
            </a:r>
          </a:p>
          <a:p>
            <a:r>
              <a:rPr lang="en-GB" dirty="0"/>
              <a:t>	</a:t>
            </a:r>
          </a:p>
        </p:txBody>
      </p:sp>
      <p:sp>
        <p:nvSpPr>
          <p:cNvPr id="3" name="Title 2"/>
          <p:cNvSpPr>
            <a:spLocks noGrp="1"/>
          </p:cNvSpPr>
          <p:nvPr>
            <p:ph type="title"/>
          </p:nvPr>
        </p:nvSpPr>
        <p:spPr/>
        <p:txBody>
          <a:bodyPr/>
          <a:lstStyle/>
          <a:p>
            <a:r>
              <a:rPr lang="en-GB" dirty="0"/>
              <a:t>Information/Education</a:t>
            </a:r>
          </a:p>
        </p:txBody>
      </p:sp>
      <p:pic>
        <p:nvPicPr>
          <p:cNvPr id="4" name="Picture 3"/>
          <p:cNvPicPr>
            <a:picLocks noChangeAspect="1"/>
          </p:cNvPicPr>
          <p:nvPr/>
        </p:nvPicPr>
        <p:blipFill>
          <a:blip r:embed="rId2"/>
          <a:stretch>
            <a:fillRect/>
          </a:stretch>
        </p:blipFill>
        <p:spPr>
          <a:xfrm>
            <a:off x="5186861" y="1115121"/>
            <a:ext cx="3074425" cy="4348976"/>
          </a:xfrm>
          <a:prstGeom prst="rect">
            <a:avLst/>
          </a:prstGeom>
        </p:spPr>
      </p:pic>
    </p:spTree>
    <p:extLst>
      <p:ext uri="{BB962C8B-B14F-4D97-AF65-F5344CB8AC3E}">
        <p14:creationId xmlns:p14="http://schemas.microsoft.com/office/powerpoint/2010/main" val="37622393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US" dirty="0"/>
              <a:t>NO tree climbing, remote model airplanes, kites with non-biodegradable string</a:t>
            </a:r>
          </a:p>
          <a:p>
            <a:endParaRPr lang="en-US" dirty="0"/>
          </a:p>
          <a:p>
            <a:r>
              <a:rPr lang="en-US" dirty="0"/>
              <a:t>NO jogging, picnicking, rollerblading, skating, skateboarding, bicycling, scooters at certain memorials</a:t>
            </a:r>
          </a:p>
          <a:p>
            <a:endParaRPr lang="en-US" dirty="0"/>
          </a:p>
        </p:txBody>
      </p:sp>
      <p:sp>
        <p:nvSpPr>
          <p:cNvPr id="3" name="Title 2"/>
          <p:cNvSpPr>
            <a:spLocks noGrp="1"/>
          </p:cNvSpPr>
          <p:nvPr>
            <p:ph type="title"/>
          </p:nvPr>
        </p:nvSpPr>
        <p:spPr/>
        <p:txBody>
          <a:bodyPr/>
          <a:lstStyle/>
          <a:p>
            <a:r>
              <a:rPr lang="en-US" dirty="0"/>
              <a:t>Rules/Regulations</a:t>
            </a:r>
          </a:p>
        </p:txBody>
      </p:sp>
    </p:spTree>
    <p:extLst>
      <p:ext uri="{BB962C8B-B14F-4D97-AF65-F5344CB8AC3E}">
        <p14:creationId xmlns:p14="http://schemas.microsoft.com/office/powerpoint/2010/main" val="11666932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US" dirty="0"/>
              <a:t>Permits for organized events</a:t>
            </a:r>
          </a:p>
          <a:p>
            <a:endParaRPr lang="en-US" dirty="0"/>
          </a:p>
          <a:p>
            <a:r>
              <a:rPr lang="en-US" dirty="0"/>
              <a:t>First-come, first-served</a:t>
            </a:r>
          </a:p>
          <a:p>
            <a:endParaRPr lang="en-US" dirty="0"/>
          </a:p>
          <a:p>
            <a:r>
              <a:rPr lang="en-US" dirty="0"/>
              <a:t>4,000 to 6,000 permits per year</a:t>
            </a:r>
          </a:p>
          <a:p>
            <a:endParaRPr lang="en-US" dirty="0"/>
          </a:p>
        </p:txBody>
      </p:sp>
      <p:sp>
        <p:nvSpPr>
          <p:cNvPr id="3" name="Title 2"/>
          <p:cNvSpPr>
            <a:spLocks noGrp="1"/>
          </p:cNvSpPr>
          <p:nvPr>
            <p:ph type="title"/>
          </p:nvPr>
        </p:nvSpPr>
        <p:spPr/>
        <p:txBody>
          <a:bodyPr/>
          <a:lstStyle/>
          <a:p>
            <a:r>
              <a:rPr lang="en-US" dirty="0"/>
              <a:t>Rationing/Allocation</a:t>
            </a:r>
          </a:p>
        </p:txBody>
      </p:sp>
    </p:spTree>
    <p:extLst>
      <p:ext uri="{BB962C8B-B14F-4D97-AF65-F5344CB8AC3E}">
        <p14:creationId xmlns:p14="http://schemas.microsoft.com/office/powerpoint/2010/main" val="22179667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US" dirty="0"/>
              <a:t>National Park Service, US Capitol Police, Metropolitan Police, Secret Service</a:t>
            </a:r>
          </a:p>
          <a:p>
            <a:endParaRPr lang="en-US" dirty="0"/>
          </a:p>
          <a:p>
            <a:r>
              <a:rPr lang="en-US" dirty="0"/>
              <a:t>Monetary bond for expenses</a:t>
            </a:r>
          </a:p>
          <a:p>
            <a:endParaRPr lang="en-US" dirty="0"/>
          </a:p>
          <a:p>
            <a:r>
              <a:rPr lang="en-US" dirty="0"/>
              <a:t>Cost Recovery Program for damages</a:t>
            </a:r>
          </a:p>
          <a:p>
            <a:endParaRPr lang="en-US" dirty="0"/>
          </a:p>
        </p:txBody>
      </p:sp>
      <p:sp>
        <p:nvSpPr>
          <p:cNvPr id="3" name="Title 2"/>
          <p:cNvSpPr>
            <a:spLocks noGrp="1"/>
          </p:cNvSpPr>
          <p:nvPr>
            <p:ph type="title"/>
          </p:nvPr>
        </p:nvSpPr>
        <p:spPr/>
        <p:txBody>
          <a:bodyPr/>
          <a:lstStyle/>
          <a:p>
            <a:r>
              <a:rPr lang="en-US" dirty="0"/>
              <a:t>Law Enforcement</a:t>
            </a:r>
          </a:p>
        </p:txBody>
      </p:sp>
    </p:spTree>
    <p:extLst>
      <p:ext uri="{BB962C8B-B14F-4D97-AF65-F5344CB8AC3E}">
        <p14:creationId xmlns:p14="http://schemas.microsoft.com/office/powerpoint/2010/main" val="3397257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6" y="1272381"/>
            <a:ext cx="7196137" cy="3487397"/>
          </a:xfrm>
        </p:spPr>
        <p:txBody>
          <a:bodyPr>
            <a:normAutofit/>
          </a:bodyPr>
          <a:lstStyle/>
          <a:p>
            <a:r>
              <a:rPr lang="en-US" dirty="0">
                <a:hlinkClick r:id="rId2"/>
              </a:rPr>
              <a:t>Washington Monument </a:t>
            </a:r>
            <a:r>
              <a:rPr lang="en-US" dirty="0" err="1">
                <a:hlinkClick r:id="rId2"/>
              </a:rPr>
              <a:t>EarthCam</a:t>
            </a:r>
            <a:endParaRPr lang="en-US" dirty="0"/>
          </a:p>
          <a:p>
            <a:endParaRPr lang="en-US" dirty="0"/>
          </a:p>
          <a:p>
            <a:r>
              <a:rPr lang="en-US" dirty="0">
                <a:hlinkClick r:id="rId3"/>
              </a:rPr>
              <a:t>Turf Restoration - Phase I</a:t>
            </a:r>
            <a:endParaRPr lang="en-US" dirty="0"/>
          </a:p>
          <a:p>
            <a:endParaRPr lang="en-US" dirty="0"/>
          </a:p>
          <a:p>
            <a:r>
              <a:rPr lang="en-US" dirty="0">
                <a:hlinkClick r:id="rId4"/>
              </a:rPr>
              <a:t>Turf Restoration - Phase II</a:t>
            </a:r>
            <a:endParaRPr lang="en-US" dirty="0"/>
          </a:p>
          <a:p>
            <a:endParaRPr lang="en-US" dirty="0"/>
          </a:p>
          <a:p>
            <a:endParaRPr lang="en-US" dirty="0"/>
          </a:p>
        </p:txBody>
      </p:sp>
      <p:sp>
        <p:nvSpPr>
          <p:cNvPr id="3" name="Title 2"/>
          <p:cNvSpPr>
            <a:spLocks noGrp="1"/>
          </p:cNvSpPr>
          <p:nvPr>
            <p:ph type="title"/>
          </p:nvPr>
        </p:nvSpPr>
        <p:spPr/>
        <p:txBody>
          <a:bodyPr/>
          <a:lstStyle/>
          <a:p>
            <a:r>
              <a:rPr lang="en-US" dirty="0"/>
              <a:t>Video</a:t>
            </a:r>
          </a:p>
        </p:txBody>
      </p:sp>
      <p:sp>
        <p:nvSpPr>
          <p:cNvPr id="4" name="Rectangle 3"/>
          <p:cNvSpPr/>
          <p:nvPr/>
        </p:nvSpPr>
        <p:spPr>
          <a:xfrm>
            <a:off x="1189356" y="1791385"/>
            <a:ext cx="6939642" cy="369332"/>
          </a:xfrm>
          <a:prstGeom prst="rect">
            <a:avLst/>
          </a:prstGeom>
        </p:spPr>
        <p:txBody>
          <a:bodyPr wrap="square">
            <a:spAutoFit/>
          </a:bodyPr>
          <a:lstStyle/>
          <a:p>
            <a:r>
              <a:rPr lang="en-US" dirty="0"/>
              <a:t>http://www.earthcam.com/usa/dc/washingtonmonument/?cam=wamo</a:t>
            </a:r>
          </a:p>
        </p:txBody>
      </p:sp>
      <p:sp>
        <p:nvSpPr>
          <p:cNvPr id="5" name="Rectangle 4"/>
          <p:cNvSpPr/>
          <p:nvPr/>
        </p:nvSpPr>
        <p:spPr>
          <a:xfrm>
            <a:off x="1249137" y="2967335"/>
            <a:ext cx="7984670" cy="646331"/>
          </a:xfrm>
          <a:prstGeom prst="rect">
            <a:avLst/>
          </a:prstGeom>
        </p:spPr>
        <p:txBody>
          <a:bodyPr wrap="square">
            <a:spAutoFit/>
          </a:bodyPr>
          <a:lstStyle/>
          <a:p>
            <a:r>
              <a:rPr lang="en-US" dirty="0"/>
              <a:t>http://nationalmall.org/building/restore-improve/progress/completed-projects/turf-restoration-phase-i</a:t>
            </a:r>
          </a:p>
        </p:txBody>
      </p:sp>
      <p:sp>
        <p:nvSpPr>
          <p:cNvPr id="6" name="Rectangle 5"/>
          <p:cNvSpPr/>
          <p:nvPr/>
        </p:nvSpPr>
        <p:spPr>
          <a:xfrm>
            <a:off x="1251712" y="4235618"/>
            <a:ext cx="3535712" cy="369332"/>
          </a:xfrm>
          <a:prstGeom prst="rect">
            <a:avLst/>
          </a:prstGeom>
        </p:spPr>
        <p:txBody>
          <a:bodyPr wrap="none">
            <a:spAutoFit/>
          </a:bodyPr>
          <a:lstStyle/>
          <a:p>
            <a:r>
              <a:rPr lang="en-US" dirty="0"/>
              <a:t>http://nationalmall.org/turf-phaseii</a:t>
            </a:r>
          </a:p>
        </p:txBody>
      </p:sp>
    </p:spTree>
    <p:extLst>
      <p:ext uri="{BB962C8B-B14F-4D97-AF65-F5344CB8AC3E}">
        <p14:creationId xmlns:p14="http://schemas.microsoft.com/office/powerpoint/2010/main" val="6360224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3878711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CABI Publishing Document" ma:contentTypeID="0x010100B73AEB2BC9FE5343B1F3C335A1578D9438003995077E1015F040B0E24329BE275DF3" ma:contentTypeVersion="30" ma:contentTypeDescription="" ma:contentTypeScope="" ma:versionID="84f8fbb6dd0edb19f89ee4d2dd668f2e">
  <xsd:schema xmlns:xsd="http://www.w3.org/2001/XMLSchema" xmlns:xs="http://www.w3.org/2001/XMLSchema" xmlns:p="http://schemas.microsoft.com/office/2006/metadata/properties" xmlns:ns2="d07fce95-64a3-45e0-8e78-c550b935440d" xmlns:ns3="0b29e85d-e4df-4a6d-ba7c-01bf11944fc3" targetNamespace="http://schemas.microsoft.com/office/2006/metadata/properties" ma:root="true" ma:fieldsID="3280aa6ace604f9c4c48e98b9d77b7a1" ns2:_="" ns3:_="">
    <xsd:import namespace="d07fce95-64a3-45e0-8e78-c550b935440d"/>
    <xsd:import namespace="0b29e85d-e4df-4a6d-ba7c-01bf11944fc3"/>
    <xsd:element name="properties">
      <xsd:complexType>
        <xsd:sequence>
          <xsd:element name="documentManagement">
            <xsd:complexType>
              <xsd:all>
                <xsd:element ref="ns2:_dlc_DocId" minOccurs="0"/>
                <xsd:element ref="ns2:_dlc_DocIdUrl" minOccurs="0"/>
                <xsd:element ref="ns2:_dlc_DocIdPersistId" minOccurs="0"/>
                <xsd:element ref="ns3:TaxCatchAll" minOccurs="0"/>
                <xsd:element ref="ns3:Year" minOccurs="0"/>
                <xsd:element ref="ns3:TaxCatchAllLabel" minOccurs="0"/>
                <xsd:element ref="ns3:ISBN" minOccurs="0"/>
                <xsd:element ref="ns3:p52d2a15856145b6a82e28472153071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fce95-64a3-45e0-8e78-c550b935440d"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b29e85d-e4df-4a6d-ba7c-01bf11944fc3" elementFormDefault="qualified">
    <xsd:import namespace="http://schemas.microsoft.com/office/2006/documentManagement/types"/>
    <xsd:import namespace="http://schemas.microsoft.com/office/infopath/2007/PartnerControls"/>
    <xsd:element name="TaxCatchAll" ma:index="7" nillable="true" ma:displayName="Taxonomy Catch All Column" ma:description="" ma:hidden="true" ma:list="{d20632ca-f775-4fe3-b87f-f592633c52d2}" ma:internalName="TaxCatchAll" ma:showField="CatchAllData"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Year" ma:index="8" nillable="true" ma:displayName="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restriction>
      </xsd:simpleType>
    </xsd:element>
    <xsd:element name="TaxCatchAllLabel" ma:index="9" nillable="true" ma:displayName="Taxonomy Catch All Column1" ma:description="" ma:hidden="true" ma:list="{d20632ca-f775-4fe3-b87f-f592633c52d2}" ma:internalName="TaxCatchAllLabel" ma:readOnly="true" ma:showField="CatchAllDataLabel"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ISBN" ma:index="10" nillable="true" ma:displayName="ISBN" ma:internalName="ISBN" ma:readOnly="false">
      <xsd:simpleType>
        <xsd:restriction base="dms:Text">
          <xsd:maxLength value="255"/>
        </xsd:restriction>
      </xsd:simpleType>
    </xsd:element>
    <xsd:element name="p52d2a15856145b6a82e28472153071d" ma:index="11" nillable="true" ma:taxonomy="true" ma:internalName="p52d2a15856145b6a82e28472153071d" ma:taxonomyFieldName="PublishingDocType" ma:displayName="Book Project Doc Type" ma:default="" ma:fieldId="{952d2a15-8561-45b6-a82e-28472153071d}" ma:sspId="d8dd7c1c-4333-446f-aac1-2085e198f311" ma:termSetId="7ee2d5cf-4748-4b50-b9ae-598449825a5b" ma:anchorId="57dac553-970f-4487-b972-f5cd8d3241ce"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3" ma:displayName="Author"/>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ISBN xmlns="0b29e85d-e4df-4a6d-ba7c-01bf11944fc3" xsi:nil="true"/>
    <p52d2a15856145b6a82e28472153071d xmlns="0b29e85d-e4df-4a6d-ba7c-01bf11944fc3">
      <Terms xmlns="http://schemas.microsoft.com/office/infopath/2007/PartnerControls"/>
    </p52d2a15856145b6a82e28472153071d>
    <Year xmlns="0b29e85d-e4df-4a6d-ba7c-01bf11944fc3">2016</Year>
    <TaxCatchAll xmlns="0b29e85d-e4df-4a6d-ba7c-01bf11944fc3"/>
    <_dlc_DocId xmlns="d07fce95-64a3-45e0-8e78-c550b935440d">EDRFEEQ4MS6M-13-11705</_dlc_DocId>
    <_dlc_DocIdUrl xmlns="d07fce95-64a3-45e0-8e78-c550b935440d">
      <Url>http://teams.cabi.org/function/editorial/books/_layouts/15/DocIdRedir.aspx?ID=EDRFEEQ4MS6M-13-11705</Url>
      <Description>EDRFEEQ4MS6M-13-11705</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d8dd7c1c-4333-446f-aac1-2085e198f311" ContentTypeId="0x010100B73AEB2BC9FE5343B1F3C335A1578D9438" PreviousValue="false"/>
</file>

<file path=customXml/itemProps1.xml><?xml version="1.0" encoding="utf-8"?>
<ds:datastoreItem xmlns:ds="http://schemas.openxmlformats.org/officeDocument/2006/customXml" ds:itemID="{CDA3B108-B990-4CC3-90DA-A63E2DCF45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7fce95-64a3-45e0-8e78-c550b935440d"/>
    <ds:schemaRef ds:uri="0b29e85d-e4df-4a6d-ba7c-01bf11944f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CCA640-930D-40CB-90E6-83585633B98F}">
  <ds:schemaRefs>
    <ds:schemaRef ds:uri="http://schemas.microsoft.com/office/2006/documentManagement/types"/>
    <ds:schemaRef ds:uri="http://purl.org/dc/elements/1.1/"/>
    <ds:schemaRef ds:uri="http://purl.org/dc/terms/"/>
    <ds:schemaRef ds:uri="http://schemas.microsoft.com/office/2006/metadata/properties"/>
    <ds:schemaRef ds:uri="http://schemas.microsoft.com/office/infopath/2007/PartnerControls"/>
    <ds:schemaRef ds:uri="http://schemas.openxmlformats.org/package/2006/metadata/core-properties"/>
    <ds:schemaRef ds:uri="0b29e85d-e4df-4a6d-ba7c-01bf11944fc3"/>
    <ds:schemaRef ds:uri="d07fce95-64a3-45e0-8e78-c550b935440d"/>
    <ds:schemaRef ds:uri="http://www.w3.org/XML/1998/namespace"/>
    <ds:schemaRef ds:uri="http://purl.org/dc/dcmitype/"/>
  </ds:schemaRefs>
</ds:datastoreItem>
</file>

<file path=customXml/itemProps3.xml><?xml version="1.0" encoding="utf-8"?>
<ds:datastoreItem xmlns:ds="http://schemas.openxmlformats.org/officeDocument/2006/customXml" ds:itemID="{2856268C-66FF-45B5-8B74-F56EDECDDBB9}">
  <ds:schemaRefs>
    <ds:schemaRef ds:uri="http://schemas.microsoft.com/sharepoint/v3/contenttype/forms"/>
  </ds:schemaRefs>
</ds:datastoreItem>
</file>

<file path=customXml/itemProps4.xml><?xml version="1.0" encoding="utf-8"?>
<ds:datastoreItem xmlns:ds="http://schemas.openxmlformats.org/officeDocument/2006/customXml" ds:itemID="{9BFE1F17-E9DA-4F49-AEA7-91821E4640F1}">
  <ds:schemaRefs>
    <ds:schemaRef ds:uri="http://schemas.microsoft.com/sharepoint/events"/>
  </ds:schemaRefs>
</ds:datastoreItem>
</file>

<file path=customXml/itemProps5.xml><?xml version="1.0" encoding="utf-8"?>
<ds:datastoreItem xmlns:ds="http://schemas.openxmlformats.org/officeDocument/2006/customXml" ds:itemID="{A09D32EB-CBA0-48A3-A7FA-AC73987F3CAE}">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otalTime>2236</TotalTime>
  <Words>2590</Words>
  <Application>Microsoft Office PowerPoint</Application>
  <PresentationFormat>On-screen Show (4:3)</PresentationFormat>
  <Paragraphs>126</Paragraphs>
  <Slides>23</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Managing Monuments and Memorials at the National Mall  </vt:lpstr>
      <vt:lpstr>National Mall and Memorial Parks</vt:lpstr>
      <vt:lpstr>National Mall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National Mall and Memorial Parks</vt:lpstr>
      <vt:lpstr>Intensive Use</vt:lpstr>
      <vt:lpstr>Problems</vt:lpstr>
      <vt:lpstr>Strategies and Practices</vt:lpstr>
      <vt:lpstr>Facility Development/Site Design/Maintenance</vt:lpstr>
      <vt:lpstr>Facility Development/Site Design/maintenance</vt:lpstr>
      <vt:lpstr>Information/Education</vt:lpstr>
      <vt:lpstr>Rules/Regulations</vt:lpstr>
      <vt:lpstr>Rationing/Allocation</vt:lpstr>
      <vt:lpstr>Law Enforcement</vt:lpstr>
      <vt:lpstr>Video</vt:lpstr>
      <vt:lpstr>PowerPoint Presentation</vt:lpstr>
    </vt:vector>
  </TitlesOfParts>
  <Company>CABI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Robert Manning</dc:creator>
  <cp:lastModifiedBy>Anthony Burns</cp:lastModifiedBy>
  <cp:revision>99</cp:revision>
  <dcterms:created xsi:type="dcterms:W3CDTF">2014-12-08T12:01:41Z</dcterms:created>
  <dcterms:modified xsi:type="dcterms:W3CDTF">2022-07-20T13:36:03Z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0x010100B73AEB2BC9FE5343B1F3C335A1578D9438003995077E1015F040B0E24329BE275DF3</vt:lpwstr>
  </property>
  <property fmtid="{D5CDD505-2E9C-101B-9397-08002B2CF9AE}" pid="3" name="PublishingDocType">
    <vt:lpwstr/>
  </property>
  <property fmtid="{D5CDD505-2E9C-101B-9397-08002B2CF9AE}" pid="4" name="_dlc_DocIdItemGuid">
    <vt:lpwstr>d9ab6b8d-4e69-40da-8a6a-8966830b36ed</vt:lpwstr>
  </property>
</Properties>
</file>