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6" r:id="rId7"/>
    <p:sldId id="262" r:id="rId8"/>
    <p:sldId id="268" r:id="rId9"/>
    <p:sldId id="264" r:id="rId10"/>
    <p:sldId id="263" r:id="rId11"/>
    <p:sldId id="265"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557" autoAdjust="0"/>
  </p:normalViewPr>
  <p:slideViewPr>
    <p:cSldViewPr>
      <p:cViewPr>
        <p:scale>
          <a:sx n="48" d="100"/>
          <a:sy n="48" d="100"/>
        </p:scale>
        <p:origin x="-246" y="-22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90BB95-F85E-4547-979F-820D067CBD56}" type="datetimeFigureOut">
              <a:rPr lang="en-GB" smtClean="0"/>
              <a:t>25/04/2019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3C413E5-BE23-4F22-BCE5-ACCF0307E12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83C413E5-BE23-4F22-BCE5-ACCF0307E121}"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Alton Towers is a large theme park with 10 themed</a:t>
            </a:r>
            <a:r>
              <a:rPr lang="en-GB" baseline="0" dirty="0" smtClean="0"/>
              <a:t> areas and is one of the most popular attractions located in the UK. The theme park originally opened in 1980 but the site has been there since 1860. Alton Towers have 3 million visitors annually, with sometimes reaching 30,000 a day throughout the Summer holidays. Their attractions range from roller coasters, water rides, live entertainment and an aquarium. </a:t>
            </a:r>
            <a:endParaRPr lang="en-GB" dirty="0"/>
          </a:p>
        </p:txBody>
      </p:sp>
      <p:sp>
        <p:nvSpPr>
          <p:cNvPr id="4" name="Slide Number Placeholder 3"/>
          <p:cNvSpPr>
            <a:spLocks noGrp="1"/>
          </p:cNvSpPr>
          <p:nvPr>
            <p:ph type="sldNum" sz="quarter" idx="10"/>
          </p:nvPr>
        </p:nvSpPr>
        <p:spPr/>
        <p:txBody>
          <a:bodyPr/>
          <a:lstStyle/>
          <a:p>
            <a:fld id="{83C413E5-BE23-4F22-BCE5-ACCF0307E121}"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main political</a:t>
            </a:r>
            <a:r>
              <a:rPr lang="en-GB" baseline="0" dirty="0" smtClean="0"/>
              <a:t> issue that is currently affecting Alton Towers is </a:t>
            </a:r>
            <a:r>
              <a:rPr lang="en-GB" baseline="0" dirty="0" err="1" smtClean="0"/>
              <a:t>Brexit</a:t>
            </a:r>
            <a:r>
              <a:rPr lang="en-GB" baseline="0" dirty="0" smtClean="0"/>
              <a:t>. As it is still currently unknown how </a:t>
            </a:r>
            <a:r>
              <a:rPr lang="en-GB" baseline="0" dirty="0" err="1" smtClean="0"/>
              <a:t>Brexit</a:t>
            </a:r>
            <a:r>
              <a:rPr lang="en-GB" baseline="0" dirty="0" smtClean="0"/>
              <a:t> is going to pan out, it has caused a decrease in the British Pound, it could potentially result in decline in their visitor numbers, especially from UK visitors, although it could have an impact of overseas visitors due to it being cheaper for them to come to the UK. </a:t>
            </a:r>
          </a:p>
          <a:p>
            <a:endParaRPr lang="en-GB" baseline="0" dirty="0" smtClean="0"/>
          </a:p>
          <a:p>
            <a:r>
              <a:rPr lang="en-GB" baseline="0" dirty="0" smtClean="0"/>
              <a:t>One of the main environmental factors for Alton Towers is the weather. Due to the UK not typically being a very sunny country, the weather, such as the rain/wind can put customers off from visiting the attraction. Therefore, it is important for Alton Towers to come up with solutions to ensure they attain their high visitor numbers and do not let them decrease. Quite obviously, theme parks have a negative impact on the environment due to the carbon footprint that their rides produce. </a:t>
            </a:r>
            <a:endParaRPr lang="en-GB" dirty="0"/>
          </a:p>
        </p:txBody>
      </p:sp>
      <p:sp>
        <p:nvSpPr>
          <p:cNvPr id="4" name="Slide Number Placeholder 3"/>
          <p:cNvSpPr>
            <a:spLocks noGrp="1"/>
          </p:cNvSpPr>
          <p:nvPr>
            <p:ph type="sldNum" sz="quarter" idx="10"/>
          </p:nvPr>
        </p:nvSpPr>
        <p:spPr/>
        <p:txBody>
          <a:bodyPr/>
          <a:lstStyle/>
          <a:p>
            <a:fld id="{83C413E5-BE23-4F22-BCE5-ACCF0307E121}"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Strengths</a:t>
            </a:r>
          </a:p>
          <a:p>
            <a:r>
              <a:rPr lang="en-GB" dirty="0" smtClean="0"/>
              <a:t>The</a:t>
            </a:r>
            <a:r>
              <a:rPr lang="en-GB" baseline="0" dirty="0" smtClean="0"/>
              <a:t> dungeons are a franchise company, therefore they have more than one location. This is a strength for the business as this will generate the company more money.</a:t>
            </a:r>
          </a:p>
          <a:p>
            <a:r>
              <a:rPr lang="en-GB" baseline="0" dirty="0" smtClean="0"/>
              <a:t>The Dungeons are also marketing their attraction extremely well by using social media and posters/leaflets. This is a strength for the business are they are continuously bringing in more customers and tourists, whether that may be new or repeat customers visiting their other locations.</a:t>
            </a:r>
          </a:p>
          <a:p>
            <a:r>
              <a:rPr lang="en-GB" baseline="0" dirty="0" smtClean="0"/>
              <a:t>The Dungeons have a scheme of group discounts and ticket deals. This is a strength for the company as they are more likely to attract more customers, which will benefit and increase visitor numbers.</a:t>
            </a:r>
          </a:p>
          <a:p>
            <a:r>
              <a:rPr lang="en-GB" baseline="0" dirty="0" smtClean="0"/>
              <a:t>Another strength that they have is that they have an international workforce, which will bring different cultures together. For example, the Dungeons in Amsterdam employ both local and British employees as even though customers from Amsterdam visit, they have a high figure of UK visitors as well.</a:t>
            </a:r>
          </a:p>
          <a:p>
            <a:endParaRPr lang="en-GB" baseline="0" dirty="0" smtClean="0"/>
          </a:p>
          <a:p>
            <a:r>
              <a:rPr lang="en-GB" baseline="0" dirty="0" smtClean="0"/>
              <a:t>Weaknesses </a:t>
            </a:r>
            <a:br>
              <a:rPr lang="en-GB" baseline="0" dirty="0" smtClean="0"/>
            </a:br>
            <a:r>
              <a:rPr lang="en-GB" baseline="0" dirty="0" smtClean="0"/>
              <a:t>A weakness for the Dungeons is that it can become very busy during half terms. This can cause the attraction to have long queues and become busy/overcrowded. </a:t>
            </a:r>
          </a:p>
          <a:p>
            <a:endParaRPr lang="en-GB" baseline="0" dirty="0" smtClean="0"/>
          </a:p>
          <a:p>
            <a:r>
              <a:rPr lang="en-GB" baseline="0" dirty="0" smtClean="0"/>
              <a:t>Opportunities </a:t>
            </a:r>
          </a:p>
          <a:p>
            <a:r>
              <a:rPr lang="en-GB" baseline="0" dirty="0" smtClean="0"/>
              <a:t>An opportunity for the attraction is that it is suitable no matter what the weather is. It is an ideal attraction to visit if it is raining as it’s indoors, therefore the weather will not affect customers that would like to visit.</a:t>
            </a:r>
          </a:p>
          <a:p>
            <a:r>
              <a:rPr lang="en-GB" baseline="0" dirty="0" smtClean="0"/>
              <a:t>Another opportunity for the Dungeons is </a:t>
            </a:r>
            <a:r>
              <a:rPr lang="en-GB" baseline="0" dirty="0" err="1" smtClean="0"/>
              <a:t>Brexit</a:t>
            </a:r>
            <a:r>
              <a:rPr lang="en-GB" baseline="0" dirty="0" smtClean="0"/>
              <a:t>, as it is still unknown what is going to happen, it could possibly increase both domestic and inbound figures. This could happen as the British Pound is likely to go up, therefore it will be cheaper for outbound tourists to visit the UK and it will become too expensive for inbound tourists to travel abroad, therefore they will spend their money locally rather than travelling or going on holiday.</a:t>
            </a:r>
          </a:p>
          <a:p>
            <a:r>
              <a:rPr lang="en-GB" baseline="0" dirty="0" smtClean="0"/>
              <a:t>An opportunity that the Dungeons have is to introduce more locations as they currently have ... This will generate more money and also open up more jobs.</a:t>
            </a:r>
          </a:p>
          <a:p>
            <a:endParaRPr lang="en-GB" baseline="0" dirty="0" smtClean="0"/>
          </a:p>
          <a:p>
            <a:r>
              <a:rPr lang="en-GB" baseline="0" dirty="0" smtClean="0"/>
              <a:t>Threats</a:t>
            </a:r>
            <a:endParaRPr lang="en-GB" dirty="0"/>
          </a:p>
        </p:txBody>
      </p:sp>
      <p:sp>
        <p:nvSpPr>
          <p:cNvPr id="4" name="Slide Number Placeholder 3"/>
          <p:cNvSpPr>
            <a:spLocks noGrp="1"/>
          </p:cNvSpPr>
          <p:nvPr>
            <p:ph type="sldNum" sz="quarter" idx="10"/>
          </p:nvPr>
        </p:nvSpPr>
        <p:spPr/>
        <p:txBody>
          <a:bodyPr/>
          <a:lstStyle/>
          <a:p>
            <a:fld id="{83C413E5-BE23-4F22-BCE5-ACCF0307E121}"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Human Resource Management is</a:t>
            </a:r>
            <a:r>
              <a:rPr lang="en-GB" baseline="0" dirty="0" smtClean="0"/>
              <a:t> important to all organisations in order to be successful. Without efficient work ethic from employees, it would be difficult in order for a company to be a success.  </a:t>
            </a:r>
            <a:endParaRPr lang="en-GB" dirty="0"/>
          </a:p>
        </p:txBody>
      </p:sp>
      <p:sp>
        <p:nvSpPr>
          <p:cNvPr id="4" name="Slide Number Placeholder 3"/>
          <p:cNvSpPr>
            <a:spLocks noGrp="1"/>
          </p:cNvSpPr>
          <p:nvPr>
            <p:ph type="sldNum" sz="quarter" idx="10"/>
          </p:nvPr>
        </p:nvSpPr>
        <p:spPr/>
        <p:txBody>
          <a:bodyPr/>
          <a:lstStyle/>
          <a:p>
            <a:fld id="{83C413E5-BE23-4F22-BCE5-ACCF0307E121}" type="slidenum">
              <a:rPr lang="en-GB" smtClean="0"/>
              <a:t>8</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Recruitment</a:t>
            </a:r>
            <a:r>
              <a:rPr lang="en-GB" baseline="0" dirty="0" smtClean="0"/>
              <a:t> and Selection is a crucial part of employment, as this is where the company determines and ensures to find the most suitable candidate for the job. It is essential to find the most ideal candidate for the job to ensure the job role is completed appropriately to its highest standard. The recruitment and selection process whilst applying for a job with Alton Towers starts with an online application form, and the candidate will be informed within 2 weeks whether they have been accepted to move on to the next step. A group interview is then held with up to 16 candidates, where a number of group team tasks will be completed. The next step is a 10-15 minute individual interview where a number of questions are asked. Candidates are then shown around the site and also have an opportunity to go on the rides. </a:t>
            </a:r>
          </a:p>
        </p:txBody>
      </p:sp>
      <p:sp>
        <p:nvSpPr>
          <p:cNvPr id="4" name="Slide Number Placeholder 3"/>
          <p:cNvSpPr>
            <a:spLocks noGrp="1"/>
          </p:cNvSpPr>
          <p:nvPr>
            <p:ph type="sldNum" sz="quarter" idx="10"/>
          </p:nvPr>
        </p:nvSpPr>
        <p:spPr/>
        <p:txBody>
          <a:bodyPr/>
          <a:lstStyle/>
          <a:p>
            <a:fld id="{83C413E5-BE23-4F22-BCE5-ACCF0307E121}" type="slidenum">
              <a:rPr lang="en-GB" smtClean="0"/>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smtClean="0"/>
              <a:t>Click to edit Master title style</a:t>
            </a:r>
            <a:endParaRPr kumimoji="0" lang="en-US"/>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21048D1-5A94-406D-9E5C-AB5A88545F08}" type="datetimeFigureOut">
              <a:rPr lang="en-GB" smtClean="0"/>
              <a:t>24/04/2019</a:t>
            </a:fld>
            <a:endParaRPr lang="en-GB"/>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GB"/>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3D51DF82-9401-428A-BC7D-7B82149182F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smtClean="0"/>
              <a:t>Click to edit Master title style</a:t>
            </a:r>
            <a:endParaRPr kumimoji="0" lang="en-US"/>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21048D1-5A94-406D-9E5C-AB5A88545F08}" type="datetimeFigureOut">
              <a:rPr lang="en-GB" smtClean="0"/>
              <a:t>24/04/2019</a:t>
            </a:fld>
            <a:endParaRPr lang="en-GB"/>
          </a:p>
        </p:txBody>
      </p:sp>
      <p:sp>
        <p:nvSpPr>
          <p:cNvPr id="5" name="Footer Placeholder 4"/>
          <p:cNvSpPr>
            <a:spLocks noGrp="1"/>
          </p:cNvSpPr>
          <p:nvPr>
            <p:ph type="ftr" sz="quarter" idx="11"/>
          </p:nvPr>
        </p:nvSpPr>
        <p:spPr>
          <a:xfrm>
            <a:off x="457200" y="6480969"/>
            <a:ext cx="4260056" cy="300831"/>
          </a:xfrm>
        </p:spPr>
        <p:txBody>
          <a:bodyPr/>
          <a:lstStyle/>
          <a:p>
            <a:endParaRPr lang="en-GB"/>
          </a:p>
        </p:txBody>
      </p:sp>
      <p:sp>
        <p:nvSpPr>
          <p:cNvPr id="6" name="Slide Number Placeholder 5"/>
          <p:cNvSpPr>
            <a:spLocks noGrp="1"/>
          </p:cNvSpPr>
          <p:nvPr>
            <p:ph type="sldNum" sz="quarter" idx="12"/>
          </p:nvPr>
        </p:nvSpPr>
        <p:spPr/>
        <p:txBody>
          <a:bodyPr/>
          <a:lstStyle/>
          <a:p>
            <a:fld id="{3D51DF82-9401-428A-BC7D-7B82149182F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21048D1-5A94-406D-9E5C-AB5A88545F08}" type="datetimeFigureOut">
              <a:rPr lang="en-GB" smtClean="0"/>
              <a:t>24/04/2019</a:t>
            </a:fld>
            <a:endParaRPr lang="en-GB"/>
          </a:p>
        </p:txBody>
      </p:sp>
      <p:sp>
        <p:nvSpPr>
          <p:cNvPr id="5" name="Footer Placeholder 4"/>
          <p:cNvSpPr>
            <a:spLocks noGrp="1"/>
          </p:cNvSpPr>
          <p:nvPr>
            <p:ph type="ftr" sz="quarter" idx="11"/>
          </p:nvPr>
        </p:nvSpPr>
        <p:spPr>
          <a:xfrm>
            <a:off x="2619376" y="6480969"/>
            <a:ext cx="4260056" cy="300831"/>
          </a:xfrm>
        </p:spPr>
        <p:txBody>
          <a:bodyPr/>
          <a:lstStyle/>
          <a:p>
            <a:endParaRPr lang="en-GB"/>
          </a:p>
        </p:txBody>
      </p:sp>
      <p:sp>
        <p:nvSpPr>
          <p:cNvPr id="6" name="Slide Number Placeholder 5"/>
          <p:cNvSpPr>
            <a:spLocks noGrp="1"/>
          </p:cNvSpPr>
          <p:nvPr>
            <p:ph type="sldNum" sz="quarter" idx="12"/>
          </p:nvPr>
        </p:nvSpPr>
        <p:spPr>
          <a:xfrm>
            <a:off x="8451056" y="809624"/>
            <a:ext cx="502920" cy="300831"/>
          </a:xfrm>
        </p:spPr>
        <p:txBody>
          <a:bodyPr/>
          <a:lstStyle/>
          <a:p>
            <a:fld id="{3D51DF82-9401-428A-BC7D-7B82149182F6}" type="slidenum">
              <a:rPr lang="en-GB" smtClean="0"/>
              <a:t>‹#›</a:t>
            </a:fld>
            <a:endParaRPr lang="en-GB"/>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21048D1-5A94-406D-9E5C-AB5A88545F08}" type="datetimeFigureOut">
              <a:rPr lang="en-GB" smtClean="0"/>
              <a:t>24/04/2019</a:t>
            </a:fld>
            <a:endParaRPr lang="en-GB"/>
          </a:p>
        </p:txBody>
      </p:sp>
      <p:sp>
        <p:nvSpPr>
          <p:cNvPr id="6" name="Footer Placeholder 5"/>
          <p:cNvSpPr>
            <a:spLocks noGrp="1"/>
          </p:cNvSpPr>
          <p:nvPr>
            <p:ph type="ftr" sz="quarter" idx="11"/>
          </p:nvPr>
        </p:nvSpPr>
        <p:spPr>
          <a:xfrm>
            <a:off x="457200" y="6480969"/>
            <a:ext cx="4260056" cy="301752"/>
          </a:xfrm>
        </p:spPr>
        <p:txBody>
          <a:bodyPr/>
          <a:lstStyle/>
          <a:p>
            <a:endParaRPr lang="en-GB"/>
          </a:p>
        </p:txBody>
      </p:sp>
      <p:sp>
        <p:nvSpPr>
          <p:cNvPr id="7" name="Slide Number Placeholder 6"/>
          <p:cNvSpPr>
            <a:spLocks noGrp="1"/>
          </p:cNvSpPr>
          <p:nvPr>
            <p:ph type="sldNum" sz="quarter" idx="12"/>
          </p:nvPr>
        </p:nvSpPr>
        <p:spPr>
          <a:xfrm>
            <a:off x="7589520" y="6480969"/>
            <a:ext cx="502920" cy="301752"/>
          </a:xfrm>
        </p:spPr>
        <p:txBody>
          <a:bodyPr/>
          <a:lstStyle/>
          <a:p>
            <a:fld id="{3D51DF82-9401-428A-BC7D-7B82149182F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21048D1-5A94-406D-9E5C-AB5A88545F08}" type="datetimeFigureOut">
              <a:rPr lang="en-GB" smtClean="0"/>
              <a:t>24/04/2019</a:t>
            </a:fld>
            <a:endParaRPr lang="en-GB"/>
          </a:p>
        </p:txBody>
      </p:sp>
      <p:sp>
        <p:nvSpPr>
          <p:cNvPr id="8" name="Footer Placeholder 7"/>
          <p:cNvSpPr>
            <a:spLocks noGrp="1"/>
          </p:cNvSpPr>
          <p:nvPr>
            <p:ph type="ftr" sz="quarter" idx="11"/>
          </p:nvPr>
        </p:nvSpPr>
        <p:spPr>
          <a:xfrm>
            <a:off x="457200" y="6480969"/>
            <a:ext cx="4261104" cy="301752"/>
          </a:xfrm>
        </p:spPr>
        <p:txBody>
          <a:bodyPr/>
          <a:lstStyle/>
          <a:p>
            <a:endParaRPr lang="en-GB"/>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3D51DF82-9401-428A-BC7D-7B82149182F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21048D1-5A94-406D-9E5C-AB5A88545F08}" type="datetimeFigureOut">
              <a:rPr lang="en-GB" smtClean="0"/>
              <a:t>24/04/2019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51DF82-9401-428A-BC7D-7B82149182F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21048D1-5A94-406D-9E5C-AB5A88545F08}" type="datetimeFigureOut">
              <a:rPr lang="en-GB" smtClean="0"/>
              <a:t>24/04/2019</a:t>
            </a:fld>
            <a:endParaRPr lang="en-GB"/>
          </a:p>
        </p:txBody>
      </p:sp>
      <p:sp>
        <p:nvSpPr>
          <p:cNvPr id="3" name="Footer Placeholder 2"/>
          <p:cNvSpPr>
            <a:spLocks noGrp="1"/>
          </p:cNvSpPr>
          <p:nvPr>
            <p:ph type="ftr" sz="quarter" idx="11"/>
          </p:nvPr>
        </p:nvSpPr>
        <p:spPr>
          <a:xfrm>
            <a:off x="457200" y="6481890"/>
            <a:ext cx="4260056" cy="300831"/>
          </a:xfrm>
        </p:spPr>
        <p:txBody>
          <a:bodyPr/>
          <a:lstStyle/>
          <a:p>
            <a:endParaRPr lang="en-GB"/>
          </a:p>
        </p:txBody>
      </p:sp>
      <p:sp>
        <p:nvSpPr>
          <p:cNvPr id="4" name="Slide Number Placeholder 3"/>
          <p:cNvSpPr>
            <a:spLocks noGrp="1"/>
          </p:cNvSpPr>
          <p:nvPr>
            <p:ph type="sldNum" sz="quarter" idx="12"/>
          </p:nvPr>
        </p:nvSpPr>
        <p:spPr>
          <a:xfrm>
            <a:off x="7589520" y="6480969"/>
            <a:ext cx="502920" cy="301752"/>
          </a:xfrm>
        </p:spPr>
        <p:txBody>
          <a:bodyPr/>
          <a:lstStyle/>
          <a:p>
            <a:fld id="{3D51DF82-9401-428A-BC7D-7B82149182F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21048D1-5A94-406D-9E5C-AB5A88545F08}" type="datetimeFigureOut">
              <a:rPr lang="en-GB" smtClean="0"/>
              <a:t>24/04/2019</a:t>
            </a:fld>
            <a:endParaRPr lang="en-GB"/>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3D51DF82-9401-428A-BC7D-7B82149182F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21048D1-5A94-406D-9E5C-AB5A88545F08}" type="datetimeFigureOut">
              <a:rPr lang="en-GB" smtClean="0"/>
              <a:t>24/04/2019</a:t>
            </a:fld>
            <a:endParaRPr lang="en-GB"/>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GB"/>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3D51DF82-9401-428A-BC7D-7B82149182F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048D1-5A94-406D-9E5C-AB5A88545F08}"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1DF82-9401-428A-BC7D-7B82149182F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21048D1-5A94-406D-9E5C-AB5A88545F08}" type="datetimeFigureOut">
              <a:rPr lang="en-GB" smtClean="0"/>
              <a:t>24/04/2019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51DF82-9401-428A-BC7D-7B82149182F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21048D1-5A94-406D-9E5C-AB5A88545F08}" type="datetimeFigureOut">
              <a:rPr lang="en-GB" smtClean="0"/>
              <a:t>24/04/2019</a:t>
            </a:fld>
            <a:endParaRPr lang="en-GB"/>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GB"/>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3D51DF82-9401-428A-BC7D-7B82149182F6}"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u-NDp7evhAhVD8uAKHRPlCPkQjRx6BAgBEAU&amp;url=https%3A%2F%2Fwww.visitderby.co.uk%2Fthings-to-do%2Fgreat-base%2Falton-towers&amp;psig=AOvVaw2_juPfB7EZvc3QUhRgHoCZ&amp;ust=155630278475409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RxbigxuzhAhVzDmMBHRc4DI0QjRx6BAgBEAU&amp;url=https%3A%2F%2Fwww.tes.com%2Fteaching-resource%2Fpestle-analysis-powerpoint-video-clip-case-study-sheet-and-summary-sheet-11804793&amp;psig=AOvVaw2AwcZ_zubvOmQBNiHiWKjJ&amp;ust=1556326522010494"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ved=2ahUKEwiz4O3-jOrhAhXZ6OAKHU28Bz8QjRx6BAgBEAU&amp;url=http%3A%2F%2Fwww.google.com%2Furl%3Fsa%3Di%26rct%3Dj%26q%3D%26esrc%3Ds%26source%3Dimages%26cd%3D%26ved%3D2ahUKEwiz4O3-jOrhAhXZ6OAKHU28Bz8QjRx6BAgBEAU%26url%3D%252Furl%253Fsa%253Di%2526rct%253Dj%2526q%253D%2526esrc%253Ds%2526source%253Dimages%2526cd%253D%2526cad%253Drja%2526uact%253D8%2526ved%253D2ahUKEwiz4O3-jOrhAhXZ6OAKHU28Bz8QjRx6BAgBEAU%2526url%253Dhttps%25253A%25252F%25252Fresearch-methodology.net%25252Ftheory%25252Fstrategy%25252Fswot-analysis%25252F%2526psig%253DAOvVaw37xiGq3AurBuV28J2ISx_3%2526ust%253D1556242409468295%26psig%3DAOvVaw37xiGq3AurBuV28J2ISx_3%26ust%3D1556242409468295&amp;psig=AOvVaw37xiGq3AurBuV28J2ISx_3&amp;ust=1556242409468295"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m/url?sa=i&amp;rct=j&amp;q=&amp;esrc=s&amp;source=images&amp;cd=&amp;cad=rja&amp;uact=8&amp;ved=2ahUKEwj36sb28u3hAhWh4IUKHXYbC8cQjRx6BAgBEAU&amp;url=https%3A%2F%2Fwww.toolshero.com%2Ftime-management%2Fsmart-goals%2F&amp;psig=AOvVaw0-G4tQO4rNQhHGVPEPKxM7&amp;ust=155637286236987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Pm_vY8u3hAhUPyoUKHUPLD-0QjRx6BAgBEAU&amp;url=https%3A%2F%2Fwww.aledoisd.org%2Fdomain%2F27&amp;psig=AOvVaw0zIrE-qANFJfcwNpbRQfeY&amp;ust=1556372809985177"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ogle.com/url?sa=i&amp;rct=j&amp;q=&amp;esrc=s&amp;source=images&amp;cd=&amp;cad=rja&amp;uact=8&amp;ved=2ahUKEwjd3tWQ8u3hAhVLWxoKHWmaCAkQjRx6BAgBEAU&amp;url=https%3A%2F%2Fdiscovery.alphaacademiestrust.co.uk%2Fabout-us-2%2Fequality-and-diversity%2Fequality-and-diversity%2F&amp;psig=AOvVaw2XnL-rBt3vaSGrPPsCIo1i&amp;ust=155637262116869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tw_SdxOzhAhVMxoUKHS7rADsQjRx6BAgBEAU&amp;url=https%3A%2F%2Fwww.sheffield.ac.uk%2Fhr%2Frecruitment%2Findex&amp;psig=AOvVaw1EJ5bj1ks6_LjYwypzb7e7&amp;ust=1556325916509146"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google.com/url?sa=i&amp;rct=j&amp;q=&amp;esrc=s&amp;source=images&amp;cd=&amp;cad=rja&amp;uact=8&amp;ved=2ahUKEwjm1KWt8u3hAhUrxoUKHZErBioQjRx6BAgBEAU&amp;url=https%3A%2F%2Fwww.clearreview.com%2Fresources%2Fguides%2Fwhat-is-effective-performance-management%2F&amp;psig=AOvVaw0gwvT1kYWLLZWoh6Q-EuAa&amp;ust=1556372717835615"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600" dirty="0" smtClean="0"/>
              <a:t>Management in Practice</a:t>
            </a:r>
            <a:endParaRPr lang="en-GB" sz="4600" dirty="0"/>
          </a:p>
        </p:txBody>
      </p:sp>
      <p:sp>
        <p:nvSpPr>
          <p:cNvPr id="3" name="Subtitle 2"/>
          <p:cNvSpPr>
            <a:spLocks noGrp="1"/>
          </p:cNvSpPr>
          <p:nvPr>
            <p:ph type="subTitle" idx="1"/>
          </p:nvPr>
        </p:nvSpPr>
        <p:spPr>
          <a:xfrm>
            <a:off x="539552" y="2420888"/>
            <a:ext cx="8062912" cy="1752600"/>
          </a:xfrm>
        </p:spPr>
        <p:txBody>
          <a:bodyPr/>
          <a:lstStyle/>
          <a:p>
            <a:r>
              <a:rPr lang="en-GB" sz="4400" dirty="0" smtClean="0"/>
              <a:t>Alton Towers</a:t>
            </a:r>
          </a:p>
          <a:p>
            <a:endParaRPr lang="en-GB" dirty="0" smtClean="0"/>
          </a:p>
        </p:txBody>
      </p:sp>
      <p:sp>
        <p:nvSpPr>
          <p:cNvPr id="6" name="Title 1"/>
          <p:cNvSpPr txBox="1">
            <a:spLocks/>
          </p:cNvSpPr>
          <p:nvPr/>
        </p:nvSpPr>
        <p:spPr>
          <a:xfrm>
            <a:off x="4139952" y="5589240"/>
            <a:ext cx="4102472" cy="1037977"/>
          </a:xfrm>
          <a:prstGeom prst="rect">
            <a:avLst/>
          </a:prstGeom>
        </p:spPr>
        <p:txBody>
          <a:bodyPr vert="horz" anchor="b">
            <a:normAutofit/>
          </a:bodyPr>
          <a:lstStyle/>
          <a:p>
            <a:pPr marL="484632" marR="0" lvl="0" indent="0" algn="r"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dirty="0" smtClean="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mj-lt"/>
                <a:ea typeface="+mj-ea"/>
                <a:cs typeface="+mj-cs"/>
              </a:rPr>
              <a:t>Courtney James</a:t>
            </a:r>
            <a:endParaRPr kumimoji="0" lang="en-GB" sz="3200" b="0" i="0" u="none" strike="noStrike" kern="1200" cap="none" spc="0" normalizeH="0" baseline="0" noProof="0" dirty="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uLnTx/>
              <a:uFillTx/>
              <a:latin typeface="+mj-lt"/>
              <a:ea typeface="+mj-ea"/>
              <a:cs typeface="+mj-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 Information</a:t>
            </a:r>
            <a:endParaRPr lang="en-GB" dirty="0"/>
          </a:p>
        </p:txBody>
      </p:sp>
      <p:sp>
        <p:nvSpPr>
          <p:cNvPr id="3" name="Content Placeholder 2"/>
          <p:cNvSpPr>
            <a:spLocks noGrp="1"/>
          </p:cNvSpPr>
          <p:nvPr>
            <p:ph idx="1"/>
          </p:nvPr>
        </p:nvSpPr>
        <p:spPr>
          <a:xfrm>
            <a:off x="251520" y="1628800"/>
            <a:ext cx="5256584" cy="4464496"/>
          </a:xfrm>
        </p:spPr>
        <p:txBody>
          <a:bodyPr>
            <a:normAutofit lnSpcReduction="10000"/>
          </a:bodyPr>
          <a:lstStyle/>
          <a:p>
            <a:pPr>
              <a:buNone/>
            </a:pPr>
            <a:endParaRPr lang="en-GB" dirty="0" smtClean="0"/>
          </a:p>
          <a:p>
            <a:r>
              <a:rPr lang="en-GB" dirty="0" smtClean="0"/>
              <a:t>One of the most popular attractions in the UK.</a:t>
            </a:r>
          </a:p>
          <a:p>
            <a:r>
              <a:rPr lang="en-GB" dirty="0" smtClean="0"/>
              <a:t>Opened in 1980, but the site has been there since 1860.</a:t>
            </a:r>
          </a:p>
          <a:p>
            <a:r>
              <a:rPr lang="en-GB" dirty="0" smtClean="0"/>
              <a:t>3 million visitors annually with 30,000 a day throughout the Summer. </a:t>
            </a:r>
            <a:endParaRPr lang="en-GB" dirty="0"/>
          </a:p>
        </p:txBody>
      </p:sp>
      <p:pic>
        <p:nvPicPr>
          <p:cNvPr id="11266" name="Picture 2" descr="Image result for Alton towers">
            <a:hlinkClick r:id="rId3"/>
          </p:cNvPr>
          <p:cNvPicPr>
            <a:picLocks noChangeAspect="1" noChangeArrowheads="1"/>
          </p:cNvPicPr>
          <p:nvPr/>
        </p:nvPicPr>
        <p:blipFill>
          <a:blip r:embed="rId4" cstate="print"/>
          <a:srcRect/>
          <a:stretch>
            <a:fillRect/>
          </a:stretch>
        </p:blipFill>
        <p:spPr bwMode="auto">
          <a:xfrm>
            <a:off x="5796136" y="2204864"/>
            <a:ext cx="3084482" cy="1584176"/>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Analysis</a:t>
            </a:r>
            <a:endParaRPr lang="en-GB" dirty="0"/>
          </a:p>
        </p:txBody>
      </p:sp>
      <p:sp>
        <p:nvSpPr>
          <p:cNvPr id="3" name="Content Placeholder 2"/>
          <p:cNvSpPr>
            <a:spLocks noGrp="1"/>
          </p:cNvSpPr>
          <p:nvPr>
            <p:ph idx="1"/>
          </p:nvPr>
        </p:nvSpPr>
        <p:spPr>
          <a:xfrm>
            <a:off x="457200" y="1882808"/>
            <a:ext cx="4402832" cy="4572000"/>
          </a:xfrm>
        </p:spPr>
        <p:txBody>
          <a:bodyPr/>
          <a:lstStyle/>
          <a:p>
            <a:r>
              <a:rPr lang="en-GB" dirty="0" smtClean="0"/>
              <a:t>P – Political</a:t>
            </a:r>
          </a:p>
          <a:p>
            <a:r>
              <a:rPr lang="en-GB" dirty="0" smtClean="0"/>
              <a:t>E – Environmental</a:t>
            </a:r>
          </a:p>
          <a:p>
            <a:r>
              <a:rPr lang="en-GB" dirty="0" smtClean="0"/>
              <a:t>S – Social</a:t>
            </a:r>
          </a:p>
          <a:p>
            <a:r>
              <a:rPr lang="en-GB" dirty="0" smtClean="0"/>
              <a:t>T – Technological</a:t>
            </a:r>
          </a:p>
          <a:p>
            <a:r>
              <a:rPr lang="en-GB" dirty="0" smtClean="0"/>
              <a:t>L – Legal</a:t>
            </a:r>
          </a:p>
          <a:p>
            <a:r>
              <a:rPr lang="en-GB" dirty="0" smtClean="0"/>
              <a:t>E - Economical</a:t>
            </a:r>
            <a:endParaRPr lang="en-GB" dirty="0"/>
          </a:p>
        </p:txBody>
      </p:sp>
      <p:pic>
        <p:nvPicPr>
          <p:cNvPr id="10242" name="Picture 2" descr="Image result for pestle">
            <a:hlinkClick r:id="rId3"/>
          </p:cNvPr>
          <p:cNvPicPr>
            <a:picLocks noChangeAspect="1" noChangeArrowheads="1"/>
          </p:cNvPicPr>
          <p:nvPr/>
        </p:nvPicPr>
        <p:blipFill>
          <a:blip r:embed="rId4" cstate="print"/>
          <a:srcRect/>
          <a:stretch>
            <a:fillRect/>
          </a:stretch>
        </p:blipFill>
        <p:spPr bwMode="auto">
          <a:xfrm>
            <a:off x="5076056" y="2276872"/>
            <a:ext cx="3355950" cy="252028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229600" cy="1399032"/>
          </a:xfrm>
        </p:spPr>
        <p:txBody>
          <a:bodyPr/>
          <a:lstStyle/>
          <a:p>
            <a:r>
              <a:rPr lang="en-GB" dirty="0" smtClean="0"/>
              <a:t>SWOT Analysis</a:t>
            </a:r>
            <a:endParaRPr lang="en-GB" dirty="0"/>
          </a:p>
        </p:txBody>
      </p:sp>
      <p:sp>
        <p:nvSpPr>
          <p:cNvPr id="3" name="Content Placeholder 2"/>
          <p:cNvSpPr>
            <a:spLocks noGrp="1"/>
          </p:cNvSpPr>
          <p:nvPr>
            <p:ph idx="1"/>
          </p:nvPr>
        </p:nvSpPr>
        <p:spPr>
          <a:xfrm>
            <a:off x="323528" y="2636912"/>
            <a:ext cx="8363272" cy="4896544"/>
          </a:xfrm>
        </p:spPr>
        <p:txBody>
          <a:bodyPr>
            <a:normAutofit/>
          </a:bodyPr>
          <a:lstStyle/>
          <a:p>
            <a:pPr>
              <a:buNone/>
            </a:pPr>
            <a:r>
              <a:rPr lang="en-GB" sz="2400" dirty="0" smtClean="0"/>
              <a:t>Strengths                                 Weaknesses</a:t>
            </a:r>
          </a:p>
          <a:p>
            <a:pPr>
              <a:buFontTx/>
              <a:buChar char="-"/>
            </a:pPr>
            <a:r>
              <a:rPr lang="en-GB" sz="1800" dirty="0" smtClean="0"/>
              <a:t>Franchise                                            - Popular times during half terms</a:t>
            </a:r>
          </a:p>
          <a:p>
            <a:pPr>
              <a:buFontTx/>
              <a:buChar char="-"/>
            </a:pPr>
            <a:r>
              <a:rPr lang="en-GB" sz="1800" dirty="0" smtClean="0"/>
              <a:t>Marketing</a:t>
            </a:r>
          </a:p>
          <a:p>
            <a:pPr>
              <a:buFontTx/>
              <a:buChar char="-"/>
            </a:pPr>
            <a:r>
              <a:rPr lang="en-GB" sz="1800" dirty="0" smtClean="0"/>
              <a:t>Group Discounts</a:t>
            </a:r>
          </a:p>
          <a:p>
            <a:pPr>
              <a:buFontTx/>
              <a:buChar char="-"/>
            </a:pPr>
            <a:r>
              <a:rPr lang="en-GB" sz="1800" dirty="0" smtClean="0"/>
              <a:t>International Workforce</a:t>
            </a:r>
          </a:p>
          <a:p>
            <a:pPr>
              <a:buFontTx/>
              <a:buChar char="-"/>
            </a:pPr>
            <a:endParaRPr lang="en-GB" sz="1800" dirty="0" smtClean="0"/>
          </a:p>
          <a:p>
            <a:pPr>
              <a:buFontTx/>
              <a:buChar char="-"/>
            </a:pPr>
            <a:endParaRPr lang="en-GB" sz="1800" dirty="0" smtClean="0"/>
          </a:p>
          <a:p>
            <a:pPr>
              <a:buNone/>
            </a:pPr>
            <a:r>
              <a:rPr lang="en-GB" sz="2400" dirty="0" smtClean="0"/>
              <a:t>Opportunities                          Threats</a:t>
            </a:r>
          </a:p>
          <a:p>
            <a:pPr>
              <a:buFontTx/>
              <a:buChar char="-"/>
            </a:pPr>
            <a:r>
              <a:rPr lang="en-GB" sz="1800" dirty="0" smtClean="0"/>
              <a:t>Weather                                              - Competition</a:t>
            </a:r>
          </a:p>
          <a:p>
            <a:pPr>
              <a:buFontTx/>
              <a:buChar char="-"/>
            </a:pPr>
            <a:r>
              <a:rPr lang="en-GB" sz="1800" dirty="0" err="1" smtClean="0"/>
              <a:t>Brexit</a:t>
            </a:r>
            <a:r>
              <a:rPr lang="en-GB" sz="1800" dirty="0" smtClean="0"/>
              <a:t> </a:t>
            </a:r>
            <a:r>
              <a:rPr lang="en-GB" sz="1800" dirty="0" smtClean="0"/>
              <a:t>                                                   - </a:t>
            </a:r>
            <a:r>
              <a:rPr lang="en-GB" sz="1800" dirty="0" err="1" smtClean="0"/>
              <a:t>Brexit</a:t>
            </a:r>
            <a:endParaRPr lang="en-GB" sz="1800" dirty="0" smtClean="0"/>
          </a:p>
          <a:p>
            <a:pPr>
              <a:buFontTx/>
              <a:buChar char="-"/>
            </a:pPr>
            <a:r>
              <a:rPr lang="en-GB" sz="1800" dirty="0" smtClean="0"/>
              <a:t>Introduce more locations                 - Terrorism</a:t>
            </a:r>
            <a:endParaRPr lang="en-GB" sz="2400" dirty="0" smtClean="0"/>
          </a:p>
        </p:txBody>
      </p:sp>
      <p:pic>
        <p:nvPicPr>
          <p:cNvPr id="9218" name="Picture 2" descr="Image result for swot analysis">
            <a:hlinkClick r:id="rId3"/>
          </p:cNvPr>
          <p:cNvPicPr>
            <a:picLocks noChangeAspect="1" noChangeArrowheads="1"/>
          </p:cNvPicPr>
          <p:nvPr/>
        </p:nvPicPr>
        <p:blipFill>
          <a:blip r:embed="rId4" cstate="print"/>
          <a:srcRect/>
          <a:stretch>
            <a:fillRect/>
          </a:stretch>
        </p:blipFill>
        <p:spPr bwMode="auto">
          <a:xfrm>
            <a:off x="5508104" y="476672"/>
            <a:ext cx="3219450" cy="194310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Finance</a:t>
            </a:r>
            <a:endParaRPr lang="en-GB" dirty="0"/>
          </a:p>
        </p:txBody>
      </p:sp>
      <p:sp>
        <p:nvSpPr>
          <p:cNvPr id="3" name="Content Placeholder 2"/>
          <p:cNvSpPr>
            <a:spLocks noGrp="1"/>
          </p:cNvSpPr>
          <p:nvPr>
            <p:ph idx="1"/>
          </p:nvPr>
        </p:nvSpPr>
        <p:spPr>
          <a:xfrm>
            <a:off x="457200" y="1484784"/>
            <a:ext cx="8229600" cy="4970024"/>
          </a:xfrm>
        </p:spPr>
        <p:txBody>
          <a:bodyPr/>
          <a:lstStyle/>
          <a:p>
            <a:r>
              <a:rPr lang="en-GB" sz="1600" dirty="0" smtClean="0"/>
              <a:t>Gross Profit</a:t>
            </a:r>
            <a:br>
              <a:rPr lang="en-GB" sz="1600" dirty="0" smtClean="0"/>
            </a:br>
            <a:r>
              <a:rPr lang="en-GB" sz="1600" dirty="0" smtClean="0"/>
              <a:t>2015: 1,085,000,000 / 1,202,000,000 + 76,000,000 (1,278,000,000) = 0.84 x 100 = 84.8%</a:t>
            </a:r>
            <a:br>
              <a:rPr lang="en-GB" sz="1600" dirty="0" smtClean="0"/>
            </a:br>
            <a:r>
              <a:rPr lang="en-GB" sz="1600" dirty="0" smtClean="0"/>
              <a:t>2016: 1,230,000,000 / 1,371,000,000 + 86,000,000 (1,457,000,000) = 0.84 X 100 = 84.4%</a:t>
            </a:r>
          </a:p>
          <a:p>
            <a:r>
              <a:rPr lang="en-GB" sz="1600" dirty="0" smtClean="0"/>
              <a:t>Net Profit</a:t>
            </a:r>
            <a:br>
              <a:rPr lang="en-GB" sz="1600" dirty="0" smtClean="0"/>
            </a:br>
            <a:r>
              <a:rPr lang="en-GB" sz="1600" dirty="0" smtClean="0"/>
              <a:t>2015: 170,000,000 / 1,278,000,000 = 0.13 x 100 = 13.3%</a:t>
            </a:r>
            <a:br>
              <a:rPr lang="en-GB" sz="1600" dirty="0" smtClean="0"/>
            </a:br>
            <a:r>
              <a:rPr lang="en-GB" sz="1600" dirty="0" smtClean="0"/>
              <a:t>2016: 211,000,000/ 1,457,000,000 = 0.14 x 100 = 14.4</a:t>
            </a:r>
            <a:r>
              <a:rPr lang="en-GB" sz="1600" dirty="0" smtClean="0"/>
              <a:t>%</a:t>
            </a:r>
          </a:p>
          <a:p>
            <a:r>
              <a:rPr lang="en-GB" sz="1600" dirty="0" smtClean="0"/>
              <a:t>ROCE</a:t>
            </a:r>
          </a:p>
          <a:p>
            <a:pPr>
              <a:buNone/>
            </a:pPr>
            <a:r>
              <a:rPr lang="en-GB" sz="1600" dirty="0" smtClean="0"/>
              <a:t> </a:t>
            </a:r>
            <a:r>
              <a:rPr lang="en-GB" sz="1600" dirty="0" smtClean="0"/>
              <a:t>      2015</a:t>
            </a:r>
            <a:r>
              <a:rPr lang="en-GB" sz="1600" dirty="0" smtClean="0"/>
              <a:t>: 170,000,000 + 4,600,000 (174,600,000) / 2,478,000,000 = 0.07 x 100 = 7.04%</a:t>
            </a:r>
            <a:br>
              <a:rPr lang="en-GB" sz="1600" dirty="0" smtClean="0"/>
            </a:br>
            <a:r>
              <a:rPr lang="en-GB" sz="1600" dirty="0" smtClean="0"/>
              <a:t>2016: </a:t>
            </a:r>
            <a:r>
              <a:rPr lang="en-GB" sz="1600" dirty="0" smtClean="0"/>
              <a:t>211,000,000 </a:t>
            </a:r>
            <a:r>
              <a:rPr lang="en-GB" sz="1600" dirty="0" smtClean="0"/>
              <a:t>+ 4,600,000 (215,600,000) / 2,959,000,000 = 0.07 x 100 = </a:t>
            </a:r>
            <a:r>
              <a:rPr lang="en-GB" sz="1600" dirty="0" smtClean="0"/>
              <a:t>7.2</a:t>
            </a:r>
          </a:p>
          <a:p>
            <a:r>
              <a:rPr lang="en-GB" sz="1600" dirty="0" smtClean="0"/>
              <a:t>Total Assets Turnover</a:t>
            </a:r>
          </a:p>
          <a:p>
            <a:pPr>
              <a:buNone/>
            </a:pPr>
            <a:r>
              <a:rPr lang="en-GB" sz="1600" dirty="0" smtClean="0"/>
              <a:t>       2015: 1,278,000,000 / 2,478,000,000 = 0.51 times</a:t>
            </a:r>
            <a:br>
              <a:rPr lang="en-GB" sz="1600" dirty="0" smtClean="0"/>
            </a:br>
            <a:r>
              <a:rPr lang="en-GB" sz="1600" dirty="0" smtClean="0"/>
              <a:t>2016: 1,457,000,000 / 2,959,000,000 = 0.49 </a:t>
            </a:r>
            <a:r>
              <a:rPr lang="en-GB" sz="1600" dirty="0" smtClean="0"/>
              <a:t>times</a:t>
            </a:r>
          </a:p>
          <a:p>
            <a:r>
              <a:rPr lang="en-GB" sz="1600" dirty="0" smtClean="0"/>
              <a:t>Fixed Assets Turnover</a:t>
            </a:r>
          </a:p>
          <a:p>
            <a:pPr>
              <a:buNone/>
            </a:pPr>
            <a:r>
              <a:rPr lang="en-GB" sz="1600" dirty="0" smtClean="0"/>
              <a:t>       2015: 1,278,000,000 / 2,475,000,000 = 0.51 times</a:t>
            </a:r>
            <a:br>
              <a:rPr lang="en-GB" sz="1600" dirty="0" smtClean="0"/>
            </a:br>
            <a:r>
              <a:rPr lang="en-GB" sz="1600" dirty="0" smtClean="0"/>
              <a:t>2016: 1,457,000,000 / 2,958,000,000 = 0.49 times</a:t>
            </a:r>
          </a:p>
          <a:p>
            <a:pPr>
              <a:buNone/>
            </a:pPr>
            <a:endParaRPr lang="en-GB" sz="1600" dirty="0" smtClean="0"/>
          </a:p>
          <a:p>
            <a:pPr>
              <a:buNone/>
            </a:pPr>
            <a:endParaRPr lang="en-GB" sz="1600" dirty="0" smtClean="0"/>
          </a:p>
          <a:p>
            <a:pPr>
              <a:buNone/>
            </a:pPr>
            <a:endParaRPr lang="en-GB" sz="1600" dirty="0" smtClean="0"/>
          </a:p>
          <a:p>
            <a:endParaRPr lang="en-GB" sz="1600" dirty="0" smtClean="0"/>
          </a:p>
          <a:p>
            <a:endParaRPr lang="en-GB" sz="1600"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Finance</a:t>
            </a:r>
            <a:endParaRPr lang="en-GB" dirty="0"/>
          </a:p>
        </p:txBody>
      </p:sp>
      <p:sp>
        <p:nvSpPr>
          <p:cNvPr id="3" name="Content Placeholder 2"/>
          <p:cNvSpPr>
            <a:spLocks noGrp="1"/>
          </p:cNvSpPr>
          <p:nvPr>
            <p:ph idx="1"/>
          </p:nvPr>
        </p:nvSpPr>
        <p:spPr/>
        <p:txBody>
          <a:bodyPr>
            <a:normAutofit/>
          </a:bodyPr>
          <a:lstStyle/>
          <a:p>
            <a:r>
              <a:rPr lang="en-GB" sz="1600" dirty="0" smtClean="0"/>
              <a:t>Working capital turnover</a:t>
            </a:r>
          </a:p>
          <a:p>
            <a:r>
              <a:rPr lang="en-GB" sz="1600" dirty="0" smtClean="0"/>
              <a:t>2015</a:t>
            </a:r>
            <a:r>
              <a:rPr lang="en-GB" sz="1600" dirty="0" smtClean="0"/>
              <a:t>: 1,278,000,000 / 3,000,000 = 426 times</a:t>
            </a:r>
            <a:br>
              <a:rPr lang="en-GB" sz="1600" dirty="0" smtClean="0"/>
            </a:br>
            <a:r>
              <a:rPr lang="en-GB" sz="1600" dirty="0" smtClean="0"/>
              <a:t>2016: 1,457,000,000 / 1,000,000 = 1,457 times</a:t>
            </a:r>
          </a:p>
          <a:p>
            <a:r>
              <a:rPr lang="en-GB" sz="1600" dirty="0" smtClean="0"/>
              <a:t>Current ratio</a:t>
            </a:r>
          </a:p>
          <a:p>
            <a:r>
              <a:rPr lang="en-GB" sz="1600" dirty="0" smtClean="0"/>
              <a:t>2015</a:t>
            </a:r>
            <a:r>
              <a:rPr lang="en-GB" sz="1600" dirty="0" smtClean="0"/>
              <a:t>: 260,000,000 / 257,000,000 = 1.01</a:t>
            </a:r>
            <a:br>
              <a:rPr lang="en-GB" sz="1600" dirty="0" smtClean="0"/>
            </a:br>
            <a:r>
              <a:rPr lang="en-GB" sz="1600" dirty="0" smtClean="0"/>
              <a:t>2016: 340,000,000 / 339,000,000 = 1.00</a:t>
            </a:r>
          </a:p>
          <a:p>
            <a:r>
              <a:rPr lang="en-GB" sz="1600" dirty="0" smtClean="0"/>
              <a:t>Quick ratio</a:t>
            </a:r>
          </a:p>
          <a:p>
            <a:r>
              <a:rPr lang="en-GB" sz="1600" dirty="0" smtClean="0"/>
              <a:t>2015</a:t>
            </a:r>
            <a:r>
              <a:rPr lang="en-GB" sz="1600" dirty="0" smtClean="0"/>
              <a:t>: 260,000,000 – 30,000,000 = 230,000,000 / 257,000,000 = 0.89</a:t>
            </a:r>
            <a:br>
              <a:rPr lang="en-GB" sz="1600" dirty="0" smtClean="0"/>
            </a:br>
            <a:r>
              <a:rPr lang="en-GB" sz="1600" dirty="0" smtClean="0"/>
              <a:t>2016: 340,000,000 – 36,000,000 = 304,000,000 / 339,000,000 = 0.89</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Objectives</a:t>
            </a:r>
            <a:endParaRPr lang="en-GB" dirty="0"/>
          </a:p>
        </p:txBody>
      </p:sp>
      <p:pic>
        <p:nvPicPr>
          <p:cNvPr id="6146" name="Picture 2" descr="Image result for SMART objectives">
            <a:hlinkClick r:id="rId2"/>
          </p:cNvPr>
          <p:cNvPicPr>
            <a:picLocks noChangeAspect="1" noChangeArrowheads="1"/>
          </p:cNvPicPr>
          <p:nvPr/>
        </p:nvPicPr>
        <p:blipFill>
          <a:blip r:embed="rId3" cstate="print"/>
          <a:srcRect/>
          <a:stretch>
            <a:fillRect/>
          </a:stretch>
        </p:blipFill>
        <p:spPr bwMode="auto">
          <a:xfrm>
            <a:off x="1115616" y="1988840"/>
            <a:ext cx="7056784" cy="352839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Resources</a:t>
            </a:r>
            <a:endParaRPr lang="en-GB" dirty="0"/>
          </a:p>
        </p:txBody>
      </p:sp>
      <p:pic>
        <p:nvPicPr>
          <p:cNvPr id="31746" name="Picture 2" descr="Image result for human resources">
            <a:hlinkClick r:id="rId3"/>
          </p:cNvPr>
          <p:cNvPicPr>
            <a:picLocks noChangeAspect="1" noChangeArrowheads="1"/>
          </p:cNvPicPr>
          <p:nvPr/>
        </p:nvPicPr>
        <p:blipFill>
          <a:blip r:embed="rId4" cstate="print"/>
          <a:srcRect/>
          <a:stretch>
            <a:fillRect/>
          </a:stretch>
        </p:blipFill>
        <p:spPr bwMode="auto">
          <a:xfrm>
            <a:off x="2339752" y="1844824"/>
            <a:ext cx="4392488" cy="382445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Equality and Diversity </a:t>
            </a:r>
            <a:endParaRPr lang="en-GB" dirty="0"/>
          </a:p>
        </p:txBody>
      </p:sp>
      <p:pic>
        <p:nvPicPr>
          <p:cNvPr id="4098" name="Picture 2" descr="Image result for equality and diversity">
            <a:hlinkClick r:id="rId2"/>
          </p:cNvPr>
          <p:cNvPicPr>
            <a:picLocks noChangeAspect="1" noChangeArrowheads="1"/>
          </p:cNvPicPr>
          <p:nvPr/>
        </p:nvPicPr>
        <p:blipFill>
          <a:blip r:embed="rId3" cstate="print"/>
          <a:srcRect/>
          <a:stretch>
            <a:fillRect/>
          </a:stretch>
        </p:blipFill>
        <p:spPr bwMode="auto">
          <a:xfrm>
            <a:off x="1619672" y="1916832"/>
            <a:ext cx="5904656" cy="3581513"/>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Recruitment and Selection</a:t>
            </a:r>
            <a:endParaRPr lang="en-GB" dirty="0"/>
          </a:p>
        </p:txBody>
      </p:sp>
      <p:sp>
        <p:nvSpPr>
          <p:cNvPr id="3" name="Content Placeholder 2"/>
          <p:cNvSpPr>
            <a:spLocks noGrp="1"/>
          </p:cNvSpPr>
          <p:nvPr>
            <p:ph idx="1"/>
          </p:nvPr>
        </p:nvSpPr>
        <p:spPr/>
        <p:txBody>
          <a:bodyPr/>
          <a:lstStyle/>
          <a:p>
            <a:r>
              <a:rPr lang="en-GB" dirty="0" smtClean="0"/>
              <a:t>Step 1- Online Application Form</a:t>
            </a:r>
          </a:p>
          <a:p>
            <a:r>
              <a:rPr lang="en-GB" dirty="0" smtClean="0"/>
              <a:t>Step 2 – Attend a group interview</a:t>
            </a:r>
          </a:p>
          <a:p>
            <a:r>
              <a:rPr lang="en-GB" dirty="0" smtClean="0"/>
              <a:t>Step 3 – 15 minute Individual Interview</a:t>
            </a:r>
          </a:p>
          <a:p>
            <a:r>
              <a:rPr lang="en-GB" dirty="0" smtClean="0"/>
              <a:t>Step 4 – 3 Day Induction including Food Health and Hygiene Test. </a:t>
            </a:r>
            <a:endParaRPr lang="en-GB" dirty="0"/>
          </a:p>
        </p:txBody>
      </p:sp>
      <p:pic>
        <p:nvPicPr>
          <p:cNvPr id="5122" name="Picture 2" descr="Image result for recruitment and selection">
            <a:hlinkClick r:id="rId3"/>
          </p:cNvPr>
          <p:cNvPicPr>
            <a:picLocks noChangeAspect="1" noChangeArrowheads="1"/>
          </p:cNvPicPr>
          <p:nvPr/>
        </p:nvPicPr>
        <p:blipFill>
          <a:blip r:embed="rId4" cstate="print"/>
          <a:srcRect/>
          <a:stretch>
            <a:fillRect/>
          </a:stretch>
        </p:blipFill>
        <p:spPr bwMode="auto">
          <a:xfrm>
            <a:off x="2195736" y="4869160"/>
            <a:ext cx="4520360" cy="1584176"/>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Performance Management </a:t>
            </a:r>
            <a:endParaRPr lang="en-GB" dirty="0"/>
          </a:p>
        </p:txBody>
      </p:sp>
      <p:pic>
        <p:nvPicPr>
          <p:cNvPr id="3074" name="Picture 2" descr="Image result for performance management">
            <a:hlinkClick r:id="rId2"/>
          </p:cNvPr>
          <p:cNvPicPr>
            <a:picLocks noChangeAspect="1" noChangeArrowheads="1"/>
          </p:cNvPicPr>
          <p:nvPr/>
        </p:nvPicPr>
        <p:blipFill>
          <a:blip r:embed="rId3" cstate="print"/>
          <a:srcRect/>
          <a:stretch>
            <a:fillRect/>
          </a:stretch>
        </p:blipFill>
        <p:spPr bwMode="auto">
          <a:xfrm>
            <a:off x="1619672" y="1772816"/>
            <a:ext cx="5832648" cy="398327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9064" y="1124744"/>
            <a:ext cx="8424936" cy="4032448"/>
          </a:xfrm>
        </p:spPr>
        <p:txBody>
          <a:bodyPr>
            <a:noAutofit/>
          </a:bodyPr>
          <a:lstStyle/>
          <a:p>
            <a:r>
              <a:rPr lang="en-GB" sz="7200" dirty="0" smtClean="0"/>
              <a:t>Thank you for listening!</a:t>
            </a:r>
            <a:endParaRPr lang="en-GB" sz="7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2349</TotalTime>
  <Words>762</Words>
  <Application>Microsoft Office PowerPoint</Application>
  <PresentationFormat>On-screen Show (4:3)</PresentationFormat>
  <Paragraphs>82</Paragraphs>
  <Slides>12</Slides>
  <Notes>6</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Verve</vt:lpstr>
      <vt:lpstr>Management in Practice</vt:lpstr>
      <vt:lpstr>Background Information</vt:lpstr>
      <vt:lpstr>PESTLE Analysis</vt:lpstr>
      <vt:lpstr>SWOT Analysis</vt:lpstr>
      <vt:lpstr>Finance</vt:lpstr>
      <vt:lpstr>Finance</vt:lpstr>
      <vt:lpstr>SMART Objectives</vt:lpstr>
      <vt:lpstr>Human Resources</vt:lpstr>
      <vt:lpstr>Equality and Diversity </vt:lpstr>
      <vt:lpstr>Recruitment and Selection</vt:lpstr>
      <vt:lpstr>Performance Management </vt:lpstr>
      <vt:lpstr>Thank you for listening!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in Practice</dc:title>
  <dc:creator>Leeanne</dc:creator>
  <cp:lastModifiedBy>Leeanne</cp:lastModifiedBy>
  <cp:revision>29</cp:revision>
  <dcterms:created xsi:type="dcterms:W3CDTF">2019-04-24T22:58:11Z</dcterms:created>
  <dcterms:modified xsi:type="dcterms:W3CDTF">2019-04-26T14:07:37Z</dcterms:modified>
</cp:coreProperties>
</file>