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1" r:id="rId5"/>
    <p:sldId id="260" r:id="rId6"/>
    <p:sldId id="263" r:id="rId7"/>
    <p:sldId id="264" r:id="rId8"/>
    <p:sldId id="267" r:id="rId9"/>
    <p:sldId id="268" r:id="rId10"/>
    <p:sldId id="269" r:id="rId11"/>
    <p:sldId id="270" r:id="rId12"/>
    <p:sldId id="272" r:id="rId13"/>
    <p:sldId id="274" r:id="rId14"/>
    <p:sldId id="273" r:id="rId15"/>
    <p:sldId id="275" r:id="rId16"/>
    <p:sldId id="280" r:id="rId17"/>
    <p:sldId id="271" r:id="rId18"/>
    <p:sldId id="276" r:id="rId19"/>
    <p:sldId id="277" r:id="rId20"/>
    <p:sldId id="281" r:id="rId21"/>
    <p:sldId id="278" r:id="rId22"/>
    <p:sldId id="282" r:id="rId23"/>
    <p:sldId id="286" r:id="rId24"/>
    <p:sldId id="283" r:id="rId25"/>
    <p:sldId id="284" r:id="rId26"/>
    <p:sldId id="279" r:id="rId27"/>
    <p:sldId id="285" r:id="rId28"/>
    <p:sldId id="26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2" y="5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7597012-1F13-4E68-A8BF-4AB5B88D44A5}" type="datetimeFigureOut">
              <a:rPr lang="en-GB" smtClean="0"/>
              <a:t>30/01/2018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1291963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597012-1F13-4E68-A8BF-4AB5B88D44A5}" type="datetimeFigureOut">
              <a:rPr lang="en-GB" smtClean="0"/>
              <a:t>30/01/2018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3878638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597012-1F13-4E68-A8BF-4AB5B88D44A5}" type="datetimeFigureOut">
              <a:rPr lang="en-GB" smtClean="0"/>
              <a:t>30/01/2018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1356280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7597012-1F13-4E68-A8BF-4AB5B88D44A5}" type="datetimeFigureOut">
              <a:rPr lang="en-GB" smtClean="0"/>
              <a:t>30/01/2018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2714223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7597012-1F13-4E68-A8BF-4AB5B88D44A5}" type="datetimeFigureOut">
              <a:rPr lang="en-GB" smtClean="0"/>
              <a:t>30/01/2018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1770071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7597012-1F13-4E68-A8BF-4AB5B88D44A5}" type="datetimeFigureOut">
              <a:rPr lang="en-GB" smtClean="0"/>
              <a:t>30/01/2018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485305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97012-1F13-4E68-A8BF-4AB5B88D44A5}" type="datetimeFigureOut">
              <a:rPr lang="en-GB" smtClean="0"/>
              <a:t>30/01/2018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1107428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597012-1F13-4E68-A8BF-4AB5B88D44A5}" type="datetimeFigureOut">
              <a:rPr lang="en-GB" smtClean="0"/>
              <a:t>30/01/2018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2040219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597012-1F13-4E68-A8BF-4AB5B88D44A5}" type="datetimeFigureOut">
              <a:rPr lang="en-GB" smtClean="0"/>
              <a:t>30/01/2018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3984970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597012-1F13-4E68-A8BF-4AB5B88D44A5}" type="datetimeFigureOut">
              <a:rPr lang="en-GB" smtClean="0"/>
              <a:t>30/01/2018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2422370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597012-1F13-4E68-A8BF-4AB5B88D44A5}" type="datetimeFigureOut">
              <a:rPr lang="en-GB" smtClean="0"/>
              <a:t>30/01/2018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99104-7399-40C8-8451-0F7E158402D1}" type="slidenum">
              <a:rPr lang="en-GB" smtClean="0"/>
              <a:t>‹#›</a:t>
            </a:fld>
            <a:endParaRPr lang="en-GB"/>
          </a:p>
        </p:txBody>
      </p:sp>
    </p:spTree>
    <p:extLst>
      <p:ext uri="{BB962C8B-B14F-4D97-AF65-F5344CB8AC3E}">
        <p14:creationId xmlns:p14="http://schemas.microsoft.com/office/powerpoint/2010/main" val="2967838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97012-1F13-4E68-A8BF-4AB5B88D44A5}" type="datetimeFigureOut">
              <a:rPr lang="en-GB" smtClean="0"/>
              <a:t>30/01/2018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599104-7399-40C8-8451-0F7E158402D1}" type="slidenum">
              <a:rPr lang="en-GB" smtClean="0"/>
              <a:t>‹#›</a:t>
            </a:fld>
            <a:endParaRPr lang="en-GB"/>
          </a:p>
        </p:txBody>
      </p:sp>
    </p:spTree>
    <p:extLst>
      <p:ext uri="{BB962C8B-B14F-4D97-AF65-F5344CB8AC3E}">
        <p14:creationId xmlns:p14="http://schemas.microsoft.com/office/powerpoint/2010/main" val="180114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gPXx1tk0ACs" TargetMode="External"/><Relationship Id="rId2" Type="http://schemas.openxmlformats.org/officeDocument/2006/relationships/hyperlink" Target="https://www.youtube.com/watch?v=8EqW034EpfE" TargetMode="External"/><Relationship Id="rId1" Type="http://schemas.openxmlformats.org/officeDocument/2006/relationships/slideLayout" Target="../slideLayouts/slideLayout2.xml"/><Relationship Id="rId4" Type="http://schemas.openxmlformats.org/officeDocument/2006/relationships/hyperlink" Target="https://www.youtube.com/watch?v=WJtzOD3KbLM"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nationaltheatrewales.org/raw-material-llareggub-revisited" TargetMode="External"/><Relationship Id="rId2" Type="http://schemas.openxmlformats.org/officeDocument/2006/relationships/hyperlink" Target="https://www.youtube.com/watch?v=hBopGFAq1YY" TargetMode="External"/><Relationship Id="rId1" Type="http://schemas.openxmlformats.org/officeDocument/2006/relationships/slideLayout" Target="../slideLayouts/slideLayout2.xml"/><Relationship Id="rId6" Type="http://schemas.openxmlformats.org/officeDocument/2006/relationships/hyperlink" Target="https://www.playnicely.co.uk/single-post/rawmaterial" TargetMode="External"/><Relationship Id="rId5" Type="http://schemas.openxmlformats.org/officeDocument/2006/relationships/hyperlink" Target="https://marcrees.com/cy/projects/llareggub-revisited/" TargetMode="External"/><Relationship Id="rId4" Type="http://schemas.openxmlformats.org/officeDocument/2006/relationships/hyperlink" Target="https://simonclodefilms.com/films/raw-material-prologue/"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swansea2021.co.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nowthehero.wal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Performing Cultures</a:t>
            </a:r>
            <a:endParaRPr lang="en-GB" dirty="0"/>
          </a:p>
        </p:txBody>
      </p:sp>
      <p:sp>
        <p:nvSpPr>
          <p:cNvPr id="3" name="Subtitle 2"/>
          <p:cNvSpPr>
            <a:spLocks noGrp="1"/>
          </p:cNvSpPr>
          <p:nvPr>
            <p:ph type="subTitle" idx="1"/>
          </p:nvPr>
        </p:nvSpPr>
        <p:spPr/>
        <p:txBody>
          <a:bodyPr/>
          <a:lstStyle/>
          <a:p>
            <a:r>
              <a:rPr lang="en-GB" dirty="0" smtClean="0"/>
              <a:t>2018</a:t>
            </a:r>
            <a:endParaRPr lang="en-GB" dirty="0"/>
          </a:p>
        </p:txBody>
      </p:sp>
    </p:spTree>
    <p:extLst>
      <p:ext uri="{BB962C8B-B14F-4D97-AF65-F5344CB8AC3E}">
        <p14:creationId xmlns:p14="http://schemas.microsoft.com/office/powerpoint/2010/main" val="1132745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a:t>
            </a:r>
            <a:endParaRPr lang="en-GB" dirty="0"/>
          </a:p>
        </p:txBody>
      </p:sp>
      <p:sp>
        <p:nvSpPr>
          <p:cNvPr id="3" name="Content Placeholder 2"/>
          <p:cNvSpPr>
            <a:spLocks noGrp="1"/>
          </p:cNvSpPr>
          <p:nvPr>
            <p:ph idx="1"/>
          </p:nvPr>
        </p:nvSpPr>
        <p:spPr/>
        <p:txBody>
          <a:bodyPr/>
          <a:lstStyle/>
          <a:p>
            <a:r>
              <a:rPr lang="en-GB" dirty="0" smtClean="0"/>
              <a:t>Tell yourself about yourself.</a:t>
            </a:r>
            <a:endParaRPr lang="en-GB" dirty="0"/>
          </a:p>
        </p:txBody>
      </p:sp>
    </p:spTree>
    <p:extLst>
      <p:ext uri="{BB962C8B-B14F-4D97-AF65-F5344CB8AC3E}">
        <p14:creationId xmlns:p14="http://schemas.microsoft.com/office/powerpoint/2010/main" val="254842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a:t>
            </a:r>
            <a:endParaRPr lang="en-GB" dirty="0"/>
          </a:p>
        </p:txBody>
      </p:sp>
      <p:sp>
        <p:nvSpPr>
          <p:cNvPr id="3" name="Content Placeholder 2"/>
          <p:cNvSpPr>
            <a:spLocks noGrp="1"/>
          </p:cNvSpPr>
          <p:nvPr>
            <p:ph idx="1"/>
          </p:nvPr>
        </p:nvSpPr>
        <p:spPr/>
        <p:txBody>
          <a:bodyPr>
            <a:noAutofit/>
          </a:bodyPr>
          <a:lstStyle/>
          <a:p>
            <a:r>
              <a:rPr lang="en-US" sz="3600" dirty="0" smtClean="0"/>
              <a:t>Heike </a:t>
            </a:r>
            <a:r>
              <a:rPr lang="en-US" sz="3600" dirty="0" err="1" smtClean="0"/>
              <a:t>Roms</a:t>
            </a:r>
            <a:r>
              <a:rPr lang="en-US" sz="3600" dirty="0" smtClean="0"/>
              <a:t> in ‘What’s Welsh for Performance?’</a:t>
            </a:r>
          </a:p>
          <a:p>
            <a:endParaRPr lang="en-US" sz="3600" dirty="0" smtClean="0"/>
          </a:p>
          <a:p>
            <a:r>
              <a:rPr lang="en-US" sz="3600" dirty="0" smtClean="0"/>
              <a:t>‘</a:t>
            </a:r>
            <a:r>
              <a:rPr lang="en-US" sz="3600" dirty="0"/>
              <a:t>Firstly, I am interested in the methodological concern that many scholars raise in relation to oral history interviews, namely that the interviewee is engaged in a form of performance. </a:t>
            </a:r>
          </a:p>
        </p:txBody>
      </p:sp>
    </p:spTree>
    <p:extLst>
      <p:ext uri="{BB962C8B-B14F-4D97-AF65-F5344CB8AC3E}">
        <p14:creationId xmlns:p14="http://schemas.microsoft.com/office/powerpoint/2010/main" val="1036863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a:t>
            </a:r>
            <a:endParaRPr lang="en-GB" dirty="0"/>
          </a:p>
        </p:txBody>
      </p:sp>
      <p:sp>
        <p:nvSpPr>
          <p:cNvPr id="3" name="Content Placeholder 2"/>
          <p:cNvSpPr>
            <a:spLocks noGrp="1"/>
          </p:cNvSpPr>
          <p:nvPr>
            <p:ph idx="1"/>
          </p:nvPr>
        </p:nvSpPr>
        <p:spPr/>
        <p:txBody>
          <a:bodyPr>
            <a:normAutofit/>
          </a:bodyPr>
          <a:lstStyle/>
          <a:p>
            <a:endParaRPr lang="en-US" sz="3600" dirty="0" smtClean="0"/>
          </a:p>
          <a:p>
            <a:r>
              <a:rPr lang="en-US" sz="3600" dirty="0" smtClean="0"/>
              <a:t>He or she acts out a personal narrative whose shape is not only influenced by the circumstances of the occasion and the relationship to the listening interviewer, but also by the awareness of the interviewee that he or she speaks though the interviewer to a larger, absent audience. </a:t>
            </a:r>
            <a:endParaRPr lang="en-GB" sz="3600" dirty="0"/>
          </a:p>
        </p:txBody>
      </p:sp>
    </p:spTree>
    <p:extLst>
      <p:ext uri="{BB962C8B-B14F-4D97-AF65-F5344CB8AC3E}">
        <p14:creationId xmlns:p14="http://schemas.microsoft.com/office/powerpoint/2010/main" val="1038720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a:t>
            </a:r>
            <a:endParaRPr lang="en-GB" dirty="0"/>
          </a:p>
        </p:txBody>
      </p:sp>
      <p:sp>
        <p:nvSpPr>
          <p:cNvPr id="3" name="Content Placeholder 2"/>
          <p:cNvSpPr>
            <a:spLocks noGrp="1"/>
          </p:cNvSpPr>
          <p:nvPr>
            <p:ph idx="1"/>
          </p:nvPr>
        </p:nvSpPr>
        <p:spPr/>
        <p:txBody>
          <a:bodyPr/>
          <a:lstStyle/>
          <a:p>
            <a:endParaRPr lang="en-US" sz="3600" dirty="0" smtClean="0"/>
          </a:p>
          <a:p>
            <a:r>
              <a:rPr lang="en-US" sz="3600" dirty="0" smtClean="0"/>
              <a:t>By making an audience present and staging events in the public domain, I wanted to call attention to the inherent performative and public nature of the interview situation and reveal that the purpose of any oral history is to transform personal memories into shared histories.’</a:t>
            </a:r>
            <a:endParaRPr lang="en-GB" sz="3600" dirty="0" smtClean="0"/>
          </a:p>
          <a:p>
            <a:endParaRPr lang="en-GB" dirty="0"/>
          </a:p>
        </p:txBody>
      </p:sp>
    </p:spTree>
    <p:extLst>
      <p:ext uri="{BB962C8B-B14F-4D97-AF65-F5344CB8AC3E}">
        <p14:creationId xmlns:p14="http://schemas.microsoft.com/office/powerpoint/2010/main" val="1304744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outline</a:t>
            </a:r>
            <a:endParaRPr lang="en-GB" dirty="0"/>
          </a:p>
        </p:txBody>
      </p:sp>
      <p:sp>
        <p:nvSpPr>
          <p:cNvPr id="3" name="Content Placeholder 2"/>
          <p:cNvSpPr>
            <a:spLocks noGrp="1"/>
          </p:cNvSpPr>
          <p:nvPr>
            <p:ph idx="1"/>
          </p:nvPr>
        </p:nvSpPr>
        <p:spPr/>
        <p:txBody>
          <a:bodyPr>
            <a:normAutofit/>
          </a:bodyPr>
          <a:lstStyle/>
          <a:p>
            <a:pPr marL="0" indent="0">
              <a:buNone/>
            </a:pPr>
            <a:r>
              <a:rPr lang="en-GB" b="1" dirty="0"/>
              <a:t>AIM(S</a:t>
            </a:r>
            <a:r>
              <a:rPr lang="en-GB" b="1" dirty="0" smtClean="0"/>
              <a:t>)</a:t>
            </a:r>
          </a:p>
          <a:p>
            <a:pPr marL="0" indent="0">
              <a:buNone/>
            </a:pPr>
            <a:endParaRPr lang="en-GB" dirty="0"/>
          </a:p>
          <a:p>
            <a:pPr lvl="0"/>
            <a:r>
              <a:rPr lang="en-GB" dirty="0"/>
              <a:t>To recognise expressions of cultural identity in creative practice and performance.</a:t>
            </a:r>
          </a:p>
          <a:p>
            <a:pPr lvl="0"/>
            <a:r>
              <a:rPr lang="en-GB" dirty="0"/>
              <a:t>To analyse and interpret the impact of performing culture in a contemporary context.</a:t>
            </a:r>
          </a:p>
          <a:p>
            <a:pPr marL="0" indent="0">
              <a:buNone/>
            </a:pPr>
            <a:endParaRPr lang="en-GB" dirty="0"/>
          </a:p>
          <a:p>
            <a:endParaRPr lang="en-GB" dirty="0"/>
          </a:p>
        </p:txBody>
      </p:sp>
    </p:spTree>
    <p:extLst>
      <p:ext uri="{BB962C8B-B14F-4D97-AF65-F5344CB8AC3E}">
        <p14:creationId xmlns:p14="http://schemas.microsoft.com/office/powerpoint/2010/main" val="4190939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outline</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LEARNING OUTCOMES</a:t>
            </a:r>
            <a:endParaRPr lang="en-GB" dirty="0" smtClean="0"/>
          </a:p>
          <a:p>
            <a:pPr marL="0" indent="0">
              <a:buNone/>
            </a:pPr>
            <a:r>
              <a:rPr lang="en-US" dirty="0" smtClean="0"/>
              <a:t>Upon the successful completion of this module, the student should be able to demonstrate the ability to:</a:t>
            </a:r>
            <a:endParaRPr lang="en-GB" dirty="0" smtClean="0"/>
          </a:p>
          <a:p>
            <a:pPr lvl="0"/>
            <a:r>
              <a:rPr lang="en-US" dirty="0" err="1" smtClean="0"/>
              <a:t>analyse</a:t>
            </a:r>
            <a:r>
              <a:rPr lang="en-US" dirty="0" smtClean="0"/>
              <a:t> the impact of traditional performance styles in and on specific communities or cultures.</a:t>
            </a:r>
            <a:endParaRPr lang="en-GB" dirty="0" smtClean="0"/>
          </a:p>
          <a:p>
            <a:pPr lvl="0"/>
            <a:r>
              <a:rPr lang="en-US" dirty="0" smtClean="0"/>
              <a:t>experiment with interdisciplinary approaches to performance making using a broad range of creative skills and technologies.</a:t>
            </a:r>
            <a:endParaRPr lang="en-GB" dirty="0" smtClean="0"/>
          </a:p>
          <a:p>
            <a:pPr lvl="0"/>
            <a:r>
              <a:rPr lang="en-US" dirty="0" smtClean="0"/>
              <a:t>design and appraise a collaborative devised performance venture which examines an aspect of contemporary creative culture.</a:t>
            </a:r>
            <a:endParaRPr lang="en-GB" dirty="0" smtClean="0"/>
          </a:p>
          <a:p>
            <a:endParaRPr lang="en-GB" dirty="0"/>
          </a:p>
        </p:txBody>
      </p:sp>
    </p:spTree>
    <p:extLst>
      <p:ext uri="{BB962C8B-B14F-4D97-AF65-F5344CB8AC3E}">
        <p14:creationId xmlns:p14="http://schemas.microsoft.com/office/powerpoint/2010/main" val="1039695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words come to mind?</a:t>
            </a:r>
            <a:endParaRPr lang="en-GB" dirty="0"/>
          </a:p>
        </p:txBody>
      </p:sp>
      <p:sp>
        <p:nvSpPr>
          <p:cNvPr id="3" name="Content Placeholder 2"/>
          <p:cNvSpPr>
            <a:spLocks noGrp="1"/>
          </p:cNvSpPr>
          <p:nvPr>
            <p:ph sz="half" idx="1"/>
          </p:nvPr>
        </p:nvSpPr>
        <p:spPr/>
        <p:txBody>
          <a:bodyPr/>
          <a:lstStyle/>
          <a:p>
            <a:r>
              <a:rPr lang="en-GB" b="1" dirty="0" smtClean="0"/>
              <a:t>List 1</a:t>
            </a:r>
          </a:p>
          <a:p>
            <a:r>
              <a:rPr lang="en-GB" dirty="0" smtClean="0"/>
              <a:t>Identity</a:t>
            </a:r>
          </a:p>
          <a:p>
            <a:r>
              <a:rPr lang="en-GB" dirty="0" smtClean="0"/>
              <a:t>Narrative</a:t>
            </a:r>
          </a:p>
          <a:p>
            <a:r>
              <a:rPr lang="en-GB" dirty="0" smtClean="0"/>
              <a:t>Society</a:t>
            </a:r>
          </a:p>
          <a:p>
            <a:r>
              <a:rPr lang="en-GB" dirty="0" smtClean="0"/>
              <a:t>Culture</a:t>
            </a:r>
          </a:p>
          <a:p>
            <a:r>
              <a:rPr lang="en-GB" dirty="0" smtClean="0"/>
              <a:t>Ritual</a:t>
            </a:r>
          </a:p>
          <a:p>
            <a:r>
              <a:rPr lang="en-GB" dirty="0" smtClean="0"/>
              <a:t>History</a:t>
            </a:r>
          </a:p>
          <a:p>
            <a:r>
              <a:rPr lang="en-GB" dirty="0" smtClean="0"/>
              <a:t>Practice</a:t>
            </a:r>
          </a:p>
          <a:p>
            <a:endParaRPr lang="en-GB" dirty="0"/>
          </a:p>
        </p:txBody>
      </p:sp>
      <p:sp>
        <p:nvSpPr>
          <p:cNvPr id="4" name="Content Placeholder 3"/>
          <p:cNvSpPr>
            <a:spLocks noGrp="1"/>
          </p:cNvSpPr>
          <p:nvPr>
            <p:ph sz="half" idx="2"/>
          </p:nvPr>
        </p:nvSpPr>
        <p:spPr>
          <a:xfrm>
            <a:off x="4230859" y="1822450"/>
            <a:ext cx="2648243" cy="4351338"/>
          </a:xfrm>
        </p:spPr>
        <p:txBody>
          <a:bodyPr/>
          <a:lstStyle/>
          <a:p>
            <a:r>
              <a:rPr lang="en-GB" b="1" dirty="0" smtClean="0"/>
              <a:t>List 2</a:t>
            </a:r>
          </a:p>
          <a:p>
            <a:r>
              <a:rPr lang="en-GB" dirty="0" smtClean="0"/>
              <a:t>Boundaries</a:t>
            </a:r>
          </a:p>
          <a:p>
            <a:r>
              <a:rPr lang="en-GB" dirty="0" smtClean="0"/>
              <a:t>Etiquette </a:t>
            </a:r>
          </a:p>
          <a:p>
            <a:r>
              <a:rPr lang="en-GB" dirty="0" smtClean="0"/>
              <a:t>Habits</a:t>
            </a:r>
          </a:p>
          <a:p>
            <a:r>
              <a:rPr lang="en-GB" dirty="0" smtClean="0"/>
              <a:t>Ceremonies </a:t>
            </a:r>
          </a:p>
          <a:p>
            <a:r>
              <a:rPr lang="en-GB" dirty="0" smtClean="0"/>
              <a:t>Cults</a:t>
            </a:r>
          </a:p>
          <a:p>
            <a:r>
              <a:rPr lang="en-GB" dirty="0" smtClean="0"/>
              <a:t>Gangs </a:t>
            </a:r>
          </a:p>
          <a:p>
            <a:r>
              <a:rPr lang="en-GB" dirty="0" smtClean="0"/>
              <a:t>Expectations</a:t>
            </a:r>
            <a:endParaRPr lang="en-GB" dirty="0"/>
          </a:p>
        </p:txBody>
      </p:sp>
      <p:sp>
        <p:nvSpPr>
          <p:cNvPr id="5" name="Content Placeholder 3"/>
          <p:cNvSpPr txBox="1">
            <a:spLocks/>
          </p:cNvSpPr>
          <p:nvPr/>
        </p:nvSpPr>
        <p:spPr>
          <a:xfrm>
            <a:off x="8301111" y="1485106"/>
            <a:ext cx="2648243" cy="503237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smtClean="0"/>
              <a:t>List 3</a:t>
            </a:r>
          </a:p>
          <a:p>
            <a:r>
              <a:rPr lang="en-GB" dirty="0" smtClean="0"/>
              <a:t>Community</a:t>
            </a:r>
          </a:p>
          <a:p>
            <a:r>
              <a:rPr lang="en-GB" dirty="0" smtClean="0"/>
              <a:t>Roots</a:t>
            </a:r>
          </a:p>
          <a:p>
            <a:r>
              <a:rPr lang="en-GB" dirty="0" smtClean="0"/>
              <a:t>Play</a:t>
            </a:r>
          </a:p>
          <a:p>
            <a:r>
              <a:rPr lang="en-GB" dirty="0" smtClean="0"/>
              <a:t>Authenticity</a:t>
            </a:r>
          </a:p>
          <a:p>
            <a:r>
              <a:rPr lang="en-GB" dirty="0" smtClean="0"/>
              <a:t>Folk</a:t>
            </a:r>
          </a:p>
          <a:p>
            <a:r>
              <a:rPr lang="en-GB" dirty="0" smtClean="0"/>
              <a:t>Belonging </a:t>
            </a:r>
          </a:p>
          <a:p>
            <a:r>
              <a:rPr lang="en-GB" dirty="0" smtClean="0"/>
              <a:t>Heritage</a:t>
            </a:r>
          </a:p>
          <a:p>
            <a:r>
              <a:rPr lang="en-GB" dirty="0" smtClean="0"/>
              <a:t>International </a:t>
            </a:r>
          </a:p>
          <a:p>
            <a:r>
              <a:rPr lang="en-GB" dirty="0" smtClean="0"/>
              <a:t>Representation</a:t>
            </a:r>
          </a:p>
          <a:p>
            <a:r>
              <a:rPr lang="en-GB" dirty="0" smtClean="0"/>
              <a:t>Traditional</a:t>
            </a:r>
            <a:endParaRPr lang="en-GB" dirty="0"/>
          </a:p>
        </p:txBody>
      </p:sp>
    </p:spTree>
    <p:extLst>
      <p:ext uri="{BB962C8B-B14F-4D97-AF65-F5344CB8AC3E}">
        <p14:creationId xmlns:p14="http://schemas.microsoft.com/office/powerpoint/2010/main" val="2380221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lstStyle/>
          <a:p>
            <a:r>
              <a:rPr lang="en-GB" dirty="0" smtClean="0"/>
              <a:t>Component 1</a:t>
            </a:r>
          </a:p>
          <a:p>
            <a:r>
              <a:rPr lang="en-GB" dirty="0" smtClean="0"/>
              <a:t>Practical Presentation – on Moodle so lets take a look…</a:t>
            </a:r>
          </a:p>
          <a:p>
            <a:endParaRPr lang="en-GB" dirty="0"/>
          </a:p>
          <a:p>
            <a:r>
              <a:rPr lang="en-GB" dirty="0" smtClean="0"/>
              <a:t>Component 2 </a:t>
            </a:r>
          </a:p>
          <a:p>
            <a:r>
              <a:rPr lang="en-GB" dirty="0" smtClean="0"/>
              <a:t>Practical performance:</a:t>
            </a:r>
          </a:p>
          <a:p>
            <a:r>
              <a:rPr lang="en-GB" dirty="0"/>
              <a:t>Working as a company, students will create a short devised performance piece utilising creative skills and technologies to describe cultural acts through a contemporary lens</a:t>
            </a:r>
            <a:r>
              <a:rPr lang="en-GB" dirty="0" smtClean="0"/>
              <a:t>.</a:t>
            </a:r>
          </a:p>
          <a:p>
            <a:r>
              <a:rPr lang="en-GB" dirty="0" smtClean="0"/>
              <a:t>Let’s look at a handout… </a:t>
            </a:r>
            <a:endParaRPr lang="en-GB" b="1" dirty="0"/>
          </a:p>
          <a:p>
            <a:endParaRPr lang="en-GB" dirty="0"/>
          </a:p>
        </p:txBody>
      </p:sp>
    </p:spTree>
    <p:extLst>
      <p:ext uri="{BB962C8B-B14F-4D97-AF65-F5344CB8AC3E}">
        <p14:creationId xmlns:p14="http://schemas.microsoft.com/office/powerpoint/2010/main" val="2443444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Dates.</a:t>
            </a:r>
            <a:endParaRPr lang="en-GB" dirty="0"/>
          </a:p>
        </p:txBody>
      </p:sp>
      <p:sp>
        <p:nvSpPr>
          <p:cNvPr id="3" name="Content Placeholder 2"/>
          <p:cNvSpPr>
            <a:spLocks noGrp="1"/>
          </p:cNvSpPr>
          <p:nvPr>
            <p:ph idx="1"/>
          </p:nvPr>
        </p:nvSpPr>
        <p:spPr/>
        <p:txBody>
          <a:bodyPr/>
          <a:lstStyle/>
          <a:p>
            <a:r>
              <a:rPr lang="en-GB" dirty="0" smtClean="0"/>
              <a:t>Dates.</a:t>
            </a:r>
          </a:p>
          <a:p>
            <a:endParaRPr lang="en-GB" dirty="0"/>
          </a:p>
          <a:p>
            <a:r>
              <a:rPr lang="en-GB" dirty="0" smtClean="0"/>
              <a:t>I would like to complete Component 2 during the week of the 26</a:t>
            </a:r>
            <a:r>
              <a:rPr lang="en-GB" baseline="30000" dirty="0" smtClean="0"/>
              <a:t>th</a:t>
            </a:r>
            <a:r>
              <a:rPr lang="en-GB" dirty="0" smtClean="0"/>
              <a:t> of February.</a:t>
            </a:r>
          </a:p>
          <a:p>
            <a:r>
              <a:rPr lang="en-GB" dirty="0" smtClean="0"/>
              <a:t>There are no taught sessions during the week of the 19</a:t>
            </a:r>
            <a:r>
              <a:rPr lang="en-GB" baseline="30000" dirty="0" smtClean="0"/>
              <a:t>th</a:t>
            </a:r>
            <a:r>
              <a:rPr lang="en-GB" dirty="0" smtClean="0"/>
              <a:t> of February giving ample time for rehearsal and devising.</a:t>
            </a:r>
          </a:p>
          <a:p>
            <a:endParaRPr lang="en-GB" dirty="0"/>
          </a:p>
          <a:p>
            <a:r>
              <a:rPr lang="en-GB" dirty="0" smtClean="0"/>
              <a:t>Component 2 will be completed by the 7</a:t>
            </a:r>
            <a:r>
              <a:rPr lang="en-GB" baseline="30000" dirty="0" smtClean="0"/>
              <a:t>th</a:t>
            </a:r>
            <a:r>
              <a:rPr lang="en-GB" dirty="0" smtClean="0"/>
              <a:t> of March.</a:t>
            </a:r>
            <a:endParaRPr lang="en-GB" dirty="0"/>
          </a:p>
        </p:txBody>
      </p:sp>
    </p:spTree>
    <p:extLst>
      <p:ext uri="{BB962C8B-B14F-4D97-AF65-F5344CB8AC3E}">
        <p14:creationId xmlns:p14="http://schemas.microsoft.com/office/powerpoint/2010/main" val="3624625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Dylan Thomas</a:t>
            </a:r>
            <a:endParaRPr lang="en-GB" dirty="0"/>
          </a:p>
        </p:txBody>
      </p:sp>
      <p:sp>
        <p:nvSpPr>
          <p:cNvPr id="3" name="Content Placeholder 2"/>
          <p:cNvSpPr>
            <a:spLocks noGrp="1"/>
          </p:cNvSpPr>
          <p:nvPr>
            <p:ph idx="1"/>
          </p:nvPr>
        </p:nvSpPr>
        <p:spPr/>
        <p:txBody>
          <a:bodyPr/>
          <a:lstStyle/>
          <a:p>
            <a:r>
              <a:rPr lang="en-GB" dirty="0" smtClean="0"/>
              <a:t>Dylan Thomas was a Welsh poet and writer who seems to represent a certain time and a certain feeling about the act or the art of being Welsh.</a:t>
            </a:r>
          </a:p>
          <a:p>
            <a:r>
              <a:rPr lang="en-GB" dirty="0" smtClean="0"/>
              <a:t>His work is broadly celebrated throughout Wales and is very popular globally.</a:t>
            </a:r>
          </a:p>
          <a:p>
            <a:r>
              <a:rPr lang="en-GB" dirty="0" smtClean="0"/>
              <a:t>He was born in the Uplands in 1914 and wrote extensively about Swansea and other locations in and around Wales. </a:t>
            </a:r>
          </a:p>
          <a:p>
            <a:r>
              <a:rPr lang="en-GB" dirty="0" smtClean="0"/>
              <a:t>As a very public drinker, his exploits as a man of excess have at times been more popular than his work.</a:t>
            </a:r>
            <a:endParaRPr lang="en-GB" dirty="0"/>
          </a:p>
        </p:txBody>
      </p:sp>
    </p:spTree>
    <p:extLst>
      <p:ext uri="{BB962C8B-B14F-4D97-AF65-F5344CB8AC3E}">
        <p14:creationId xmlns:p14="http://schemas.microsoft.com/office/powerpoint/2010/main" val="2034897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 Milk Wood</a:t>
            </a:r>
            <a:endParaRPr lang="en-GB" dirty="0"/>
          </a:p>
        </p:txBody>
      </p:sp>
      <p:sp>
        <p:nvSpPr>
          <p:cNvPr id="3" name="Content Placeholder 2"/>
          <p:cNvSpPr>
            <a:spLocks noGrp="1"/>
          </p:cNvSpPr>
          <p:nvPr>
            <p:ph idx="1"/>
          </p:nvPr>
        </p:nvSpPr>
        <p:spPr/>
        <p:txBody>
          <a:bodyPr/>
          <a:lstStyle/>
          <a:p>
            <a:r>
              <a:rPr lang="en-US" dirty="0"/>
              <a:t>‘Representation is the process by which members of a culture use language (*) to produce meaning.’ </a:t>
            </a:r>
            <a:r>
              <a:rPr lang="en-US" dirty="0" smtClean="0"/>
              <a:t>(Hall, 1997:45</a:t>
            </a:r>
            <a:r>
              <a:rPr lang="en-US" dirty="0"/>
              <a:t>) </a:t>
            </a:r>
            <a:endParaRPr lang="en-US" dirty="0" smtClean="0"/>
          </a:p>
          <a:p>
            <a:endParaRPr lang="en-US" dirty="0"/>
          </a:p>
          <a:p>
            <a:r>
              <a:rPr lang="en-US" dirty="0" smtClean="0"/>
              <a:t>Read out loud Under Milk Wood’s First Voice intro.</a:t>
            </a:r>
          </a:p>
          <a:p>
            <a:endParaRPr lang="en-US" dirty="0" smtClean="0"/>
          </a:p>
          <a:p>
            <a:r>
              <a:rPr lang="en-US" dirty="0" smtClean="0"/>
              <a:t>Listen to Thomas read his own work</a:t>
            </a:r>
            <a:r>
              <a:rPr lang="en-US" dirty="0" smtClean="0"/>
              <a:t>. (</a:t>
            </a:r>
            <a:r>
              <a:rPr lang="en-US" dirty="0" err="1" smtClean="0"/>
              <a:t>i</a:t>
            </a:r>
            <a:r>
              <a:rPr lang="en-US" dirty="0" smtClean="0"/>
              <a:t>-</a:t>
            </a:r>
            <a:r>
              <a:rPr lang="en-US" dirty="0" smtClean="0"/>
              <a:t>tunes)</a:t>
            </a:r>
            <a:endParaRPr lang="en-US" dirty="0" smtClean="0"/>
          </a:p>
          <a:p>
            <a:endParaRPr lang="en-US" dirty="0"/>
          </a:p>
          <a:p>
            <a:r>
              <a:rPr lang="en-US" dirty="0" smtClean="0"/>
              <a:t>Poem - </a:t>
            </a:r>
            <a:r>
              <a:rPr lang="en-US" dirty="0" err="1" smtClean="0"/>
              <a:t>Laugharne</a:t>
            </a:r>
            <a:r>
              <a:rPr lang="en-US" dirty="0"/>
              <a:t>.</a:t>
            </a:r>
            <a:endParaRPr lang="en-US" dirty="0" smtClean="0"/>
          </a:p>
          <a:p>
            <a:endParaRPr lang="en-US" dirty="0"/>
          </a:p>
          <a:p>
            <a:endParaRPr lang="en-GB" dirty="0"/>
          </a:p>
          <a:p>
            <a:endParaRPr lang="en-GB" dirty="0"/>
          </a:p>
        </p:txBody>
      </p:sp>
    </p:spTree>
    <p:extLst>
      <p:ext uri="{BB962C8B-B14F-4D97-AF65-F5344CB8AC3E}">
        <p14:creationId xmlns:p14="http://schemas.microsoft.com/office/powerpoint/2010/main" val="816496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 Milk Wood</a:t>
            </a:r>
            <a:endParaRPr lang="en-GB" dirty="0"/>
          </a:p>
        </p:txBody>
      </p:sp>
      <p:sp>
        <p:nvSpPr>
          <p:cNvPr id="3" name="Content Placeholder 2"/>
          <p:cNvSpPr>
            <a:spLocks noGrp="1"/>
          </p:cNvSpPr>
          <p:nvPr>
            <p:ph idx="1"/>
          </p:nvPr>
        </p:nvSpPr>
        <p:spPr/>
        <p:txBody>
          <a:bodyPr/>
          <a:lstStyle/>
          <a:p>
            <a:r>
              <a:rPr lang="en-US" dirty="0"/>
              <a:t>‘Representation is the process by which members of a culture use language (*) to produce meaning.’ </a:t>
            </a:r>
            <a:r>
              <a:rPr lang="en-US" dirty="0" smtClean="0"/>
              <a:t>(Hall, 1997:45</a:t>
            </a:r>
            <a:r>
              <a:rPr lang="en-US" dirty="0"/>
              <a:t>) </a:t>
            </a:r>
            <a:endParaRPr lang="en-US" dirty="0" smtClean="0"/>
          </a:p>
          <a:p>
            <a:endParaRPr lang="en-US" dirty="0"/>
          </a:p>
          <a:p>
            <a:r>
              <a:rPr lang="en-US" dirty="0" smtClean="0"/>
              <a:t>Read out loud Under Milk Wood’s First Voice intro.</a:t>
            </a:r>
          </a:p>
          <a:p>
            <a:r>
              <a:rPr lang="en-US" dirty="0" smtClean="0"/>
              <a:t>Listen to Thomas read his own work.</a:t>
            </a:r>
          </a:p>
          <a:p>
            <a:endParaRPr lang="en-US" dirty="0" smtClean="0"/>
          </a:p>
          <a:p>
            <a:r>
              <a:rPr lang="en-US" dirty="0"/>
              <a:t>(*broadly defined as any system which deploys signs, any signifying system)</a:t>
            </a:r>
          </a:p>
          <a:p>
            <a:endParaRPr lang="en-GB" dirty="0"/>
          </a:p>
          <a:p>
            <a:endParaRPr lang="en-GB" dirty="0"/>
          </a:p>
        </p:txBody>
      </p:sp>
    </p:spTree>
    <p:extLst>
      <p:ext uri="{BB962C8B-B14F-4D97-AF65-F5344CB8AC3E}">
        <p14:creationId xmlns:p14="http://schemas.microsoft.com/office/powerpoint/2010/main" val="3885314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 Milk Wood</a:t>
            </a:r>
            <a:endParaRPr lang="en-GB" dirty="0"/>
          </a:p>
        </p:txBody>
      </p:sp>
      <p:sp>
        <p:nvSpPr>
          <p:cNvPr id="3" name="Content Placeholder 2"/>
          <p:cNvSpPr>
            <a:spLocks noGrp="1"/>
          </p:cNvSpPr>
          <p:nvPr>
            <p:ph idx="1"/>
          </p:nvPr>
        </p:nvSpPr>
        <p:spPr/>
        <p:txBody>
          <a:bodyPr/>
          <a:lstStyle/>
          <a:p>
            <a:r>
              <a:rPr lang="en-GB" dirty="0" smtClean="0"/>
              <a:t>Task</a:t>
            </a:r>
            <a:r>
              <a:rPr lang="en-GB" dirty="0" smtClean="0"/>
              <a:t>: Visualisation </a:t>
            </a:r>
            <a:endParaRPr lang="en-GB" dirty="0" smtClean="0"/>
          </a:p>
          <a:p>
            <a:endParaRPr lang="en-GB" dirty="0"/>
          </a:p>
          <a:p>
            <a:r>
              <a:rPr lang="en-GB" dirty="0" smtClean="0"/>
              <a:t>Identify images and connections from the work that resonate with you on a personal level.</a:t>
            </a:r>
          </a:p>
          <a:p>
            <a:r>
              <a:rPr lang="en-GB" dirty="0" smtClean="0"/>
              <a:t>Select the strongest image.</a:t>
            </a:r>
          </a:p>
          <a:p>
            <a:r>
              <a:rPr lang="en-GB" dirty="0" smtClean="0"/>
              <a:t>Stand up and describe the image and its resonance to the class.  </a:t>
            </a:r>
          </a:p>
          <a:p>
            <a:endParaRPr lang="en-GB" dirty="0"/>
          </a:p>
        </p:txBody>
      </p:sp>
    </p:spTree>
    <p:extLst>
      <p:ext uri="{BB962C8B-B14F-4D97-AF65-F5344CB8AC3E}">
        <p14:creationId xmlns:p14="http://schemas.microsoft.com/office/powerpoint/2010/main" val="2137304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 Milk Wood</a:t>
            </a:r>
            <a:endParaRPr lang="en-GB" dirty="0"/>
          </a:p>
        </p:txBody>
      </p:sp>
      <p:sp>
        <p:nvSpPr>
          <p:cNvPr id="3" name="Content Placeholder 2"/>
          <p:cNvSpPr>
            <a:spLocks noGrp="1"/>
          </p:cNvSpPr>
          <p:nvPr>
            <p:ph idx="1"/>
          </p:nvPr>
        </p:nvSpPr>
        <p:spPr/>
        <p:txBody>
          <a:bodyPr>
            <a:normAutofit lnSpcReduction="10000"/>
          </a:bodyPr>
          <a:lstStyle/>
          <a:p>
            <a:r>
              <a:rPr lang="en-US" dirty="0" smtClean="0"/>
              <a:t>Watch a cultural artefact created to celebrate Under Milk Wood.</a:t>
            </a:r>
          </a:p>
          <a:p>
            <a:endParaRPr lang="en-US" dirty="0"/>
          </a:p>
          <a:p>
            <a:r>
              <a:rPr lang="en-US" dirty="0" smtClean="0"/>
              <a:t>DVD, BBC Under Milk Wood 2015</a:t>
            </a:r>
          </a:p>
          <a:p>
            <a:endParaRPr lang="en-US" dirty="0"/>
          </a:p>
          <a:p>
            <a:r>
              <a:rPr lang="en-US" dirty="0" smtClean="0">
                <a:hlinkClick r:id="rId2"/>
              </a:rPr>
              <a:t>https://www.youtube.com/watch?v=8EqW034EpfE</a:t>
            </a:r>
            <a:endParaRPr lang="en-US" dirty="0" smtClean="0"/>
          </a:p>
          <a:p>
            <a:endParaRPr lang="en-US" dirty="0"/>
          </a:p>
          <a:p>
            <a:r>
              <a:rPr lang="en-US" dirty="0" smtClean="0">
                <a:hlinkClick r:id="rId3"/>
              </a:rPr>
              <a:t>https://www.youtube.com/watch?v=gPXx1tk0ACs</a:t>
            </a:r>
            <a:endParaRPr lang="en-US" dirty="0" smtClean="0"/>
          </a:p>
          <a:p>
            <a:endParaRPr lang="en-US" dirty="0"/>
          </a:p>
          <a:p>
            <a:r>
              <a:rPr lang="en-US" dirty="0" smtClean="0">
                <a:hlinkClick r:id="rId4"/>
              </a:rPr>
              <a:t>https://www.youtube.com/watch?v=WJtzOD3KbLM</a:t>
            </a:r>
            <a:r>
              <a:rPr lang="en-US" dirty="0" smtClean="0"/>
              <a:t> </a:t>
            </a:r>
          </a:p>
          <a:p>
            <a:endParaRPr lang="en-GB" dirty="0"/>
          </a:p>
        </p:txBody>
      </p:sp>
    </p:spTree>
    <p:extLst>
      <p:ext uri="{BB962C8B-B14F-4D97-AF65-F5344CB8AC3E}">
        <p14:creationId xmlns:p14="http://schemas.microsoft.com/office/powerpoint/2010/main" val="2046930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Neil Postman</a:t>
            </a:r>
            <a:endParaRPr lang="en-GB" dirty="0"/>
          </a:p>
        </p:txBody>
      </p:sp>
      <p:sp>
        <p:nvSpPr>
          <p:cNvPr id="3" name="Content Placeholder 2"/>
          <p:cNvSpPr>
            <a:spLocks noGrp="1"/>
          </p:cNvSpPr>
          <p:nvPr>
            <p:ph idx="1"/>
          </p:nvPr>
        </p:nvSpPr>
        <p:spPr/>
        <p:txBody>
          <a:bodyPr/>
          <a:lstStyle/>
          <a:p>
            <a:endParaRPr lang="en-US" dirty="0" smtClean="0"/>
          </a:p>
          <a:p>
            <a:r>
              <a:rPr lang="en-US" dirty="0" smtClean="0"/>
              <a:t>‘</a:t>
            </a:r>
            <a:r>
              <a:rPr lang="en-US" dirty="0"/>
              <a:t>For although culture is a creation of speech, it is recreated anew by every medium of communication – from painting to hieroglyph to the alphabet to television. Each medium, like language itself, makes possible a unique mode of medium, like language itself, makes possible a unique mode of discourse by providing a new orientation for thought, for expression, for sensibility. </a:t>
            </a:r>
            <a:endParaRPr lang="en-US" dirty="0" smtClean="0"/>
          </a:p>
          <a:p>
            <a:r>
              <a:rPr lang="en-US" dirty="0" smtClean="0"/>
              <a:t>(Postman, 1985:10)</a:t>
            </a:r>
            <a:endParaRPr lang="en-GB" dirty="0"/>
          </a:p>
          <a:p>
            <a:endParaRPr lang="en-GB" dirty="0"/>
          </a:p>
        </p:txBody>
      </p:sp>
    </p:spTree>
    <p:extLst>
      <p:ext uri="{BB962C8B-B14F-4D97-AF65-F5344CB8AC3E}">
        <p14:creationId xmlns:p14="http://schemas.microsoft.com/office/powerpoint/2010/main" val="3624805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Dylan </a:t>
            </a:r>
            <a:r>
              <a:rPr lang="en-GB" dirty="0" smtClean="0"/>
              <a:t>Thomas Inspired works</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The following work has been directly inspired by Thomas’ text:</a:t>
            </a:r>
            <a:endParaRPr lang="en-GB" dirty="0" smtClean="0"/>
          </a:p>
          <a:p>
            <a:endParaRPr lang="en-GB" dirty="0" smtClean="0"/>
          </a:p>
          <a:p>
            <a:r>
              <a:rPr lang="en-GB" dirty="0" smtClean="0">
                <a:hlinkClick r:id="rId2"/>
              </a:rPr>
              <a:t>https://www.youtube.com/watch?v=hBopGFAq1YY</a:t>
            </a:r>
            <a:endParaRPr lang="en-GB" dirty="0" smtClean="0"/>
          </a:p>
          <a:p>
            <a:endParaRPr lang="en-GB" dirty="0"/>
          </a:p>
          <a:p>
            <a:r>
              <a:rPr lang="en-GB" dirty="0" smtClean="0">
                <a:hlinkClick r:id="rId3"/>
              </a:rPr>
              <a:t>https://nationaltheatrewales.org/raw-material-llareggub-revisited</a:t>
            </a:r>
            <a:r>
              <a:rPr lang="en-GB" dirty="0" smtClean="0"/>
              <a:t> </a:t>
            </a:r>
          </a:p>
          <a:p>
            <a:r>
              <a:rPr lang="en-GB" dirty="0" smtClean="0">
                <a:hlinkClick r:id="rId4"/>
              </a:rPr>
              <a:t>https://simonclodefilms.com/films/raw-material-prologue/</a:t>
            </a:r>
            <a:r>
              <a:rPr lang="en-GB" dirty="0" smtClean="0"/>
              <a:t> </a:t>
            </a:r>
          </a:p>
          <a:p>
            <a:r>
              <a:rPr lang="en-GB" dirty="0" smtClean="0">
                <a:hlinkClick r:id="rId5"/>
              </a:rPr>
              <a:t>https://marcrees.com/cy/projects/llareggub-revisited/</a:t>
            </a:r>
            <a:r>
              <a:rPr lang="en-GB" dirty="0" smtClean="0"/>
              <a:t> </a:t>
            </a:r>
          </a:p>
          <a:p>
            <a:r>
              <a:rPr lang="en-GB" dirty="0" smtClean="0">
                <a:hlinkClick r:id="rId6"/>
              </a:rPr>
              <a:t>https://www.playnicely.co.uk/single-post/rawmaterial</a:t>
            </a:r>
            <a:r>
              <a:rPr lang="en-GB" dirty="0" smtClean="0"/>
              <a:t> </a:t>
            </a:r>
            <a:endParaRPr lang="en-GB" dirty="0"/>
          </a:p>
        </p:txBody>
      </p:sp>
    </p:spTree>
    <p:extLst>
      <p:ext uri="{BB962C8B-B14F-4D97-AF65-F5344CB8AC3E}">
        <p14:creationId xmlns:p14="http://schemas.microsoft.com/office/powerpoint/2010/main" val="1057959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Stuart Hall</a:t>
            </a:r>
            <a:endParaRPr lang="en-GB" dirty="0"/>
          </a:p>
        </p:txBody>
      </p:sp>
      <p:sp>
        <p:nvSpPr>
          <p:cNvPr id="3" name="Content Placeholder 2"/>
          <p:cNvSpPr>
            <a:spLocks noGrp="1"/>
          </p:cNvSpPr>
          <p:nvPr>
            <p:ph idx="1"/>
          </p:nvPr>
        </p:nvSpPr>
        <p:spPr/>
        <p:txBody>
          <a:bodyPr/>
          <a:lstStyle/>
          <a:p>
            <a:endParaRPr lang="en-US" dirty="0" smtClean="0"/>
          </a:p>
          <a:p>
            <a:r>
              <a:rPr lang="en-US" dirty="0" smtClean="0"/>
              <a:t>That </a:t>
            </a:r>
            <a:r>
              <a:rPr lang="en-US" dirty="0"/>
              <a:t>is indeed what it means when we say we ‘belong to the same culture’. Because we interpret the world in roughly similar ways, we are able to build up a shared culture of meanings and thus construct a social word which we inhabit together. This is why ‘culture’ is sometimes defined in terms of ‘shared meaning or shared conceptual maps’. </a:t>
            </a:r>
            <a:r>
              <a:rPr lang="en-US" dirty="0" smtClean="0"/>
              <a:t>(Hall, 1997:45) </a:t>
            </a:r>
          </a:p>
          <a:p>
            <a:endParaRPr lang="en-GB" dirty="0"/>
          </a:p>
        </p:txBody>
      </p:sp>
    </p:spTree>
    <p:extLst>
      <p:ext uri="{BB962C8B-B14F-4D97-AF65-F5344CB8AC3E}">
        <p14:creationId xmlns:p14="http://schemas.microsoft.com/office/powerpoint/2010/main" val="11436420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Stuart Hall</a:t>
            </a:r>
            <a:endParaRPr lang="en-GB" dirty="0"/>
          </a:p>
        </p:txBody>
      </p:sp>
      <p:sp>
        <p:nvSpPr>
          <p:cNvPr id="3" name="Content Placeholder 2"/>
          <p:cNvSpPr>
            <a:spLocks noGrp="1"/>
          </p:cNvSpPr>
          <p:nvPr>
            <p:ph idx="1"/>
          </p:nvPr>
        </p:nvSpPr>
        <p:spPr/>
        <p:txBody>
          <a:bodyPr/>
          <a:lstStyle/>
          <a:p>
            <a:endParaRPr lang="en-US" dirty="0" smtClean="0"/>
          </a:p>
          <a:p>
            <a:endParaRPr lang="en-US" dirty="0"/>
          </a:p>
          <a:p>
            <a:r>
              <a:rPr lang="en-US" dirty="0" smtClean="0"/>
              <a:t>‘</a:t>
            </a:r>
            <a:r>
              <a:rPr lang="en-US" dirty="0"/>
              <a:t>Already, this definition carries the important premise that things – objects, people, events in the world – do not have in themselves any fixed, final or true meaning. It is us – in society, within human cultures – who make things mean, who signify. Meaning consequently, will always change, from one culture or period to another.’ </a:t>
            </a:r>
            <a:r>
              <a:rPr lang="en-US" dirty="0" smtClean="0"/>
              <a:t>(Hall, 1997:45) </a:t>
            </a:r>
          </a:p>
          <a:p>
            <a:endParaRPr lang="en-GB" dirty="0"/>
          </a:p>
        </p:txBody>
      </p:sp>
    </p:spTree>
    <p:extLst>
      <p:ext uri="{BB962C8B-B14F-4D97-AF65-F5344CB8AC3E}">
        <p14:creationId xmlns:p14="http://schemas.microsoft.com/office/powerpoint/2010/main" val="17429973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Swansea City of Culture </a:t>
            </a:r>
            <a:endParaRPr lang="en-GB" dirty="0"/>
          </a:p>
        </p:txBody>
      </p:sp>
      <p:sp>
        <p:nvSpPr>
          <p:cNvPr id="3" name="Content Placeholder 2"/>
          <p:cNvSpPr>
            <a:spLocks noGrp="1"/>
          </p:cNvSpPr>
          <p:nvPr>
            <p:ph idx="1"/>
          </p:nvPr>
        </p:nvSpPr>
        <p:spPr/>
        <p:txBody>
          <a:bodyPr/>
          <a:lstStyle/>
          <a:p>
            <a:r>
              <a:rPr lang="en-GB" dirty="0" smtClean="0">
                <a:hlinkClick r:id="rId2"/>
              </a:rPr>
              <a:t>http://www.swansea2021.co.uk/</a:t>
            </a:r>
            <a:endParaRPr lang="en-GB" dirty="0" smtClean="0"/>
          </a:p>
          <a:p>
            <a:endParaRPr lang="en-GB" dirty="0"/>
          </a:p>
          <a:p>
            <a:r>
              <a:rPr lang="en-GB" dirty="0" smtClean="0"/>
              <a:t>A highlight of this bid was the connection between communities and notions of culture.</a:t>
            </a:r>
            <a:endParaRPr lang="en-GB" dirty="0"/>
          </a:p>
        </p:txBody>
      </p:sp>
    </p:spTree>
    <p:extLst>
      <p:ext uri="{BB962C8B-B14F-4D97-AF65-F5344CB8AC3E}">
        <p14:creationId xmlns:p14="http://schemas.microsoft.com/office/powerpoint/2010/main" val="4189676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Clifford Geertz</a:t>
            </a:r>
            <a:endParaRPr lang="en-GB" dirty="0"/>
          </a:p>
        </p:txBody>
      </p:sp>
      <p:sp>
        <p:nvSpPr>
          <p:cNvPr id="3" name="Content Placeholder 2"/>
          <p:cNvSpPr>
            <a:spLocks noGrp="1"/>
          </p:cNvSpPr>
          <p:nvPr>
            <p:ph idx="1"/>
          </p:nvPr>
        </p:nvSpPr>
        <p:spPr/>
        <p:txBody>
          <a:bodyPr/>
          <a:lstStyle/>
          <a:p>
            <a:r>
              <a:rPr lang="en-US" dirty="0"/>
              <a:t>‘The concept of culture I espouse, </a:t>
            </a:r>
            <a:r>
              <a:rPr lang="en-US" dirty="0" smtClean="0"/>
              <a:t>(and </a:t>
            </a:r>
            <a:r>
              <a:rPr lang="en-US" dirty="0"/>
              <a:t>whose utility the essays below attempt to demonstrate</a:t>
            </a:r>
            <a:r>
              <a:rPr lang="en-US" dirty="0" smtClean="0"/>
              <a:t>,) </a:t>
            </a:r>
            <a:r>
              <a:rPr lang="en-US" dirty="0"/>
              <a:t>is essentially a semiotic one. Believing, with Max Webber, that man is an animal suspended in webs of significance he himself has spun, I take culture to be those webs, and the analysis of it to be therefore not an experimental science in search of law but an interpretive one in search of meaning. It is explication I am after, constructing social expressions on their surface enigmatical. But this pronouncement, a doctrine in a clause, demands itself some explication</a:t>
            </a:r>
            <a:r>
              <a:rPr lang="en-US" dirty="0" smtClean="0"/>
              <a:t>. (Geertz, 1973,5)</a:t>
            </a:r>
            <a:endParaRPr lang="en-GB" dirty="0"/>
          </a:p>
        </p:txBody>
      </p:sp>
    </p:spTree>
    <p:extLst>
      <p:ext uri="{BB962C8B-B14F-4D97-AF65-F5344CB8AC3E}">
        <p14:creationId xmlns:p14="http://schemas.microsoft.com/office/powerpoint/2010/main" val="2018864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Swansea City of Culture </a:t>
            </a:r>
            <a:endParaRPr lang="en-GB" dirty="0"/>
          </a:p>
        </p:txBody>
      </p:sp>
      <p:sp>
        <p:nvSpPr>
          <p:cNvPr id="3" name="Content Placeholder 2"/>
          <p:cNvSpPr>
            <a:spLocks noGrp="1"/>
          </p:cNvSpPr>
          <p:nvPr>
            <p:ph idx="1"/>
          </p:nvPr>
        </p:nvSpPr>
        <p:spPr/>
        <p:txBody>
          <a:bodyPr/>
          <a:lstStyle/>
          <a:p>
            <a:r>
              <a:rPr lang="en-GB" dirty="0" smtClean="0"/>
              <a:t>Task</a:t>
            </a:r>
            <a:r>
              <a:rPr lang="en-GB" dirty="0" smtClean="0"/>
              <a:t>: Local focus</a:t>
            </a:r>
          </a:p>
          <a:p>
            <a:endParaRPr lang="en-GB" dirty="0" smtClean="0"/>
          </a:p>
          <a:p>
            <a:r>
              <a:rPr lang="en-GB" dirty="0"/>
              <a:t> </a:t>
            </a:r>
            <a:r>
              <a:rPr lang="en-GB" dirty="0" smtClean="0"/>
              <a:t>in three groups, explore the city of culture phenomenon.</a:t>
            </a:r>
          </a:p>
          <a:p>
            <a:r>
              <a:rPr lang="en-GB" dirty="0" smtClean="0"/>
              <a:t>What is it?</a:t>
            </a:r>
          </a:p>
          <a:p>
            <a:r>
              <a:rPr lang="en-GB" dirty="0" smtClean="0"/>
              <a:t>Who pays for it?</a:t>
            </a:r>
          </a:p>
          <a:p>
            <a:r>
              <a:rPr lang="en-GB" dirty="0" smtClean="0"/>
              <a:t>Is it important?</a:t>
            </a:r>
          </a:p>
          <a:p>
            <a:r>
              <a:rPr lang="en-GB" dirty="0" smtClean="0"/>
              <a:t>What were Swansea’s strengths?</a:t>
            </a:r>
          </a:p>
          <a:p>
            <a:r>
              <a:rPr lang="en-GB" dirty="0" smtClean="0"/>
              <a:t>How would your group improve the bid</a:t>
            </a:r>
            <a:r>
              <a:rPr lang="en-GB" dirty="0" smtClean="0"/>
              <a:t>?</a:t>
            </a:r>
            <a:endParaRPr lang="en-GB" dirty="0" smtClean="0"/>
          </a:p>
        </p:txBody>
      </p:sp>
    </p:spTree>
    <p:extLst>
      <p:ext uri="{BB962C8B-B14F-4D97-AF65-F5344CB8AC3E}">
        <p14:creationId xmlns:p14="http://schemas.microsoft.com/office/powerpoint/2010/main" val="26987880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Twin Town </a:t>
            </a:r>
            <a:endParaRPr lang="en-GB" dirty="0"/>
          </a:p>
        </p:txBody>
      </p:sp>
      <p:sp>
        <p:nvSpPr>
          <p:cNvPr id="3" name="Content Placeholder 2"/>
          <p:cNvSpPr>
            <a:spLocks noGrp="1"/>
          </p:cNvSpPr>
          <p:nvPr>
            <p:ph idx="1"/>
          </p:nvPr>
        </p:nvSpPr>
        <p:spPr/>
        <p:txBody>
          <a:bodyPr/>
          <a:lstStyle/>
          <a:p>
            <a:r>
              <a:rPr lang="en-GB" dirty="0" smtClean="0"/>
              <a:t>Excerpt – DVD – 2002- First 10 minutes.</a:t>
            </a:r>
            <a:endParaRPr lang="en-GB" dirty="0" smtClean="0"/>
          </a:p>
          <a:p>
            <a:endParaRPr lang="en-GB" dirty="0"/>
          </a:p>
          <a:p>
            <a:r>
              <a:rPr lang="en-GB" dirty="0" smtClean="0"/>
              <a:t>What cultural signs are bound to this narrative?</a:t>
            </a:r>
          </a:p>
          <a:p>
            <a:endParaRPr lang="en-GB" dirty="0"/>
          </a:p>
          <a:p>
            <a:r>
              <a:rPr lang="en-GB" dirty="0" smtClean="0"/>
              <a:t>What signs are absent?</a:t>
            </a:r>
            <a:endParaRPr lang="en-GB" dirty="0"/>
          </a:p>
        </p:txBody>
      </p:sp>
    </p:spTree>
    <p:extLst>
      <p:ext uri="{BB962C8B-B14F-4D97-AF65-F5344CB8AC3E}">
        <p14:creationId xmlns:p14="http://schemas.microsoft.com/office/powerpoint/2010/main" val="405790959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Pina Bausch </a:t>
            </a:r>
            <a:endParaRPr lang="en-GB" dirty="0"/>
          </a:p>
        </p:txBody>
      </p:sp>
      <p:sp>
        <p:nvSpPr>
          <p:cNvPr id="3" name="Content Placeholder 2"/>
          <p:cNvSpPr>
            <a:spLocks noGrp="1"/>
          </p:cNvSpPr>
          <p:nvPr>
            <p:ph idx="1"/>
          </p:nvPr>
        </p:nvSpPr>
        <p:spPr/>
        <p:txBody>
          <a:bodyPr/>
          <a:lstStyle/>
          <a:p>
            <a:r>
              <a:rPr lang="en-US" dirty="0" smtClean="0"/>
              <a:t>Choreographer Bausch searched for authenticity in her work, exploring representation in challenging ways.</a:t>
            </a:r>
          </a:p>
          <a:p>
            <a:endParaRPr lang="en-US" dirty="0"/>
          </a:p>
          <a:p>
            <a:r>
              <a:rPr lang="en-US" dirty="0" err="1" smtClean="0"/>
              <a:t>Climenhaga</a:t>
            </a:r>
            <a:r>
              <a:rPr lang="en-US" dirty="0" smtClean="0"/>
              <a:t> writes:</a:t>
            </a:r>
            <a:endParaRPr lang="en-US" dirty="0"/>
          </a:p>
          <a:p>
            <a:r>
              <a:rPr lang="en-US" dirty="0" smtClean="0"/>
              <a:t>‘Reconfiguring </a:t>
            </a:r>
            <a:r>
              <a:rPr lang="en-US" dirty="0"/>
              <a:t>an experience and presenting it in a different form can also work toward uncovering the base structure of an image, opening up what may be a personal experience to a more universal attitude.’ </a:t>
            </a:r>
            <a:endParaRPr lang="en-GB" dirty="0"/>
          </a:p>
        </p:txBody>
      </p:sp>
    </p:spTree>
    <p:extLst>
      <p:ext uri="{BB962C8B-B14F-4D97-AF65-F5344CB8AC3E}">
        <p14:creationId xmlns:p14="http://schemas.microsoft.com/office/powerpoint/2010/main" val="344211311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Nawr</a:t>
            </a:r>
            <a:r>
              <a:rPr lang="en-GB" dirty="0" smtClean="0"/>
              <a:t> </a:t>
            </a:r>
            <a:r>
              <a:rPr lang="en-GB" dirty="0" err="1" smtClean="0"/>
              <a:t>yr</a:t>
            </a:r>
            <a:r>
              <a:rPr lang="en-GB" dirty="0" smtClean="0"/>
              <a:t> </a:t>
            </a:r>
            <a:r>
              <a:rPr lang="en-GB" dirty="0" err="1" smtClean="0"/>
              <a:t>Arwr</a:t>
            </a:r>
            <a:endParaRPr lang="en-GB" dirty="0"/>
          </a:p>
        </p:txBody>
      </p:sp>
      <p:sp>
        <p:nvSpPr>
          <p:cNvPr id="3" name="Content Placeholder 2"/>
          <p:cNvSpPr>
            <a:spLocks noGrp="1"/>
          </p:cNvSpPr>
          <p:nvPr>
            <p:ph idx="1"/>
          </p:nvPr>
        </p:nvSpPr>
        <p:spPr/>
        <p:txBody>
          <a:bodyPr/>
          <a:lstStyle/>
          <a:p>
            <a:r>
              <a:rPr lang="en-GB" dirty="0" smtClean="0"/>
              <a:t>September 2018.</a:t>
            </a:r>
          </a:p>
          <a:p>
            <a:endParaRPr lang="en-GB" dirty="0"/>
          </a:p>
          <a:p>
            <a:r>
              <a:rPr lang="en-GB" dirty="0" smtClean="0"/>
              <a:t>Marc Rees</a:t>
            </a:r>
          </a:p>
          <a:p>
            <a:endParaRPr lang="en-GB" dirty="0"/>
          </a:p>
          <a:p>
            <a:r>
              <a:rPr lang="en-GB" dirty="0" smtClean="0">
                <a:hlinkClick r:id="rId2"/>
              </a:rPr>
              <a:t>https://www.nowthehero.wales/</a:t>
            </a:r>
            <a:r>
              <a:rPr lang="en-GB" dirty="0" smtClean="0"/>
              <a:t> </a:t>
            </a:r>
          </a:p>
          <a:p>
            <a:endParaRPr lang="en-GB" dirty="0"/>
          </a:p>
          <a:p>
            <a:r>
              <a:rPr lang="en-GB" dirty="0" smtClean="0"/>
              <a:t>Discuss the strengths and problems that you currently perceive in this work.</a:t>
            </a:r>
          </a:p>
          <a:p>
            <a:endParaRPr lang="en-GB" dirty="0"/>
          </a:p>
          <a:p>
            <a:pPr marL="0" indent="0">
              <a:buNone/>
            </a:pPr>
            <a:endParaRPr lang="en-GB" dirty="0"/>
          </a:p>
        </p:txBody>
      </p:sp>
    </p:spTree>
    <p:extLst>
      <p:ext uri="{BB962C8B-B14F-4D97-AF65-F5344CB8AC3E}">
        <p14:creationId xmlns:p14="http://schemas.microsoft.com/office/powerpoint/2010/main" val="13556822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Neil Postman – metaphor for culture?</a:t>
            </a:r>
            <a:endParaRPr lang="en-GB" dirty="0"/>
          </a:p>
        </p:txBody>
      </p:sp>
      <p:sp>
        <p:nvSpPr>
          <p:cNvPr id="3" name="Content Placeholder 2"/>
          <p:cNvSpPr>
            <a:spLocks noGrp="1"/>
          </p:cNvSpPr>
          <p:nvPr>
            <p:ph idx="1"/>
          </p:nvPr>
        </p:nvSpPr>
        <p:spPr>
          <a:xfrm>
            <a:off x="838200" y="1463040"/>
            <a:ext cx="10515600" cy="4713923"/>
          </a:xfrm>
        </p:spPr>
        <p:txBody>
          <a:bodyPr>
            <a:normAutofit/>
          </a:bodyPr>
          <a:lstStyle/>
          <a:p>
            <a:endParaRPr lang="en-US" sz="2900" dirty="0" smtClean="0"/>
          </a:p>
          <a:p>
            <a:r>
              <a:rPr lang="en-US" sz="2900" dirty="0" smtClean="0"/>
              <a:t>‘</a:t>
            </a:r>
            <a:r>
              <a:rPr lang="en-US" sz="2900" dirty="0"/>
              <a:t>He attends to the philosophy of clocks, to clocks as metaphor, about which our education has had little to say and clock makers nothing at all. “The clock” Mumford has concluded, “is a piece of power machinery whose ‘product’ is seconds and minutes.” In manufacturing such a product, the clock has the effect of disassociating time from human events and thus nourishes the belief in an independent world of mathematically measurable sequences. Moment to moment, it turns out, is not God’s conception, or nature’s. It is man conversing with himself about and through a piece of machinery he created.’ </a:t>
            </a:r>
            <a:r>
              <a:rPr lang="en-US" sz="2900" dirty="0" smtClean="0"/>
              <a:t>(1985:11)</a:t>
            </a:r>
            <a:endParaRPr lang="en-GB" sz="2900" dirty="0"/>
          </a:p>
        </p:txBody>
      </p:sp>
    </p:spTree>
    <p:extLst>
      <p:ext uri="{BB962C8B-B14F-4D97-AF65-F5344CB8AC3E}">
        <p14:creationId xmlns:p14="http://schemas.microsoft.com/office/powerpoint/2010/main" val="397262641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 task</a:t>
            </a:r>
            <a:endParaRPr lang="en-GB" dirty="0"/>
          </a:p>
        </p:txBody>
      </p:sp>
      <p:sp>
        <p:nvSpPr>
          <p:cNvPr id="3" name="Content Placeholder 2"/>
          <p:cNvSpPr>
            <a:spLocks noGrp="1"/>
          </p:cNvSpPr>
          <p:nvPr>
            <p:ph idx="1"/>
          </p:nvPr>
        </p:nvSpPr>
        <p:spPr/>
        <p:txBody>
          <a:bodyPr/>
          <a:lstStyle/>
          <a:p>
            <a:r>
              <a:rPr lang="en-GB" dirty="0" smtClean="0"/>
              <a:t>Choose someone you know – friend, relative, partner – to answer the little questionnaire tonight.</a:t>
            </a:r>
          </a:p>
          <a:p>
            <a:r>
              <a:rPr lang="en-GB" dirty="0" smtClean="0"/>
              <a:t>Make a note of the answers that you </a:t>
            </a:r>
            <a:r>
              <a:rPr lang="en-GB" b="1" dirty="0" smtClean="0"/>
              <a:t>anticipate.</a:t>
            </a:r>
          </a:p>
          <a:p>
            <a:r>
              <a:rPr lang="en-GB" dirty="0" smtClean="0"/>
              <a:t>Then ask </a:t>
            </a:r>
            <a:r>
              <a:rPr lang="en-GB" dirty="0" smtClean="0"/>
              <a:t>the person the questions – do NOT judge their responses. </a:t>
            </a:r>
          </a:p>
          <a:p>
            <a:r>
              <a:rPr lang="en-GB" dirty="0" smtClean="0"/>
              <a:t>Make a note of any answers that surprised you, </a:t>
            </a:r>
            <a:r>
              <a:rPr lang="en-GB" dirty="0"/>
              <a:t>a</a:t>
            </a:r>
            <a:r>
              <a:rPr lang="en-GB" dirty="0" smtClean="0"/>
              <a:t>nonymise if you wish…</a:t>
            </a:r>
          </a:p>
          <a:p>
            <a:r>
              <a:rPr lang="en-GB" dirty="0" smtClean="0"/>
              <a:t>..and tell us why you were surprised – if that’s ok with you.</a:t>
            </a:r>
          </a:p>
        </p:txBody>
      </p:sp>
    </p:spTree>
    <p:extLst>
      <p:ext uri="{BB962C8B-B14F-4D97-AF65-F5344CB8AC3E}">
        <p14:creationId xmlns:p14="http://schemas.microsoft.com/office/powerpoint/2010/main" val="407169695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US" dirty="0" err="1" smtClean="0"/>
              <a:t>Climenhaga</a:t>
            </a:r>
            <a:r>
              <a:rPr lang="en-US" dirty="0"/>
              <a:t>, R. 2009. Pina Bausch. Routledge: </a:t>
            </a:r>
            <a:r>
              <a:rPr lang="en-US" dirty="0" smtClean="0"/>
              <a:t>London</a:t>
            </a:r>
            <a:endParaRPr lang="en-US" dirty="0"/>
          </a:p>
          <a:p>
            <a:r>
              <a:rPr lang="en-US" dirty="0"/>
              <a:t>Hall, S. 1997. Representation. Open University: Milton Keynes. </a:t>
            </a:r>
          </a:p>
          <a:p>
            <a:r>
              <a:rPr lang="en-US" dirty="0"/>
              <a:t>Postman, N. 1985. Amusing Ourselves to Death. </a:t>
            </a:r>
            <a:r>
              <a:rPr lang="en-US" dirty="0" smtClean="0"/>
              <a:t>Methuen: London.</a:t>
            </a:r>
            <a:endParaRPr lang="en-US" dirty="0" smtClean="0"/>
          </a:p>
          <a:p>
            <a:r>
              <a:rPr lang="en-US" dirty="0" err="1" smtClean="0"/>
              <a:t>Roms</a:t>
            </a:r>
            <a:r>
              <a:rPr lang="en-US" dirty="0" smtClean="0"/>
              <a:t>, H. 2008. What’s Welsh For Performance? Trace-Samizdat Press: Cardiff</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6840163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1468</Words>
  <Application>Microsoft Office PowerPoint</Application>
  <PresentationFormat>Widescreen</PresentationFormat>
  <Paragraphs>175</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Performing Cultures</vt:lpstr>
      <vt:lpstr>Questionnaire</vt:lpstr>
      <vt:lpstr>Questionnaire</vt:lpstr>
      <vt:lpstr>Questionnaire</vt:lpstr>
      <vt:lpstr>Questionnaire</vt:lpstr>
      <vt:lpstr>Module outline</vt:lpstr>
      <vt:lpstr>Module outline</vt:lpstr>
      <vt:lpstr>What words come to mind?</vt:lpstr>
      <vt:lpstr>Assessment</vt:lpstr>
      <vt:lpstr>Assessment Dates.</vt:lpstr>
      <vt:lpstr>Dylan Thomas</vt:lpstr>
      <vt:lpstr>Under Milk Wood</vt:lpstr>
      <vt:lpstr>Under Milk Wood</vt:lpstr>
      <vt:lpstr>Under Milk Wood</vt:lpstr>
      <vt:lpstr>Under Milk Wood</vt:lpstr>
      <vt:lpstr>Neil Postman</vt:lpstr>
      <vt:lpstr> Dylan Thomas Inspired works </vt:lpstr>
      <vt:lpstr>Stuart Hall</vt:lpstr>
      <vt:lpstr>Stuart Hall</vt:lpstr>
      <vt:lpstr>Swansea City of Culture </vt:lpstr>
      <vt:lpstr>Clifford Geertz</vt:lpstr>
      <vt:lpstr>Swansea City of Culture </vt:lpstr>
      <vt:lpstr>Twin Town </vt:lpstr>
      <vt:lpstr>Pina Bausch </vt:lpstr>
      <vt:lpstr>Nawr yr Arwr</vt:lpstr>
      <vt:lpstr>Neil Postman – metaphor for culture?</vt:lpstr>
      <vt:lpstr>Homework task</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Performing Cultures</dc:title>
  <dc:creator>Jonathan Pugh</dc:creator>
  <cp:lastModifiedBy>Jonathan Pugh</cp:lastModifiedBy>
  <cp:revision>8</cp:revision>
  <dcterms:created xsi:type="dcterms:W3CDTF">2018-01-30T10:11:51Z</dcterms:created>
  <dcterms:modified xsi:type="dcterms:W3CDTF">2018-01-30T17:33:32Z</dcterms:modified>
</cp:coreProperties>
</file>