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7" r:id="rId3"/>
    <p:sldId id="259" r:id="rId4"/>
    <p:sldId id="260" r:id="rId5"/>
    <p:sldId id="261" r:id="rId6"/>
    <p:sldId id="262" r:id="rId7"/>
    <p:sldId id="263" r:id="rId8"/>
    <p:sldId id="264" r:id="rId9"/>
    <p:sldId id="258"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571F53-6A17-0940-AE29-924B55A65B3F}" v="5170" dt="2026-02-15T02:07:40.872"/>
    <p1510:client id="{63B51A76-5373-FE0C-9A31-E96C2F7F622E}" v="3132" dt="2026-02-14T12:56:56.812"/>
    <p1510:client id="{856ACD58-30CC-763E-2338-4B7CA54E9BAD}" v="5791" dt="2026-02-16T05:54:54.666"/>
    <p1510:client id="{869D5AF2-AE63-B099-C4CF-525FEEFA5255}" v="1046" dt="2026-02-15T02:43:21.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93484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1597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80604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3970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86265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0690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5829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75179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19843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09523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2/15/2026</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36761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2/15/2026</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837460303"/>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50" r:id="rId4"/>
    <p:sldLayoutId id="2147483751"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helpfulprofessor.com/stages-of-attachment/" TargetMode="External"/><Relationship Id="rId2" Type="http://schemas.openxmlformats.org/officeDocument/2006/relationships/hyperlink" Target="https://www.verywellmind.com/what-is-attachment-theory-2795337" TargetMode="External"/><Relationship Id="rId1" Type="http://schemas.openxmlformats.org/officeDocument/2006/relationships/slideLayout" Target="../slideLayouts/slideLayout7.xml"/><Relationship Id="rId6" Type="http://schemas.openxmlformats.org/officeDocument/2006/relationships/hyperlink" Target="https://positivepsychology.com/attachment-theory/#bowlbys-attachment-theory" TargetMode="External"/><Relationship Id="rId5" Type="http://schemas.openxmlformats.org/officeDocument/2006/relationships/hyperlink" Target="https://www.idrlabs.com/attachment-styles-overview.php" TargetMode="External"/><Relationship Id="rId4" Type="http://schemas.openxmlformats.org/officeDocument/2006/relationships/hyperlink" Target="https://www.earlyyears.tv/john-bowlbys-attachment-theory-and-developmental-phas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rontiersin.org/journals/psychology/articles/10.3389/fpsyg.2022.1033746/full" TargetMode="External"/><Relationship Id="rId2" Type="http://schemas.openxmlformats.org/officeDocument/2006/relationships/hyperlink" Target="https://highgatecounselling.org.uk/wp-content/uploads/2025/05/CT3-Paper-6-Bowlbys-Attachment-Theory.pdf" TargetMode="External"/><Relationship Id="rId1" Type="http://schemas.openxmlformats.org/officeDocument/2006/relationships/slideLayout" Target="../slideLayouts/slideLayout7.xml"/><Relationship Id="rId4" Type="http://schemas.openxmlformats.org/officeDocument/2006/relationships/hyperlink" Target="https://psycnet.apa.org/record/2008-13837-0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04899" y="2355112"/>
            <a:ext cx="7407564" cy="3237615"/>
          </a:xfrm>
        </p:spPr>
        <p:txBody>
          <a:bodyPr>
            <a:normAutofit fontScale="90000"/>
          </a:bodyPr>
          <a:lstStyle/>
          <a:p>
            <a:pPr algn="l"/>
            <a:r>
              <a:rPr lang="en-GB" dirty="0"/>
              <a:t>LCHS4010</a:t>
            </a:r>
            <a:br>
              <a:rPr lang="en-GB" dirty="0"/>
            </a:br>
            <a:r>
              <a:rPr lang="en-GB" dirty="0"/>
              <a:t>component 1 psychology in health and social care</a:t>
            </a:r>
          </a:p>
        </p:txBody>
      </p:sp>
      <p:sp>
        <p:nvSpPr>
          <p:cNvPr id="3" name="Subtitle 2"/>
          <p:cNvSpPr>
            <a:spLocks noGrp="1"/>
          </p:cNvSpPr>
          <p:nvPr>
            <p:ph type="subTitle" idx="1"/>
          </p:nvPr>
        </p:nvSpPr>
        <p:spPr>
          <a:xfrm>
            <a:off x="1104899" y="5592858"/>
            <a:ext cx="5916873" cy="1066522"/>
          </a:xfrm>
        </p:spPr>
        <p:txBody>
          <a:bodyPr vert="horz" lIns="91440" tIns="45720" rIns="91440" bIns="45720" rtlCol="0" anchor="t">
            <a:normAutofit/>
          </a:bodyPr>
          <a:lstStyle/>
          <a:p>
            <a:pPr algn="l"/>
            <a:r>
              <a:rPr lang="en-GB"/>
              <a:t>Tanisha </a:t>
            </a:r>
            <a:r>
              <a:rPr lang="en-GB" err="1"/>
              <a:t>lochab</a:t>
            </a:r>
            <a:r>
              <a:rPr lang="en-GB"/>
              <a:t> 2436309</a:t>
            </a:r>
          </a:p>
          <a:p>
            <a:pPr algn="l"/>
            <a:r>
              <a:rPr lang="en-GB"/>
              <a:t>Alice clayton</a:t>
            </a:r>
          </a:p>
        </p:txBody>
      </p:sp>
      <p:pic>
        <p:nvPicPr>
          <p:cNvPr id="16" name="Picture 15" descr="A blue abstract watercolor pattern on a white background">
            <a:extLst>
              <a:ext uri="{FF2B5EF4-FFF2-40B4-BE49-F238E27FC236}">
                <a16:creationId xmlns:a16="http://schemas.microsoft.com/office/drawing/2014/main" id="{7984DC15-EC86-54C5-EAAE-3BFB93995A32}"/>
              </a:ext>
            </a:extLst>
          </p:cNvPr>
          <p:cNvPicPr>
            <a:picLocks noChangeAspect="1"/>
          </p:cNvPicPr>
          <p:nvPr/>
        </p:nvPicPr>
        <p:blipFill>
          <a:blip r:embed="rId2"/>
          <a:srcRect l="29181" r="36539" b="5"/>
          <a:stretch>
            <a:fillRect/>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17" name="Straight Connector 16">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3AA769-2979-46FC-5758-501A6BF9B461}"/>
              </a:ext>
            </a:extLst>
          </p:cNvPr>
          <p:cNvSpPr txBox="1"/>
          <p:nvPr/>
        </p:nvSpPr>
        <p:spPr>
          <a:xfrm>
            <a:off x="1351922" y="733147"/>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Introduction</a:t>
            </a:r>
          </a:p>
        </p:txBody>
      </p:sp>
      <p:sp>
        <p:nvSpPr>
          <p:cNvPr id="3" name="TextBox 2">
            <a:extLst>
              <a:ext uri="{FF2B5EF4-FFF2-40B4-BE49-F238E27FC236}">
                <a16:creationId xmlns:a16="http://schemas.microsoft.com/office/drawing/2014/main" id="{0EB706E0-076B-54B0-4A29-F7358B9F0B8E}"/>
              </a:ext>
            </a:extLst>
          </p:cNvPr>
          <p:cNvSpPr txBox="1"/>
          <p:nvPr/>
        </p:nvSpPr>
        <p:spPr>
          <a:xfrm>
            <a:off x="1349517" y="1384830"/>
            <a:ext cx="1000090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Hello my name is Tanisha</a:t>
            </a:r>
            <a:endParaRPr lang="en-GB" sz="2800" dirty="0"/>
          </a:p>
          <a:p>
            <a:endParaRPr lang="en-GB" sz="2800" dirty="0"/>
          </a:p>
          <a:p>
            <a:r>
              <a:rPr lang="en-GB" sz="2800"/>
              <a:t>Theory: Bowlby's attachment theory</a:t>
            </a:r>
            <a:endParaRPr lang="en-GB" sz="2800" dirty="0"/>
          </a:p>
          <a:p>
            <a:endParaRPr lang="en-GB" sz="2800" dirty="0"/>
          </a:p>
          <a:p>
            <a:r>
              <a:rPr lang="en-GB" sz="2800" dirty="0"/>
              <a:t>The aim of this presentation is to determine how the past 5 years have affected Jenny as well as her current situation and what could help and support her going forward.</a:t>
            </a:r>
          </a:p>
          <a:p>
            <a:endParaRPr lang="en-GB" sz="2800" dirty="0"/>
          </a:p>
          <a:p>
            <a:r>
              <a:rPr lang="en-GB" sz="2800"/>
              <a:t>Case study: Jenny is 16 years old who has been looking after her mother for the past 5 years due to the passing of her father who used to provide this care. Her mother needs practical help due to mobility issues and administrative support due to emotional difficulties. </a:t>
            </a:r>
            <a:endParaRPr lang="en-GB" sz="2800" dirty="0"/>
          </a:p>
          <a:p>
            <a:endParaRPr lang="en-GB"/>
          </a:p>
          <a:p>
            <a:endParaRPr lang="en-GB"/>
          </a:p>
        </p:txBody>
      </p:sp>
    </p:spTree>
    <p:extLst>
      <p:ext uri="{BB962C8B-B14F-4D97-AF65-F5344CB8AC3E}">
        <p14:creationId xmlns:p14="http://schemas.microsoft.com/office/powerpoint/2010/main" val="2704845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7A57BA-D3B6-B612-DBFA-FF194CED6326}"/>
              </a:ext>
            </a:extLst>
          </p:cNvPr>
          <p:cNvSpPr txBox="1"/>
          <p:nvPr/>
        </p:nvSpPr>
        <p:spPr>
          <a:xfrm>
            <a:off x="1075592" y="506646"/>
            <a:ext cx="66222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Bowlby's attachment theory</a:t>
            </a:r>
          </a:p>
        </p:txBody>
      </p:sp>
      <p:sp>
        <p:nvSpPr>
          <p:cNvPr id="4" name="TextBox 3">
            <a:extLst>
              <a:ext uri="{FF2B5EF4-FFF2-40B4-BE49-F238E27FC236}">
                <a16:creationId xmlns:a16="http://schemas.microsoft.com/office/drawing/2014/main" id="{78E4C7C5-7DF7-8C97-BAA5-E7A215874053}"/>
              </a:ext>
            </a:extLst>
          </p:cNvPr>
          <p:cNvSpPr txBox="1"/>
          <p:nvPr/>
        </p:nvSpPr>
        <p:spPr>
          <a:xfrm>
            <a:off x="5778260" y="501315"/>
            <a:ext cx="594894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Phases in the development of attachment:</a:t>
            </a:r>
            <a:endParaRPr lang="en-GB" dirty="0"/>
          </a:p>
          <a:p>
            <a:pPr marL="285750" indent="-285750">
              <a:buFont typeface="Arial"/>
              <a:buChar char="•"/>
            </a:pPr>
            <a:r>
              <a:rPr lang="en-GB" b="1" dirty="0"/>
              <a:t>Pre-attachment phase –</a:t>
            </a:r>
            <a:r>
              <a:rPr lang="en-GB" dirty="0"/>
              <a:t> newborns </a:t>
            </a:r>
            <a:r>
              <a:rPr lang="en-GB"/>
              <a:t>show attention catching behaviours towards any adult</a:t>
            </a:r>
          </a:p>
          <a:p>
            <a:pPr marL="285750" indent="-285750">
              <a:buFont typeface="Arial"/>
              <a:buChar char="•"/>
            </a:pPr>
            <a:r>
              <a:rPr lang="en-GB" b="1" dirty="0"/>
              <a:t>Attachment in making –</a:t>
            </a:r>
            <a:r>
              <a:rPr lang="en-GB" dirty="0"/>
              <a:t> babies begin to express </a:t>
            </a:r>
            <a:r>
              <a:rPr lang="en-GB"/>
              <a:t>their preference for familiar faces who are normally </a:t>
            </a:r>
            <a:r>
              <a:rPr lang="en-GB" dirty="0"/>
              <a:t>their primary caregivers</a:t>
            </a:r>
          </a:p>
          <a:p>
            <a:pPr marL="285750" indent="-285750">
              <a:buFont typeface="Arial"/>
              <a:buChar char="•"/>
            </a:pPr>
            <a:r>
              <a:rPr lang="en-GB" b="1" dirty="0"/>
              <a:t>Clear cut attachment –</a:t>
            </a:r>
            <a:r>
              <a:rPr lang="en-GB" dirty="0"/>
              <a:t> children begin to actively seek attention to particular caregivers and may show separation anxiety to them</a:t>
            </a:r>
          </a:p>
          <a:p>
            <a:pPr marL="285750" indent="-285750">
              <a:buFont typeface="Arial"/>
              <a:buChar char="•"/>
            </a:pPr>
            <a:r>
              <a:rPr lang="en-GB" b="1" dirty="0"/>
              <a:t>Reciprocal relationships – </a:t>
            </a:r>
            <a:r>
              <a:rPr lang="en-GB" dirty="0"/>
              <a:t>children develop deeper and </a:t>
            </a:r>
            <a:r>
              <a:rPr lang="en-GB"/>
              <a:t>intense relationships with their primary caregiver</a:t>
            </a:r>
            <a:endParaRPr lang="en-GB" dirty="0"/>
          </a:p>
          <a:p>
            <a:r>
              <a:rPr lang="en-GB"/>
              <a:t>(Early Years TV, no date)</a:t>
            </a:r>
            <a:endParaRPr lang="en-GB" dirty="0"/>
          </a:p>
          <a:p>
            <a:endParaRPr lang="en-GB" dirty="0"/>
          </a:p>
          <a:p>
            <a:endParaRPr lang="en-GB" dirty="0"/>
          </a:p>
          <a:p>
            <a:pPr marL="285750" indent="-285750">
              <a:buFont typeface="Arial"/>
              <a:buChar char="•"/>
            </a:pPr>
            <a:endParaRPr lang="en-GB"/>
          </a:p>
        </p:txBody>
      </p:sp>
      <p:sp>
        <p:nvSpPr>
          <p:cNvPr id="5" name="TextBox 4">
            <a:extLst>
              <a:ext uri="{FF2B5EF4-FFF2-40B4-BE49-F238E27FC236}">
                <a16:creationId xmlns:a16="http://schemas.microsoft.com/office/drawing/2014/main" id="{8AB5AD8B-A2EF-19CC-77D0-86D86082405D}"/>
              </a:ext>
            </a:extLst>
          </p:cNvPr>
          <p:cNvSpPr txBox="1"/>
          <p:nvPr/>
        </p:nvSpPr>
        <p:spPr>
          <a:xfrm>
            <a:off x="1072122" y="880423"/>
            <a:ext cx="445168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Bowlby's theory was that the way a child bonded with their primary caregivers resulted to the way they bonded with their adult relationships.</a:t>
            </a:r>
          </a:p>
          <a:p>
            <a:endParaRPr lang="en-GB"/>
          </a:p>
          <a:p>
            <a:r>
              <a:rPr lang="en-GB"/>
              <a:t>He figured the importance of positive relationships as a child and if the opposite then that could lead to attachment issues in their adulthood (McGarvie, 2024).</a:t>
            </a:r>
          </a:p>
          <a:p>
            <a:endParaRPr lang="en-GB"/>
          </a:p>
          <a:p>
            <a:r>
              <a:rPr lang="en-GB"/>
              <a:t>Disruptions in early childhood relationships can result in negative effects in a child's emotional and social development which will shape future relationships (</a:t>
            </a:r>
            <a:r>
              <a:rPr lang="en-GB" err="1"/>
              <a:t>IDRlabs</a:t>
            </a:r>
            <a:r>
              <a:rPr lang="en-GB"/>
              <a:t>, 2026).</a:t>
            </a:r>
          </a:p>
          <a:p>
            <a:endParaRPr lang="en-GB"/>
          </a:p>
          <a:p>
            <a:r>
              <a:rPr lang="en-GB"/>
              <a:t>4 types of attachments according to Bowlby:</a:t>
            </a:r>
          </a:p>
          <a:p>
            <a:pPr marL="285750" indent="-285750">
              <a:buFont typeface="Arial"/>
              <a:buChar char="•"/>
            </a:pPr>
            <a:r>
              <a:rPr lang="en-GB"/>
              <a:t>Secure</a:t>
            </a:r>
          </a:p>
          <a:p>
            <a:pPr marL="285750" indent="-285750">
              <a:buFont typeface="Arial"/>
              <a:buChar char="•"/>
            </a:pPr>
            <a:r>
              <a:rPr lang="en-GB"/>
              <a:t>Avoidant</a:t>
            </a:r>
          </a:p>
          <a:p>
            <a:pPr marL="285750" indent="-285750">
              <a:buFont typeface="Arial"/>
              <a:buChar char="•"/>
            </a:pPr>
            <a:r>
              <a:rPr lang="en-GB"/>
              <a:t>Ambivalent</a:t>
            </a:r>
          </a:p>
          <a:p>
            <a:pPr marL="285750" indent="-285750">
              <a:buFont typeface="Arial"/>
              <a:buChar char="•"/>
            </a:pPr>
            <a:r>
              <a:rPr lang="en-GB"/>
              <a:t>Disorganised</a:t>
            </a:r>
          </a:p>
          <a:p>
            <a:endParaRPr lang="en-GB"/>
          </a:p>
        </p:txBody>
      </p:sp>
      <p:sp>
        <p:nvSpPr>
          <p:cNvPr id="2" name="TextBox 1">
            <a:extLst>
              <a:ext uri="{FF2B5EF4-FFF2-40B4-BE49-F238E27FC236}">
                <a16:creationId xmlns:a16="http://schemas.microsoft.com/office/drawing/2014/main" id="{1CF29085-7876-7BC0-7E3C-EF5D3631DB55}"/>
              </a:ext>
            </a:extLst>
          </p:cNvPr>
          <p:cNvSpPr txBox="1"/>
          <p:nvPr/>
        </p:nvSpPr>
        <p:spPr>
          <a:xfrm>
            <a:off x="5518997" y="4011781"/>
            <a:ext cx="611333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main argument of Bowlby's theory was that the quality and extent of early attachments heavily influenced a child's emotional, social, and mental development in addition to secure attachment adopting confidence, security, and resilience in a child (</a:t>
            </a:r>
            <a:r>
              <a:rPr lang="en-GB" dirty="0" err="1"/>
              <a:t>EarlyYearsTV</a:t>
            </a:r>
            <a:r>
              <a:rPr lang="en-GB" dirty="0"/>
              <a:t>, no date).</a:t>
            </a:r>
          </a:p>
          <a:p>
            <a:endParaRPr lang="en-GB" dirty="0"/>
          </a:p>
          <a:p>
            <a:r>
              <a:rPr lang="en-GB" dirty="0"/>
              <a:t>Another argument of Bowlby was that emotional care neglect would lead to affectionless psychopathy where, as an adult a child would not be able to make deep, sincere relationships (McLeod, 2025).</a:t>
            </a:r>
          </a:p>
        </p:txBody>
      </p:sp>
    </p:spTree>
    <p:extLst>
      <p:ext uri="{BB962C8B-B14F-4D97-AF65-F5344CB8AC3E}">
        <p14:creationId xmlns:p14="http://schemas.microsoft.com/office/powerpoint/2010/main" val="2675255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BAEBFE-9735-AD56-125F-70B4EAE6F71C}"/>
              </a:ext>
            </a:extLst>
          </p:cNvPr>
          <p:cNvSpPr txBox="1"/>
          <p:nvPr/>
        </p:nvSpPr>
        <p:spPr>
          <a:xfrm>
            <a:off x="1281412" y="534879"/>
            <a:ext cx="757704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Bowlby's theory and Jenny's case study</a:t>
            </a:r>
          </a:p>
        </p:txBody>
      </p:sp>
      <p:sp>
        <p:nvSpPr>
          <p:cNvPr id="3" name="TextBox 2">
            <a:extLst>
              <a:ext uri="{FF2B5EF4-FFF2-40B4-BE49-F238E27FC236}">
                <a16:creationId xmlns:a16="http://schemas.microsoft.com/office/drawing/2014/main" id="{9C96FF2B-EBB0-7BCF-483D-6410EDEBD13D}"/>
              </a:ext>
            </a:extLst>
          </p:cNvPr>
          <p:cNvSpPr txBox="1"/>
          <p:nvPr/>
        </p:nvSpPr>
        <p:spPr>
          <a:xfrm>
            <a:off x="1283368" y="1142495"/>
            <a:ext cx="8716210"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Following Bowlby's theory, it is clear to understand that Jenny has had difficulty with relationships growing up which can possibly have a negative impact on her as an adult.</a:t>
            </a:r>
          </a:p>
          <a:p>
            <a:endParaRPr lang="en-GB" sz="2000"/>
          </a:p>
          <a:p>
            <a:r>
              <a:rPr lang="en-GB" sz="2000"/>
              <a:t>Jenny has never really had a healthy balanced relationship with her mother. With her dad passing, she also has not had that paternal support and figure.</a:t>
            </a:r>
          </a:p>
          <a:p>
            <a:endParaRPr lang="en-GB" sz="2000"/>
          </a:p>
          <a:p>
            <a:r>
              <a:rPr lang="en-GB" sz="2000"/>
              <a:t>The past 5 years can tell us that she has been extremely isolated due to her having to be at home most of the time and even when she is at school, she may not be socialising due to the stress of her mother.</a:t>
            </a:r>
          </a:p>
          <a:p>
            <a:endParaRPr lang="en-GB" sz="2000"/>
          </a:p>
          <a:p>
            <a:r>
              <a:rPr lang="en-GB" sz="2000"/>
              <a:t>Bowlby believed that a child and mother relationship is a different and unique relationship altogether and that this is the most important one (McLeod, 2007). From Bowlby's theory, this is known as the Monotropy theory. Following this, the fact that Jenny did not have a nurturing mother could lead to unhealthy relationships growing up as the most important relationship according to Bowlby was not a great one.</a:t>
            </a:r>
          </a:p>
          <a:p>
            <a:endParaRPr lang="en-GB"/>
          </a:p>
          <a:p>
            <a:endParaRPr lang="en-GB"/>
          </a:p>
          <a:p>
            <a:endParaRPr lang="en-GB"/>
          </a:p>
          <a:p>
            <a:endParaRPr lang="en-GB"/>
          </a:p>
        </p:txBody>
      </p:sp>
    </p:spTree>
    <p:extLst>
      <p:ext uri="{BB962C8B-B14F-4D97-AF65-F5344CB8AC3E}">
        <p14:creationId xmlns:p14="http://schemas.microsoft.com/office/powerpoint/2010/main" val="1063252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8A7FE0-3052-6E52-7E29-CC61F5DE483A}"/>
              </a:ext>
            </a:extLst>
          </p:cNvPr>
          <p:cNvSpPr txBox="1"/>
          <p:nvPr/>
        </p:nvSpPr>
        <p:spPr>
          <a:xfrm>
            <a:off x="1415143" y="756062"/>
            <a:ext cx="59218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Strategies and plans to support Jenny</a:t>
            </a:r>
          </a:p>
        </p:txBody>
      </p:sp>
      <p:sp>
        <p:nvSpPr>
          <p:cNvPr id="6" name="TextBox 5">
            <a:extLst>
              <a:ext uri="{FF2B5EF4-FFF2-40B4-BE49-F238E27FC236}">
                <a16:creationId xmlns:a16="http://schemas.microsoft.com/office/drawing/2014/main" id="{C173D307-19E7-EA33-B6A1-F0FFE5C978AC}"/>
              </a:ext>
            </a:extLst>
          </p:cNvPr>
          <p:cNvSpPr txBox="1"/>
          <p:nvPr/>
        </p:nvSpPr>
        <p:spPr>
          <a:xfrm>
            <a:off x="1411183" y="1463634"/>
            <a:ext cx="3740727"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Academic support</a:t>
            </a:r>
          </a:p>
          <a:p>
            <a:pPr marL="285750" indent="-285750">
              <a:buFont typeface="Arial"/>
              <a:buChar char="•"/>
            </a:pPr>
            <a:r>
              <a:rPr lang="en-US" sz="2400"/>
              <a:t>Mental health support</a:t>
            </a:r>
          </a:p>
          <a:p>
            <a:pPr marL="285750" indent="-285750">
              <a:buFont typeface="Arial"/>
              <a:buChar char="•"/>
            </a:pPr>
            <a:r>
              <a:rPr lang="en-US" sz="2400"/>
              <a:t>Financial support</a:t>
            </a:r>
          </a:p>
          <a:p>
            <a:pPr marL="285750" indent="-285750">
              <a:buFont typeface="Arial"/>
              <a:buChar char="•"/>
            </a:pPr>
            <a:r>
              <a:rPr lang="en-US" sz="2400"/>
              <a:t>Career advice/work experience</a:t>
            </a:r>
          </a:p>
          <a:p>
            <a:pPr marL="285750" indent="-285750">
              <a:buFont typeface="Arial"/>
              <a:buChar char="•"/>
            </a:pPr>
            <a:r>
              <a:rPr lang="en-US" sz="2400"/>
              <a:t>Socialising groups</a:t>
            </a:r>
          </a:p>
          <a:p>
            <a:pPr marL="285750" indent="-285750">
              <a:buFont typeface="Arial"/>
              <a:buChar char="•"/>
            </a:pPr>
            <a:r>
              <a:rPr lang="en-US" sz="2400"/>
              <a:t>Respite care</a:t>
            </a:r>
          </a:p>
          <a:p>
            <a:pPr marL="285750" indent="-285750">
              <a:buFont typeface="Arial"/>
              <a:buChar char="•"/>
            </a:pPr>
            <a:r>
              <a:rPr lang="en-US" sz="2400"/>
              <a:t>Charities</a:t>
            </a:r>
          </a:p>
          <a:p>
            <a:pPr marL="285750" indent="-285750">
              <a:buFont typeface="Arial"/>
              <a:buChar char="•"/>
            </a:pPr>
            <a:r>
              <a:rPr lang="en-US" sz="2400"/>
              <a:t>Bereavement support</a:t>
            </a:r>
          </a:p>
          <a:p>
            <a:pPr marL="285750" indent="-285750">
              <a:buFont typeface="Arial"/>
              <a:buChar char="•"/>
            </a:pPr>
            <a:r>
              <a:rPr lang="en-US" sz="2400"/>
              <a:t>Support for her mom</a:t>
            </a:r>
          </a:p>
          <a:p>
            <a:pPr marL="285750" indent="-285750">
              <a:buFont typeface="Arial"/>
              <a:buChar char="•"/>
            </a:pPr>
            <a:r>
              <a:rPr lang="en-US" sz="2400"/>
              <a:t>Youth groups</a:t>
            </a:r>
          </a:p>
          <a:p>
            <a:pPr marL="285750" indent="-285750">
              <a:buFont typeface="Arial"/>
              <a:buChar char="•"/>
            </a:pPr>
            <a:r>
              <a:rPr lang="en-US" sz="2400"/>
              <a:t>Care worker</a:t>
            </a:r>
          </a:p>
          <a:p>
            <a:pPr marL="285750" indent="-285750">
              <a:buFont typeface="Arial"/>
              <a:buChar char="•"/>
            </a:pPr>
            <a:r>
              <a:rPr lang="en-US" sz="2400"/>
              <a:t>Young carer support</a:t>
            </a:r>
          </a:p>
          <a:p>
            <a:endParaRPr lang="en-US"/>
          </a:p>
          <a:p>
            <a:pPr marL="285750" indent="-285750">
              <a:buFont typeface="Arial"/>
              <a:buChar char="•"/>
            </a:pPr>
            <a:endParaRPr lang="en-US"/>
          </a:p>
          <a:p>
            <a:pPr marL="285750" indent="-285750">
              <a:buFont typeface="Arial"/>
              <a:buChar char="•"/>
            </a:pPr>
            <a:endParaRPr lang="en-US"/>
          </a:p>
        </p:txBody>
      </p:sp>
      <p:sp>
        <p:nvSpPr>
          <p:cNvPr id="2" name="TextBox 1">
            <a:extLst>
              <a:ext uri="{FF2B5EF4-FFF2-40B4-BE49-F238E27FC236}">
                <a16:creationId xmlns:a16="http://schemas.microsoft.com/office/drawing/2014/main" id="{BD664140-882C-6979-DF9A-4E25C65C6824}"/>
              </a:ext>
            </a:extLst>
          </p:cNvPr>
          <p:cNvSpPr txBox="1"/>
          <p:nvPr/>
        </p:nvSpPr>
        <p:spPr>
          <a:xfrm>
            <a:off x="5833753" y="1465613"/>
            <a:ext cx="534785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The past 5 years of Jenny's life has meant she has missed crucial stages in her life, which can consequently lead to unhealthy habits, relationships, and mental and emotional health. To support this, it is vital Jenny accesses the right support and works with the correct services to support her. She could have extra support at school with her learning as well as the emotional and social aspect. Outside of school, she could have a counsellor who she can talk to on a regular basis as well as a support worker who can do different activities and help her to access relevant support e.g., youth groups.</a:t>
            </a:r>
          </a:p>
        </p:txBody>
      </p:sp>
    </p:spTree>
    <p:extLst>
      <p:ext uri="{BB962C8B-B14F-4D97-AF65-F5344CB8AC3E}">
        <p14:creationId xmlns:p14="http://schemas.microsoft.com/office/powerpoint/2010/main" val="2995284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22D169-A055-B5A8-65FD-17C95AC07B1A}"/>
              </a:ext>
            </a:extLst>
          </p:cNvPr>
          <p:cNvSpPr txBox="1"/>
          <p:nvPr/>
        </p:nvSpPr>
        <p:spPr>
          <a:xfrm>
            <a:off x="1224579" y="498283"/>
            <a:ext cx="55992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Nature VS Nurture</a:t>
            </a:r>
          </a:p>
        </p:txBody>
      </p:sp>
      <p:sp>
        <p:nvSpPr>
          <p:cNvPr id="3" name="TextBox 2">
            <a:extLst>
              <a:ext uri="{FF2B5EF4-FFF2-40B4-BE49-F238E27FC236}">
                <a16:creationId xmlns:a16="http://schemas.microsoft.com/office/drawing/2014/main" id="{398F9680-741A-C457-2B1E-4B541A10E3B3}"/>
              </a:ext>
            </a:extLst>
          </p:cNvPr>
          <p:cNvSpPr txBox="1"/>
          <p:nvPr/>
        </p:nvSpPr>
        <p:spPr>
          <a:xfrm>
            <a:off x="1247024" y="1116681"/>
            <a:ext cx="41289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Nature – refers to the biological and genetic influences</a:t>
            </a:r>
          </a:p>
          <a:p>
            <a:endParaRPr lang="en-GB" b="1"/>
          </a:p>
          <a:p>
            <a:r>
              <a:rPr lang="en-GB" b="1"/>
              <a:t>Nurture – refers to the environmental factors including childhood relationships and culture</a:t>
            </a:r>
          </a:p>
        </p:txBody>
      </p:sp>
      <p:sp>
        <p:nvSpPr>
          <p:cNvPr id="5" name="TextBox 4">
            <a:extLst>
              <a:ext uri="{FF2B5EF4-FFF2-40B4-BE49-F238E27FC236}">
                <a16:creationId xmlns:a16="http://schemas.microsoft.com/office/drawing/2014/main" id="{90CE3575-5A4E-352D-1D4B-6D33CDCD90FD}"/>
              </a:ext>
            </a:extLst>
          </p:cNvPr>
          <p:cNvSpPr txBox="1"/>
          <p:nvPr/>
        </p:nvSpPr>
        <p:spPr>
          <a:xfrm>
            <a:off x="1251480" y="2595562"/>
            <a:ext cx="374914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relation to Jenny, Nurture has had more of an impact on Jenny in comparison to Nature. Much has not been revealed in her case study regarding any genetic influences. It can be argued that Nature has affected Jenny since her mother is suffering with low mood which can result to depression. It is a possibility that this is genetic which is why Jenny may be struggling emotionally. In opposition to this, Jenny's mother is extremely lonely and physically unwell; this will have a high impact on both of them emotionally and mentally, this being nurture.</a:t>
            </a:r>
          </a:p>
        </p:txBody>
      </p:sp>
      <p:sp>
        <p:nvSpPr>
          <p:cNvPr id="6" name="TextBox 5">
            <a:extLst>
              <a:ext uri="{FF2B5EF4-FFF2-40B4-BE49-F238E27FC236}">
                <a16:creationId xmlns:a16="http://schemas.microsoft.com/office/drawing/2014/main" id="{819D6B1E-FCC4-084F-84CC-00BFE24DCB85}"/>
              </a:ext>
            </a:extLst>
          </p:cNvPr>
          <p:cNvSpPr txBox="1"/>
          <p:nvPr/>
        </p:nvSpPr>
        <p:spPr>
          <a:xfrm>
            <a:off x="5382068" y="119017"/>
            <a:ext cx="660487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Nurture has had a massive impact on Jenny. Her life experiences have determined Jenny's feelings and behaviours. She has gone through bereavement</a:t>
            </a:r>
            <a:r>
              <a:rPr lang="en-GB">
                <a:solidFill>
                  <a:srgbClr val="000000"/>
                </a:solidFill>
                <a:latin typeface="Univers Condensed Light"/>
              </a:rPr>
              <a:t> of her father which is extremely difficult especially at her youthful age where she needs her parents support the most. In addition to this, her mother </a:t>
            </a:r>
            <a:r>
              <a:rPr lang="en-GB" err="1">
                <a:solidFill>
                  <a:srgbClr val="000000"/>
                </a:solidFill>
                <a:latin typeface="Univers Condensed Light"/>
              </a:rPr>
              <a:t>i</a:t>
            </a:r>
            <a:r>
              <a:rPr lang="en-GB">
                <a:solidFill>
                  <a:srgbClr val="000000"/>
                </a:solidFill>
                <a:latin typeface="Univers Condensed Light"/>
              </a:rPr>
              <a:t>s physically unwell and has been for a while which means she has not had a nurturing mother figure throughout her teenage years. Not having parents' love and care especially in her teenage years is challenging. She will not want to socialise with others in school as she has had difficult attachments growing up, therefore may feel anxious trying to socialise. Jenny has </a:t>
            </a:r>
            <a:r>
              <a:rPr lang="en-GB" err="1">
                <a:solidFill>
                  <a:srgbClr val="000000"/>
                </a:solidFill>
                <a:latin typeface="Univers Condensed Light"/>
              </a:rPr>
              <a:t>soley</a:t>
            </a:r>
            <a:r>
              <a:rPr lang="en-GB">
                <a:solidFill>
                  <a:srgbClr val="000000"/>
                </a:solidFill>
                <a:latin typeface="Univers Condensed Light"/>
              </a:rPr>
              <a:t> been looking after her mother for the past 5 years whilst juggling her education and her own personal changes as she is a growing teenager. This is all she has known- these have been her personal life experiences; she has not known how to enjoy her </a:t>
            </a:r>
            <a:r>
              <a:rPr lang="en-GB" err="1">
                <a:solidFill>
                  <a:srgbClr val="000000"/>
                </a:solidFill>
                <a:latin typeface="Univers Condensed Light"/>
              </a:rPr>
              <a:t>teena</a:t>
            </a:r>
            <a:r>
              <a:rPr lang="en-GB">
                <a:solidFill>
                  <a:srgbClr val="000000"/>
                </a:solidFill>
                <a:latin typeface="Univers Condensed Light"/>
              </a:rPr>
              <a:t>ge years as well as understanding and dealing with changes in her body. These experiences will have a negative impact, Jenny; she will feel extremely isolated and stressed. Even though the support listed for Jenny will be extremely beneficial for Jenny, her life experiences can affect this. She may feel </a:t>
            </a:r>
            <a:r>
              <a:rPr lang="en-GB" err="1">
                <a:solidFill>
                  <a:srgbClr val="000000"/>
                </a:solidFill>
                <a:latin typeface="Univers Condensed Light"/>
              </a:rPr>
              <a:t>anxiou</a:t>
            </a:r>
            <a:r>
              <a:rPr lang="en-GB"/>
              <a:t>s</a:t>
            </a:r>
            <a:r>
              <a:rPr lang="en-GB">
                <a:solidFill>
                  <a:srgbClr val="000000"/>
                </a:solidFill>
                <a:latin typeface="Univers Condensed Light"/>
              </a:rPr>
              <a:t> </a:t>
            </a:r>
            <a:r>
              <a:rPr lang="en-GB" err="1">
                <a:solidFill>
                  <a:srgbClr val="000000"/>
                </a:solidFill>
                <a:latin typeface="Univers Condensed Light"/>
              </a:rPr>
              <a:t>accessin</a:t>
            </a:r>
            <a:r>
              <a:rPr lang="en-GB"/>
              <a:t>g</a:t>
            </a:r>
            <a:r>
              <a:rPr lang="en-GB">
                <a:solidFill>
                  <a:srgbClr val="000000"/>
                </a:solidFill>
                <a:latin typeface="Univers Condensed Light"/>
              </a:rPr>
              <a:t> support and trying to build a better future for herself as all she has ever known is responsibility and independe</a:t>
            </a:r>
            <a:r>
              <a:rPr lang="en-GB"/>
              <a:t>nce. She may be avoidant trying or accessing suppo</a:t>
            </a:r>
            <a:r>
              <a:rPr lang="en-GB">
                <a:solidFill>
                  <a:srgbClr val="000000"/>
                </a:solidFill>
                <a:latin typeface="Univers Condensed Light"/>
              </a:rPr>
              <a:t>rt</a:t>
            </a:r>
            <a:r>
              <a:rPr lang="en-GB"/>
              <a:t> as it may feel uncomfortable and it is extremely different for her. To conclude, Nurture has had a significant impact on Jenny and support may be difficult for her to accept as she is so used to responsibilities, therefore it is important to take this into consideration when putting her care plan together.</a:t>
            </a:r>
          </a:p>
        </p:txBody>
      </p:sp>
    </p:spTree>
    <p:extLst>
      <p:ext uri="{BB962C8B-B14F-4D97-AF65-F5344CB8AC3E}">
        <p14:creationId xmlns:p14="http://schemas.microsoft.com/office/powerpoint/2010/main" val="3666615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D6B6A2-966C-AAC8-CA9A-5EF8F94A4679}"/>
              </a:ext>
            </a:extLst>
          </p:cNvPr>
          <p:cNvSpPr txBox="1"/>
          <p:nvPr/>
        </p:nvSpPr>
        <p:spPr>
          <a:xfrm>
            <a:off x="1295400" y="631371"/>
            <a:ext cx="530134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Strengths and weaknesses</a:t>
            </a:r>
          </a:p>
        </p:txBody>
      </p:sp>
      <p:sp>
        <p:nvSpPr>
          <p:cNvPr id="3" name="TextBox 2">
            <a:extLst>
              <a:ext uri="{FF2B5EF4-FFF2-40B4-BE49-F238E27FC236}">
                <a16:creationId xmlns:a16="http://schemas.microsoft.com/office/drawing/2014/main" id="{6B5D04D6-AC59-A3D3-1E93-9988A39F1EC7}"/>
              </a:ext>
            </a:extLst>
          </p:cNvPr>
          <p:cNvSpPr txBox="1"/>
          <p:nvPr/>
        </p:nvSpPr>
        <p:spPr>
          <a:xfrm>
            <a:off x="1323473" y="1243262"/>
            <a:ext cx="471236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Strengths:</a:t>
            </a:r>
          </a:p>
          <a:p>
            <a:pPr marL="285750" indent="-285750">
              <a:buFont typeface="Arial"/>
              <a:buChar char="•"/>
            </a:pPr>
            <a:r>
              <a:rPr lang="en-GB" dirty="0"/>
              <a:t>Bowlby's work and theory is still be used to date and many child-based settings use this to better the support their providing. Bowlby's theories are ones that many people had not even considered; the importance of healthy early childhood bonding, maternal deprivation, the effects early childhood bonding will have in adulthood, the need for </a:t>
            </a:r>
            <a:r>
              <a:rPr lang="en-GB"/>
              <a:t>security and comfort (Holmes, 2014) – this all may have not been considered as it seems like basic ideas, however Bowlby worked in-depth resulting in his work coming in excellent use today.</a:t>
            </a:r>
          </a:p>
          <a:p>
            <a:pPr marL="285750" indent="-285750">
              <a:buFont typeface="Arial"/>
              <a:buChar char="•"/>
            </a:pPr>
            <a:r>
              <a:rPr lang="en-GB" dirty="0"/>
              <a:t>His work has multiple phases and stages meaning it makes it useful for all and shows no discrimination – it depicts all </a:t>
            </a:r>
            <a:r>
              <a:rPr lang="en-GB"/>
              <a:t>situations a child may be in and the consequences for it.</a:t>
            </a:r>
            <a:endParaRPr lang="en-GB" dirty="0"/>
          </a:p>
        </p:txBody>
      </p:sp>
      <p:sp>
        <p:nvSpPr>
          <p:cNvPr id="4" name="TextBox 3">
            <a:extLst>
              <a:ext uri="{FF2B5EF4-FFF2-40B4-BE49-F238E27FC236}">
                <a16:creationId xmlns:a16="http://schemas.microsoft.com/office/drawing/2014/main" id="{FBE1F6F7-6DB1-C215-2DE3-86485D00DE57}"/>
              </a:ext>
            </a:extLst>
          </p:cNvPr>
          <p:cNvSpPr txBox="1"/>
          <p:nvPr/>
        </p:nvSpPr>
        <p:spPr>
          <a:xfrm>
            <a:off x="6744368" y="815472"/>
            <a:ext cx="486877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Weaknesses:</a:t>
            </a:r>
          </a:p>
          <a:p>
            <a:endParaRPr lang="en-GB"/>
          </a:p>
          <a:p>
            <a:pPr marL="285750" indent="-285750">
              <a:buFont typeface="Arial"/>
              <a:buChar char="•"/>
            </a:pPr>
            <a:r>
              <a:rPr lang="en-GB" dirty="0"/>
              <a:t>Bowlby's theory has 4 stages in which the third stage states that from 6-8 months to 18-24 months there will be a transparent bonding with their primary caregiver and will show resistance and fear to strangers (Cornell, 2024). Criticisms can still be made regarding the fact that how could a child be fully and properly attached to their caregiver by this stage when in stages 1 and 2 they were not yet be attached (Robledo et al., 2022). It can be argued that the phases are progressing rapidly, and the notion that a child in stages 1 and 2 are uncertain but by stage 3 they are certain with their caregiver could imply inaccuracy or false theory's.</a:t>
            </a:r>
          </a:p>
          <a:p>
            <a:pPr marL="285750" indent="-285750">
              <a:buFont typeface="Arial"/>
              <a:buChar char="•"/>
            </a:pPr>
            <a:r>
              <a:rPr lang="en-GB" dirty="0"/>
              <a:t>Another criticism is that each child is different, and Bowlby stated that a lack of intense distress equals to avoidant suppression whereas this could purely be a positive emotion showing resilience (Shaver and Fraley, 2008).</a:t>
            </a:r>
          </a:p>
        </p:txBody>
      </p:sp>
    </p:spTree>
    <p:extLst>
      <p:ext uri="{BB962C8B-B14F-4D97-AF65-F5344CB8AC3E}">
        <p14:creationId xmlns:p14="http://schemas.microsoft.com/office/powerpoint/2010/main" val="4041973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E0B47B-4459-6FDF-B001-2FA873FAFEE2}"/>
              </a:ext>
            </a:extLst>
          </p:cNvPr>
          <p:cNvSpPr txBox="1"/>
          <p:nvPr/>
        </p:nvSpPr>
        <p:spPr>
          <a:xfrm>
            <a:off x="1334180" y="392226"/>
            <a:ext cx="4027714"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Conclusion</a:t>
            </a:r>
          </a:p>
        </p:txBody>
      </p:sp>
      <p:sp>
        <p:nvSpPr>
          <p:cNvPr id="3" name="TextBox 2">
            <a:extLst>
              <a:ext uri="{FF2B5EF4-FFF2-40B4-BE49-F238E27FC236}">
                <a16:creationId xmlns:a16="http://schemas.microsoft.com/office/drawing/2014/main" id="{AEFA91A5-A1BA-1621-C5C8-FC0722A56B5D}"/>
              </a:ext>
            </a:extLst>
          </p:cNvPr>
          <p:cNvSpPr txBox="1"/>
          <p:nvPr/>
        </p:nvSpPr>
        <p:spPr>
          <a:xfrm>
            <a:off x="1339974" y="766386"/>
            <a:ext cx="553014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My chosen theory, Bowlby, is a useful and a practical theory</a:t>
            </a:r>
          </a:p>
          <a:p>
            <a:pPr marL="285750" indent="-285750">
              <a:buFont typeface="Arial"/>
              <a:buChar char="•"/>
            </a:pPr>
            <a:r>
              <a:rPr lang="en-GB"/>
              <a:t>It explains the importance of healthy early childhood attachments and the consequences if likewise</a:t>
            </a:r>
          </a:p>
          <a:p>
            <a:pPr marL="285750" indent="-285750">
              <a:buFont typeface="Arial"/>
              <a:buChar char="•"/>
            </a:pPr>
            <a:r>
              <a:rPr lang="en-GB"/>
              <a:t>It allows in depth understanding into a child's behaviour and bonds as a child with their primary caregiver as well as others</a:t>
            </a:r>
          </a:p>
          <a:p>
            <a:pPr marL="285750" indent="-285750">
              <a:buFont typeface="Arial"/>
              <a:buChar char="•"/>
            </a:pPr>
            <a:r>
              <a:rPr lang="en-GB"/>
              <a:t>It allows the reader to give a better insight of the outcomes a child could face in adulthood, dependant on their personal life experiences as a child</a:t>
            </a:r>
          </a:p>
          <a:p>
            <a:pPr marL="285750" indent="-285750">
              <a:buFont typeface="Arial"/>
              <a:buChar char="•"/>
            </a:pPr>
            <a:r>
              <a:rPr lang="en-GB"/>
              <a:t>It helps to promote secure and healthy relationships</a:t>
            </a:r>
          </a:p>
          <a:p>
            <a:pPr marL="285750" indent="-285750">
              <a:buFont typeface="Arial"/>
              <a:buChar char="•"/>
            </a:pPr>
            <a:r>
              <a:rPr lang="en-GB"/>
              <a:t>It could also promote solutions to unhealthy bonding</a:t>
            </a:r>
          </a:p>
          <a:p>
            <a:pPr marL="285750" indent="-285750">
              <a:buFont typeface="Arial"/>
              <a:buChar char="•"/>
            </a:pPr>
            <a:endParaRPr lang="en-GB"/>
          </a:p>
          <a:p>
            <a:endParaRPr lang="en-GB"/>
          </a:p>
          <a:p>
            <a:pPr marL="285750" indent="-285750">
              <a:buFont typeface="Arial"/>
              <a:buChar char="•"/>
            </a:pPr>
            <a:endParaRPr lang="en-GB"/>
          </a:p>
          <a:p>
            <a:pPr marL="285750" indent="-285750">
              <a:buFont typeface="Arial"/>
              <a:buChar char="•"/>
            </a:pPr>
            <a:endParaRPr lang="en-GB"/>
          </a:p>
        </p:txBody>
      </p:sp>
      <p:sp>
        <p:nvSpPr>
          <p:cNvPr id="4" name="TextBox 3">
            <a:extLst>
              <a:ext uri="{FF2B5EF4-FFF2-40B4-BE49-F238E27FC236}">
                <a16:creationId xmlns:a16="http://schemas.microsoft.com/office/drawing/2014/main" id="{69441D9C-7519-CBEA-000E-476B9F024499}"/>
              </a:ext>
            </a:extLst>
          </p:cNvPr>
          <p:cNvSpPr txBox="1"/>
          <p:nvPr/>
        </p:nvSpPr>
        <p:spPr>
          <a:xfrm>
            <a:off x="7420101" y="394785"/>
            <a:ext cx="3684044"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Bowlby's theory and Jenny:</a:t>
            </a:r>
          </a:p>
          <a:p>
            <a:endParaRPr lang="en-GB"/>
          </a:p>
          <a:p>
            <a:r>
              <a:rPr lang="en-GB"/>
              <a:t>In relation to Jenny, Bowlby's attachment theory is a perfect and practical theory to be able to analyse the impact it is having and will have in her adulthood. His theory highlights the importance to have healthy and secure bonds and attachments early on in life. Due to the fact that Jenny has had so many responsibilities on her at such a young age, it has affected her in many aspects; friendships, education, future aspirations and emotionally. Bowlby's theory clearly implies that support is needed with children who have difficult early childhood bonds, Jenny's case study proving this. Bowlby is an excellent theory to be able to understand the impact childhood bonds have later in adulthood and highlights the importance of secure and healthy bonds, whilst Jenny's life experiences being a clear example of this.</a:t>
            </a:r>
          </a:p>
        </p:txBody>
      </p:sp>
      <p:sp>
        <p:nvSpPr>
          <p:cNvPr id="5" name="TextBox 4">
            <a:extLst>
              <a:ext uri="{FF2B5EF4-FFF2-40B4-BE49-F238E27FC236}">
                <a16:creationId xmlns:a16="http://schemas.microsoft.com/office/drawing/2014/main" id="{EC5B3CFB-1BE7-84C9-C878-E30914E98A45}"/>
              </a:ext>
            </a:extLst>
          </p:cNvPr>
          <p:cNvSpPr txBox="1"/>
          <p:nvPr/>
        </p:nvSpPr>
        <p:spPr>
          <a:xfrm>
            <a:off x="709334" y="4008616"/>
            <a:ext cx="668100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Psychology is extremely beneficial in Health and Social Care. It allows for further understanding in ways care to patients can be more beneficial and person-centred as the psychology aspect will reveal further in-depth aspects. Psychology will give further understanding in a patient's thoughts, feelings, actions, and behaviours and therefore allowing Health and Social Care staff to produce a beneficial and effective treatment/care plan. It will improve patient care and satisfaction as staff will be able to empathise more and in depth. Overall, psychology is an extremely useful tool within Health and Social Care </a:t>
            </a:r>
            <a:r>
              <a:rPr lang="en-GB"/>
              <a:t>and promotes and allows positive outcomes and changes.</a:t>
            </a:r>
            <a:endParaRPr lang="en-GB" dirty="0"/>
          </a:p>
        </p:txBody>
      </p:sp>
    </p:spTree>
    <p:extLst>
      <p:ext uri="{BB962C8B-B14F-4D97-AF65-F5344CB8AC3E}">
        <p14:creationId xmlns:p14="http://schemas.microsoft.com/office/powerpoint/2010/main" val="1714773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7549D0-6A1C-8C09-D9B0-0740756E9BD0}"/>
              </a:ext>
            </a:extLst>
          </p:cNvPr>
          <p:cNvSpPr txBox="1"/>
          <p:nvPr/>
        </p:nvSpPr>
        <p:spPr>
          <a:xfrm>
            <a:off x="1086557" y="620545"/>
            <a:ext cx="1046288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r>
              <a:rPr lang="en-GB">
                <a:ea typeface="+mn-lt"/>
                <a:cs typeface="+mn-lt"/>
              </a:rPr>
              <a:t>Cherry, K. (2026) </a:t>
            </a:r>
            <a:r>
              <a:rPr lang="en-GB" i="1">
                <a:ea typeface="+mn-lt"/>
                <a:cs typeface="+mn-lt"/>
              </a:rPr>
              <a:t>What is Attachment Theory. </a:t>
            </a:r>
            <a:r>
              <a:rPr lang="en-GB">
                <a:ea typeface="+mn-lt"/>
                <a:cs typeface="+mn-lt"/>
              </a:rPr>
              <a:t>Available at: </a:t>
            </a:r>
            <a:r>
              <a:rPr lang="en-GB" dirty="0">
                <a:ea typeface="+mn-lt"/>
                <a:cs typeface="+mn-lt"/>
                <a:hlinkClick r:id="rId2"/>
              </a:rPr>
              <a:t>https://www.verywellmind.com/what-is-attachment-theory-2795337</a:t>
            </a:r>
            <a:r>
              <a:rPr lang="en-GB">
                <a:ea typeface="+mn-lt"/>
                <a:cs typeface="+mn-lt"/>
              </a:rPr>
              <a:t> (Accessed: 13 February 2026).</a:t>
            </a:r>
          </a:p>
          <a:p>
            <a:endParaRPr lang="en-GB" dirty="0">
              <a:ea typeface="+mn-lt"/>
              <a:cs typeface="+mn-lt"/>
            </a:endParaRPr>
          </a:p>
          <a:p>
            <a:r>
              <a:rPr lang="en-GB" dirty="0">
                <a:ea typeface="+mn-lt"/>
                <a:cs typeface="+mn-lt"/>
              </a:rPr>
              <a:t>Cornell, D. (2024) </a:t>
            </a:r>
            <a:r>
              <a:rPr lang="en-GB" i="1" dirty="0">
                <a:ea typeface="+mn-lt"/>
                <a:cs typeface="+mn-lt"/>
              </a:rPr>
              <a:t>4 Stages Of Attachment Explained! (Bowlby's Theory). </a:t>
            </a:r>
            <a:r>
              <a:rPr lang="en-GB" dirty="0">
                <a:ea typeface="+mn-lt"/>
                <a:cs typeface="+mn-lt"/>
              </a:rPr>
              <a:t>Available at:</a:t>
            </a:r>
            <a:r>
              <a:rPr lang="en-GB" i="1" dirty="0">
                <a:ea typeface="+mn-lt"/>
                <a:cs typeface="+mn-lt"/>
              </a:rPr>
              <a:t> </a:t>
            </a:r>
            <a:r>
              <a:rPr lang="en-GB" dirty="0">
                <a:ea typeface="+mn-lt"/>
                <a:cs typeface="+mn-lt"/>
                <a:hlinkClick r:id="rId3"/>
              </a:rPr>
              <a:t>https://helpfulprofessor.com/stages-of-attachment/</a:t>
            </a:r>
            <a:r>
              <a:rPr lang="en-GB">
                <a:ea typeface="+mn-lt"/>
                <a:cs typeface="+mn-lt"/>
              </a:rPr>
              <a:t> (Accessed: 14 February 2026).</a:t>
            </a:r>
            <a:endParaRPr lang="en-GB"/>
          </a:p>
          <a:p>
            <a:endParaRPr lang="en-GB" dirty="0">
              <a:ea typeface="+mn-lt"/>
              <a:cs typeface="+mn-lt"/>
            </a:endParaRPr>
          </a:p>
          <a:p>
            <a:r>
              <a:rPr lang="en-GB" dirty="0">
                <a:ea typeface="+mn-lt"/>
                <a:cs typeface="+mn-lt"/>
              </a:rPr>
              <a:t>Early Years TV (no date) </a:t>
            </a:r>
            <a:r>
              <a:rPr lang="en-GB" i="1" dirty="0">
                <a:ea typeface="+mn-lt"/>
                <a:cs typeface="+mn-lt"/>
              </a:rPr>
              <a:t>John Bowlby's Attachment Theory and Development.</a:t>
            </a:r>
            <a:r>
              <a:rPr lang="en-GB" dirty="0">
                <a:ea typeface="+mn-lt"/>
                <a:cs typeface="+mn-lt"/>
              </a:rPr>
              <a:t> Available at: </a:t>
            </a:r>
            <a:r>
              <a:rPr lang="en-GB" dirty="0">
                <a:ea typeface="+mn-lt"/>
                <a:cs typeface="+mn-lt"/>
                <a:hlinkClick r:id="rId4"/>
              </a:rPr>
              <a:t>https://www.earlyyears.tv/john-bowlbys-attachment-theory-and-developmental-phases</a:t>
            </a:r>
            <a:r>
              <a:rPr lang="en-GB">
                <a:ea typeface="+mn-lt"/>
                <a:cs typeface="+mn-lt"/>
              </a:rPr>
              <a:t> (Accessed: 15 February 2026).</a:t>
            </a:r>
          </a:p>
          <a:p>
            <a:endParaRPr lang="en-GB" dirty="0">
              <a:ea typeface="+mn-lt"/>
              <a:cs typeface="+mn-lt"/>
            </a:endParaRPr>
          </a:p>
          <a:p>
            <a:r>
              <a:rPr lang="en-GB">
                <a:highlight>
                  <a:srgbClr val="FBFBFB"/>
                </a:highlight>
                <a:ea typeface="+mn-lt"/>
                <a:cs typeface="+mn-lt"/>
              </a:rPr>
              <a:t>Holmes, J. (2014) </a:t>
            </a:r>
            <a:r>
              <a:rPr lang="en-GB" i="1">
                <a:highlight>
                  <a:srgbClr val="FBFBFB"/>
                </a:highlight>
                <a:ea typeface="+mn-lt"/>
                <a:cs typeface="+mn-lt"/>
              </a:rPr>
              <a:t>John Bowlby and Attachment Theory</a:t>
            </a:r>
            <a:r>
              <a:rPr lang="en-GB">
                <a:highlight>
                  <a:srgbClr val="FBFBFB"/>
                </a:highlight>
                <a:ea typeface="+mn-lt"/>
                <a:cs typeface="+mn-lt"/>
              </a:rPr>
              <a:t>. 2nd edition. Taylor &amp; Francis Group.</a:t>
            </a:r>
            <a:endParaRPr lang="en-GB"/>
          </a:p>
          <a:p>
            <a:endParaRPr lang="en-GB" dirty="0">
              <a:ea typeface="+mn-lt"/>
              <a:cs typeface="+mn-lt"/>
            </a:endParaRPr>
          </a:p>
          <a:p>
            <a:r>
              <a:rPr lang="en-GB">
                <a:ea typeface="+mn-lt"/>
                <a:cs typeface="+mn-lt"/>
              </a:rPr>
              <a:t>IDRlabs.com (2026) </a:t>
            </a:r>
            <a:r>
              <a:rPr lang="en-GB" i="1">
                <a:ea typeface="+mn-lt"/>
                <a:cs typeface="+mn-lt"/>
              </a:rPr>
              <a:t>Attachment Styles: Overview. </a:t>
            </a:r>
            <a:r>
              <a:rPr lang="en-GB">
                <a:ea typeface="+mn-lt"/>
                <a:cs typeface="+mn-lt"/>
              </a:rPr>
              <a:t>Available at:</a:t>
            </a:r>
            <a:r>
              <a:rPr lang="en-GB" i="1" dirty="0">
                <a:ea typeface="+mn-lt"/>
                <a:cs typeface="+mn-lt"/>
              </a:rPr>
              <a:t> </a:t>
            </a:r>
            <a:r>
              <a:rPr lang="en-GB" dirty="0">
                <a:ea typeface="+mn-lt"/>
                <a:cs typeface="+mn-lt"/>
                <a:hlinkClick r:id="rId5"/>
              </a:rPr>
              <a:t>https://www.idrlabs.com/attachment-styles-overview.php</a:t>
            </a:r>
            <a:r>
              <a:rPr lang="en-GB" dirty="0">
                <a:ea typeface="+mn-lt"/>
                <a:cs typeface="+mn-lt"/>
              </a:rPr>
              <a:t> </a:t>
            </a:r>
            <a:r>
              <a:rPr lang="en-GB">
                <a:ea typeface="+mn-lt"/>
                <a:cs typeface="+mn-lt"/>
              </a:rPr>
              <a:t>(Accessed: 13 February 2026).</a:t>
            </a:r>
            <a:endParaRPr lang="en-GB"/>
          </a:p>
          <a:p>
            <a:endParaRPr lang="en-GB" dirty="0">
              <a:ea typeface="+mn-lt"/>
              <a:cs typeface="+mn-lt"/>
            </a:endParaRPr>
          </a:p>
          <a:p>
            <a:r>
              <a:rPr lang="en-GB">
                <a:ea typeface="+mn-lt"/>
                <a:cs typeface="+mn-lt"/>
              </a:rPr>
              <a:t>McGarvie, S. (2024) </a:t>
            </a:r>
            <a:r>
              <a:rPr lang="en-GB" i="1">
                <a:ea typeface="+mn-lt"/>
                <a:cs typeface="+mn-lt"/>
              </a:rPr>
              <a:t>Attachment Theory, Bowlby's Stages &amp; Attachment Styles. </a:t>
            </a:r>
            <a:r>
              <a:rPr lang="en-GB">
                <a:ea typeface="+mn-lt"/>
                <a:cs typeface="+mn-lt"/>
              </a:rPr>
              <a:t>Available at:</a:t>
            </a:r>
            <a:r>
              <a:rPr lang="en-GB" i="1" dirty="0">
                <a:ea typeface="+mn-lt"/>
                <a:cs typeface="+mn-lt"/>
              </a:rPr>
              <a:t> </a:t>
            </a:r>
            <a:r>
              <a:rPr lang="en-GB" dirty="0">
                <a:ea typeface="+mn-lt"/>
                <a:cs typeface="+mn-lt"/>
                <a:hlinkClick r:id="rId6"/>
              </a:rPr>
              <a:t>https://positivepsychology.com/attachment-theory/#bowlbys-attachment-theory</a:t>
            </a:r>
            <a:r>
              <a:rPr lang="en-GB">
                <a:ea typeface="Lato"/>
                <a:cs typeface="Lato"/>
              </a:rPr>
              <a:t> (Accessed: 13 February 2026).</a:t>
            </a:r>
            <a:endParaRPr lang="en-GB">
              <a:latin typeface="Univers Condensed Light"/>
              <a:ea typeface="Lato"/>
              <a:cs typeface="Lato"/>
            </a:endParaRPr>
          </a:p>
          <a:p>
            <a:endParaRPr lang="en-GB">
              <a:ea typeface="Lato"/>
              <a:cs typeface="Lato"/>
            </a:endParaRPr>
          </a:p>
          <a:p>
            <a:endParaRPr lang="en-GB">
              <a:ea typeface="Lato"/>
              <a:cs typeface="Lato"/>
            </a:endParaRPr>
          </a:p>
        </p:txBody>
      </p:sp>
      <p:sp>
        <p:nvSpPr>
          <p:cNvPr id="3" name="TextBox 2">
            <a:extLst>
              <a:ext uri="{FF2B5EF4-FFF2-40B4-BE49-F238E27FC236}">
                <a16:creationId xmlns:a16="http://schemas.microsoft.com/office/drawing/2014/main" id="{1574B983-0CBF-B6C3-4642-3A823C1E3BEA}"/>
              </a:ext>
            </a:extLst>
          </p:cNvPr>
          <p:cNvSpPr txBox="1"/>
          <p:nvPr/>
        </p:nvSpPr>
        <p:spPr>
          <a:xfrm>
            <a:off x="1088310" y="380323"/>
            <a:ext cx="39079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t>References</a:t>
            </a:r>
          </a:p>
        </p:txBody>
      </p:sp>
    </p:spTree>
    <p:extLst>
      <p:ext uri="{BB962C8B-B14F-4D97-AF65-F5344CB8AC3E}">
        <p14:creationId xmlns:p14="http://schemas.microsoft.com/office/powerpoint/2010/main" val="2310707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8DCDA-E50D-114F-E526-6750A65C5DE4}"/>
              </a:ext>
            </a:extLst>
          </p:cNvPr>
          <p:cNvSpPr txBox="1"/>
          <p:nvPr/>
        </p:nvSpPr>
        <p:spPr>
          <a:xfrm>
            <a:off x="1470056" y="573629"/>
            <a:ext cx="9764880"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References</a:t>
            </a:r>
          </a:p>
          <a:p>
            <a:endParaRPr lang="en-GB" sz="2800" b="1" dirty="0"/>
          </a:p>
          <a:p>
            <a:r>
              <a:rPr lang="en-GB"/>
              <a:t>McLeod, S. (2007) </a:t>
            </a:r>
            <a:r>
              <a:rPr lang="en-GB" i="1"/>
              <a:t>Bowlby's Attachment Theory. </a:t>
            </a:r>
            <a:r>
              <a:rPr lang="en-GB"/>
              <a:t>Available at: </a:t>
            </a:r>
            <a:r>
              <a:rPr lang="en-GB" dirty="0">
                <a:hlinkClick r:id="rId2"/>
              </a:rPr>
              <a:t>https://highgatecounselling.org.uk/wp-content/uploads/2025/05/CT3-Paper-6-Bowlbys-Attachment-Theory.pdf</a:t>
            </a:r>
            <a:r>
              <a:rPr lang="en-GB"/>
              <a:t> (Accessed: 13 February 2026).</a:t>
            </a:r>
          </a:p>
          <a:p>
            <a:endParaRPr lang="en-GB" dirty="0"/>
          </a:p>
          <a:p>
            <a:r>
              <a:rPr lang="en-GB" dirty="0"/>
              <a:t>Robledo, J., Cross, I., Bayona, L., </a:t>
            </a:r>
            <a:r>
              <a:rPr lang="en-GB" dirty="0" err="1"/>
              <a:t>Demogeot</a:t>
            </a:r>
            <a:r>
              <a:rPr lang="en-GB" dirty="0"/>
              <a:t>, N. (2022) 'Conceptual Analysis'. </a:t>
            </a:r>
            <a:r>
              <a:rPr lang="en-GB" i="1" dirty="0"/>
              <a:t>Back to basics: A re-evaluation of the relevance of imprinting in the genesis of Bowlby's attachment theory,</a:t>
            </a:r>
            <a:r>
              <a:rPr lang="en-GB" dirty="0"/>
              <a:t> Volume(13) Available at:</a:t>
            </a:r>
            <a:r>
              <a:rPr lang="en-GB" i="1" dirty="0"/>
              <a:t> </a:t>
            </a:r>
            <a:r>
              <a:rPr lang="en-GB" dirty="0">
                <a:hlinkClick r:id="rId3"/>
              </a:rPr>
              <a:t>https://www.frontiersin.org/journals/psychology/articles/10.3389/fpsyg.2022.1033746/full</a:t>
            </a:r>
            <a:r>
              <a:rPr lang="en-GB" dirty="0"/>
              <a:t> (Accessed: 14 February 2026).</a:t>
            </a:r>
          </a:p>
          <a:p>
            <a:endParaRPr lang="en-GB" dirty="0"/>
          </a:p>
          <a:p>
            <a:r>
              <a:rPr lang="en-GB" dirty="0"/>
              <a:t>Shaver, P. R., and Fraley, R. C. (2008) 'Attachment, loss, and grief: Bowlby's views and current controversies'. </a:t>
            </a:r>
            <a:r>
              <a:rPr lang="en-GB" i="1" dirty="0"/>
              <a:t>Handbook of Attachment: Theory, research and clinical applications (second ed., pp. 48-77). </a:t>
            </a:r>
            <a:r>
              <a:rPr lang="en-GB" dirty="0"/>
              <a:t>Available at:</a:t>
            </a:r>
            <a:r>
              <a:rPr lang="en-GB" i="1" dirty="0"/>
              <a:t> </a:t>
            </a:r>
            <a:r>
              <a:rPr lang="en-GB" dirty="0">
                <a:ea typeface="+mn-lt"/>
                <a:cs typeface="+mn-lt"/>
                <a:hlinkClick r:id="rId4"/>
              </a:rPr>
              <a:t>https://psycnet.apa.org/record/2008-13837-003</a:t>
            </a:r>
            <a:r>
              <a:rPr lang="en-GB" dirty="0">
                <a:ea typeface="+mn-lt"/>
                <a:cs typeface="+mn-lt"/>
              </a:rPr>
              <a:t> (Accessed: 15 February 2026)</a:t>
            </a:r>
          </a:p>
          <a:p>
            <a:endParaRPr lang="en-GB" dirty="0">
              <a:ea typeface="+mn-lt"/>
              <a:cs typeface="+mn-lt"/>
            </a:endParaRPr>
          </a:p>
          <a:p>
            <a:endParaRPr lang="en-GB" sz="2800" dirty="0"/>
          </a:p>
          <a:p>
            <a:endParaRPr lang="en-GB" dirty="0"/>
          </a:p>
          <a:p>
            <a:endParaRPr lang="en-GB" sz="2800" b="1" dirty="0"/>
          </a:p>
        </p:txBody>
      </p:sp>
    </p:spTree>
    <p:extLst>
      <p:ext uri="{BB962C8B-B14F-4D97-AF65-F5344CB8AC3E}">
        <p14:creationId xmlns:p14="http://schemas.microsoft.com/office/powerpoint/2010/main" val="2508738572"/>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AngleLinesVTI</vt:lpstr>
      <vt:lpstr>LCHS4010 component 1 psychology in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472</cp:revision>
  <dcterms:created xsi:type="dcterms:W3CDTF">2026-02-10T15:59:52Z</dcterms:created>
  <dcterms:modified xsi:type="dcterms:W3CDTF">2026-02-16T05:55:40Z</dcterms:modified>
</cp:coreProperties>
</file>