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4"/>
  </p:sldMasterIdLst>
  <p:notesMasterIdLst>
    <p:notesMasterId r:id="rId12"/>
  </p:notesMasterIdLst>
  <p:handoutMasterIdLst>
    <p:handoutMasterId r:id="rId13"/>
  </p:handoutMasterIdLst>
  <p:sldIdLst>
    <p:sldId id="256" r:id="rId5"/>
    <p:sldId id="261" r:id="rId6"/>
    <p:sldId id="262" r:id="rId7"/>
    <p:sldId id="257" r:id="rId8"/>
    <p:sldId id="260" r:id="rId9"/>
    <p:sldId id="263" r:id="rId10"/>
    <p:sldId id="264" r:id="rId11"/>
  </p:sldIdLst>
  <p:sldSz cx="12192000" cy="6858000"/>
  <p:notesSz cx="6858000" cy="9144000"/>
  <p:defaultTextStyle>
    <a:defPPr rtl="0"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F90E74D-B1AB-4D26-875C-952ED6AF1E86}">
          <p14:sldIdLst>
            <p14:sldId id="256"/>
          </p14:sldIdLst>
        </p14:section>
        <p14:section name="Untitled Section" id="{B54D12D8-0671-453D-9D32-26C7254ED7C3}">
          <p14:sldIdLst>
            <p14:sldId id="261"/>
            <p14:sldId id="262"/>
            <p14:sldId id="257"/>
            <p14:sldId id="260"/>
            <p14:sldId id="263"/>
            <p14:sldId id="264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 autoAdjust="0"/>
  </p:normalViewPr>
  <p:slideViewPr>
    <p:cSldViewPr snapToGrid="0">
      <p:cViewPr varScale="1">
        <p:scale>
          <a:sx n="70" d="100"/>
          <a:sy n="70" d="100"/>
        </p:scale>
        <p:origin x="738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804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B0EA50-5451-4E04-A6E2-9ABDAC3703FD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C8798AB-EB3A-417D-8286-0805933FE9CF}">
      <dgm:prSet/>
      <dgm:spPr/>
      <dgm:t>
        <a:bodyPr/>
        <a:lstStyle/>
        <a:p>
          <a:r>
            <a:rPr lang="en-US"/>
            <a:t>PESTEL</a:t>
          </a:r>
        </a:p>
      </dgm:t>
    </dgm:pt>
    <dgm:pt modelId="{5F3E7973-F00B-46F7-A8F1-7836D355B45F}" type="parTrans" cxnId="{A7E7D76B-6EAF-4CD6-B1B9-DD309026E9D1}">
      <dgm:prSet/>
      <dgm:spPr/>
      <dgm:t>
        <a:bodyPr/>
        <a:lstStyle/>
        <a:p>
          <a:endParaRPr lang="en-US"/>
        </a:p>
      </dgm:t>
    </dgm:pt>
    <dgm:pt modelId="{08BE632D-D969-47F4-9553-002CC332EF34}" type="sibTrans" cxnId="{A7E7D76B-6EAF-4CD6-B1B9-DD309026E9D1}">
      <dgm:prSet/>
      <dgm:spPr/>
      <dgm:t>
        <a:bodyPr/>
        <a:lstStyle/>
        <a:p>
          <a:endParaRPr lang="en-US"/>
        </a:p>
      </dgm:t>
    </dgm:pt>
    <dgm:pt modelId="{F7DF0E57-FA1A-4F9F-A0DD-A1B5190FA5E1}">
      <dgm:prSet/>
      <dgm:spPr/>
      <dgm:t>
        <a:bodyPr/>
        <a:lstStyle/>
        <a:p>
          <a:r>
            <a:rPr lang="en-US"/>
            <a:t>FISHBONE</a:t>
          </a:r>
        </a:p>
      </dgm:t>
    </dgm:pt>
    <dgm:pt modelId="{5A3999F0-61F3-49F7-836B-6EBA71905453}" type="parTrans" cxnId="{BB68786D-7B49-41BA-9EA5-60446B6B9F85}">
      <dgm:prSet/>
      <dgm:spPr/>
      <dgm:t>
        <a:bodyPr/>
        <a:lstStyle/>
        <a:p>
          <a:endParaRPr lang="en-US"/>
        </a:p>
      </dgm:t>
    </dgm:pt>
    <dgm:pt modelId="{21CC88EA-411D-45FA-87F6-0C2207B3151B}" type="sibTrans" cxnId="{BB68786D-7B49-41BA-9EA5-60446B6B9F85}">
      <dgm:prSet/>
      <dgm:spPr/>
      <dgm:t>
        <a:bodyPr/>
        <a:lstStyle/>
        <a:p>
          <a:endParaRPr lang="en-US"/>
        </a:p>
      </dgm:t>
    </dgm:pt>
    <dgm:pt modelId="{95FA8285-42E2-4F60-8368-1DD2DA2735B8}" type="pres">
      <dgm:prSet presAssocID="{5EB0EA50-5451-4E04-A6E2-9ABDAC3703F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5477CFC-3F27-4FC7-B413-8B3E9A0E556A}" type="pres">
      <dgm:prSet presAssocID="{0C8798AB-EB3A-417D-8286-0805933FE9CF}" presName="hierRoot1" presStyleCnt="0"/>
      <dgm:spPr/>
    </dgm:pt>
    <dgm:pt modelId="{B3C6A725-D4E3-4A88-99A3-24FCF6F89FE4}" type="pres">
      <dgm:prSet presAssocID="{0C8798AB-EB3A-417D-8286-0805933FE9CF}" presName="composite" presStyleCnt="0"/>
      <dgm:spPr/>
    </dgm:pt>
    <dgm:pt modelId="{88C2D6E7-691B-46F0-BD0D-BD80638AE2C4}" type="pres">
      <dgm:prSet presAssocID="{0C8798AB-EB3A-417D-8286-0805933FE9CF}" presName="background" presStyleLbl="node0" presStyleIdx="0" presStyleCnt="2"/>
      <dgm:spPr/>
    </dgm:pt>
    <dgm:pt modelId="{6796E2B4-0905-4664-9497-2FBF61FA1575}" type="pres">
      <dgm:prSet presAssocID="{0C8798AB-EB3A-417D-8286-0805933FE9CF}" presName="text" presStyleLbl="fgAcc0" presStyleIdx="0" presStyleCnt="2">
        <dgm:presLayoutVars>
          <dgm:chPref val="3"/>
        </dgm:presLayoutVars>
      </dgm:prSet>
      <dgm:spPr/>
    </dgm:pt>
    <dgm:pt modelId="{61A6FD61-9C72-4E44-8DED-F5ADDEB0CBF6}" type="pres">
      <dgm:prSet presAssocID="{0C8798AB-EB3A-417D-8286-0805933FE9CF}" presName="hierChild2" presStyleCnt="0"/>
      <dgm:spPr/>
    </dgm:pt>
    <dgm:pt modelId="{54FF9AF2-22E3-4962-B7B8-593BE657D159}" type="pres">
      <dgm:prSet presAssocID="{F7DF0E57-FA1A-4F9F-A0DD-A1B5190FA5E1}" presName="hierRoot1" presStyleCnt="0"/>
      <dgm:spPr/>
    </dgm:pt>
    <dgm:pt modelId="{99E0ED7B-BEC0-41C5-9179-E10ECDB9A7FB}" type="pres">
      <dgm:prSet presAssocID="{F7DF0E57-FA1A-4F9F-A0DD-A1B5190FA5E1}" presName="composite" presStyleCnt="0"/>
      <dgm:spPr/>
    </dgm:pt>
    <dgm:pt modelId="{98A73729-2F6C-4BB9-AB3A-5EA4E75CF709}" type="pres">
      <dgm:prSet presAssocID="{F7DF0E57-FA1A-4F9F-A0DD-A1B5190FA5E1}" presName="background" presStyleLbl="node0" presStyleIdx="1" presStyleCnt="2"/>
      <dgm:spPr/>
    </dgm:pt>
    <dgm:pt modelId="{3CF8C28D-EC0C-43EC-B875-60F07FF59835}" type="pres">
      <dgm:prSet presAssocID="{F7DF0E57-FA1A-4F9F-A0DD-A1B5190FA5E1}" presName="text" presStyleLbl="fgAcc0" presStyleIdx="1" presStyleCnt="2">
        <dgm:presLayoutVars>
          <dgm:chPref val="3"/>
        </dgm:presLayoutVars>
      </dgm:prSet>
      <dgm:spPr/>
    </dgm:pt>
    <dgm:pt modelId="{C5136C0E-9423-47B1-AB7E-3FC2783B5D67}" type="pres">
      <dgm:prSet presAssocID="{F7DF0E57-FA1A-4F9F-A0DD-A1B5190FA5E1}" presName="hierChild2" presStyleCnt="0"/>
      <dgm:spPr/>
    </dgm:pt>
  </dgm:ptLst>
  <dgm:cxnLst>
    <dgm:cxn modelId="{949B571F-D674-4AA5-8561-7B0E21DCC8F4}" type="presOf" srcId="{0C8798AB-EB3A-417D-8286-0805933FE9CF}" destId="{6796E2B4-0905-4664-9497-2FBF61FA1575}" srcOrd="0" destOrd="0" presId="urn:microsoft.com/office/officeart/2005/8/layout/hierarchy1"/>
    <dgm:cxn modelId="{A9D7362E-C05B-437F-8F27-604FFC83D351}" type="presOf" srcId="{5EB0EA50-5451-4E04-A6E2-9ABDAC3703FD}" destId="{95FA8285-42E2-4F60-8368-1DD2DA2735B8}" srcOrd="0" destOrd="0" presId="urn:microsoft.com/office/officeart/2005/8/layout/hierarchy1"/>
    <dgm:cxn modelId="{A7E7D76B-6EAF-4CD6-B1B9-DD309026E9D1}" srcId="{5EB0EA50-5451-4E04-A6E2-9ABDAC3703FD}" destId="{0C8798AB-EB3A-417D-8286-0805933FE9CF}" srcOrd="0" destOrd="0" parTransId="{5F3E7973-F00B-46F7-A8F1-7836D355B45F}" sibTransId="{08BE632D-D969-47F4-9553-002CC332EF34}"/>
    <dgm:cxn modelId="{BB68786D-7B49-41BA-9EA5-60446B6B9F85}" srcId="{5EB0EA50-5451-4E04-A6E2-9ABDAC3703FD}" destId="{F7DF0E57-FA1A-4F9F-A0DD-A1B5190FA5E1}" srcOrd="1" destOrd="0" parTransId="{5A3999F0-61F3-49F7-836B-6EBA71905453}" sibTransId="{21CC88EA-411D-45FA-87F6-0C2207B3151B}"/>
    <dgm:cxn modelId="{D952F0F4-2D24-4997-98C9-BD0FD89ED6A0}" type="presOf" srcId="{F7DF0E57-FA1A-4F9F-A0DD-A1B5190FA5E1}" destId="{3CF8C28D-EC0C-43EC-B875-60F07FF59835}" srcOrd="0" destOrd="0" presId="urn:microsoft.com/office/officeart/2005/8/layout/hierarchy1"/>
    <dgm:cxn modelId="{57DF1E26-9638-4792-8A9F-AB45E15836CF}" type="presParOf" srcId="{95FA8285-42E2-4F60-8368-1DD2DA2735B8}" destId="{35477CFC-3F27-4FC7-B413-8B3E9A0E556A}" srcOrd="0" destOrd="0" presId="urn:microsoft.com/office/officeart/2005/8/layout/hierarchy1"/>
    <dgm:cxn modelId="{69A1FAA2-43BF-444A-9B25-A29773901613}" type="presParOf" srcId="{35477CFC-3F27-4FC7-B413-8B3E9A0E556A}" destId="{B3C6A725-D4E3-4A88-99A3-24FCF6F89FE4}" srcOrd="0" destOrd="0" presId="urn:microsoft.com/office/officeart/2005/8/layout/hierarchy1"/>
    <dgm:cxn modelId="{626C9668-BCE6-40BD-A808-C93B5D89EB2B}" type="presParOf" srcId="{B3C6A725-D4E3-4A88-99A3-24FCF6F89FE4}" destId="{88C2D6E7-691B-46F0-BD0D-BD80638AE2C4}" srcOrd="0" destOrd="0" presId="urn:microsoft.com/office/officeart/2005/8/layout/hierarchy1"/>
    <dgm:cxn modelId="{13764BB2-01D7-49B1-A5CA-3F748F8832F0}" type="presParOf" srcId="{B3C6A725-D4E3-4A88-99A3-24FCF6F89FE4}" destId="{6796E2B4-0905-4664-9497-2FBF61FA1575}" srcOrd="1" destOrd="0" presId="urn:microsoft.com/office/officeart/2005/8/layout/hierarchy1"/>
    <dgm:cxn modelId="{145D4368-057A-4D81-8754-B3BF7E07A1CD}" type="presParOf" srcId="{35477CFC-3F27-4FC7-B413-8B3E9A0E556A}" destId="{61A6FD61-9C72-4E44-8DED-F5ADDEB0CBF6}" srcOrd="1" destOrd="0" presId="urn:microsoft.com/office/officeart/2005/8/layout/hierarchy1"/>
    <dgm:cxn modelId="{68E8D886-101D-4A4D-8B36-FA90539F540E}" type="presParOf" srcId="{95FA8285-42E2-4F60-8368-1DD2DA2735B8}" destId="{54FF9AF2-22E3-4962-B7B8-593BE657D159}" srcOrd="1" destOrd="0" presId="urn:microsoft.com/office/officeart/2005/8/layout/hierarchy1"/>
    <dgm:cxn modelId="{B45A5C57-5883-455E-9B1A-884AF57D7D5E}" type="presParOf" srcId="{54FF9AF2-22E3-4962-B7B8-593BE657D159}" destId="{99E0ED7B-BEC0-41C5-9179-E10ECDB9A7FB}" srcOrd="0" destOrd="0" presId="urn:microsoft.com/office/officeart/2005/8/layout/hierarchy1"/>
    <dgm:cxn modelId="{07E8C4C4-43ED-47EE-B9E2-D44535096607}" type="presParOf" srcId="{99E0ED7B-BEC0-41C5-9179-E10ECDB9A7FB}" destId="{98A73729-2F6C-4BB9-AB3A-5EA4E75CF709}" srcOrd="0" destOrd="0" presId="urn:microsoft.com/office/officeart/2005/8/layout/hierarchy1"/>
    <dgm:cxn modelId="{F29B4F0B-E8E7-4A2A-8FB8-CAE4C45FDD39}" type="presParOf" srcId="{99E0ED7B-BEC0-41C5-9179-E10ECDB9A7FB}" destId="{3CF8C28D-EC0C-43EC-B875-60F07FF59835}" srcOrd="1" destOrd="0" presId="urn:microsoft.com/office/officeart/2005/8/layout/hierarchy1"/>
    <dgm:cxn modelId="{E380C475-BEED-4F2D-A6B8-AE634F6E9C97}" type="presParOf" srcId="{54FF9AF2-22E3-4962-B7B8-593BE657D159}" destId="{C5136C0E-9423-47B1-AB7E-3FC2783B5D6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C48489B-3C5A-425F-B68C-7C6FF66E1912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247D4DC-7CE2-40AA-ACA3-644201270D15}">
      <dgm:prSet/>
      <dgm:spPr/>
      <dgm:t>
        <a:bodyPr/>
        <a:lstStyle/>
        <a:p>
          <a:pPr>
            <a:defRPr cap="all"/>
          </a:pPr>
          <a:r>
            <a:rPr lang="en-US" b="0" i="0"/>
            <a:t>Salary</a:t>
          </a:r>
          <a:endParaRPr lang="en-US"/>
        </a:p>
      </dgm:t>
    </dgm:pt>
    <dgm:pt modelId="{ED351541-6DFB-46D2-8FC7-B08A4EA57FAF}" type="parTrans" cxnId="{D331C9C0-4938-41E1-8557-F5EE39CA3508}">
      <dgm:prSet/>
      <dgm:spPr/>
      <dgm:t>
        <a:bodyPr/>
        <a:lstStyle/>
        <a:p>
          <a:endParaRPr lang="en-US"/>
        </a:p>
      </dgm:t>
    </dgm:pt>
    <dgm:pt modelId="{86C69FE1-337B-4373-9BDA-D4499CDFDD99}" type="sibTrans" cxnId="{D331C9C0-4938-41E1-8557-F5EE39CA3508}">
      <dgm:prSet/>
      <dgm:spPr/>
      <dgm:t>
        <a:bodyPr/>
        <a:lstStyle/>
        <a:p>
          <a:endParaRPr lang="en-US"/>
        </a:p>
      </dgm:t>
    </dgm:pt>
    <dgm:pt modelId="{6A66A301-889A-4C3E-9B9D-FC4A8CC05A6C}">
      <dgm:prSet/>
      <dgm:spPr/>
      <dgm:t>
        <a:bodyPr/>
        <a:lstStyle/>
        <a:p>
          <a:pPr>
            <a:defRPr cap="all"/>
          </a:pPr>
          <a:r>
            <a:rPr lang="en-US" b="0" i="0"/>
            <a:t>More training</a:t>
          </a:r>
          <a:endParaRPr lang="en-US"/>
        </a:p>
      </dgm:t>
    </dgm:pt>
    <dgm:pt modelId="{BCACA2C1-E251-4EC1-837D-30DC8025BF79}" type="parTrans" cxnId="{BE55A8C7-EC91-46CA-A317-88541D7DF8E9}">
      <dgm:prSet/>
      <dgm:spPr/>
      <dgm:t>
        <a:bodyPr/>
        <a:lstStyle/>
        <a:p>
          <a:endParaRPr lang="en-US"/>
        </a:p>
      </dgm:t>
    </dgm:pt>
    <dgm:pt modelId="{A39CE441-5157-4E1F-84A8-E459FF41F658}" type="sibTrans" cxnId="{BE55A8C7-EC91-46CA-A317-88541D7DF8E9}">
      <dgm:prSet/>
      <dgm:spPr/>
      <dgm:t>
        <a:bodyPr/>
        <a:lstStyle/>
        <a:p>
          <a:endParaRPr lang="en-US"/>
        </a:p>
      </dgm:t>
    </dgm:pt>
    <dgm:pt modelId="{8B4D72DF-8225-4E5F-8B64-A7C1DE170CF7}">
      <dgm:prSet/>
      <dgm:spPr/>
      <dgm:t>
        <a:bodyPr/>
        <a:lstStyle/>
        <a:p>
          <a:pPr>
            <a:defRPr cap="all"/>
          </a:pPr>
          <a:r>
            <a:rPr lang="en-US" b="0" i="0"/>
            <a:t>Motivation</a:t>
          </a:r>
          <a:endParaRPr lang="en-US"/>
        </a:p>
      </dgm:t>
    </dgm:pt>
    <dgm:pt modelId="{8DEC0774-2E7E-4C48-8FF7-CAF7E7688583}" type="parTrans" cxnId="{4BA600EC-2437-4ED0-B337-611354330AF9}">
      <dgm:prSet/>
      <dgm:spPr/>
      <dgm:t>
        <a:bodyPr/>
        <a:lstStyle/>
        <a:p>
          <a:endParaRPr lang="en-US"/>
        </a:p>
      </dgm:t>
    </dgm:pt>
    <dgm:pt modelId="{47B23ACE-FB49-4CDB-99DC-8C5BAAB3B1BA}" type="sibTrans" cxnId="{4BA600EC-2437-4ED0-B337-611354330AF9}">
      <dgm:prSet/>
      <dgm:spPr/>
      <dgm:t>
        <a:bodyPr/>
        <a:lstStyle/>
        <a:p>
          <a:endParaRPr lang="en-US"/>
        </a:p>
      </dgm:t>
    </dgm:pt>
    <dgm:pt modelId="{0A4F0B71-9367-4B4C-AC7F-948086468DBA}">
      <dgm:prSet/>
      <dgm:spPr/>
      <dgm:t>
        <a:bodyPr/>
        <a:lstStyle/>
        <a:p>
          <a:pPr>
            <a:defRPr cap="all"/>
          </a:pPr>
          <a:r>
            <a:rPr lang="en-US" b="0" i="0"/>
            <a:t>More benefits</a:t>
          </a:r>
          <a:endParaRPr lang="en-US"/>
        </a:p>
      </dgm:t>
    </dgm:pt>
    <dgm:pt modelId="{3E652B14-0E92-439E-BFBC-E81CED7CD724}" type="parTrans" cxnId="{04B24CA6-2452-4649-BBE0-C4E56144A976}">
      <dgm:prSet/>
      <dgm:spPr/>
      <dgm:t>
        <a:bodyPr/>
        <a:lstStyle/>
        <a:p>
          <a:endParaRPr lang="en-US"/>
        </a:p>
      </dgm:t>
    </dgm:pt>
    <dgm:pt modelId="{AD981FBD-72CD-431F-8792-91271EE1D14C}" type="sibTrans" cxnId="{04B24CA6-2452-4649-BBE0-C4E56144A976}">
      <dgm:prSet/>
      <dgm:spPr/>
      <dgm:t>
        <a:bodyPr/>
        <a:lstStyle/>
        <a:p>
          <a:endParaRPr lang="en-US"/>
        </a:p>
      </dgm:t>
    </dgm:pt>
    <dgm:pt modelId="{AA0AB4D3-391A-4B5C-B4FE-7E40DC8230C3}" type="pres">
      <dgm:prSet presAssocID="{FC48489B-3C5A-425F-B68C-7C6FF66E1912}" presName="linear" presStyleCnt="0">
        <dgm:presLayoutVars>
          <dgm:animLvl val="lvl"/>
          <dgm:resizeHandles val="exact"/>
        </dgm:presLayoutVars>
      </dgm:prSet>
      <dgm:spPr/>
    </dgm:pt>
    <dgm:pt modelId="{1D20360B-346C-4CB8-8146-66B7C27AF7EC}" type="pres">
      <dgm:prSet presAssocID="{B247D4DC-7CE2-40AA-ACA3-644201270D1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A4E871BE-0C38-4B79-B135-4162F0870C83}" type="pres">
      <dgm:prSet presAssocID="{86C69FE1-337B-4373-9BDA-D4499CDFDD99}" presName="spacer" presStyleCnt="0"/>
      <dgm:spPr/>
    </dgm:pt>
    <dgm:pt modelId="{02D7C5B8-8BCA-4170-AFC3-F2FF71BA2FCB}" type="pres">
      <dgm:prSet presAssocID="{6A66A301-889A-4C3E-9B9D-FC4A8CC05A6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253D98B-5B1D-46E7-8215-CB022AD00139}" type="pres">
      <dgm:prSet presAssocID="{A39CE441-5157-4E1F-84A8-E459FF41F658}" presName="spacer" presStyleCnt="0"/>
      <dgm:spPr/>
    </dgm:pt>
    <dgm:pt modelId="{66F5F5BE-DBC6-4D5E-A5E6-0B4FB1288CEE}" type="pres">
      <dgm:prSet presAssocID="{8B4D72DF-8225-4E5F-8B64-A7C1DE170CF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D6CB65F-C7C7-40B1-B6BF-AB9A56B10DED}" type="pres">
      <dgm:prSet presAssocID="{47B23ACE-FB49-4CDB-99DC-8C5BAAB3B1BA}" presName="spacer" presStyleCnt="0"/>
      <dgm:spPr/>
    </dgm:pt>
    <dgm:pt modelId="{5AFDD34D-F2F9-4F53-87AD-C81A62728B92}" type="pres">
      <dgm:prSet presAssocID="{0A4F0B71-9367-4B4C-AC7F-948086468DB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41BE1646-9815-4C36-B14C-F5972446380B}" type="presOf" srcId="{FC48489B-3C5A-425F-B68C-7C6FF66E1912}" destId="{AA0AB4D3-391A-4B5C-B4FE-7E40DC8230C3}" srcOrd="0" destOrd="0" presId="urn:microsoft.com/office/officeart/2005/8/layout/vList2"/>
    <dgm:cxn modelId="{BBF69249-0937-462C-9233-F3E9DC0B5E4B}" type="presOf" srcId="{0A4F0B71-9367-4B4C-AC7F-948086468DBA}" destId="{5AFDD34D-F2F9-4F53-87AD-C81A62728B92}" srcOrd="0" destOrd="0" presId="urn:microsoft.com/office/officeart/2005/8/layout/vList2"/>
    <dgm:cxn modelId="{04B24CA6-2452-4649-BBE0-C4E56144A976}" srcId="{FC48489B-3C5A-425F-B68C-7C6FF66E1912}" destId="{0A4F0B71-9367-4B4C-AC7F-948086468DBA}" srcOrd="3" destOrd="0" parTransId="{3E652B14-0E92-439E-BFBC-E81CED7CD724}" sibTransId="{AD981FBD-72CD-431F-8792-91271EE1D14C}"/>
    <dgm:cxn modelId="{AC009BA7-25EE-4186-907B-04A1AC411286}" type="presOf" srcId="{6A66A301-889A-4C3E-9B9D-FC4A8CC05A6C}" destId="{02D7C5B8-8BCA-4170-AFC3-F2FF71BA2FCB}" srcOrd="0" destOrd="0" presId="urn:microsoft.com/office/officeart/2005/8/layout/vList2"/>
    <dgm:cxn modelId="{D331C9C0-4938-41E1-8557-F5EE39CA3508}" srcId="{FC48489B-3C5A-425F-B68C-7C6FF66E1912}" destId="{B247D4DC-7CE2-40AA-ACA3-644201270D15}" srcOrd="0" destOrd="0" parTransId="{ED351541-6DFB-46D2-8FC7-B08A4EA57FAF}" sibTransId="{86C69FE1-337B-4373-9BDA-D4499CDFDD99}"/>
    <dgm:cxn modelId="{BE55A8C7-EC91-46CA-A317-88541D7DF8E9}" srcId="{FC48489B-3C5A-425F-B68C-7C6FF66E1912}" destId="{6A66A301-889A-4C3E-9B9D-FC4A8CC05A6C}" srcOrd="1" destOrd="0" parTransId="{BCACA2C1-E251-4EC1-837D-30DC8025BF79}" sibTransId="{A39CE441-5157-4E1F-84A8-E459FF41F658}"/>
    <dgm:cxn modelId="{A85227D0-8A57-4E84-9C49-6B779ED7EBA5}" type="presOf" srcId="{B247D4DC-7CE2-40AA-ACA3-644201270D15}" destId="{1D20360B-346C-4CB8-8146-66B7C27AF7EC}" srcOrd="0" destOrd="0" presId="urn:microsoft.com/office/officeart/2005/8/layout/vList2"/>
    <dgm:cxn modelId="{4BA600EC-2437-4ED0-B337-611354330AF9}" srcId="{FC48489B-3C5A-425F-B68C-7C6FF66E1912}" destId="{8B4D72DF-8225-4E5F-8B64-A7C1DE170CF7}" srcOrd="2" destOrd="0" parTransId="{8DEC0774-2E7E-4C48-8FF7-CAF7E7688583}" sibTransId="{47B23ACE-FB49-4CDB-99DC-8C5BAAB3B1BA}"/>
    <dgm:cxn modelId="{AC70A2FD-C33B-40A4-80F6-F433E4201FCE}" type="presOf" srcId="{8B4D72DF-8225-4E5F-8B64-A7C1DE170CF7}" destId="{66F5F5BE-DBC6-4D5E-A5E6-0B4FB1288CEE}" srcOrd="0" destOrd="0" presId="urn:microsoft.com/office/officeart/2005/8/layout/vList2"/>
    <dgm:cxn modelId="{437276A0-6110-4F41-9491-B1E016BE5B56}" type="presParOf" srcId="{AA0AB4D3-391A-4B5C-B4FE-7E40DC8230C3}" destId="{1D20360B-346C-4CB8-8146-66B7C27AF7EC}" srcOrd="0" destOrd="0" presId="urn:microsoft.com/office/officeart/2005/8/layout/vList2"/>
    <dgm:cxn modelId="{AE17D83A-627A-4F5B-A76C-3BE6015C1DDA}" type="presParOf" srcId="{AA0AB4D3-391A-4B5C-B4FE-7E40DC8230C3}" destId="{A4E871BE-0C38-4B79-B135-4162F0870C83}" srcOrd="1" destOrd="0" presId="urn:microsoft.com/office/officeart/2005/8/layout/vList2"/>
    <dgm:cxn modelId="{4DE2F629-E356-497F-B0D2-F985AEA09151}" type="presParOf" srcId="{AA0AB4D3-391A-4B5C-B4FE-7E40DC8230C3}" destId="{02D7C5B8-8BCA-4170-AFC3-F2FF71BA2FCB}" srcOrd="2" destOrd="0" presId="urn:microsoft.com/office/officeart/2005/8/layout/vList2"/>
    <dgm:cxn modelId="{5034A16F-2605-46AC-ABB6-776EE8EFC998}" type="presParOf" srcId="{AA0AB4D3-391A-4B5C-B4FE-7E40DC8230C3}" destId="{F253D98B-5B1D-46E7-8215-CB022AD00139}" srcOrd="3" destOrd="0" presId="urn:microsoft.com/office/officeart/2005/8/layout/vList2"/>
    <dgm:cxn modelId="{2B528093-8D8A-4ADB-A37C-4EE38BCFCBB4}" type="presParOf" srcId="{AA0AB4D3-391A-4B5C-B4FE-7E40DC8230C3}" destId="{66F5F5BE-DBC6-4D5E-A5E6-0B4FB1288CEE}" srcOrd="4" destOrd="0" presId="urn:microsoft.com/office/officeart/2005/8/layout/vList2"/>
    <dgm:cxn modelId="{D9A69258-F315-487E-94AA-A38ED3EBB024}" type="presParOf" srcId="{AA0AB4D3-391A-4B5C-B4FE-7E40DC8230C3}" destId="{4D6CB65F-C7C7-40B1-B6BF-AB9A56B10DED}" srcOrd="5" destOrd="0" presId="urn:microsoft.com/office/officeart/2005/8/layout/vList2"/>
    <dgm:cxn modelId="{3ADC90A9-E7CE-4FD4-AEFA-BAE2FEEC1549}" type="presParOf" srcId="{AA0AB4D3-391A-4B5C-B4FE-7E40DC8230C3}" destId="{5AFDD34D-F2F9-4F53-87AD-C81A62728B9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C2D6E7-691B-46F0-BD0D-BD80638AE2C4}">
      <dsp:nvSpPr>
        <dsp:cNvPr id="0" name=""/>
        <dsp:cNvSpPr/>
      </dsp:nvSpPr>
      <dsp:spPr>
        <a:xfrm>
          <a:off x="1092" y="678356"/>
          <a:ext cx="3833295" cy="24341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6E2B4-0905-4664-9497-2FBF61FA1575}">
      <dsp:nvSpPr>
        <dsp:cNvPr id="0" name=""/>
        <dsp:cNvSpPr/>
      </dsp:nvSpPr>
      <dsp:spPr>
        <a:xfrm>
          <a:off x="427013" y="1082981"/>
          <a:ext cx="3833295" cy="24341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/>
            <a:t>PESTEL</a:t>
          </a:r>
        </a:p>
      </dsp:txBody>
      <dsp:txXfrm>
        <a:off x="498307" y="1154275"/>
        <a:ext cx="3690707" cy="2291554"/>
      </dsp:txXfrm>
    </dsp:sp>
    <dsp:sp modelId="{98A73729-2F6C-4BB9-AB3A-5EA4E75CF709}">
      <dsp:nvSpPr>
        <dsp:cNvPr id="0" name=""/>
        <dsp:cNvSpPr/>
      </dsp:nvSpPr>
      <dsp:spPr>
        <a:xfrm>
          <a:off x="4686231" y="678356"/>
          <a:ext cx="3833295" cy="24341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F8C28D-EC0C-43EC-B875-60F07FF59835}">
      <dsp:nvSpPr>
        <dsp:cNvPr id="0" name=""/>
        <dsp:cNvSpPr/>
      </dsp:nvSpPr>
      <dsp:spPr>
        <a:xfrm>
          <a:off x="5112153" y="1082981"/>
          <a:ext cx="3833295" cy="24341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/>
            <a:t>FISHBONE</a:t>
          </a:r>
        </a:p>
      </dsp:txBody>
      <dsp:txXfrm>
        <a:off x="5183447" y="1154275"/>
        <a:ext cx="3690707" cy="22915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20360B-346C-4CB8-8146-66B7C27AF7EC}">
      <dsp:nvSpPr>
        <dsp:cNvPr id="0" name=""/>
        <dsp:cNvSpPr/>
      </dsp:nvSpPr>
      <dsp:spPr>
        <a:xfrm>
          <a:off x="0" y="37530"/>
          <a:ext cx="6496050" cy="103135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4300" b="0" i="0" kern="1200"/>
            <a:t>Salary</a:t>
          </a:r>
          <a:endParaRPr lang="en-US" sz="4300" kern="1200"/>
        </a:p>
      </dsp:txBody>
      <dsp:txXfrm>
        <a:off x="50347" y="87877"/>
        <a:ext cx="6395356" cy="930660"/>
      </dsp:txXfrm>
    </dsp:sp>
    <dsp:sp modelId="{02D7C5B8-8BCA-4170-AFC3-F2FF71BA2FCB}">
      <dsp:nvSpPr>
        <dsp:cNvPr id="0" name=""/>
        <dsp:cNvSpPr/>
      </dsp:nvSpPr>
      <dsp:spPr>
        <a:xfrm>
          <a:off x="0" y="1192725"/>
          <a:ext cx="6496050" cy="1031354"/>
        </a:xfrm>
        <a:prstGeom prst="roundRect">
          <a:avLst/>
        </a:prstGeom>
        <a:gradFill rotWithShape="0">
          <a:gsLst>
            <a:gs pos="0">
              <a:schemeClr val="accent2">
                <a:hueOff val="451605"/>
                <a:satOff val="-2211"/>
                <a:lumOff val="1242"/>
                <a:alphaOff val="0"/>
                <a:tint val="98000"/>
                <a:lumMod val="114000"/>
              </a:schemeClr>
            </a:gs>
            <a:gs pos="100000">
              <a:schemeClr val="accent2">
                <a:hueOff val="451605"/>
                <a:satOff val="-2211"/>
                <a:lumOff val="1242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4300" b="0" i="0" kern="1200"/>
            <a:t>More training</a:t>
          </a:r>
          <a:endParaRPr lang="en-US" sz="4300" kern="1200"/>
        </a:p>
      </dsp:txBody>
      <dsp:txXfrm>
        <a:off x="50347" y="1243072"/>
        <a:ext cx="6395356" cy="930660"/>
      </dsp:txXfrm>
    </dsp:sp>
    <dsp:sp modelId="{66F5F5BE-DBC6-4D5E-A5E6-0B4FB1288CEE}">
      <dsp:nvSpPr>
        <dsp:cNvPr id="0" name=""/>
        <dsp:cNvSpPr/>
      </dsp:nvSpPr>
      <dsp:spPr>
        <a:xfrm>
          <a:off x="0" y="2347920"/>
          <a:ext cx="6496050" cy="1031354"/>
        </a:xfrm>
        <a:prstGeom prst="roundRect">
          <a:avLst/>
        </a:prstGeom>
        <a:gradFill rotWithShape="0">
          <a:gsLst>
            <a:gs pos="0">
              <a:schemeClr val="accent2">
                <a:hueOff val="903209"/>
                <a:satOff val="-4421"/>
                <a:lumOff val="2483"/>
                <a:alphaOff val="0"/>
                <a:tint val="98000"/>
                <a:lumMod val="114000"/>
              </a:schemeClr>
            </a:gs>
            <a:gs pos="100000">
              <a:schemeClr val="accent2">
                <a:hueOff val="903209"/>
                <a:satOff val="-4421"/>
                <a:lumOff val="2483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4300" b="0" i="0" kern="1200"/>
            <a:t>Motivation</a:t>
          </a:r>
          <a:endParaRPr lang="en-US" sz="4300" kern="1200"/>
        </a:p>
      </dsp:txBody>
      <dsp:txXfrm>
        <a:off x="50347" y="2398267"/>
        <a:ext cx="6395356" cy="930660"/>
      </dsp:txXfrm>
    </dsp:sp>
    <dsp:sp modelId="{5AFDD34D-F2F9-4F53-87AD-C81A62728B92}">
      <dsp:nvSpPr>
        <dsp:cNvPr id="0" name=""/>
        <dsp:cNvSpPr/>
      </dsp:nvSpPr>
      <dsp:spPr>
        <a:xfrm>
          <a:off x="0" y="3503115"/>
          <a:ext cx="6496050" cy="1031354"/>
        </a:xfrm>
        <a:prstGeom prst="roundRect">
          <a:avLst/>
        </a:prstGeom>
        <a:gradFill rotWithShape="0">
          <a:gsLst>
            <a:gs pos="0">
              <a:schemeClr val="accent2">
                <a:hueOff val="1354814"/>
                <a:satOff val="-6632"/>
                <a:lumOff val="3725"/>
                <a:alphaOff val="0"/>
                <a:tint val="98000"/>
                <a:lumMod val="114000"/>
              </a:schemeClr>
            </a:gs>
            <a:gs pos="100000">
              <a:schemeClr val="accent2">
                <a:hueOff val="1354814"/>
                <a:satOff val="-6632"/>
                <a:lumOff val="3725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4300" b="0" i="0" kern="1200"/>
            <a:t>More benefits</a:t>
          </a:r>
          <a:endParaRPr lang="en-US" sz="4300" kern="1200"/>
        </a:p>
      </dsp:txBody>
      <dsp:txXfrm>
        <a:off x="50347" y="3553462"/>
        <a:ext cx="6395356" cy="9306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E18FA9B-3E06-41AF-BDF7-6710797097D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F9B942-99CF-4AC4-9F77-E625D2C71C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D1D7FAE-1E06-4F8C-8B13-AE83947D37CA}" type="datetime1">
              <a:rPr lang="en-GB" smtClean="0"/>
              <a:t>12/03/2022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AD4C1D-64AA-4DA1-8A75-FCF5ECA4501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886DA9-2A38-4F39-B33B-4F7B5E44448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775EF03-110B-4710-A708-FEF192761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32140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FDDEDF6-FF44-4638-BB07-B63DE698F164}" type="datetime1">
              <a:rPr lang="en-GB" noProof="0" smtClean="0"/>
              <a:t>12/03/2022</a:t>
            </a:fld>
            <a:endParaRPr lang="en-US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Quarter level</a:t>
            </a:r>
          </a:p>
          <a:p>
            <a:pPr lvl="4" rtl="0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18CCA95-4F40-4CDD-BF1E-B8C9EB86EE73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662959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918CCA95-4F40-4CDD-BF1E-B8C9EB86EE7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80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879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117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812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853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800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384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2060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0614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880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283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90066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46356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4038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6114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1478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3215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447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3/12/2022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7668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7" r:id="rId14"/>
    <p:sldLayoutId id="2147483788" r:id="rId15"/>
    <p:sldLayoutId id="2147483789" r:id="rId16"/>
    <p:sldLayoutId id="2147483790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arianoramosmejia.com.ar/analisis-pestel-en-que-consiste-como-hacerlo-y-plantillas/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creativecommons.org/licenses/by-nc-nd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hyperlink" Target="https://www.flickr.com/photos/30478819@N08/4924043872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46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58" name="Picture 48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60" name="Oval 50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2" name="Picture 52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B4AAD3FD-83A5-4B89-9F8F-01B887086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B28281-3783-403A-B1AB-0182A003DF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931" y="629266"/>
            <a:ext cx="4166510" cy="1622321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</a:pPr>
            <a:r>
              <a:rPr lang="en-US" sz="3200" b="1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Understanding and Solving the Complex problem of Staff Absenteeism in Mid- Cheshire Hospital Trust</a:t>
            </a:r>
          </a:p>
        </p:txBody>
      </p:sp>
      <p:sp>
        <p:nvSpPr>
          <p:cNvPr id="61" name="Freeform 31">
            <a:extLst>
              <a:ext uri="{FF2B5EF4-FFF2-40B4-BE49-F238E27FC236}">
                <a16:creationId xmlns:a16="http://schemas.microsoft.com/office/drawing/2014/main" id="{61752F1D-FC0F-4103-9584-630E643CC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9402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3" name="Freeform: Shape 62">
            <a:extLst>
              <a:ext uri="{FF2B5EF4-FFF2-40B4-BE49-F238E27FC236}">
                <a16:creationId xmlns:a16="http://schemas.microsoft.com/office/drawing/2014/main" id="{70151CB7-E7DE-4917-B831-01DF9CE013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270819" y="-63600"/>
            <a:ext cx="6858001" cy="6985200"/>
          </a:xfrm>
          <a:custGeom>
            <a:avLst/>
            <a:gdLst>
              <a:gd name="connsiteX0" fmla="*/ 6858001 w 6858001"/>
              <a:gd name="connsiteY0" fmla="*/ 1177 h 6985200"/>
              <a:gd name="connsiteX1" fmla="*/ 6858001 w 6858001"/>
              <a:gd name="connsiteY1" fmla="*/ 1344715 h 6985200"/>
              <a:gd name="connsiteX2" fmla="*/ 6858000 w 6858001"/>
              <a:gd name="connsiteY2" fmla="*/ 1344715 h 6985200"/>
              <a:gd name="connsiteX3" fmla="*/ 6858000 w 6858001"/>
              <a:gd name="connsiteY3" fmla="*/ 6985200 h 6985200"/>
              <a:gd name="connsiteX4" fmla="*/ 0 w 6858001"/>
              <a:gd name="connsiteY4" fmla="*/ 6985199 h 6985200"/>
              <a:gd name="connsiteX5" fmla="*/ 0 w 6858001"/>
              <a:gd name="connsiteY5" fmla="*/ 886772 h 6985200"/>
              <a:gd name="connsiteX6" fmla="*/ 1 w 6858001"/>
              <a:gd name="connsiteY6" fmla="*/ 886772 h 6985200"/>
              <a:gd name="connsiteX7" fmla="*/ 1 w 6858001"/>
              <a:gd name="connsiteY7" fmla="*/ 0 h 6985200"/>
              <a:gd name="connsiteX8" fmla="*/ 40463 w 6858001"/>
              <a:gd name="connsiteY8" fmla="*/ 5883 h 6985200"/>
              <a:gd name="connsiteX9" fmla="*/ 159107 w 6858001"/>
              <a:gd name="connsiteY9" fmla="*/ 23196 h 6985200"/>
              <a:gd name="connsiteX10" fmla="*/ 245518 w 6858001"/>
              <a:gd name="connsiteY10" fmla="*/ 35299 h 6985200"/>
              <a:gd name="connsiteX11" fmla="*/ 348388 w 6858001"/>
              <a:gd name="connsiteY11" fmla="*/ 48073 h 6985200"/>
              <a:gd name="connsiteX12" fmla="*/ 470460 w 6858001"/>
              <a:gd name="connsiteY12" fmla="*/ 63369 h 6985200"/>
              <a:gd name="connsiteX13" fmla="*/ 605563 w 6858001"/>
              <a:gd name="connsiteY13" fmla="*/ 79506 h 6985200"/>
              <a:gd name="connsiteX14" fmla="*/ 757810 w 6858001"/>
              <a:gd name="connsiteY14" fmla="*/ 96483 h 6985200"/>
              <a:gd name="connsiteX15" fmla="*/ 923774 w 6858001"/>
              <a:gd name="connsiteY15" fmla="*/ 114469 h 6985200"/>
              <a:gd name="connsiteX16" fmla="*/ 1104139 w 6858001"/>
              <a:gd name="connsiteY16" fmla="*/ 132454 h 6985200"/>
              <a:gd name="connsiteX17" fmla="*/ 1296163 w 6858001"/>
              <a:gd name="connsiteY17" fmla="*/ 150776 h 6985200"/>
              <a:gd name="connsiteX18" fmla="*/ 1503275 w 6858001"/>
              <a:gd name="connsiteY18" fmla="*/ 167753 h 6985200"/>
              <a:gd name="connsiteX19" fmla="*/ 1719988 w 6858001"/>
              <a:gd name="connsiteY19" fmla="*/ 184058 h 6985200"/>
              <a:gd name="connsiteX20" fmla="*/ 1949045 w 6858001"/>
              <a:gd name="connsiteY20" fmla="*/ 198849 h 6985200"/>
              <a:gd name="connsiteX21" fmla="*/ 2187703 w 6858001"/>
              <a:gd name="connsiteY21" fmla="*/ 212969 h 6985200"/>
              <a:gd name="connsiteX22" fmla="*/ 2436649 w 6858001"/>
              <a:gd name="connsiteY22" fmla="*/ 226248 h 6985200"/>
              <a:gd name="connsiteX23" fmla="*/ 2564208 w 6858001"/>
              <a:gd name="connsiteY23" fmla="*/ 230955 h 6985200"/>
              <a:gd name="connsiteX24" fmla="*/ 2694509 w 6858001"/>
              <a:gd name="connsiteY24" fmla="*/ 236165 h 6985200"/>
              <a:gd name="connsiteX25" fmla="*/ 2826869 w 6858001"/>
              <a:gd name="connsiteY25" fmla="*/ 241040 h 6985200"/>
              <a:gd name="connsiteX26" fmla="*/ 2959914 w 6858001"/>
              <a:gd name="connsiteY26" fmla="*/ 244234 h 6985200"/>
              <a:gd name="connsiteX27" fmla="*/ 3095702 w 6858001"/>
              <a:gd name="connsiteY27" fmla="*/ 247091 h 6985200"/>
              <a:gd name="connsiteX28" fmla="*/ 3232862 w 6858001"/>
              <a:gd name="connsiteY28" fmla="*/ 250117 h 6985200"/>
              <a:gd name="connsiteX29" fmla="*/ 3372766 w 6858001"/>
              <a:gd name="connsiteY29" fmla="*/ 252134 h 6985200"/>
              <a:gd name="connsiteX30" fmla="*/ 3514040 w 6858001"/>
              <a:gd name="connsiteY30" fmla="*/ 252134 h 6985200"/>
              <a:gd name="connsiteX31" fmla="*/ 3656686 w 6858001"/>
              <a:gd name="connsiteY31" fmla="*/ 253142 h 6985200"/>
              <a:gd name="connsiteX32" fmla="*/ 3800705 w 6858001"/>
              <a:gd name="connsiteY32" fmla="*/ 252134 h 6985200"/>
              <a:gd name="connsiteX33" fmla="*/ 3946780 w 6858001"/>
              <a:gd name="connsiteY33" fmla="*/ 250117 h 6985200"/>
              <a:gd name="connsiteX34" fmla="*/ 4092856 w 6858001"/>
              <a:gd name="connsiteY34" fmla="*/ 248268 h 6985200"/>
              <a:gd name="connsiteX35" fmla="*/ 4240988 w 6858001"/>
              <a:gd name="connsiteY35" fmla="*/ 244234 h 6985200"/>
              <a:gd name="connsiteX36" fmla="*/ 4390492 w 6858001"/>
              <a:gd name="connsiteY36" fmla="*/ 240032 h 6985200"/>
              <a:gd name="connsiteX37" fmla="*/ 4539997 w 6858001"/>
              <a:gd name="connsiteY37" fmla="*/ 235157 h 6985200"/>
              <a:gd name="connsiteX38" fmla="*/ 4690873 w 6858001"/>
              <a:gd name="connsiteY38" fmla="*/ 228266 h 6985200"/>
              <a:gd name="connsiteX39" fmla="*/ 4843120 w 6858001"/>
              <a:gd name="connsiteY39" fmla="*/ 220029 h 6985200"/>
              <a:gd name="connsiteX40" fmla="*/ 4996054 w 6858001"/>
              <a:gd name="connsiteY40" fmla="*/ 212129 h 6985200"/>
              <a:gd name="connsiteX41" fmla="*/ 5148987 w 6858001"/>
              <a:gd name="connsiteY41" fmla="*/ 202044 h 6985200"/>
              <a:gd name="connsiteX42" fmla="*/ 5303978 w 6858001"/>
              <a:gd name="connsiteY42" fmla="*/ 189941 h 6985200"/>
              <a:gd name="connsiteX43" fmla="*/ 5456911 w 6858001"/>
              <a:gd name="connsiteY43" fmla="*/ 177839 h 6985200"/>
              <a:gd name="connsiteX44" fmla="*/ 5612588 w 6858001"/>
              <a:gd name="connsiteY44" fmla="*/ 163887 h 6985200"/>
              <a:gd name="connsiteX45" fmla="*/ 5768950 w 6858001"/>
              <a:gd name="connsiteY45" fmla="*/ 148591 h 6985200"/>
              <a:gd name="connsiteX46" fmla="*/ 5923255 w 6858001"/>
              <a:gd name="connsiteY46" fmla="*/ 132455 h 6985200"/>
              <a:gd name="connsiteX47" fmla="*/ 6079618 w 6858001"/>
              <a:gd name="connsiteY47" fmla="*/ 113629 h 6985200"/>
              <a:gd name="connsiteX48" fmla="*/ 6235294 w 6858001"/>
              <a:gd name="connsiteY48" fmla="*/ 93458 h 6985200"/>
              <a:gd name="connsiteX49" fmla="*/ 6391657 w 6858001"/>
              <a:gd name="connsiteY49" fmla="*/ 73455 h 6985200"/>
              <a:gd name="connsiteX50" fmla="*/ 6547333 w 6858001"/>
              <a:gd name="connsiteY50" fmla="*/ 50091 h 6985200"/>
              <a:gd name="connsiteX51" fmla="*/ 6702324 w 6858001"/>
              <a:gd name="connsiteY51" fmla="*/ 26222 h 698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6985200">
                <a:moveTo>
                  <a:pt x="6858001" y="1177"/>
                </a:moveTo>
                <a:lnTo>
                  <a:pt x="6858001" y="1344715"/>
                </a:lnTo>
                <a:lnTo>
                  <a:pt x="6858000" y="1344715"/>
                </a:lnTo>
                <a:lnTo>
                  <a:pt x="6858000" y="6985200"/>
                </a:lnTo>
                <a:lnTo>
                  <a:pt x="0" y="6985199"/>
                </a:lnTo>
                <a:lnTo>
                  <a:pt x="0" y="886772"/>
                </a:lnTo>
                <a:lnTo>
                  <a:pt x="1" y="886772"/>
                </a:lnTo>
                <a:lnTo>
                  <a:pt x="1" y="0"/>
                </a:lnTo>
                <a:lnTo>
                  <a:pt x="40463" y="5883"/>
                </a:lnTo>
                <a:lnTo>
                  <a:pt x="159107" y="23196"/>
                </a:lnTo>
                <a:lnTo>
                  <a:pt x="245518" y="35299"/>
                </a:lnTo>
                <a:lnTo>
                  <a:pt x="348388" y="48073"/>
                </a:lnTo>
                <a:lnTo>
                  <a:pt x="470460" y="63369"/>
                </a:lnTo>
                <a:lnTo>
                  <a:pt x="605563" y="79506"/>
                </a:lnTo>
                <a:lnTo>
                  <a:pt x="757810" y="96483"/>
                </a:lnTo>
                <a:lnTo>
                  <a:pt x="923774" y="114469"/>
                </a:lnTo>
                <a:lnTo>
                  <a:pt x="1104139" y="132454"/>
                </a:lnTo>
                <a:lnTo>
                  <a:pt x="1296163" y="150776"/>
                </a:lnTo>
                <a:lnTo>
                  <a:pt x="1503275" y="167753"/>
                </a:lnTo>
                <a:lnTo>
                  <a:pt x="1719988" y="184058"/>
                </a:lnTo>
                <a:lnTo>
                  <a:pt x="1949045" y="198849"/>
                </a:lnTo>
                <a:lnTo>
                  <a:pt x="2187703" y="212969"/>
                </a:lnTo>
                <a:lnTo>
                  <a:pt x="2436649" y="226248"/>
                </a:lnTo>
                <a:lnTo>
                  <a:pt x="2564208" y="230955"/>
                </a:lnTo>
                <a:lnTo>
                  <a:pt x="2694509" y="236165"/>
                </a:lnTo>
                <a:lnTo>
                  <a:pt x="2826869" y="241040"/>
                </a:lnTo>
                <a:lnTo>
                  <a:pt x="2959914" y="244234"/>
                </a:lnTo>
                <a:lnTo>
                  <a:pt x="3095702" y="247091"/>
                </a:lnTo>
                <a:lnTo>
                  <a:pt x="3232862" y="250117"/>
                </a:lnTo>
                <a:lnTo>
                  <a:pt x="3372766" y="252134"/>
                </a:lnTo>
                <a:lnTo>
                  <a:pt x="3514040" y="252134"/>
                </a:lnTo>
                <a:lnTo>
                  <a:pt x="3656686" y="253142"/>
                </a:lnTo>
                <a:lnTo>
                  <a:pt x="3800705" y="252134"/>
                </a:lnTo>
                <a:lnTo>
                  <a:pt x="3946780" y="250117"/>
                </a:lnTo>
                <a:lnTo>
                  <a:pt x="4092856" y="248268"/>
                </a:lnTo>
                <a:lnTo>
                  <a:pt x="4240988" y="244234"/>
                </a:lnTo>
                <a:lnTo>
                  <a:pt x="4390492" y="240032"/>
                </a:lnTo>
                <a:lnTo>
                  <a:pt x="4539997" y="235157"/>
                </a:lnTo>
                <a:lnTo>
                  <a:pt x="4690873" y="228266"/>
                </a:lnTo>
                <a:lnTo>
                  <a:pt x="4843120" y="220029"/>
                </a:lnTo>
                <a:lnTo>
                  <a:pt x="4996054" y="212129"/>
                </a:lnTo>
                <a:lnTo>
                  <a:pt x="5148987" y="202044"/>
                </a:lnTo>
                <a:lnTo>
                  <a:pt x="5303978" y="189941"/>
                </a:lnTo>
                <a:lnTo>
                  <a:pt x="5456911" y="177839"/>
                </a:lnTo>
                <a:lnTo>
                  <a:pt x="5612588" y="163887"/>
                </a:lnTo>
                <a:lnTo>
                  <a:pt x="5768950" y="148591"/>
                </a:lnTo>
                <a:lnTo>
                  <a:pt x="5923255" y="132455"/>
                </a:lnTo>
                <a:lnTo>
                  <a:pt x="6079618" y="113629"/>
                </a:lnTo>
                <a:lnTo>
                  <a:pt x="6235294" y="93458"/>
                </a:lnTo>
                <a:lnTo>
                  <a:pt x="6391657" y="73455"/>
                </a:lnTo>
                <a:lnTo>
                  <a:pt x="6547333" y="50091"/>
                </a:lnTo>
                <a:lnTo>
                  <a:pt x="6702324" y="26222"/>
                </a:lnTo>
                <a:close/>
              </a:path>
            </a:pathLst>
          </a:custGeom>
          <a:ln>
            <a:noFill/>
          </a:ln>
        </p:spPr>
      </p:sp>
      <p:pic>
        <p:nvPicPr>
          <p:cNvPr id="42" name="Picture 3" descr="Puzzle pieces">
            <a:extLst>
              <a:ext uri="{FF2B5EF4-FFF2-40B4-BE49-F238E27FC236}">
                <a16:creationId xmlns:a16="http://schemas.microsoft.com/office/drawing/2014/main" id="{FF233854-2E82-4189-B033-DD954E6417F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4734" r="-1" b="10657"/>
          <a:stretch/>
        </p:blipFill>
        <p:spPr>
          <a:xfrm>
            <a:off x="6093992" y="1895824"/>
            <a:ext cx="5449889" cy="3066348"/>
          </a:xfrm>
          <a:prstGeom prst="rect">
            <a:avLst/>
          </a:prstGeom>
          <a:effectLst/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A92A1116-1C84-41DF-B803-1F7B0883EC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542EAC-8BF3-4BFD-9891-145BC49409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8931" y="3904890"/>
            <a:ext cx="4166509" cy="2318929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Wingdings 3" charset="2"/>
              <a:buChar char=""/>
            </a:pPr>
            <a:r>
              <a:rPr lang="en-US">
                <a:solidFill>
                  <a:srgbClr val="EBEBEB"/>
                </a:solidFill>
              </a:rPr>
              <a:t>DEJAN JANEVSKI</a:t>
            </a:r>
          </a:p>
          <a:p>
            <a:pPr>
              <a:buFont typeface="Wingdings 3" charset="2"/>
              <a:buChar char=""/>
            </a:pPr>
            <a:r>
              <a:rPr lang="en-US">
                <a:solidFill>
                  <a:srgbClr val="EBEBEB"/>
                </a:solidFill>
              </a:rPr>
              <a:t>2114040</a:t>
            </a:r>
          </a:p>
          <a:p>
            <a:pPr>
              <a:buFont typeface="Wingdings 3" charset="2"/>
              <a:buChar char=""/>
            </a:pPr>
            <a:r>
              <a:rPr lang="en-US">
                <a:solidFill>
                  <a:srgbClr val="EBEBEB"/>
                </a:solidFill>
              </a:rPr>
              <a:t>Module: Problem Solving and Decision making</a:t>
            </a:r>
          </a:p>
          <a:p>
            <a:pPr>
              <a:buFont typeface="Wingdings 3" charset="2"/>
              <a:buChar char=""/>
            </a:pPr>
            <a:r>
              <a:rPr lang="en-US">
                <a:solidFill>
                  <a:srgbClr val="EBEBEB"/>
                </a:solidFill>
              </a:rPr>
              <a:t>Lecturer: Chijioke Uba</a:t>
            </a:r>
          </a:p>
        </p:txBody>
      </p:sp>
    </p:spTree>
    <p:extLst>
      <p:ext uri="{BB962C8B-B14F-4D97-AF65-F5344CB8AC3E}">
        <p14:creationId xmlns:p14="http://schemas.microsoft.com/office/powerpoint/2010/main" val="5537265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88952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228080"/>
            <a:ext cx="993734" cy="762000"/>
          </a:xfrm>
          <a:prstGeom prst="rect">
            <a:avLst/>
          </a:prstGeom>
        </p:spPr>
      </p:pic>
      <p:sp>
        <p:nvSpPr>
          <p:cNvPr id="29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588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87C9C7-2FA2-423D-93F9-D73F8E992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5" y="804672"/>
            <a:ext cx="352135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US"/>
              <a:t>Nature and Impact of Staff Absenteeism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FFBC9A-36F1-4F56-8B37-3B6A314EE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5861" y="804671"/>
            <a:ext cx="6399930" cy="5248657"/>
          </a:xfrm>
        </p:spPr>
        <p:txBody>
          <a:bodyPr anchor="ctr">
            <a:normAutofit/>
          </a:bodyPr>
          <a:lstStyle/>
          <a:p>
            <a:pPr marL="285750"/>
            <a:r>
              <a:rPr lang="en-US" b="1" dirty="0"/>
              <a:t>NATURE OF PROBLEM</a:t>
            </a:r>
          </a:p>
          <a:p>
            <a:pPr marL="0" indent="0">
              <a:buNone/>
            </a:pPr>
            <a:r>
              <a:rPr lang="en-US" b="1" dirty="0"/>
              <a:t>BAD MANAGING</a:t>
            </a:r>
          </a:p>
          <a:p>
            <a:pPr marL="0" indent="0">
              <a:buNone/>
            </a:pPr>
            <a:r>
              <a:rPr lang="en-US" b="1" dirty="0"/>
              <a:t>SCOPE EXTENDS IN HOSPITAL IN UK(COVID19)</a:t>
            </a:r>
          </a:p>
          <a:p>
            <a:r>
              <a:rPr lang="en-US" b="1" dirty="0"/>
              <a:t> IMPACT OF PROBLEM FOR MID –CHESHIRE HOSPITAL</a:t>
            </a:r>
          </a:p>
          <a:p>
            <a:pPr marL="0" indent="0">
              <a:buNone/>
            </a:pPr>
            <a:r>
              <a:rPr lang="en-GB" b="1" dirty="0"/>
              <a:t>LOST OF PATIENTS</a:t>
            </a:r>
          </a:p>
          <a:p>
            <a:pPr marL="0" indent="0">
              <a:buNone/>
            </a:pPr>
            <a:r>
              <a:rPr lang="en-GB" b="1" dirty="0"/>
              <a:t>BAD REPUTACION</a:t>
            </a:r>
          </a:p>
          <a:p>
            <a:r>
              <a:rPr lang="en-GB" b="1" dirty="0"/>
              <a:t>IMPACT ON EMPLOYESS</a:t>
            </a:r>
          </a:p>
          <a:p>
            <a:pPr marL="0" indent="0">
              <a:buNone/>
            </a:pPr>
            <a:r>
              <a:rPr lang="en-GB" b="1" dirty="0"/>
              <a:t>LOSS OF JOB</a:t>
            </a:r>
          </a:p>
          <a:p>
            <a:pPr marL="0" indent="0">
              <a:buNone/>
            </a:pPr>
            <a:r>
              <a:rPr lang="en-GB" b="1" dirty="0"/>
              <a:t>LOSS OF MONEY</a:t>
            </a:r>
          </a:p>
        </p:txBody>
      </p:sp>
    </p:spTree>
    <p:extLst>
      <p:ext uri="{BB962C8B-B14F-4D97-AF65-F5344CB8AC3E}">
        <p14:creationId xmlns:p14="http://schemas.microsoft.com/office/powerpoint/2010/main" val="331369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97438-5B94-44FF-9C23-E2256FDD6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Understanding the causes of problem using models</a:t>
            </a:r>
            <a:endParaRPr lang="en-GB" dirty="0"/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E8A9F580-9486-95A2-20F4-43D634DD944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103312" y="2052918"/>
          <a:ext cx="8946541" cy="4195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7614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2210B8-CFC0-4851-86FE-00A60D9B4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1931" y="452718"/>
            <a:ext cx="4595772" cy="537889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2000" u="sng"/>
              <a:t>Using PESTEL to </a:t>
            </a:r>
            <a:r>
              <a:rPr lang="en-US" sz="2000" u="sng" dirty="0" err="1"/>
              <a:t>understen</a:t>
            </a:r>
            <a:r>
              <a:rPr lang="en-US" sz="2000" u="sng" dirty="0"/>
              <a:t> </a:t>
            </a:r>
            <a:r>
              <a:rPr lang="en-US" sz="2000" u="sng" dirty="0" err="1"/>
              <a:t>couses</a:t>
            </a:r>
            <a:r>
              <a:rPr lang="en-US" sz="2000" u="sng" dirty="0"/>
              <a:t> of problem in Mid-Chesire hospital</a:t>
            </a:r>
          </a:p>
        </p:txBody>
      </p:sp>
      <p:sp>
        <p:nvSpPr>
          <p:cNvPr id="25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28375" y="-1573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Text, whiteboard&#10;&#10;Description automatically generated">
            <a:extLst>
              <a:ext uri="{FF2B5EF4-FFF2-40B4-BE49-F238E27FC236}">
                <a16:creationId xmlns:a16="http://schemas.microsoft.com/office/drawing/2014/main" id="{A2BD6E06-07E1-4064-BBCD-E5A96A53A23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23852" r="27743" b="-1"/>
          <a:stretch/>
        </p:blipFill>
        <p:spPr>
          <a:xfrm>
            <a:off x="3" y="10"/>
            <a:ext cx="4973099" cy="6857991"/>
          </a:xfrm>
          <a:custGeom>
            <a:avLst/>
            <a:gdLst/>
            <a:ahLst/>
            <a:cxnLst/>
            <a:rect l="l" t="t" r="r" b="b"/>
            <a:pathLst>
              <a:path w="4973099" h="6858001">
                <a:moveTo>
                  <a:pt x="3628384" y="0"/>
                </a:moveTo>
                <a:lnTo>
                  <a:pt x="4971922" y="0"/>
                </a:lnTo>
                <a:lnTo>
                  <a:pt x="4946877" y="155677"/>
                </a:lnTo>
                <a:lnTo>
                  <a:pt x="4923008" y="310668"/>
                </a:lnTo>
                <a:lnTo>
                  <a:pt x="4899644" y="466344"/>
                </a:lnTo>
                <a:lnTo>
                  <a:pt x="4879641" y="622707"/>
                </a:lnTo>
                <a:lnTo>
                  <a:pt x="4859470" y="778383"/>
                </a:lnTo>
                <a:lnTo>
                  <a:pt x="4840644" y="934746"/>
                </a:lnTo>
                <a:lnTo>
                  <a:pt x="4824508" y="1089051"/>
                </a:lnTo>
                <a:lnTo>
                  <a:pt x="4809212" y="1245413"/>
                </a:lnTo>
                <a:lnTo>
                  <a:pt x="4795260" y="1401090"/>
                </a:lnTo>
                <a:lnTo>
                  <a:pt x="4783158" y="1554023"/>
                </a:lnTo>
                <a:lnTo>
                  <a:pt x="4771055" y="1709014"/>
                </a:lnTo>
                <a:lnTo>
                  <a:pt x="4760970" y="1861947"/>
                </a:lnTo>
                <a:lnTo>
                  <a:pt x="4753070" y="2014881"/>
                </a:lnTo>
                <a:lnTo>
                  <a:pt x="4744833" y="2167128"/>
                </a:lnTo>
                <a:lnTo>
                  <a:pt x="4737942" y="2318004"/>
                </a:lnTo>
                <a:lnTo>
                  <a:pt x="4733067" y="2467509"/>
                </a:lnTo>
                <a:lnTo>
                  <a:pt x="4728865" y="2617013"/>
                </a:lnTo>
                <a:lnTo>
                  <a:pt x="4724831" y="2765146"/>
                </a:lnTo>
                <a:lnTo>
                  <a:pt x="4722982" y="2911221"/>
                </a:lnTo>
                <a:lnTo>
                  <a:pt x="4720965" y="3057297"/>
                </a:lnTo>
                <a:lnTo>
                  <a:pt x="4719956" y="3201315"/>
                </a:lnTo>
                <a:lnTo>
                  <a:pt x="4720965" y="3343961"/>
                </a:lnTo>
                <a:lnTo>
                  <a:pt x="4720965" y="3485236"/>
                </a:lnTo>
                <a:lnTo>
                  <a:pt x="4722982" y="3625139"/>
                </a:lnTo>
                <a:lnTo>
                  <a:pt x="4726007" y="3762299"/>
                </a:lnTo>
                <a:lnTo>
                  <a:pt x="4728865" y="3898087"/>
                </a:lnTo>
                <a:lnTo>
                  <a:pt x="4732059" y="4031133"/>
                </a:lnTo>
                <a:lnTo>
                  <a:pt x="4736933" y="4163492"/>
                </a:lnTo>
                <a:lnTo>
                  <a:pt x="4742144" y="4293793"/>
                </a:lnTo>
                <a:lnTo>
                  <a:pt x="4746850" y="4421352"/>
                </a:lnTo>
                <a:lnTo>
                  <a:pt x="4760130" y="4670298"/>
                </a:lnTo>
                <a:lnTo>
                  <a:pt x="4774249" y="4908956"/>
                </a:lnTo>
                <a:lnTo>
                  <a:pt x="4789041" y="5138013"/>
                </a:lnTo>
                <a:lnTo>
                  <a:pt x="4805346" y="5354726"/>
                </a:lnTo>
                <a:lnTo>
                  <a:pt x="4822323" y="5561838"/>
                </a:lnTo>
                <a:lnTo>
                  <a:pt x="4840644" y="5753862"/>
                </a:lnTo>
                <a:lnTo>
                  <a:pt x="4858630" y="5934227"/>
                </a:lnTo>
                <a:lnTo>
                  <a:pt x="4876615" y="6100191"/>
                </a:lnTo>
                <a:lnTo>
                  <a:pt x="4893592" y="6252438"/>
                </a:lnTo>
                <a:lnTo>
                  <a:pt x="4909729" y="6387541"/>
                </a:lnTo>
                <a:lnTo>
                  <a:pt x="4925025" y="6509613"/>
                </a:lnTo>
                <a:lnTo>
                  <a:pt x="4937800" y="6612483"/>
                </a:lnTo>
                <a:lnTo>
                  <a:pt x="4949902" y="6698894"/>
                </a:lnTo>
                <a:lnTo>
                  <a:pt x="4967216" y="6817538"/>
                </a:lnTo>
                <a:lnTo>
                  <a:pt x="4973099" y="6858000"/>
                </a:lnTo>
                <a:lnTo>
                  <a:pt x="4075210" y="6858000"/>
                </a:lnTo>
                <a:lnTo>
                  <a:pt x="4075210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28384" y="1"/>
                </a:lnTo>
                <a:close/>
              </a:path>
            </a:pathLst>
          </a:cu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D6F18ACE-6E82-4ADC-8A2F-A1771B309B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2938BB-5225-4870-B1C0-4C49B67834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10951" y="1722238"/>
            <a:ext cx="4710790" cy="502936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 3" charset="2"/>
              <a:buChar char=""/>
            </a:pPr>
            <a:r>
              <a:rPr lang="en-US" sz="2400" u="sng" dirty="0">
                <a:ea typeface="+mj-lt"/>
                <a:cs typeface="+mj-lt"/>
              </a:rPr>
              <a:t>Political</a:t>
            </a:r>
            <a:endParaRPr lang="en-US" sz="2400" dirty="0"/>
          </a:p>
          <a:p>
            <a:pPr>
              <a:buClr>
                <a:srgbClr val="8AD0D6"/>
              </a:buClr>
              <a:buFont typeface="Wingdings 3" charset="2"/>
              <a:buChar char=""/>
            </a:pPr>
            <a:r>
              <a:rPr lang="en-US" sz="2400" u="sng" dirty="0"/>
              <a:t>Economic</a:t>
            </a:r>
            <a:endParaRPr lang="en-US" sz="2400" dirty="0"/>
          </a:p>
          <a:p>
            <a:pPr>
              <a:buFont typeface="Wingdings 3" charset="2"/>
              <a:buChar char=""/>
            </a:pPr>
            <a:r>
              <a:rPr lang="en-US" sz="2400" u="sng" dirty="0"/>
              <a:t>Social</a:t>
            </a:r>
            <a:r>
              <a:rPr lang="en-US" sz="2400" dirty="0"/>
              <a:t> </a:t>
            </a:r>
          </a:p>
          <a:p>
            <a:pPr>
              <a:buFont typeface="Wingdings 3" charset="2"/>
              <a:buChar char=""/>
            </a:pPr>
            <a:r>
              <a:rPr lang="en-US" sz="2400" u="sng" dirty="0"/>
              <a:t>Technological</a:t>
            </a:r>
            <a:endParaRPr lang="en-US" sz="2400" dirty="0"/>
          </a:p>
          <a:p>
            <a:pPr>
              <a:buFont typeface="Wingdings 3" charset="2"/>
              <a:buChar char=""/>
            </a:pPr>
            <a:r>
              <a:rPr lang="en-US" sz="2400" u="sng" dirty="0"/>
              <a:t>Legal</a:t>
            </a:r>
            <a:r>
              <a:rPr lang="en-US" sz="2400" dirty="0"/>
              <a:t> </a:t>
            </a:r>
          </a:p>
          <a:p>
            <a:pPr>
              <a:buFont typeface="Wingdings 3" charset="2"/>
              <a:buChar char=""/>
            </a:pPr>
            <a:r>
              <a:rPr lang="en-US" sz="2400" u="sng" dirty="0"/>
              <a:t>Environmental</a:t>
            </a:r>
            <a:endParaRPr lang="en-US" sz="2400" dirty="0"/>
          </a:p>
          <a:p>
            <a:pPr>
              <a:buFont typeface="Wingdings 3" charset="2"/>
              <a:buChar char=""/>
            </a:pPr>
            <a:endParaRPr lang="en-US" sz="1300"/>
          </a:p>
          <a:p>
            <a:pPr>
              <a:buFont typeface="Wingdings 3" charset="2"/>
              <a:buChar char=""/>
            </a:pPr>
            <a:endParaRPr lang="en-US" sz="13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75BDB8-FFFE-4D63-A563-4F5E6710157D}"/>
              </a:ext>
            </a:extLst>
          </p:cNvPr>
          <p:cNvSpPr txBox="1"/>
          <p:nvPr/>
        </p:nvSpPr>
        <p:spPr>
          <a:xfrm>
            <a:off x="9298259" y="6657945"/>
            <a:ext cx="2893741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73520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D27CF008-4B18-436D-B2D5-C1346C1243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5"/>
            <a:ext cx="12191695" cy="47307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CE22DAD8-5F67-4B73-ADA9-06EF381F7A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8" name="Freeform 16">
            <a:extLst>
              <a:ext uri="{FF2B5EF4-FFF2-40B4-BE49-F238E27FC236}">
                <a16:creationId xmlns:a16="http://schemas.microsoft.com/office/drawing/2014/main" id="{E4F17063-EDA4-417B-946F-BA357F3B3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3753695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2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C0C08EB-FAED-421F-BD2C-E3AA443AD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1068388" y="281355"/>
            <a:ext cx="9039071" cy="3437364"/>
          </a:xfrm>
          <a:prstGeom prst="rect">
            <a:avLst/>
          </a:prstGeom>
          <a:effectLst/>
        </p:spPr>
      </p:pic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D36F3EEA-55D4-4677-80E7-92D00B8F34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C76D61-BE6F-4D6F-B2EC-4BD001689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916" y="4854346"/>
            <a:ext cx="9149350" cy="86802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FISHBONE DIAGRAM</a:t>
            </a:r>
          </a:p>
        </p:txBody>
      </p:sp>
    </p:spTree>
    <p:extLst>
      <p:ext uri="{BB962C8B-B14F-4D97-AF65-F5344CB8AC3E}">
        <p14:creationId xmlns:p14="http://schemas.microsoft.com/office/powerpoint/2010/main" val="29362105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4E78424C-6FD0-41F8-9CAA-5DC19C423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1D281F-405E-465A-9D79-94CD86994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855" y="1447800"/>
            <a:ext cx="3108626" cy="4572000"/>
          </a:xfrm>
        </p:spPr>
        <p:txBody>
          <a:bodyPr anchor="ctr">
            <a:normAutofit/>
          </a:bodyPr>
          <a:lstStyle/>
          <a:p>
            <a:r>
              <a:rPr lang="en-US" sz="3200">
                <a:solidFill>
                  <a:srgbClr val="F2F2F2"/>
                </a:solidFill>
              </a:rPr>
              <a:t>Evaluation of alternative solution to reduce absenteeism in Mid-Chrshire Hospital</a:t>
            </a:r>
            <a:endParaRPr lang="en-GB" sz="3200">
              <a:solidFill>
                <a:srgbClr val="F2F2F2"/>
              </a:solidFill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D136760-57DC-4301-8BEA-B71AD2D13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61310" y="0"/>
            <a:ext cx="8030690" cy="6858000"/>
          </a:xfrm>
          <a:custGeom>
            <a:avLst/>
            <a:gdLst>
              <a:gd name="connsiteX0" fmla="*/ 1176 w 8030690"/>
              <a:gd name="connsiteY0" fmla="*/ 0 h 6858000"/>
              <a:gd name="connsiteX1" fmla="*/ 1344715 w 8030690"/>
              <a:gd name="connsiteY1" fmla="*/ 0 h 6858000"/>
              <a:gd name="connsiteX2" fmla="*/ 1344715 w 8030690"/>
              <a:gd name="connsiteY2" fmla="*/ 0 h 6858000"/>
              <a:gd name="connsiteX3" fmla="*/ 8030690 w 8030690"/>
              <a:gd name="connsiteY3" fmla="*/ 0 h 6858000"/>
              <a:gd name="connsiteX4" fmla="*/ 8030690 w 8030690"/>
              <a:gd name="connsiteY4" fmla="*/ 6858000 h 6858000"/>
              <a:gd name="connsiteX5" fmla="*/ 477746 w 8030690"/>
              <a:gd name="connsiteY5" fmla="*/ 6858000 h 6858000"/>
              <a:gd name="connsiteX6" fmla="*/ 477746 w 8030690"/>
              <a:gd name="connsiteY6" fmla="*/ 6858000 h 6858000"/>
              <a:gd name="connsiteX7" fmla="*/ 0 w 8030690"/>
              <a:gd name="connsiteY7" fmla="*/ 6858000 h 6858000"/>
              <a:gd name="connsiteX8" fmla="*/ 5883 w 8030690"/>
              <a:gd name="connsiteY8" fmla="*/ 6817538 h 6858000"/>
              <a:gd name="connsiteX9" fmla="*/ 23196 w 8030690"/>
              <a:gd name="connsiteY9" fmla="*/ 6698894 h 6858000"/>
              <a:gd name="connsiteX10" fmla="*/ 35298 w 8030690"/>
              <a:gd name="connsiteY10" fmla="*/ 6612483 h 6858000"/>
              <a:gd name="connsiteX11" fmla="*/ 48073 w 8030690"/>
              <a:gd name="connsiteY11" fmla="*/ 6509613 h 6858000"/>
              <a:gd name="connsiteX12" fmla="*/ 63369 w 8030690"/>
              <a:gd name="connsiteY12" fmla="*/ 6387541 h 6858000"/>
              <a:gd name="connsiteX13" fmla="*/ 79506 w 8030690"/>
              <a:gd name="connsiteY13" fmla="*/ 6252438 h 6858000"/>
              <a:gd name="connsiteX14" fmla="*/ 96483 w 8030690"/>
              <a:gd name="connsiteY14" fmla="*/ 6100191 h 6858000"/>
              <a:gd name="connsiteX15" fmla="*/ 114468 w 8030690"/>
              <a:gd name="connsiteY15" fmla="*/ 5934227 h 6858000"/>
              <a:gd name="connsiteX16" fmla="*/ 132454 w 8030690"/>
              <a:gd name="connsiteY16" fmla="*/ 5753862 h 6858000"/>
              <a:gd name="connsiteX17" fmla="*/ 150775 w 8030690"/>
              <a:gd name="connsiteY17" fmla="*/ 5561838 h 6858000"/>
              <a:gd name="connsiteX18" fmla="*/ 167752 w 8030690"/>
              <a:gd name="connsiteY18" fmla="*/ 5354726 h 6858000"/>
              <a:gd name="connsiteX19" fmla="*/ 184057 w 8030690"/>
              <a:gd name="connsiteY19" fmla="*/ 5138013 h 6858000"/>
              <a:gd name="connsiteX20" fmla="*/ 198849 w 8030690"/>
              <a:gd name="connsiteY20" fmla="*/ 4908956 h 6858000"/>
              <a:gd name="connsiteX21" fmla="*/ 212968 w 8030690"/>
              <a:gd name="connsiteY21" fmla="*/ 4670298 h 6858000"/>
              <a:gd name="connsiteX22" fmla="*/ 226248 w 8030690"/>
              <a:gd name="connsiteY22" fmla="*/ 4421352 h 6858000"/>
              <a:gd name="connsiteX23" fmla="*/ 230954 w 8030690"/>
              <a:gd name="connsiteY23" fmla="*/ 4293793 h 6858000"/>
              <a:gd name="connsiteX24" fmla="*/ 236165 w 8030690"/>
              <a:gd name="connsiteY24" fmla="*/ 4163491 h 6858000"/>
              <a:gd name="connsiteX25" fmla="*/ 241039 w 8030690"/>
              <a:gd name="connsiteY25" fmla="*/ 4031132 h 6858000"/>
              <a:gd name="connsiteX26" fmla="*/ 244233 w 8030690"/>
              <a:gd name="connsiteY26" fmla="*/ 3898087 h 6858000"/>
              <a:gd name="connsiteX27" fmla="*/ 247091 w 8030690"/>
              <a:gd name="connsiteY27" fmla="*/ 3762298 h 6858000"/>
              <a:gd name="connsiteX28" fmla="*/ 250116 w 8030690"/>
              <a:gd name="connsiteY28" fmla="*/ 3625138 h 6858000"/>
              <a:gd name="connsiteX29" fmla="*/ 252133 w 8030690"/>
              <a:gd name="connsiteY29" fmla="*/ 3485235 h 6858000"/>
              <a:gd name="connsiteX30" fmla="*/ 252133 w 8030690"/>
              <a:gd name="connsiteY30" fmla="*/ 3343960 h 6858000"/>
              <a:gd name="connsiteX31" fmla="*/ 253142 w 8030690"/>
              <a:gd name="connsiteY31" fmla="*/ 3201314 h 6858000"/>
              <a:gd name="connsiteX32" fmla="*/ 252133 w 8030690"/>
              <a:gd name="connsiteY32" fmla="*/ 3057296 h 6858000"/>
              <a:gd name="connsiteX33" fmla="*/ 250116 w 8030690"/>
              <a:gd name="connsiteY33" fmla="*/ 2911221 h 6858000"/>
              <a:gd name="connsiteX34" fmla="*/ 248267 w 8030690"/>
              <a:gd name="connsiteY34" fmla="*/ 2765145 h 6858000"/>
              <a:gd name="connsiteX35" fmla="*/ 244233 w 8030690"/>
              <a:gd name="connsiteY35" fmla="*/ 2617013 h 6858000"/>
              <a:gd name="connsiteX36" fmla="*/ 240031 w 8030690"/>
              <a:gd name="connsiteY36" fmla="*/ 2467508 h 6858000"/>
              <a:gd name="connsiteX37" fmla="*/ 235156 w 8030690"/>
              <a:gd name="connsiteY37" fmla="*/ 2318004 h 6858000"/>
              <a:gd name="connsiteX38" fmla="*/ 228265 w 8030690"/>
              <a:gd name="connsiteY38" fmla="*/ 2167128 h 6858000"/>
              <a:gd name="connsiteX39" fmla="*/ 220028 w 8030690"/>
              <a:gd name="connsiteY39" fmla="*/ 2014880 h 6858000"/>
              <a:gd name="connsiteX40" fmla="*/ 212128 w 8030690"/>
              <a:gd name="connsiteY40" fmla="*/ 1861947 h 6858000"/>
              <a:gd name="connsiteX41" fmla="*/ 202043 w 8030690"/>
              <a:gd name="connsiteY41" fmla="*/ 1709013 h 6858000"/>
              <a:gd name="connsiteX42" fmla="*/ 189940 w 8030690"/>
              <a:gd name="connsiteY42" fmla="*/ 1554023 h 6858000"/>
              <a:gd name="connsiteX43" fmla="*/ 177838 w 8030690"/>
              <a:gd name="connsiteY43" fmla="*/ 1401089 h 6858000"/>
              <a:gd name="connsiteX44" fmla="*/ 163886 w 8030690"/>
              <a:gd name="connsiteY44" fmla="*/ 1245413 h 6858000"/>
              <a:gd name="connsiteX45" fmla="*/ 148590 w 8030690"/>
              <a:gd name="connsiteY45" fmla="*/ 1089050 h 6858000"/>
              <a:gd name="connsiteX46" fmla="*/ 132454 w 8030690"/>
              <a:gd name="connsiteY46" fmla="*/ 934745 h 6858000"/>
              <a:gd name="connsiteX47" fmla="*/ 113628 w 8030690"/>
              <a:gd name="connsiteY47" fmla="*/ 778383 h 6858000"/>
              <a:gd name="connsiteX48" fmla="*/ 93457 w 8030690"/>
              <a:gd name="connsiteY48" fmla="*/ 622706 h 6858000"/>
              <a:gd name="connsiteX49" fmla="*/ 73454 w 8030690"/>
              <a:gd name="connsiteY49" fmla="*/ 466344 h 6858000"/>
              <a:gd name="connsiteX50" fmla="*/ 50090 w 8030690"/>
              <a:gd name="connsiteY50" fmla="*/ 310667 h 6858000"/>
              <a:gd name="connsiteX51" fmla="*/ 26222 w 8030690"/>
              <a:gd name="connsiteY51" fmla="*/ 15567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8030690" h="6858000">
                <a:moveTo>
                  <a:pt x="1176" y="0"/>
                </a:moveTo>
                <a:lnTo>
                  <a:pt x="1344715" y="0"/>
                </a:lnTo>
                <a:lnTo>
                  <a:pt x="1344715" y="0"/>
                </a:lnTo>
                <a:lnTo>
                  <a:pt x="8030690" y="0"/>
                </a:lnTo>
                <a:lnTo>
                  <a:pt x="8030690" y="6858000"/>
                </a:lnTo>
                <a:lnTo>
                  <a:pt x="477746" y="6858000"/>
                </a:lnTo>
                <a:lnTo>
                  <a:pt x="477746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8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8" y="5934227"/>
                </a:lnTo>
                <a:lnTo>
                  <a:pt x="132454" y="5753862"/>
                </a:lnTo>
                <a:lnTo>
                  <a:pt x="150775" y="5561838"/>
                </a:lnTo>
                <a:lnTo>
                  <a:pt x="167752" y="5354726"/>
                </a:lnTo>
                <a:lnTo>
                  <a:pt x="184057" y="5138013"/>
                </a:lnTo>
                <a:lnTo>
                  <a:pt x="198849" y="4908956"/>
                </a:lnTo>
                <a:lnTo>
                  <a:pt x="212968" y="4670298"/>
                </a:lnTo>
                <a:lnTo>
                  <a:pt x="226248" y="4421352"/>
                </a:lnTo>
                <a:lnTo>
                  <a:pt x="230954" y="4293793"/>
                </a:lnTo>
                <a:lnTo>
                  <a:pt x="236165" y="4163491"/>
                </a:lnTo>
                <a:lnTo>
                  <a:pt x="241039" y="4031132"/>
                </a:lnTo>
                <a:lnTo>
                  <a:pt x="244233" y="3898087"/>
                </a:lnTo>
                <a:lnTo>
                  <a:pt x="247091" y="3762298"/>
                </a:lnTo>
                <a:lnTo>
                  <a:pt x="250116" y="3625138"/>
                </a:lnTo>
                <a:lnTo>
                  <a:pt x="252133" y="3485235"/>
                </a:lnTo>
                <a:lnTo>
                  <a:pt x="252133" y="3343960"/>
                </a:lnTo>
                <a:lnTo>
                  <a:pt x="253142" y="3201314"/>
                </a:lnTo>
                <a:lnTo>
                  <a:pt x="252133" y="3057296"/>
                </a:lnTo>
                <a:lnTo>
                  <a:pt x="250116" y="2911221"/>
                </a:lnTo>
                <a:lnTo>
                  <a:pt x="248267" y="2765145"/>
                </a:lnTo>
                <a:lnTo>
                  <a:pt x="244233" y="2617013"/>
                </a:lnTo>
                <a:lnTo>
                  <a:pt x="240031" y="2467508"/>
                </a:lnTo>
                <a:lnTo>
                  <a:pt x="235156" y="2318004"/>
                </a:lnTo>
                <a:lnTo>
                  <a:pt x="228265" y="2167128"/>
                </a:lnTo>
                <a:lnTo>
                  <a:pt x="220028" y="2014880"/>
                </a:lnTo>
                <a:lnTo>
                  <a:pt x="212128" y="1861947"/>
                </a:lnTo>
                <a:lnTo>
                  <a:pt x="202043" y="1709013"/>
                </a:lnTo>
                <a:lnTo>
                  <a:pt x="189940" y="1554023"/>
                </a:lnTo>
                <a:lnTo>
                  <a:pt x="177838" y="1401089"/>
                </a:lnTo>
                <a:lnTo>
                  <a:pt x="163886" y="1245413"/>
                </a:lnTo>
                <a:lnTo>
                  <a:pt x="148590" y="1089050"/>
                </a:lnTo>
                <a:lnTo>
                  <a:pt x="132454" y="934745"/>
                </a:lnTo>
                <a:lnTo>
                  <a:pt x="113628" y="778383"/>
                </a:lnTo>
                <a:lnTo>
                  <a:pt x="93457" y="622706"/>
                </a:lnTo>
                <a:lnTo>
                  <a:pt x="73454" y="466344"/>
                </a:lnTo>
                <a:lnTo>
                  <a:pt x="50090" y="310667"/>
                </a:lnTo>
                <a:lnTo>
                  <a:pt x="26222" y="1556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5" name="Freeform 11">
            <a:extLst>
              <a:ext uri="{FF2B5EF4-FFF2-40B4-BE49-F238E27FC236}">
                <a16:creationId xmlns:a16="http://schemas.microsoft.com/office/drawing/2014/main" id="{BDC58DEA-1307-4F44-AD47-E613D8B76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4811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99B912D-1E4B-42AF-A2BE-CFEFEC916E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A7CC230-243D-479D-A354-7F0D0124F3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2706401"/>
              </p:ext>
            </p:extLst>
          </p:nvPr>
        </p:nvGraphicFramePr>
        <p:xfrm>
          <a:off x="5048250" y="1447800"/>
          <a:ext cx="649605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46201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E7C90-F7C0-4C5A-8E00-F8019B9D76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6916" y="4542503"/>
            <a:ext cx="9184606" cy="117987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700"/>
              <a:t>THANKS FOR YOUR ATTENTION</a:t>
            </a:r>
            <a:endParaRPr lang="en-GB" sz="47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DB57D4-F7AE-4D02-B03A-35FD223A3B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6916" y="5722373"/>
            <a:ext cx="9184605" cy="523305"/>
          </a:xfrm>
        </p:spPr>
        <p:txBody>
          <a:bodyPr>
            <a:normAutofit/>
          </a:bodyPr>
          <a:lstStyle/>
          <a:p>
            <a:endParaRPr lang="en-GB"/>
          </a:p>
        </p:txBody>
      </p:sp>
      <p:pic>
        <p:nvPicPr>
          <p:cNvPr id="5" name="Picture 4" descr="Text, whiteboard&#10;&#10;Description automatically generated">
            <a:extLst>
              <a:ext uri="{FF2B5EF4-FFF2-40B4-BE49-F238E27FC236}">
                <a16:creationId xmlns:a16="http://schemas.microsoft.com/office/drawing/2014/main" id="{36B04CAB-64FC-4EF1-B2F0-554C8F4B6A4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11800" r="-1" b="29223"/>
          <a:stretch/>
        </p:blipFill>
        <p:spPr>
          <a:xfrm>
            <a:off x="635458" y="640080"/>
            <a:ext cx="9186063" cy="360273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8D6528-C742-4831-8A2C-633C281C72B8}"/>
              </a:ext>
            </a:extLst>
          </p:cNvPr>
          <p:cNvSpPr txBox="1"/>
          <p:nvPr/>
        </p:nvSpPr>
        <p:spPr>
          <a:xfrm>
            <a:off x="7282044" y="4042761"/>
            <a:ext cx="253947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s://www.flickr.com/photos/30478819@N08/4924043872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996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0" ma:contentTypeDescription="Create a new document." ma:contentTypeScope="" ma:versionID="1267097ee5f5874adfcc408041ae252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95891a93df65b14727750f2c06c306c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7C2F7BF6-CD39-4568-B8BD-EA8D252E100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50455F8-10A0-4EEF-9BB1-9035E295B16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9B0F2AC-8567-4D03-BFFC-653DB596C528}">
  <ds:schemaRefs>
    <ds:schemaRef ds:uri="230e9df3-be65-4c73-a93b-d1236ebd677e"/>
    <ds:schemaRef ds:uri="71af3243-3dd4-4a8d-8c0d-dd76da1f02a5"/>
    <ds:schemaRef ds:uri="http://purl.org/dc/terms/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schemas.microsoft.com/sharepoint/v3"/>
    <ds:schemaRef ds:uri="16c05727-aa75-4e4a-9b5f-8a80a1165891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Madison</Template>
  <TotalTime>94</TotalTime>
  <Words>140</Words>
  <Application>Microsoft Office PowerPoint</Application>
  <PresentationFormat>Widescreen</PresentationFormat>
  <Paragraphs>35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Century Gothic</vt:lpstr>
      <vt:lpstr>Wingdings 3</vt:lpstr>
      <vt:lpstr>Ion</vt:lpstr>
      <vt:lpstr>Understanding and Solving the Complex problem of Staff Absenteeism in Mid- Cheshire Hospital Trust</vt:lpstr>
      <vt:lpstr>Nature and Impact of Staff Absenteeism</vt:lpstr>
      <vt:lpstr>Understanding the causes of problem using models</vt:lpstr>
      <vt:lpstr>Using PESTEL to understen couses of problem in Mid-Chesire hospital</vt:lpstr>
      <vt:lpstr>FISHBONE DIAGRAM</vt:lpstr>
      <vt:lpstr>Evaluation of alternative solution to reduce absenteeism in Mid-Chrshire Hospital</vt:lpstr>
      <vt:lpstr>THANKS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Dejan Janevski</cp:lastModifiedBy>
  <cp:revision>222</cp:revision>
  <dcterms:created xsi:type="dcterms:W3CDTF">2022-02-20T20:22:17Z</dcterms:created>
  <dcterms:modified xsi:type="dcterms:W3CDTF">2022-03-13T01:13:59Z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