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56" r:id="rId2"/>
    <p:sldId id="278" r:id="rId3"/>
    <p:sldId id="257" r:id="rId4"/>
    <p:sldId id="258"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10/9/2019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6859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43609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10/9/2019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5667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6163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357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43756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0317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3944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422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4758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10/9/2019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36732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10/9/2019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23580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10/9/2019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7562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11583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82571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98534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10/9/2019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6033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10/9/2019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8266878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tatista.com/topics/3269/travel-and-tourism-in-the-united-kingdom-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00101" y="1127992"/>
            <a:ext cx="11055926" cy="4929908"/>
          </a:xfrm>
        </p:spPr>
        <p:txBody>
          <a:bodyPr>
            <a:noAutofit/>
          </a:bodyPr>
          <a:lstStyle/>
          <a:p>
            <a:endParaRPr lang="en-US" sz="2800" b="1" dirty="0" smtClean="0">
              <a:latin typeface="Colonna MT" panose="04020805060202030203" pitchFamily="82" charset="0"/>
              <a:ea typeface="Verdana" panose="020B0604030504040204" pitchFamily="34" charset="0"/>
            </a:endParaRPr>
          </a:p>
          <a:p>
            <a:r>
              <a:rPr lang="en-US" sz="2800" b="1" dirty="0" smtClean="0">
                <a:latin typeface="Colonna MT" panose="04020805060202030203" pitchFamily="82" charset="0"/>
                <a:ea typeface="Verdana" panose="020B0604030504040204" pitchFamily="34" charset="0"/>
              </a:rPr>
              <a:t>Name: </a:t>
            </a:r>
            <a:r>
              <a:rPr lang="en-US" sz="3600" b="1" dirty="0">
                <a:latin typeface="Colonna MT" panose="04020805060202030203" pitchFamily="82" charset="0"/>
                <a:ea typeface="Verdana" panose="020B0604030504040204" pitchFamily="34" charset="0"/>
              </a:rPr>
              <a:t>G</a:t>
            </a:r>
            <a:r>
              <a:rPr lang="en-US" sz="2800" b="1" dirty="0">
                <a:latin typeface="Colonna MT" panose="04020805060202030203" pitchFamily="82" charset="0"/>
                <a:ea typeface="Verdana" panose="020B0604030504040204" pitchFamily="34" charset="0"/>
              </a:rPr>
              <a:t>heorghe </a:t>
            </a:r>
            <a:r>
              <a:rPr lang="en-US" sz="2800" b="1" dirty="0" smtClean="0">
                <a:latin typeface="Colonna MT" panose="04020805060202030203" pitchFamily="82" charset="0"/>
                <a:ea typeface="Verdana" panose="020B0604030504040204" pitchFamily="34" charset="0"/>
              </a:rPr>
              <a:t>Stefan</a:t>
            </a:r>
          </a:p>
          <a:p>
            <a:r>
              <a:rPr lang="en-US" sz="2800" b="1" dirty="0" err="1" smtClean="0">
                <a:latin typeface="Colonna MT" panose="04020805060202030203" pitchFamily="82" charset="0"/>
                <a:ea typeface="Verdana" panose="020B0604030504040204" pitchFamily="34" charset="0"/>
              </a:rPr>
              <a:t>Stundent</a:t>
            </a:r>
            <a:r>
              <a:rPr lang="en-US" sz="2800" b="1" dirty="0" smtClean="0">
                <a:latin typeface="Colonna MT" panose="04020805060202030203" pitchFamily="82" charset="0"/>
                <a:ea typeface="Verdana" panose="020B0604030504040204" pitchFamily="34" charset="0"/>
              </a:rPr>
              <a:t> </a:t>
            </a:r>
            <a:r>
              <a:rPr lang="en-US" sz="2800" b="1" dirty="0" err="1" smtClean="0">
                <a:latin typeface="Colonna MT" panose="04020805060202030203" pitchFamily="82" charset="0"/>
                <a:ea typeface="Verdana" panose="020B0604030504040204" pitchFamily="34" charset="0"/>
              </a:rPr>
              <a:t>Num</a:t>
            </a:r>
            <a:r>
              <a:rPr lang="en-US" sz="2800" b="1" dirty="0" smtClean="0">
                <a:latin typeface="Colonna MT" panose="04020805060202030203" pitchFamily="82" charset="0"/>
                <a:ea typeface="Verdana" panose="020B0604030504040204" pitchFamily="34" charset="0"/>
              </a:rPr>
              <a:t>: </a:t>
            </a:r>
            <a:r>
              <a:rPr lang="en-US" sz="2800" b="1" dirty="0">
                <a:latin typeface="Colonna MT" panose="04020805060202030203" pitchFamily="82" charset="0"/>
                <a:ea typeface="Verdana" panose="020B0604030504040204" pitchFamily="34" charset="0"/>
              </a:rPr>
              <a:t>1816296</a:t>
            </a:r>
            <a:endParaRPr lang="en-US" sz="2800" b="1" dirty="0" smtClean="0">
              <a:latin typeface="Colonna MT" panose="04020805060202030203" pitchFamily="82" charset="0"/>
              <a:ea typeface="Verdana" panose="020B0604030504040204" pitchFamily="34" charset="0"/>
            </a:endParaRPr>
          </a:p>
          <a:p>
            <a:r>
              <a:rPr lang="en-US" sz="2800" b="1" dirty="0" smtClean="0">
                <a:latin typeface="Colonna MT" panose="04020805060202030203" pitchFamily="82" charset="0"/>
                <a:ea typeface="Verdana" panose="020B0604030504040204" pitchFamily="34" charset="0"/>
              </a:rPr>
              <a:t>Assignment: </a:t>
            </a:r>
            <a:r>
              <a:rPr lang="en-US" sz="2800" b="1" dirty="0">
                <a:latin typeface="Colonna MT" panose="04020805060202030203" pitchFamily="82" charset="0"/>
                <a:ea typeface="Verdana" panose="020B0604030504040204" pitchFamily="34" charset="0"/>
              </a:rPr>
              <a:t>M4X01916</a:t>
            </a:r>
            <a:endParaRPr lang="en-US" sz="2800" b="1" dirty="0" smtClean="0">
              <a:latin typeface="Colonna MT" panose="04020805060202030203" pitchFamily="82" charset="0"/>
              <a:ea typeface="Verdana" panose="020B0604030504040204" pitchFamily="34" charset="0"/>
            </a:endParaRPr>
          </a:p>
          <a:p>
            <a:r>
              <a:rPr lang="en-US" sz="2800" b="1" dirty="0" smtClean="0">
                <a:latin typeface="Colonna MT" panose="04020805060202030203" pitchFamily="82" charset="0"/>
                <a:ea typeface="Verdana" panose="020B0604030504040204" pitchFamily="34" charset="0"/>
              </a:rPr>
              <a:t>Lecturer Name: Dr. </a:t>
            </a:r>
            <a:r>
              <a:rPr lang="en-US" sz="2800" b="1" dirty="0" err="1" smtClean="0">
                <a:latin typeface="Colonna MT" panose="04020805060202030203" pitchFamily="82" charset="0"/>
                <a:ea typeface="Verdana" panose="020B0604030504040204" pitchFamily="34" charset="0"/>
              </a:rPr>
              <a:t>Olu</a:t>
            </a:r>
            <a:r>
              <a:rPr lang="en-US" sz="2800" b="1" dirty="0" smtClean="0">
                <a:latin typeface="Colonna MT" panose="04020805060202030203" pitchFamily="82" charset="0"/>
                <a:ea typeface="Verdana" panose="020B0604030504040204" pitchFamily="34" charset="0"/>
              </a:rPr>
              <a:t> </a:t>
            </a:r>
            <a:r>
              <a:rPr lang="en-US" sz="2800" b="1" dirty="0" err="1" smtClean="0">
                <a:latin typeface="Colonna MT" panose="04020805060202030203" pitchFamily="82" charset="0"/>
                <a:ea typeface="Verdana" panose="020B0604030504040204" pitchFamily="34" charset="0"/>
              </a:rPr>
              <a:t>Adegbite</a:t>
            </a:r>
            <a:endParaRPr lang="en-US" sz="2800" b="1" dirty="0">
              <a:latin typeface="Colonna MT" panose="04020805060202030203" pitchFamily="82" charset="0"/>
              <a:ea typeface="Verdana" panose="020B0604030504040204" pitchFamily="34" charset="0"/>
            </a:endParaRPr>
          </a:p>
        </p:txBody>
      </p:sp>
    </p:spTree>
    <p:extLst>
      <p:ext uri="{BB962C8B-B14F-4D97-AF65-F5344CB8AC3E}">
        <p14:creationId xmlns:p14="http://schemas.microsoft.com/office/powerpoint/2010/main" val="34240184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96192" y="2135910"/>
            <a:ext cx="11055926" cy="1677554"/>
          </a:xfrm>
        </p:spPr>
        <p:txBody>
          <a:bodyPr>
            <a:noAutofit/>
          </a:bodyPr>
          <a:lstStyle/>
          <a:p>
            <a:r>
              <a:rPr lang="en-US" sz="6600" dirty="0" smtClean="0">
                <a:latin typeface="Verdana" panose="020B0604030504040204" pitchFamily="34" charset="0"/>
                <a:ea typeface="Verdana" panose="020B0604030504040204" pitchFamily="34" charset="0"/>
              </a:rPr>
              <a:t>Stefani Tour Operator, UK</a:t>
            </a:r>
          </a:p>
          <a:p>
            <a:r>
              <a:rPr lang="en-US" sz="6600" dirty="0" smtClean="0">
                <a:latin typeface="Verdana" panose="020B0604030504040204" pitchFamily="34" charset="0"/>
                <a:ea typeface="Verdana" panose="020B0604030504040204" pitchFamily="34" charset="0"/>
              </a:rPr>
              <a:t>             (S.T.O.P)</a:t>
            </a:r>
            <a:endParaRPr lang="en-US" sz="66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7293923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6355" y="2198318"/>
            <a:ext cx="10099963" cy="1313809"/>
          </a:xfrm>
        </p:spPr>
        <p:txBody>
          <a:bodyPr>
            <a:normAutofit fontScale="90000"/>
          </a:bodyPr>
          <a:lstStyle/>
          <a:p>
            <a:pPr algn="just"/>
            <a:r>
              <a:rPr lang="en-US" dirty="0" smtClean="0">
                <a:latin typeface="Verdana" panose="020B0604030504040204" pitchFamily="34" charset="0"/>
                <a:ea typeface="Verdana" panose="020B0604030504040204" pitchFamily="34" charset="0"/>
              </a:rPr>
              <a:t>Marketing </a:t>
            </a:r>
            <a:r>
              <a:rPr lang="en-US" dirty="0">
                <a:latin typeface="Verdana" panose="020B0604030504040204" pitchFamily="34" charset="0"/>
                <a:ea typeface="Verdana" panose="020B0604030504040204" pitchFamily="34" charset="0"/>
              </a:rPr>
              <a:t>environmental </a:t>
            </a:r>
            <a:r>
              <a:rPr lang="en-US" dirty="0" smtClean="0">
                <a:latin typeface="Verdana" panose="020B0604030504040204" pitchFamily="34" charset="0"/>
                <a:ea typeface="Verdana" panose="020B0604030504040204" pitchFamily="34" charset="0"/>
              </a:rPr>
              <a:t>audit</a:t>
            </a:r>
            <a:br>
              <a:rPr lang="en-US" dirty="0" smtClean="0">
                <a:latin typeface="Verdana" panose="020B0604030504040204" pitchFamily="34" charset="0"/>
                <a:ea typeface="Verdana" panose="020B0604030504040204" pitchFamily="34" charset="0"/>
              </a:rPr>
            </a:br>
            <a:r>
              <a:rPr lang="en-US" dirty="0" smtClean="0">
                <a:latin typeface="Verdana" panose="020B0604030504040204" pitchFamily="34" charset="0"/>
                <a:ea typeface="Verdana" panose="020B0604030504040204" pitchFamily="34" charset="0"/>
              </a:rPr>
              <a:t>OF Stefani </a:t>
            </a:r>
            <a:r>
              <a:rPr lang="en-US" dirty="0" smtClean="0">
                <a:latin typeface="Verdana" panose="020B0604030504040204" pitchFamily="34" charset="0"/>
                <a:ea typeface="Verdana" panose="020B0604030504040204" pitchFamily="34" charset="0"/>
              </a:rPr>
              <a:t>Tour operator </a:t>
            </a:r>
            <a:r>
              <a:rPr lang="en-US" dirty="0" smtClean="0">
                <a:latin typeface="Verdana" panose="020B0604030504040204" pitchFamily="34" charset="0"/>
                <a:ea typeface="Verdana" panose="020B0604030504040204" pitchFamily="34" charset="0"/>
              </a:rPr>
              <a:t>(Stop</a:t>
            </a:r>
            <a:r>
              <a:rPr lang="en-US" dirty="0" smtClean="0">
                <a:latin typeface="Verdana" panose="020B0604030504040204" pitchFamily="34" charset="0"/>
                <a:ea typeface="Verdana" panose="020B0604030504040204" pitchFamily="34" charset="0"/>
              </a:rPr>
              <a:t>),</a:t>
            </a:r>
            <a:r>
              <a:rPr lang="en-US" dirty="0" err="1" smtClean="0">
                <a:latin typeface="Verdana" panose="020B0604030504040204" pitchFamily="34" charset="0"/>
                <a:ea typeface="Verdana" panose="020B0604030504040204" pitchFamily="34" charset="0"/>
              </a:rPr>
              <a:t>uk</a:t>
            </a:r>
            <a:r>
              <a:rPr lang="en-US" dirty="0" smtClean="0">
                <a:latin typeface="Verdana" panose="020B0604030504040204" pitchFamily="34" charset="0"/>
                <a:ea typeface="Verdana" panose="020B0604030504040204" pitchFamily="34" charset="0"/>
              </a:rPr>
              <a:t> </a:t>
            </a:r>
            <a:endParaRPr lang="en-US"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41492873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91" y="161700"/>
            <a:ext cx="8610600" cy="804655"/>
          </a:xfrm>
        </p:spPr>
        <p:txBody>
          <a:bodyPr>
            <a:normAutofit fontScale="90000"/>
          </a:bodyPr>
          <a:lstStyle/>
          <a:p>
            <a:pPr algn="just"/>
            <a:r>
              <a:rPr lang="en-US" b="1" u="sng" dirty="0"/>
              <a:t>Introduction</a:t>
            </a:r>
            <a:r>
              <a:rPr lang="en-US" u="sng" dirty="0"/>
              <a:t/>
            </a:r>
            <a:br>
              <a:rPr lang="en-US" u="sng" dirty="0"/>
            </a:br>
            <a:endParaRPr lang="en-US" u="sng" dirty="0"/>
          </a:p>
        </p:txBody>
      </p:sp>
      <p:sp>
        <p:nvSpPr>
          <p:cNvPr id="3" name="Content Placeholder 2"/>
          <p:cNvSpPr>
            <a:spLocks noGrp="1"/>
          </p:cNvSpPr>
          <p:nvPr>
            <p:ph idx="1"/>
          </p:nvPr>
        </p:nvSpPr>
        <p:spPr>
          <a:xfrm>
            <a:off x="377536" y="685800"/>
            <a:ext cx="11530446" cy="6172200"/>
          </a:xfrm>
        </p:spPr>
        <p:txBody>
          <a:bodyPr>
            <a:noAutofit/>
          </a:bodyPr>
          <a:lstStyle/>
          <a:p>
            <a:pPr algn="just"/>
            <a:r>
              <a:rPr lang="en-US" sz="2400" dirty="0">
                <a:latin typeface="Verdana" panose="020B0604030504040204" pitchFamily="34" charset="0"/>
                <a:ea typeface="Verdana" panose="020B0604030504040204" pitchFamily="34" charset="0"/>
              </a:rPr>
              <a:t>The hospitality industry is a diverse and interrelated industry with various overlapping segments, including travel organizers, attractions, transportation, accommodation, and destination organizer’s sector that is serving the ever-changing needs of tourists (Bowie, 2016). An essential component of the hospitality industry is the tourism domain. The tourism domain is caters for the comfortability of tourist during their tour. It essentially involving identification of Point of Interest in a location and facilitating the movement of the tourist to such venue with maximum comfortability. Regardless of the purpose of visitation of the tourist, a tour guide facilitate easy movement and navigation of the tourist (</a:t>
            </a:r>
            <a:r>
              <a:rPr lang="en-US" sz="2400" dirty="0" err="1">
                <a:latin typeface="Verdana" panose="020B0604030504040204" pitchFamily="34" charset="0"/>
                <a:ea typeface="Verdana" panose="020B0604030504040204" pitchFamily="34" charset="0"/>
              </a:rPr>
              <a:t>Potgietera</a:t>
            </a:r>
            <a:r>
              <a:rPr lang="en-US" sz="2400" dirty="0">
                <a:latin typeface="Verdana" panose="020B0604030504040204" pitchFamily="34" charset="0"/>
                <a:ea typeface="Verdana" panose="020B0604030504040204" pitchFamily="34" charset="0"/>
              </a:rPr>
              <a:t> , de </a:t>
            </a:r>
            <a:r>
              <a:rPr lang="en-US" sz="2400" dirty="0" err="1">
                <a:latin typeface="Verdana" panose="020B0604030504040204" pitchFamily="34" charset="0"/>
                <a:ea typeface="Verdana" panose="020B0604030504040204" pitchFamily="34" charset="0"/>
              </a:rPr>
              <a:t>Jagerb</a:t>
            </a:r>
            <a:r>
              <a:rPr lang="en-US" sz="2400" dirty="0">
                <a:latin typeface="Verdana" panose="020B0604030504040204" pitchFamily="34" charset="0"/>
                <a:ea typeface="Verdana" panose="020B0604030504040204" pitchFamily="34" charset="0"/>
              </a:rPr>
              <a:t> , van </a:t>
            </a:r>
            <a:r>
              <a:rPr lang="en-US" sz="2400" dirty="0" err="1">
                <a:latin typeface="Verdana" panose="020B0604030504040204" pitchFamily="34" charset="0"/>
                <a:ea typeface="Verdana" panose="020B0604030504040204" pitchFamily="34" charset="0"/>
              </a:rPr>
              <a:t>Heerdenc</a:t>
            </a:r>
            <a:r>
              <a:rPr lang="en-US" sz="2400" dirty="0">
                <a:latin typeface="Verdana" panose="020B0604030504040204" pitchFamily="34" charset="0"/>
                <a:ea typeface="Verdana" panose="020B0604030504040204" pitchFamily="34" charset="0"/>
              </a:rPr>
              <a:t>, 2013).   </a:t>
            </a:r>
            <a:endParaRPr lang="en-US" sz="2400" dirty="0" smtClean="0">
              <a:latin typeface="Verdana" panose="020B0604030504040204" pitchFamily="34" charset="0"/>
              <a:ea typeface="Verdana" panose="020B0604030504040204" pitchFamily="34" charset="0"/>
            </a:endParaRPr>
          </a:p>
          <a:p>
            <a:pPr algn="just"/>
            <a:endParaRPr lang="en-US" sz="2400" dirty="0" smtClean="0">
              <a:latin typeface="Verdana" panose="020B0604030504040204" pitchFamily="34" charset="0"/>
              <a:ea typeface="Verdana" panose="020B0604030504040204" pitchFamily="34" charset="0"/>
            </a:endParaRPr>
          </a:p>
          <a:p>
            <a:pPr algn="just"/>
            <a:r>
              <a:rPr lang="en-US" sz="2400" dirty="0" smtClean="0">
                <a:latin typeface="Verdana" panose="020B0604030504040204" pitchFamily="34" charset="0"/>
                <a:ea typeface="Verdana" panose="020B0604030504040204" pitchFamily="34" charset="0"/>
              </a:rPr>
              <a:t>Thus</a:t>
            </a:r>
            <a:r>
              <a:rPr lang="en-US" sz="2400" dirty="0">
                <a:latin typeface="Verdana" panose="020B0604030504040204" pitchFamily="34" charset="0"/>
                <a:ea typeface="Verdana" panose="020B0604030504040204" pitchFamily="34" charset="0"/>
              </a:rPr>
              <a:t>, tourism industry can be entails services and products consumed by the tourist during their tour, which directly or indirectly support the purpose of their visitation, such product and services may include travel bookings, accommodation and hotel recreation and leisure, lodge, food and drinks, destination visit, etc.  </a:t>
            </a:r>
          </a:p>
          <a:p>
            <a:pPr algn="just"/>
            <a:endParaRPr lang="en-US" sz="2400" dirty="0">
              <a:latin typeface="Verdana" panose="020B0604030504040204" pitchFamily="34" charset="0"/>
              <a:ea typeface="Verdana" panose="020B0604030504040204" pitchFamily="34" charset="0"/>
            </a:endParaRPr>
          </a:p>
          <a:p>
            <a:pPr algn="just"/>
            <a:endParaRPr lang="en-US" sz="2400" dirty="0" smtClean="0">
              <a:latin typeface="Verdana" panose="020B0604030504040204" pitchFamily="34" charset="0"/>
              <a:ea typeface="Verdana" panose="020B0604030504040204" pitchFamily="34" charset="0"/>
            </a:endParaRPr>
          </a:p>
          <a:p>
            <a:pPr algn="just"/>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8972503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90" y="431864"/>
            <a:ext cx="8610600" cy="804655"/>
          </a:xfrm>
        </p:spPr>
        <p:txBody>
          <a:bodyPr>
            <a:normAutofit fontScale="90000"/>
          </a:bodyPr>
          <a:lstStyle/>
          <a:p>
            <a:pPr algn="ctr"/>
            <a:r>
              <a:rPr lang="en-US" b="1" u="sng" dirty="0" smtClean="0"/>
              <a:t>Introduction Cont’d </a:t>
            </a:r>
            <a:r>
              <a:rPr lang="en-US" u="sng" dirty="0"/>
              <a:t/>
            </a:r>
            <a:br>
              <a:rPr lang="en-US" u="sng" dirty="0"/>
            </a:br>
            <a:endParaRPr lang="en-US" u="sng" dirty="0"/>
          </a:p>
        </p:txBody>
      </p:sp>
      <p:sp>
        <p:nvSpPr>
          <p:cNvPr id="3" name="Content Placeholder 2"/>
          <p:cNvSpPr>
            <a:spLocks noGrp="1"/>
          </p:cNvSpPr>
          <p:nvPr>
            <p:ph idx="1"/>
          </p:nvPr>
        </p:nvSpPr>
        <p:spPr>
          <a:xfrm>
            <a:off x="377536" y="1122218"/>
            <a:ext cx="11152909" cy="3792682"/>
          </a:xfrm>
        </p:spPr>
        <p:txBody>
          <a:bodyPr>
            <a:normAutofit/>
          </a:bodyPr>
          <a:lstStyle/>
          <a:p>
            <a:pPr algn="just"/>
            <a:r>
              <a:rPr lang="en-US" sz="2400" dirty="0">
                <a:latin typeface="Verdana" panose="020B0604030504040204" pitchFamily="34" charset="0"/>
                <a:ea typeface="Verdana" panose="020B0604030504040204" pitchFamily="34" charset="0"/>
              </a:rPr>
              <a:t>Tourism business is booming vigorously in the United Kingdom in recent times. The United Kingdom ranked seventh among the UNWTO with international tourist arrival, accounting for 2.8% of the global arrival in 2017. The United Kingdom also account for 3.7% of international tourism receipt in the same year. According to </a:t>
            </a:r>
            <a:r>
              <a:rPr lang="en-US" sz="2400" dirty="0" err="1">
                <a:latin typeface="Verdana" panose="020B0604030504040204" pitchFamily="34" charset="0"/>
                <a:ea typeface="Verdana" panose="020B0604030504040204" pitchFamily="34" charset="0"/>
              </a:rPr>
              <a:t>Jaaskelainen</a:t>
            </a:r>
            <a:r>
              <a:rPr lang="en-US" sz="2400" dirty="0">
                <a:latin typeface="Verdana" panose="020B0604030504040204" pitchFamily="34" charset="0"/>
                <a:ea typeface="Verdana" panose="020B0604030504040204" pitchFamily="34" charset="0"/>
              </a:rPr>
              <a:t>, (2019), about 9.8% of jobs in the United Kingdom is created by the tourism and hospitality industry in 2017. The report further stated that about 37.9 million foreigners visited UK in 2018 alone spending about £22.9 billion in total. In 2017, the figure was 7% higher than this figure. </a:t>
            </a:r>
          </a:p>
        </p:txBody>
      </p:sp>
    </p:spTree>
    <p:extLst>
      <p:ext uri="{BB962C8B-B14F-4D97-AF65-F5344CB8AC3E}">
        <p14:creationId xmlns:p14="http://schemas.microsoft.com/office/powerpoint/2010/main" val="13915476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91" y="161700"/>
            <a:ext cx="8610600" cy="804655"/>
          </a:xfrm>
        </p:spPr>
        <p:txBody>
          <a:bodyPr>
            <a:normAutofit fontScale="90000"/>
          </a:bodyPr>
          <a:lstStyle/>
          <a:p>
            <a:pPr algn="ctr"/>
            <a:r>
              <a:rPr lang="en-US" b="1" u="sng" dirty="0"/>
              <a:t>Stefani Tour Operator UK</a:t>
            </a:r>
            <a:r>
              <a:rPr lang="en-US" u="sng" dirty="0"/>
              <a:t> (</a:t>
            </a:r>
            <a:r>
              <a:rPr lang="en-US" b="1" u="sng" dirty="0"/>
              <a:t>STOP</a:t>
            </a:r>
            <a:r>
              <a:rPr lang="en-US" u="sng" dirty="0"/>
              <a:t>)</a:t>
            </a:r>
          </a:p>
        </p:txBody>
      </p:sp>
      <p:sp>
        <p:nvSpPr>
          <p:cNvPr id="3" name="Content Placeholder 2"/>
          <p:cNvSpPr>
            <a:spLocks noGrp="1"/>
          </p:cNvSpPr>
          <p:nvPr>
            <p:ph idx="1"/>
          </p:nvPr>
        </p:nvSpPr>
        <p:spPr>
          <a:xfrm>
            <a:off x="377536" y="1423554"/>
            <a:ext cx="11152909" cy="4374573"/>
          </a:xfrm>
        </p:spPr>
        <p:txBody>
          <a:bodyPr>
            <a:normAutofit/>
          </a:bodyPr>
          <a:lstStyle/>
          <a:p>
            <a:pPr algn="just"/>
            <a:r>
              <a:rPr lang="en-US" sz="2400" b="1" dirty="0">
                <a:latin typeface="Verdana" panose="020B0604030504040204" pitchFamily="34" charset="0"/>
                <a:ea typeface="Verdana" panose="020B0604030504040204" pitchFamily="34" charset="0"/>
              </a:rPr>
              <a:t>Stefani Tour Operator, UK (STOP)</a:t>
            </a:r>
            <a:r>
              <a:rPr lang="en-US" sz="2400" dirty="0">
                <a:latin typeface="Verdana" panose="020B0604030504040204" pitchFamily="34" charset="0"/>
                <a:ea typeface="Verdana" panose="020B0604030504040204" pitchFamily="34" charset="0"/>
              </a:rPr>
              <a:t> is a tour company with cutting edge facilities for catering for every category of tourist to the United Kingdom. Our services include airport pickup, destination search and bookings, travelling bookings, accommodation bookings, and transportation services.  </a:t>
            </a:r>
            <a:r>
              <a:rPr lang="en-US" sz="2400" dirty="0" smtClean="0">
                <a:latin typeface="Verdana" panose="020B0604030504040204" pitchFamily="34" charset="0"/>
                <a:ea typeface="Verdana" panose="020B0604030504040204" pitchFamily="34" charset="0"/>
              </a:rPr>
              <a:t> </a:t>
            </a:r>
          </a:p>
          <a:p>
            <a:pPr algn="just"/>
            <a:endParaRPr lang="en-US" sz="2400" dirty="0">
              <a:latin typeface="Verdana" panose="020B0604030504040204" pitchFamily="34" charset="0"/>
              <a:ea typeface="Verdana" panose="020B0604030504040204" pitchFamily="34" charset="0"/>
            </a:endParaRPr>
          </a:p>
          <a:p>
            <a:pPr algn="just"/>
            <a:r>
              <a:rPr lang="en-US" sz="2400" dirty="0" smtClean="0">
                <a:latin typeface="Verdana" panose="020B0604030504040204" pitchFamily="34" charset="0"/>
                <a:ea typeface="Verdana" panose="020B0604030504040204" pitchFamily="34" charset="0"/>
              </a:rPr>
              <a:t>To give credibility to our business and also to enable us to compete favorably in the market, we partner with some big local and international investors and stakeholders. </a:t>
            </a:r>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688194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a:t>Internal Factors Affecting the Tour operator companies in the United Kingdom </a:t>
            </a:r>
            <a:endParaRPr lang="en-US" u="sng" dirty="0"/>
          </a:p>
        </p:txBody>
      </p:sp>
      <p:sp>
        <p:nvSpPr>
          <p:cNvPr id="3" name="Content Placeholder 2"/>
          <p:cNvSpPr>
            <a:spLocks noGrp="1"/>
          </p:cNvSpPr>
          <p:nvPr>
            <p:ph idx="1"/>
          </p:nvPr>
        </p:nvSpPr>
        <p:spPr>
          <a:xfrm>
            <a:off x="377536" y="1423554"/>
            <a:ext cx="11152909" cy="4374573"/>
          </a:xfrm>
        </p:spPr>
        <p:txBody>
          <a:bodyPr>
            <a:normAutofit/>
          </a:bodyPr>
          <a:lstStyle/>
          <a:p>
            <a:pPr algn="just"/>
            <a:r>
              <a:rPr lang="en-US" sz="2400" b="1" dirty="0">
                <a:latin typeface="Verdana" panose="020B0604030504040204" pitchFamily="34" charset="0"/>
                <a:ea typeface="Verdana" panose="020B0604030504040204" pitchFamily="34" charset="0"/>
              </a:rPr>
              <a:t>Brand Reputation and Quality of services:</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Brand identity is a major factor which often motivate tourist to hire the service of a particular tour operator for their tourism activities as tourists want brand that can guarantee their safety during their tour. Aside safety, quality of goods and services being offered is another motivating factor. Strong brands are known for rendering topnotch and impeccable services to their customers to protect their brand image and draw more potential customers. With so many reputable companies in the niche, there is severe competition and a firm not providing quality services will be on the losing </a:t>
            </a:r>
            <a:r>
              <a:rPr lang="en-US" sz="2400" dirty="0" smtClean="0">
                <a:latin typeface="Verdana" panose="020B0604030504040204" pitchFamily="34" charset="0"/>
                <a:ea typeface="Verdana" panose="020B0604030504040204" pitchFamily="34" charset="0"/>
              </a:rPr>
              <a:t>side</a:t>
            </a:r>
            <a:r>
              <a:rPr lang="en-US" sz="2400" dirty="0">
                <a:latin typeface="Verdana" panose="020B0604030504040204" pitchFamily="34" charset="0"/>
                <a:ea typeface="Verdana" panose="020B0604030504040204" pitchFamily="34" charset="0"/>
              </a:rPr>
              <a:t> </a:t>
            </a:r>
            <a:r>
              <a:rPr lang="en-US" sz="2400" dirty="0" smtClean="0">
                <a:latin typeface="Verdana" panose="020B0604030504040204" pitchFamily="34" charset="0"/>
                <a:ea typeface="Verdana" panose="020B0604030504040204" pitchFamily="34" charset="0"/>
              </a:rPr>
              <a:t>(</a:t>
            </a:r>
            <a:r>
              <a:rPr lang="en-US" sz="2400" dirty="0" err="1">
                <a:latin typeface="Verdana" panose="020B0604030504040204" pitchFamily="34" charset="0"/>
                <a:ea typeface="Verdana" panose="020B0604030504040204" pitchFamily="34" charset="0"/>
              </a:rPr>
              <a:t>Perz</a:t>
            </a:r>
            <a:r>
              <a:rPr lang="en-US" sz="2400" dirty="0">
                <a:latin typeface="Verdana" panose="020B0604030504040204" pitchFamily="34" charset="0"/>
                <a:ea typeface="Verdana" panose="020B0604030504040204" pitchFamily="34" charset="0"/>
              </a:rPr>
              <a:t>, 2018)</a:t>
            </a:r>
          </a:p>
          <a:p>
            <a:pPr marL="0" indent="0" algn="just">
              <a:buNone/>
            </a:pPr>
            <a:endParaRPr lang="en-US" sz="2400" dirty="0">
              <a:latin typeface="Verdana" panose="020B0604030504040204" pitchFamily="34" charset="0"/>
              <a:ea typeface="Verdana" panose="020B0604030504040204" pitchFamily="34" charset="0"/>
            </a:endParaRPr>
          </a:p>
          <a:p>
            <a:pPr marL="0" indent="0" algn="just">
              <a:buNone/>
            </a:pPr>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2185821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a:t>Internal Factors Affecting the Tour operator companies in the United Kingdom </a:t>
            </a:r>
            <a:endParaRPr lang="en-US" u="sng" dirty="0"/>
          </a:p>
        </p:txBody>
      </p:sp>
      <p:sp>
        <p:nvSpPr>
          <p:cNvPr id="3" name="Content Placeholder 2"/>
          <p:cNvSpPr>
            <a:spLocks noGrp="1"/>
          </p:cNvSpPr>
          <p:nvPr>
            <p:ph idx="1"/>
          </p:nvPr>
        </p:nvSpPr>
        <p:spPr>
          <a:xfrm>
            <a:off x="377536" y="1423554"/>
            <a:ext cx="11152909" cy="4374573"/>
          </a:xfrm>
        </p:spPr>
        <p:txBody>
          <a:bodyPr>
            <a:normAutofit/>
          </a:bodyPr>
          <a:lstStyle/>
          <a:p>
            <a:pPr algn="just"/>
            <a:r>
              <a:rPr lang="en-US" sz="2400" b="1" dirty="0">
                <a:latin typeface="Verdana" panose="020B0604030504040204" pitchFamily="34" charset="0"/>
                <a:ea typeface="Verdana" panose="020B0604030504040204" pitchFamily="34" charset="0"/>
              </a:rPr>
              <a:t>Personnel skills:</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Closely related to quality service and product is personnel skills in delivering their services in a professional and friendly manner. It is crucial that employees and management of a tour operator firm have high interpersonal and man-management skills. Quality customer relationship must be of high priority to retain their loyalty. Furthermore, the board of directors and the managements must be skillful enough to seamlessly coordinate the activities of the staff to ensure high efficiency of output.   </a:t>
            </a:r>
          </a:p>
        </p:txBody>
      </p:sp>
    </p:spTree>
    <p:extLst>
      <p:ext uri="{BB962C8B-B14F-4D97-AF65-F5344CB8AC3E}">
        <p14:creationId xmlns:p14="http://schemas.microsoft.com/office/powerpoint/2010/main" val="13460401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smtClean="0"/>
              <a:t>External </a:t>
            </a:r>
            <a:r>
              <a:rPr lang="en-US" b="1" u="sng" dirty="0"/>
              <a:t>Factors Affecting the Tour operator companies in the United Kingdom </a:t>
            </a:r>
            <a:endParaRPr lang="en-US" u="sng" dirty="0"/>
          </a:p>
        </p:txBody>
      </p:sp>
      <p:sp>
        <p:nvSpPr>
          <p:cNvPr id="3" name="Content Placeholder 2"/>
          <p:cNvSpPr>
            <a:spLocks noGrp="1"/>
          </p:cNvSpPr>
          <p:nvPr>
            <p:ph idx="1"/>
          </p:nvPr>
        </p:nvSpPr>
        <p:spPr>
          <a:xfrm>
            <a:off x="377536" y="1423554"/>
            <a:ext cx="11644746" cy="5112328"/>
          </a:xfrm>
        </p:spPr>
        <p:txBody>
          <a:bodyPr>
            <a:normAutofit/>
          </a:bodyPr>
          <a:lstStyle/>
          <a:p>
            <a:pPr algn="just"/>
            <a:r>
              <a:rPr lang="en-US" sz="2400" b="1" dirty="0">
                <a:latin typeface="Verdana" panose="020B0604030504040204" pitchFamily="34" charset="0"/>
                <a:ea typeface="Verdana" panose="020B0604030504040204" pitchFamily="34" charset="0"/>
              </a:rPr>
              <a:t>Travel Restrictions:</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Tight immigration policy will reduce the influx of tourist to the United Kingdom, this will definitely affect the business of the tour operators within the border of the United Kingdom. Travel restrictions in the United Kingdom which often limit the number of foreigners coming to the country include:</a:t>
            </a:r>
          </a:p>
          <a:p>
            <a:pPr algn="just"/>
            <a:r>
              <a:rPr lang="en-US" sz="2400" dirty="0">
                <a:latin typeface="Verdana" panose="020B0604030504040204" pitchFamily="34" charset="0"/>
                <a:ea typeface="Verdana" panose="020B0604030504040204" pitchFamily="34" charset="0"/>
              </a:rPr>
              <a:t>Security-related restrictions</a:t>
            </a:r>
          </a:p>
          <a:p>
            <a:pPr algn="just"/>
            <a:r>
              <a:rPr lang="en-US" sz="2400" dirty="0">
                <a:latin typeface="Verdana" panose="020B0604030504040204" pitchFamily="34" charset="0"/>
                <a:ea typeface="Verdana" panose="020B0604030504040204" pitchFamily="34" charset="0"/>
              </a:rPr>
              <a:t>Immigration restrictions</a:t>
            </a:r>
          </a:p>
          <a:p>
            <a:pPr algn="just"/>
            <a:r>
              <a:rPr lang="en-US" sz="2400" dirty="0">
                <a:latin typeface="Verdana" panose="020B0604030504040204" pitchFamily="34" charset="0"/>
                <a:ea typeface="Verdana" panose="020B0604030504040204" pitchFamily="34" charset="0"/>
              </a:rPr>
              <a:t>Custom restrictions</a:t>
            </a:r>
          </a:p>
          <a:p>
            <a:pPr marL="0" indent="0" algn="just">
              <a:buNone/>
            </a:pPr>
            <a:r>
              <a:rPr lang="en-US" sz="2400" dirty="0" smtClean="0">
                <a:latin typeface="Verdana" panose="020B0604030504040204" pitchFamily="34" charset="0"/>
                <a:ea typeface="Verdana" panose="020B0604030504040204" pitchFamily="34" charset="0"/>
              </a:rPr>
              <a:t>Excessive </a:t>
            </a:r>
            <a:r>
              <a:rPr lang="en-US" sz="2400" dirty="0">
                <a:latin typeface="Verdana" panose="020B0604030504040204" pitchFamily="34" charset="0"/>
                <a:ea typeface="Verdana" panose="020B0604030504040204" pitchFamily="34" charset="0"/>
              </a:rPr>
              <a:t>travel restriction will lead to tourists seeking adventure in other part of the world, abandoning the United Kingdom. (Morgan, Pritchard and Pride, 2012)</a:t>
            </a:r>
          </a:p>
          <a:p>
            <a:pPr marL="0" indent="0" algn="just">
              <a:buNone/>
            </a:pPr>
            <a:endParaRPr lang="en-US" sz="2400" dirty="0">
              <a:latin typeface="Verdana" panose="020B0604030504040204" pitchFamily="34" charset="0"/>
              <a:ea typeface="Verdana" panose="020B0604030504040204" pitchFamily="34" charset="0"/>
            </a:endParaRPr>
          </a:p>
          <a:p>
            <a:pPr algn="just"/>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1540190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smtClean="0"/>
              <a:t>External </a:t>
            </a:r>
            <a:r>
              <a:rPr lang="en-US" b="1" u="sng" dirty="0"/>
              <a:t>Factors Affecting the Tour operator companies in the United Kingdom </a:t>
            </a:r>
            <a:endParaRPr lang="en-US" u="sng" dirty="0"/>
          </a:p>
        </p:txBody>
      </p:sp>
      <p:sp>
        <p:nvSpPr>
          <p:cNvPr id="3" name="Content Placeholder 2"/>
          <p:cNvSpPr>
            <a:spLocks noGrp="1"/>
          </p:cNvSpPr>
          <p:nvPr>
            <p:ph idx="1"/>
          </p:nvPr>
        </p:nvSpPr>
        <p:spPr>
          <a:xfrm>
            <a:off x="377536" y="1454730"/>
            <a:ext cx="11644746" cy="4156364"/>
          </a:xfrm>
        </p:spPr>
        <p:txBody>
          <a:bodyPr>
            <a:normAutofit/>
          </a:bodyPr>
          <a:lstStyle/>
          <a:p>
            <a:pPr marL="0" indent="0" algn="just">
              <a:buNone/>
            </a:pPr>
            <a:r>
              <a:rPr lang="en-US" sz="2400" b="1" dirty="0">
                <a:latin typeface="Verdana" panose="020B0604030504040204" pitchFamily="34" charset="0"/>
                <a:ea typeface="Verdana" panose="020B0604030504040204" pitchFamily="34" charset="0"/>
              </a:rPr>
              <a:t>Exchange rate:</a:t>
            </a:r>
            <a:endParaRPr lang="en-US" sz="2400" dirty="0">
              <a:latin typeface="Verdana" panose="020B0604030504040204" pitchFamily="34" charset="0"/>
              <a:ea typeface="Verdana" panose="020B0604030504040204" pitchFamily="34" charset="0"/>
            </a:endParaRPr>
          </a:p>
          <a:p>
            <a:pPr marL="0" indent="0" algn="just">
              <a:buNone/>
            </a:pPr>
            <a:r>
              <a:rPr lang="en-US" sz="2400" dirty="0" smtClean="0">
                <a:latin typeface="Verdana" panose="020B0604030504040204" pitchFamily="34" charset="0"/>
                <a:ea typeface="Verdana" panose="020B0604030504040204" pitchFamily="34" charset="0"/>
              </a:rPr>
              <a:t>Currency </a:t>
            </a:r>
            <a:r>
              <a:rPr lang="en-US" sz="2400" dirty="0">
                <a:latin typeface="Verdana" panose="020B0604030504040204" pitchFamily="34" charset="0"/>
                <a:ea typeface="Verdana" panose="020B0604030504040204" pitchFamily="34" charset="0"/>
              </a:rPr>
              <a:t>value and exchange rate is one major factor that often determine the destination of tourist during their tour. Countries with high conversion rate often loos potential tourist to other countries where the conversion rate is moderate. The United Kingdom Pound sterling is on the wrong side in this regard as the higher conversion rate of the Pound sterling when compared with currency of other countries means tourist will always have a second thought on coming for vacation in the United Kingdom since they may not be able to afford the exchange rate when their own currency is converted to pound sterling</a:t>
            </a:r>
            <a:r>
              <a:rPr lang="en-US" sz="2400" dirty="0" smtClean="0">
                <a:latin typeface="Verdana" panose="020B0604030504040204" pitchFamily="34" charset="0"/>
                <a:ea typeface="Verdana" panose="020B0604030504040204" pitchFamily="34" charset="0"/>
              </a:rPr>
              <a:t>.</a:t>
            </a:r>
          </a:p>
          <a:p>
            <a:pPr marL="0" indent="0" algn="just">
              <a:buNone/>
            </a:pPr>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36162995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smtClean="0"/>
              <a:t>External </a:t>
            </a:r>
            <a:r>
              <a:rPr lang="en-US" b="1" u="sng" dirty="0"/>
              <a:t>Factors Affecting the Tour operator companies in the United Kingdom </a:t>
            </a:r>
            <a:endParaRPr lang="en-US" u="sng" dirty="0"/>
          </a:p>
        </p:txBody>
      </p:sp>
      <p:sp>
        <p:nvSpPr>
          <p:cNvPr id="3" name="Content Placeholder 2"/>
          <p:cNvSpPr>
            <a:spLocks noGrp="1"/>
          </p:cNvSpPr>
          <p:nvPr>
            <p:ph idx="1"/>
          </p:nvPr>
        </p:nvSpPr>
        <p:spPr>
          <a:xfrm>
            <a:off x="377536" y="1704114"/>
            <a:ext cx="11644746" cy="3906982"/>
          </a:xfrm>
        </p:spPr>
        <p:txBody>
          <a:bodyPr>
            <a:normAutofit/>
          </a:bodyPr>
          <a:lstStyle/>
          <a:p>
            <a:pPr algn="just"/>
            <a:r>
              <a:rPr lang="en-US" sz="2400" b="1" dirty="0">
                <a:latin typeface="Verdana" panose="020B0604030504040204" pitchFamily="34" charset="0"/>
                <a:ea typeface="Verdana" panose="020B0604030504040204" pitchFamily="34" charset="0"/>
              </a:rPr>
              <a:t>Climatic Factors:</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Climate and weather condition of a place often influence the time of the year in which foreigners’ visitation to a country will be at its peak. Since the United Kingdom is known for unstable weather condition, tourist may seek alternative options in countries where the weather and climatic factor is relatively stable can be relatively predicted. </a:t>
            </a:r>
          </a:p>
        </p:txBody>
      </p:sp>
    </p:spTree>
    <p:extLst>
      <p:ext uri="{BB962C8B-B14F-4D97-AF65-F5344CB8AC3E}">
        <p14:creationId xmlns:p14="http://schemas.microsoft.com/office/powerpoint/2010/main" val="174721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a:t>SWOT Analysis of Stefani Tour Operator, UK</a:t>
            </a:r>
            <a:endParaRPr lang="en-US" dirty="0"/>
          </a:p>
        </p:txBody>
      </p:sp>
      <p:sp>
        <p:nvSpPr>
          <p:cNvPr id="3" name="Content Placeholder 2"/>
          <p:cNvSpPr>
            <a:spLocks noGrp="1"/>
          </p:cNvSpPr>
          <p:nvPr>
            <p:ph idx="1"/>
          </p:nvPr>
        </p:nvSpPr>
        <p:spPr>
          <a:xfrm>
            <a:off x="377536" y="1226127"/>
            <a:ext cx="11644746" cy="5392882"/>
          </a:xfrm>
        </p:spPr>
        <p:txBody>
          <a:bodyPr>
            <a:normAutofit fontScale="92500" lnSpcReduction="20000"/>
          </a:bodyPr>
          <a:lstStyle/>
          <a:p>
            <a:pPr algn="just"/>
            <a:r>
              <a:rPr lang="en-US" sz="2400" b="1" dirty="0">
                <a:latin typeface="Verdana" panose="020B0604030504040204" pitchFamily="34" charset="0"/>
                <a:ea typeface="Verdana" panose="020B0604030504040204" pitchFamily="34" charset="0"/>
              </a:rPr>
              <a:t>Strength:</a:t>
            </a:r>
            <a:endParaRPr lang="en-US" sz="2400" dirty="0">
              <a:latin typeface="Verdana" panose="020B0604030504040204" pitchFamily="34" charset="0"/>
              <a:ea typeface="Verdana" panose="020B0604030504040204" pitchFamily="34" charset="0"/>
            </a:endParaRPr>
          </a:p>
          <a:p>
            <a:pPr algn="just"/>
            <a:r>
              <a:rPr lang="en-US" sz="2400" b="1" dirty="0">
                <a:latin typeface="Verdana" panose="020B0604030504040204" pitchFamily="34" charset="0"/>
                <a:ea typeface="Verdana" panose="020B0604030504040204" pitchFamily="34" charset="0"/>
              </a:rPr>
              <a:t>Capacity and quality of our workforce:</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Stefani Travel Operator UK, has lots of experienced staffs and stakeholders who are ready to serve our clients in the most professional </a:t>
            </a:r>
            <a:r>
              <a:rPr lang="en-US" sz="2400" dirty="0" smtClean="0">
                <a:latin typeface="Verdana" panose="020B0604030504040204" pitchFamily="34" charset="0"/>
                <a:ea typeface="Verdana" panose="020B0604030504040204" pitchFamily="34" charset="0"/>
              </a:rPr>
              <a:t>method. </a:t>
            </a:r>
            <a:r>
              <a:rPr lang="en-US" sz="2400" dirty="0">
                <a:latin typeface="Verdana" panose="020B0604030504040204" pitchFamily="34" charset="0"/>
                <a:ea typeface="Verdana" panose="020B0604030504040204" pitchFamily="34" charset="0"/>
              </a:rPr>
              <a:t>There is no shortage of staff, hence everyone focuses on a specific task as a particular time to enhance efficiency of staff with high turnaround time. </a:t>
            </a:r>
          </a:p>
          <a:p>
            <a:pPr algn="just"/>
            <a:r>
              <a:rPr lang="en-US" sz="2400" b="1" dirty="0">
                <a:latin typeface="Verdana" panose="020B0604030504040204" pitchFamily="34" charset="0"/>
                <a:ea typeface="Verdana" panose="020B0604030504040204" pitchFamily="34" charset="0"/>
              </a:rPr>
              <a:t>Brand Identity</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STOP is building a strong brand identity as we place much emphasize on quality of service we delivered to our customers. Also our experienced stakeholders and investors will add credibility to the business, which will also help in promoting our brand. </a:t>
            </a:r>
          </a:p>
          <a:p>
            <a:pPr algn="just"/>
            <a:r>
              <a:rPr lang="en-US" sz="2400" b="1" dirty="0">
                <a:latin typeface="Verdana" panose="020B0604030504040204" pitchFamily="34" charset="0"/>
                <a:ea typeface="Verdana" panose="020B0604030504040204" pitchFamily="34" charset="0"/>
              </a:rPr>
              <a:t>Model of Business:</a:t>
            </a:r>
            <a:endParaRPr lang="en-US" sz="2400" dirty="0">
              <a:latin typeface="Verdana" panose="020B0604030504040204" pitchFamily="34" charset="0"/>
              <a:ea typeface="Verdana" panose="020B0604030504040204" pitchFamily="34" charset="0"/>
            </a:endParaRPr>
          </a:p>
          <a:p>
            <a:pPr marL="0" indent="0" algn="just">
              <a:buNone/>
            </a:pPr>
            <a:r>
              <a:rPr lang="en-US" sz="2400" dirty="0">
                <a:latin typeface="Verdana" panose="020B0604030504040204" pitchFamily="34" charset="0"/>
                <a:ea typeface="Verdana" panose="020B0604030504040204" pitchFamily="34" charset="0"/>
              </a:rPr>
              <a:t>Not only are we in collaboration with credible investors, we are also in partnership with top international travel agent. This is to ensure that these travel </a:t>
            </a:r>
            <a:r>
              <a:rPr lang="en-US" sz="2400" dirty="0" smtClean="0">
                <a:latin typeface="Verdana" panose="020B0604030504040204" pitchFamily="34" charset="0"/>
                <a:ea typeface="Verdana" panose="020B0604030504040204" pitchFamily="34" charset="0"/>
              </a:rPr>
              <a:t>agents </a:t>
            </a:r>
            <a:r>
              <a:rPr lang="en-US" sz="2400" dirty="0">
                <a:latin typeface="Verdana" panose="020B0604030504040204" pitchFamily="34" charset="0"/>
                <a:ea typeface="Verdana" panose="020B0604030504040204" pitchFamily="34" charset="0"/>
              </a:rPr>
              <a:t>promote our brand to their client before coming to the United Kingdom and if possible booked them for us. This is a major reason for us to include airport pickups as part of our business strategies. </a:t>
            </a:r>
          </a:p>
        </p:txBody>
      </p:sp>
    </p:spTree>
    <p:extLst>
      <p:ext uri="{BB962C8B-B14F-4D97-AF65-F5344CB8AC3E}">
        <p14:creationId xmlns:p14="http://schemas.microsoft.com/office/powerpoint/2010/main" val="9071768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a:t>SWOT Analysis of Stefani Tour Operator, UK</a:t>
            </a:r>
            <a:endParaRPr lang="en-US" dirty="0"/>
          </a:p>
        </p:txBody>
      </p:sp>
      <p:sp>
        <p:nvSpPr>
          <p:cNvPr id="3" name="Content Placeholder 2"/>
          <p:cNvSpPr>
            <a:spLocks noGrp="1"/>
          </p:cNvSpPr>
          <p:nvPr>
            <p:ph idx="1"/>
          </p:nvPr>
        </p:nvSpPr>
        <p:spPr>
          <a:xfrm>
            <a:off x="377536" y="1745676"/>
            <a:ext cx="11644746" cy="3719946"/>
          </a:xfrm>
        </p:spPr>
        <p:txBody>
          <a:bodyPr>
            <a:normAutofit/>
          </a:bodyPr>
          <a:lstStyle/>
          <a:p>
            <a:pPr algn="just"/>
            <a:r>
              <a:rPr lang="en-US" sz="2400" b="1" dirty="0">
                <a:latin typeface="Verdana" panose="020B0604030504040204" pitchFamily="34" charset="0"/>
                <a:ea typeface="Verdana" panose="020B0604030504040204" pitchFamily="34" charset="0"/>
              </a:rPr>
              <a:t>Weakness:</a:t>
            </a:r>
            <a:endParaRPr lang="en-US" sz="2400" dirty="0">
              <a:latin typeface="Verdana" panose="020B0604030504040204" pitchFamily="34" charset="0"/>
              <a:ea typeface="Verdana" panose="020B0604030504040204" pitchFamily="34" charset="0"/>
            </a:endParaRPr>
          </a:p>
          <a:p>
            <a:pPr lvl="0" algn="just"/>
            <a:r>
              <a:rPr lang="en-US" sz="2400" dirty="0">
                <a:latin typeface="Verdana" panose="020B0604030504040204" pitchFamily="34" charset="0"/>
                <a:ea typeface="Verdana" panose="020B0604030504040204" pitchFamily="34" charset="0"/>
              </a:rPr>
              <a:t>A major weakness to STOP is the overdependence on the availability of tourists in the United Kingdom, however, since most of these tourists are sensitive to political issues in the country, tour operators can be negatively impacted.   </a:t>
            </a:r>
          </a:p>
          <a:p>
            <a:pPr algn="just"/>
            <a:r>
              <a:rPr lang="en-US" sz="2400" dirty="0">
                <a:latin typeface="Verdana" panose="020B0604030504040204" pitchFamily="34" charset="0"/>
                <a:ea typeface="Verdana" panose="020B0604030504040204" pitchFamily="34" charset="0"/>
              </a:rPr>
              <a:t>As an emerging brand, we’ll need to compete with already established brands in the business, something that can be very difficult without adequate financial inputs. </a:t>
            </a:r>
            <a:r>
              <a:rPr lang="en-US" sz="2400" dirty="0" smtClean="0">
                <a:latin typeface="Verdana" panose="020B0604030504040204" pitchFamily="34" charset="0"/>
                <a:ea typeface="Verdana" panose="020B0604030504040204" pitchFamily="34" charset="0"/>
              </a:rPr>
              <a:t> </a:t>
            </a:r>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3920806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536" y="161700"/>
            <a:ext cx="11343409" cy="1064427"/>
          </a:xfrm>
        </p:spPr>
        <p:txBody>
          <a:bodyPr>
            <a:normAutofit fontScale="90000"/>
          </a:bodyPr>
          <a:lstStyle/>
          <a:p>
            <a:pPr algn="just"/>
            <a:r>
              <a:rPr lang="en-US" b="1" u="sng" dirty="0"/>
              <a:t>SWOT Analysis of Stefani Tour Operator, UK</a:t>
            </a:r>
            <a:endParaRPr lang="en-US" dirty="0"/>
          </a:p>
        </p:txBody>
      </p:sp>
      <p:sp>
        <p:nvSpPr>
          <p:cNvPr id="3" name="Content Placeholder 2"/>
          <p:cNvSpPr>
            <a:spLocks noGrp="1"/>
          </p:cNvSpPr>
          <p:nvPr>
            <p:ph idx="1"/>
          </p:nvPr>
        </p:nvSpPr>
        <p:spPr>
          <a:xfrm>
            <a:off x="377536" y="1506685"/>
            <a:ext cx="11644746" cy="4634346"/>
          </a:xfrm>
        </p:spPr>
        <p:txBody>
          <a:bodyPr>
            <a:normAutofit/>
          </a:bodyPr>
          <a:lstStyle/>
          <a:p>
            <a:pPr algn="just"/>
            <a:r>
              <a:rPr lang="en-US" sz="2400" b="1" dirty="0">
                <a:latin typeface="Verdana" panose="020B0604030504040204" pitchFamily="34" charset="0"/>
                <a:ea typeface="Verdana" panose="020B0604030504040204" pitchFamily="34" charset="0"/>
              </a:rPr>
              <a:t>Opportunities</a:t>
            </a:r>
            <a:endParaRPr lang="en-US" sz="2400" dirty="0">
              <a:latin typeface="Verdana" panose="020B0604030504040204" pitchFamily="34" charset="0"/>
              <a:ea typeface="Verdana" panose="020B0604030504040204" pitchFamily="34" charset="0"/>
            </a:endParaRPr>
          </a:p>
          <a:p>
            <a:pPr lvl="0" algn="just"/>
            <a:r>
              <a:rPr lang="en-US" sz="2400" dirty="0">
                <a:latin typeface="Verdana" panose="020B0604030504040204" pitchFamily="34" charset="0"/>
                <a:ea typeface="Verdana" panose="020B0604030504040204" pitchFamily="34" charset="0"/>
              </a:rPr>
              <a:t>During peak season of tourism, both local and international tourist can be attracted and win over.</a:t>
            </a:r>
          </a:p>
          <a:p>
            <a:pPr lvl="0" algn="just"/>
            <a:r>
              <a:rPr lang="en-US" sz="2400" dirty="0">
                <a:latin typeface="Verdana" panose="020B0604030504040204" pitchFamily="34" charset="0"/>
                <a:ea typeface="Verdana" panose="020B0604030504040204" pitchFamily="34" charset="0"/>
              </a:rPr>
              <a:t>Siting our offices in strategic places close to the airport ensure that our business is much closer to our target customers than those of our competitors </a:t>
            </a:r>
          </a:p>
          <a:p>
            <a:pPr lvl="0" algn="just"/>
            <a:r>
              <a:rPr lang="en-US" sz="2400" dirty="0">
                <a:latin typeface="Verdana" panose="020B0604030504040204" pitchFamily="34" charset="0"/>
                <a:ea typeface="Verdana" panose="020B0604030504040204" pitchFamily="34" charset="0"/>
              </a:rPr>
              <a:t>New and Advanced technology provide us with unlimited opportunities for </a:t>
            </a:r>
            <a:r>
              <a:rPr lang="en-US" sz="2400" dirty="0" smtClean="0">
                <a:latin typeface="Verdana" panose="020B0604030504040204" pitchFamily="34" charset="0"/>
                <a:ea typeface="Verdana" panose="020B0604030504040204" pitchFamily="34" charset="0"/>
              </a:rPr>
              <a:t>marketing and advertisement. For example </a:t>
            </a:r>
            <a:r>
              <a:rPr lang="en-US" sz="2400" dirty="0">
                <a:latin typeface="Verdana" panose="020B0604030504040204" pitchFamily="34" charset="0"/>
                <a:ea typeface="Verdana" panose="020B0604030504040204" pitchFamily="34" charset="0"/>
              </a:rPr>
              <a:t>the use of social media in marketing and campaign which will place our business in front of millions of potential clients</a:t>
            </a:r>
            <a:r>
              <a:rPr lang="en-US" sz="2400" dirty="0" smtClean="0">
                <a:latin typeface="Verdana" panose="020B0604030504040204" pitchFamily="34" charset="0"/>
                <a:ea typeface="Verdana" panose="020B0604030504040204" pitchFamily="34" charset="0"/>
              </a:rPr>
              <a:t>. </a:t>
            </a:r>
            <a:endParaRPr lang="en-US" sz="24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3924742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657" y="483821"/>
            <a:ext cx="11343409" cy="1064427"/>
          </a:xfrm>
        </p:spPr>
        <p:txBody>
          <a:bodyPr>
            <a:normAutofit fontScale="90000"/>
          </a:bodyPr>
          <a:lstStyle/>
          <a:p>
            <a:pPr algn="just"/>
            <a:r>
              <a:rPr lang="en-US" b="1" u="sng" dirty="0"/>
              <a:t>SWOT Analysis of Stefani Tour Operator, UK</a:t>
            </a:r>
            <a:endParaRPr lang="en-US" dirty="0"/>
          </a:p>
        </p:txBody>
      </p:sp>
      <p:sp>
        <p:nvSpPr>
          <p:cNvPr id="3" name="Content Placeholder 2"/>
          <p:cNvSpPr>
            <a:spLocks noGrp="1"/>
          </p:cNvSpPr>
          <p:nvPr>
            <p:ph idx="1"/>
          </p:nvPr>
        </p:nvSpPr>
        <p:spPr>
          <a:xfrm>
            <a:off x="377536" y="1350815"/>
            <a:ext cx="11644746" cy="3491345"/>
          </a:xfrm>
        </p:spPr>
        <p:txBody>
          <a:bodyPr>
            <a:normAutofit/>
          </a:bodyPr>
          <a:lstStyle/>
          <a:p>
            <a:pPr marL="0" indent="0" algn="just">
              <a:buNone/>
            </a:pPr>
            <a:endParaRPr lang="en-US" sz="2400" b="1" dirty="0" smtClean="0">
              <a:latin typeface="Verdana" panose="020B0604030504040204" pitchFamily="34" charset="0"/>
              <a:ea typeface="Verdana" panose="020B0604030504040204" pitchFamily="34" charset="0"/>
            </a:endParaRPr>
          </a:p>
          <a:p>
            <a:pPr marL="0" indent="0" algn="just">
              <a:buNone/>
            </a:pPr>
            <a:r>
              <a:rPr lang="en-US" sz="2400" b="1" dirty="0" smtClean="0">
                <a:latin typeface="Verdana" panose="020B0604030504040204" pitchFamily="34" charset="0"/>
                <a:ea typeface="Verdana" panose="020B0604030504040204" pitchFamily="34" charset="0"/>
              </a:rPr>
              <a:t>Threats</a:t>
            </a:r>
            <a:endParaRPr lang="en-US" sz="2400" dirty="0">
              <a:latin typeface="Verdana" panose="020B0604030504040204" pitchFamily="34" charset="0"/>
              <a:ea typeface="Verdana" panose="020B0604030504040204" pitchFamily="34" charset="0"/>
            </a:endParaRPr>
          </a:p>
          <a:p>
            <a:pPr lvl="0" algn="just"/>
            <a:r>
              <a:rPr lang="en-US" sz="2400" dirty="0">
                <a:latin typeface="Verdana" panose="020B0604030504040204" pitchFamily="34" charset="0"/>
                <a:ea typeface="Verdana" panose="020B0604030504040204" pitchFamily="34" charset="0"/>
              </a:rPr>
              <a:t>Unstable political condition</a:t>
            </a:r>
          </a:p>
          <a:p>
            <a:pPr lvl="0" algn="just"/>
            <a:r>
              <a:rPr lang="en-US" sz="2400" dirty="0">
                <a:latin typeface="Verdana" panose="020B0604030504040204" pitchFamily="34" charset="0"/>
                <a:ea typeface="Verdana" panose="020B0604030504040204" pitchFamily="34" charset="0"/>
              </a:rPr>
              <a:t>Adverse government policies on immigration</a:t>
            </a:r>
          </a:p>
          <a:p>
            <a:pPr lvl="0" algn="just"/>
            <a:r>
              <a:rPr lang="en-US" sz="2400" dirty="0">
                <a:latin typeface="Verdana" panose="020B0604030504040204" pitchFamily="34" charset="0"/>
                <a:ea typeface="Verdana" panose="020B0604030504040204" pitchFamily="34" charset="0"/>
              </a:rPr>
              <a:t>Adverse economy condition </a:t>
            </a:r>
          </a:p>
          <a:p>
            <a:pPr lvl="0" algn="just"/>
            <a:r>
              <a:rPr lang="en-US" sz="2400" dirty="0">
                <a:latin typeface="Verdana" panose="020B0604030504040204" pitchFamily="34" charset="0"/>
                <a:ea typeface="Verdana" panose="020B0604030504040204" pitchFamily="34" charset="0"/>
              </a:rPr>
              <a:t>Emergence of stronger brand in the industry. </a:t>
            </a:r>
          </a:p>
        </p:txBody>
      </p:sp>
    </p:spTree>
    <p:extLst>
      <p:ext uri="{BB962C8B-B14F-4D97-AF65-F5344CB8AC3E}">
        <p14:creationId xmlns:p14="http://schemas.microsoft.com/office/powerpoint/2010/main" val="39287748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647" y="-46120"/>
            <a:ext cx="11596254" cy="1064427"/>
          </a:xfrm>
        </p:spPr>
        <p:txBody>
          <a:bodyPr>
            <a:normAutofit fontScale="90000"/>
          </a:bodyPr>
          <a:lstStyle/>
          <a:p>
            <a:r>
              <a:rPr lang="en-US" b="1" u="sng" dirty="0"/>
              <a:t>PESTLE analysis of </a:t>
            </a:r>
            <a:r>
              <a:rPr lang="en-US" b="1" u="sng" dirty="0" smtClean="0"/>
              <a:t>Stefani Tour </a:t>
            </a:r>
            <a:r>
              <a:rPr lang="en-US" b="1" u="sng" dirty="0" err="1" smtClean="0"/>
              <a:t>OPerator</a:t>
            </a:r>
            <a:r>
              <a:rPr lang="en-US" b="1" u="sng" dirty="0" smtClean="0"/>
              <a:t>, </a:t>
            </a:r>
            <a:r>
              <a:rPr lang="en-US" b="1" u="sng" dirty="0"/>
              <a:t>UK.</a:t>
            </a:r>
            <a:endParaRPr lang="en-US" u="sng" dirty="0"/>
          </a:p>
        </p:txBody>
      </p:sp>
      <p:sp>
        <p:nvSpPr>
          <p:cNvPr id="3" name="Content Placeholder 2"/>
          <p:cNvSpPr>
            <a:spLocks noGrp="1"/>
          </p:cNvSpPr>
          <p:nvPr>
            <p:ph idx="1"/>
          </p:nvPr>
        </p:nvSpPr>
        <p:spPr>
          <a:xfrm>
            <a:off x="377536" y="893616"/>
            <a:ext cx="11644746" cy="5569527"/>
          </a:xfrm>
        </p:spPr>
        <p:txBody>
          <a:bodyPr>
            <a:normAutofit fontScale="85000" lnSpcReduction="20000"/>
          </a:bodyPr>
          <a:lstStyle/>
          <a:p>
            <a:pPr algn="just"/>
            <a:r>
              <a:rPr lang="en-US" sz="2400" b="1" dirty="0">
                <a:latin typeface="Verdana" panose="020B0604030504040204" pitchFamily="34" charset="0"/>
                <a:ea typeface="Verdana" panose="020B0604030504040204" pitchFamily="34" charset="0"/>
              </a:rPr>
              <a:t>Political:</a:t>
            </a:r>
            <a:endParaRPr lang="en-US" sz="2400" dirty="0">
              <a:latin typeface="Verdana" panose="020B0604030504040204" pitchFamily="34" charset="0"/>
              <a:ea typeface="Verdana" panose="020B0604030504040204" pitchFamily="34" charset="0"/>
            </a:endParaRPr>
          </a:p>
          <a:p>
            <a:pPr algn="just"/>
            <a:r>
              <a:rPr lang="en-US" sz="2400" dirty="0">
                <a:latin typeface="Verdana" panose="020B0604030504040204" pitchFamily="34" charset="0"/>
                <a:ea typeface="Verdana" panose="020B0604030504040204" pitchFamily="34" charset="0"/>
              </a:rPr>
              <a:t>Tourists desire to have a safe trip, without any form of casualty, this can only be achieved in a country without political unrest and where there is peaceful coexistence among citizens and foreigners. The United Kingdom is known to be peaceful with stable political environment which provide a buoyant environment for businesses to thrive. Political stability and absence of commotion will greatly benefit STOP business in the United Kingdom (</a:t>
            </a:r>
            <a:r>
              <a:rPr lang="en-US" sz="2400" dirty="0" err="1">
                <a:latin typeface="Verdana" panose="020B0604030504040204" pitchFamily="34" charset="0"/>
                <a:ea typeface="Verdana" panose="020B0604030504040204" pitchFamily="34" charset="0"/>
              </a:rPr>
              <a:t>Kimes</a:t>
            </a:r>
            <a:r>
              <a:rPr lang="en-US" sz="2400" dirty="0">
                <a:latin typeface="Verdana" panose="020B0604030504040204" pitchFamily="34" charset="0"/>
                <a:ea typeface="Verdana" panose="020B0604030504040204" pitchFamily="34" charset="0"/>
              </a:rPr>
              <a:t>, 2016). </a:t>
            </a:r>
          </a:p>
          <a:p>
            <a:pPr algn="just"/>
            <a:r>
              <a:rPr lang="en-US" sz="2400" b="1" dirty="0">
                <a:latin typeface="Verdana" panose="020B0604030504040204" pitchFamily="34" charset="0"/>
                <a:ea typeface="Verdana" panose="020B0604030504040204" pitchFamily="34" charset="0"/>
              </a:rPr>
              <a:t>Economic Factors:</a:t>
            </a:r>
            <a:endParaRPr lang="en-US" sz="2400" dirty="0">
              <a:latin typeface="Verdana" panose="020B0604030504040204" pitchFamily="34" charset="0"/>
              <a:ea typeface="Verdana" panose="020B0604030504040204" pitchFamily="34" charset="0"/>
            </a:endParaRPr>
          </a:p>
          <a:p>
            <a:pPr algn="just"/>
            <a:r>
              <a:rPr lang="en-US" sz="2400" dirty="0">
                <a:latin typeface="Verdana" panose="020B0604030504040204" pitchFamily="34" charset="0"/>
                <a:ea typeface="Verdana" panose="020B0604030504040204" pitchFamily="34" charset="0"/>
              </a:rPr>
              <a:t>Taxation rate, VAT policies, current exchange rate and other economic factors are pointers and indicator on the how readily tourists will come to the United Kingdom. When these factors are favorable, the United Kingdom and the tour business will greatly benefit from the influx of tourist into the country. </a:t>
            </a:r>
          </a:p>
          <a:p>
            <a:pPr algn="just"/>
            <a:r>
              <a:rPr lang="en-US" sz="2400" b="1" dirty="0">
                <a:latin typeface="Verdana" panose="020B0604030504040204" pitchFamily="34" charset="0"/>
                <a:ea typeface="Verdana" panose="020B0604030504040204" pitchFamily="34" charset="0"/>
              </a:rPr>
              <a:t>Socio-Demographic:</a:t>
            </a:r>
            <a:endParaRPr lang="en-US" sz="2400" dirty="0">
              <a:latin typeface="Verdana" panose="020B0604030504040204" pitchFamily="34" charset="0"/>
              <a:ea typeface="Verdana" panose="020B0604030504040204" pitchFamily="34" charset="0"/>
            </a:endParaRPr>
          </a:p>
          <a:p>
            <a:pPr algn="just"/>
            <a:r>
              <a:rPr lang="en-US" sz="2400" dirty="0">
                <a:latin typeface="Verdana" panose="020B0604030504040204" pitchFamily="34" charset="0"/>
                <a:ea typeface="Verdana" panose="020B0604030504040204" pitchFamily="34" charset="0"/>
              </a:rPr>
              <a:t>Our business is modeled and structured to cater for all categories of tourists who will be coming to the United Kingdom. We are aware that the needs of our customers varied greatly based on sex, religion and socio-cultural factors thus we try to cater for everyone based on their needs. We have numerous adventurous spots for the vibrant youths while we have also designed a world-class relaxation facility for the older population. The goal of the United Nation to “go green” means that the United Kingdom with many natural habitat is on the fore front of benefiting from this program and so is the tourism industry (da Souza and </a:t>
            </a:r>
            <a:r>
              <a:rPr lang="en-US" sz="2400" dirty="0" err="1">
                <a:latin typeface="Verdana" panose="020B0604030504040204" pitchFamily="34" charset="0"/>
                <a:ea typeface="Verdana" panose="020B0604030504040204" pitchFamily="34" charset="0"/>
              </a:rPr>
              <a:t>Lunkes</a:t>
            </a:r>
            <a:r>
              <a:rPr lang="en-US" sz="2400" dirty="0">
                <a:latin typeface="Verdana" panose="020B0604030504040204" pitchFamily="34" charset="0"/>
                <a:ea typeface="Verdana" panose="020B0604030504040204" pitchFamily="34" charset="0"/>
              </a:rPr>
              <a:t>, 2015).</a:t>
            </a:r>
          </a:p>
        </p:txBody>
      </p:sp>
    </p:spTree>
    <p:extLst>
      <p:ext uri="{BB962C8B-B14F-4D97-AF65-F5344CB8AC3E}">
        <p14:creationId xmlns:p14="http://schemas.microsoft.com/office/powerpoint/2010/main" val="34076489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2" y="26617"/>
            <a:ext cx="11596254" cy="1064427"/>
          </a:xfrm>
        </p:spPr>
        <p:txBody>
          <a:bodyPr>
            <a:normAutofit fontScale="90000"/>
          </a:bodyPr>
          <a:lstStyle/>
          <a:p>
            <a:r>
              <a:rPr lang="en-US" b="1" u="sng" dirty="0"/>
              <a:t>PESTLE analysis of </a:t>
            </a:r>
            <a:r>
              <a:rPr lang="en-US" b="1" u="sng" dirty="0" smtClean="0"/>
              <a:t>Stefani Tour </a:t>
            </a:r>
            <a:r>
              <a:rPr lang="en-US" b="1" u="sng" dirty="0" err="1" smtClean="0"/>
              <a:t>OPerator</a:t>
            </a:r>
            <a:r>
              <a:rPr lang="en-US" b="1" u="sng" dirty="0" smtClean="0"/>
              <a:t>, </a:t>
            </a:r>
            <a:r>
              <a:rPr lang="en-US" b="1" u="sng" dirty="0"/>
              <a:t>UK.</a:t>
            </a:r>
            <a:endParaRPr lang="en-US" u="sng" dirty="0"/>
          </a:p>
        </p:txBody>
      </p:sp>
      <p:sp>
        <p:nvSpPr>
          <p:cNvPr id="3" name="Content Placeholder 2"/>
          <p:cNvSpPr>
            <a:spLocks noGrp="1"/>
          </p:cNvSpPr>
          <p:nvPr>
            <p:ph idx="1"/>
          </p:nvPr>
        </p:nvSpPr>
        <p:spPr>
          <a:xfrm>
            <a:off x="377536" y="893616"/>
            <a:ext cx="11644746" cy="5663048"/>
          </a:xfrm>
        </p:spPr>
        <p:txBody>
          <a:bodyPr>
            <a:normAutofit lnSpcReduction="10000"/>
          </a:bodyPr>
          <a:lstStyle/>
          <a:p>
            <a:pPr algn="just"/>
            <a:r>
              <a:rPr lang="en-US" sz="2000" b="1" dirty="0">
                <a:latin typeface="Verdana" panose="020B0604030504040204" pitchFamily="34" charset="0"/>
                <a:ea typeface="Verdana" panose="020B0604030504040204" pitchFamily="34" charset="0"/>
              </a:rPr>
              <a:t>Technological Factors:</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Our relaxation facility situated in Birmingham is world-class, equipped with some of the latest technology in the industry. Our website also echo our desire to be recon with as the leading business in the industry. Through our customized app, it is now easy for our customers to order for anything right from the comfort of their hotel rooms. We have also embarked on marketing information system with the advances in technology.   </a:t>
            </a:r>
          </a:p>
          <a:p>
            <a:pPr algn="just"/>
            <a:r>
              <a:rPr lang="en-US" sz="2000" b="1" dirty="0">
                <a:latin typeface="Verdana" panose="020B0604030504040204" pitchFamily="34" charset="0"/>
                <a:ea typeface="Verdana" panose="020B0604030504040204" pitchFamily="34" charset="0"/>
              </a:rPr>
              <a:t>Legal Factors:</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For all legal matters, we have hired an attorney general to be among our stakeholders so as to be able to guide us in all legal matters. Also, among our team of stakeholders is another legal practitioners. Through these two, we’ll be familiar with the tenets of legal duties in the country as we planned to respect the rule of law in the country and also in every states and provinces where our business will be operating. We understand that different states and provinces may have different set of rules guiding business operation. </a:t>
            </a:r>
          </a:p>
          <a:p>
            <a:pPr algn="just"/>
            <a:r>
              <a:rPr lang="en-US" sz="2000" b="1" dirty="0">
                <a:latin typeface="Verdana" panose="020B0604030504040204" pitchFamily="34" charset="0"/>
                <a:ea typeface="Verdana" panose="020B0604030504040204" pitchFamily="34" charset="0"/>
              </a:rPr>
              <a:t>Environmental Factors:</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We are aware of the climate action policy, thus our business will operate with policies which support the conservation of a green environment. Environmental pollution will be severely discourage by implementing policies against fuel and oil wastage in traveling.  </a:t>
            </a:r>
            <a:r>
              <a:rPr lang="en-US" sz="2000" dirty="0" smtClean="0">
                <a:latin typeface="Verdana" panose="020B0604030504040204" pitchFamily="34" charset="0"/>
                <a:ea typeface="Verdana" panose="020B0604030504040204" pitchFamily="34" charset="0"/>
              </a:rPr>
              <a:t> </a:t>
            </a:r>
            <a:endParaRPr lang="en-US" sz="20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37509352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38" y="130527"/>
            <a:ext cx="11596254" cy="1064427"/>
          </a:xfrm>
        </p:spPr>
        <p:txBody>
          <a:bodyPr>
            <a:normAutofit/>
          </a:bodyPr>
          <a:lstStyle/>
          <a:p>
            <a:r>
              <a:rPr lang="en-US" b="1" u="sng" dirty="0" smtClean="0"/>
              <a:t>Stefani Tour </a:t>
            </a:r>
            <a:r>
              <a:rPr lang="en-US" b="1" u="sng" dirty="0" err="1" smtClean="0"/>
              <a:t>OPeratr</a:t>
            </a:r>
            <a:r>
              <a:rPr lang="en-US" b="1" u="sng" dirty="0" smtClean="0"/>
              <a:t>, </a:t>
            </a:r>
            <a:r>
              <a:rPr lang="en-US" b="1" u="sng" dirty="0"/>
              <a:t>UK Target Market(s)</a:t>
            </a:r>
            <a:endParaRPr lang="en-US" u="sng" dirty="0"/>
          </a:p>
        </p:txBody>
      </p:sp>
      <p:sp>
        <p:nvSpPr>
          <p:cNvPr id="3" name="Content Placeholder 2"/>
          <p:cNvSpPr>
            <a:spLocks noGrp="1"/>
          </p:cNvSpPr>
          <p:nvPr>
            <p:ph idx="1"/>
          </p:nvPr>
        </p:nvSpPr>
        <p:spPr>
          <a:xfrm>
            <a:off x="190498" y="1080655"/>
            <a:ext cx="11644746" cy="4478484"/>
          </a:xfrm>
        </p:spPr>
        <p:txBody>
          <a:bodyPr>
            <a:normAutofit/>
          </a:bodyPr>
          <a:lstStyle/>
          <a:p>
            <a:pPr algn="just"/>
            <a:endParaRPr lang="en-US" sz="2000" dirty="0" smtClean="0">
              <a:latin typeface="Verdana" panose="020B0604030504040204" pitchFamily="34" charset="0"/>
              <a:ea typeface="Verdana" panose="020B0604030504040204" pitchFamily="34" charset="0"/>
            </a:endParaRPr>
          </a:p>
          <a:p>
            <a:pPr algn="just"/>
            <a:r>
              <a:rPr lang="en-US" sz="2000" dirty="0" smtClean="0">
                <a:latin typeface="Verdana" panose="020B0604030504040204" pitchFamily="34" charset="0"/>
                <a:ea typeface="Verdana" panose="020B0604030504040204" pitchFamily="34" charset="0"/>
              </a:rPr>
              <a:t>Our </a:t>
            </a:r>
            <a:r>
              <a:rPr lang="en-US" sz="2000" dirty="0">
                <a:latin typeface="Verdana" panose="020B0604030504040204" pitchFamily="34" charset="0"/>
                <a:ea typeface="Verdana" panose="020B0604030504040204" pitchFamily="34" charset="0"/>
              </a:rPr>
              <a:t>target customers are domestic and international tourist coming to the UK. The needs of our target market will range from destination search and bookings, hotel reservations and ticketing, transportation and travelling bookings etc., these are the services STOP, UK render with great professionalism. </a:t>
            </a:r>
            <a:r>
              <a:rPr lang="en-US" sz="2000" b="1" dirty="0">
                <a:latin typeface="Verdana" panose="020B0604030504040204" pitchFamily="34" charset="0"/>
                <a:ea typeface="Verdana" panose="020B0604030504040204" pitchFamily="34" charset="0"/>
              </a:rPr>
              <a:t>       </a:t>
            </a:r>
            <a:endParaRPr lang="en-US" sz="2000" b="1" dirty="0" smtClean="0">
              <a:latin typeface="Verdana" panose="020B0604030504040204" pitchFamily="34" charset="0"/>
              <a:ea typeface="Verdana" panose="020B0604030504040204" pitchFamily="34" charset="0"/>
            </a:endParaRPr>
          </a:p>
          <a:p>
            <a:pPr algn="just"/>
            <a:endParaRPr lang="en-US" sz="2000" b="1" dirty="0">
              <a:latin typeface="Verdana" panose="020B0604030504040204" pitchFamily="34" charset="0"/>
              <a:ea typeface="Verdana" panose="020B0604030504040204" pitchFamily="34" charset="0"/>
            </a:endParaRPr>
          </a:p>
          <a:p>
            <a:pPr algn="just"/>
            <a:endParaRPr lang="en-US" sz="2000" b="1" dirty="0" smtClean="0">
              <a:latin typeface="Verdana" panose="020B0604030504040204" pitchFamily="34" charset="0"/>
              <a:ea typeface="Verdana" panose="020B0604030504040204" pitchFamily="34" charset="0"/>
            </a:endParaRPr>
          </a:p>
          <a:p>
            <a:pPr algn="just"/>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 </a:t>
            </a:r>
            <a:r>
              <a:rPr lang="en-US" sz="2000" b="1" dirty="0">
                <a:latin typeface="Verdana" panose="020B0604030504040204" pitchFamily="34" charset="0"/>
                <a:ea typeface="Verdana" panose="020B0604030504040204" pitchFamily="34" charset="0"/>
              </a:rPr>
              <a:t>Segment of the Market our business served.</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 Our niche in the Hospitality Industry is Travel and tourism. </a:t>
            </a:r>
          </a:p>
        </p:txBody>
      </p:sp>
    </p:spTree>
    <p:extLst>
      <p:ext uri="{BB962C8B-B14F-4D97-AF65-F5344CB8AC3E}">
        <p14:creationId xmlns:p14="http://schemas.microsoft.com/office/powerpoint/2010/main" val="12406182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582" y="130527"/>
            <a:ext cx="11076710" cy="1064427"/>
          </a:xfrm>
        </p:spPr>
        <p:txBody>
          <a:bodyPr>
            <a:normAutofit/>
          </a:bodyPr>
          <a:lstStyle/>
          <a:p>
            <a:pPr algn="just"/>
            <a:r>
              <a:rPr lang="en-US" b="1" u="sng" dirty="0" smtClean="0"/>
              <a:t>Stefani Tour </a:t>
            </a:r>
            <a:r>
              <a:rPr lang="en-US" b="1" u="sng" dirty="0" err="1" smtClean="0"/>
              <a:t>OPerator</a:t>
            </a:r>
            <a:r>
              <a:rPr lang="en-US" b="1" u="sng" dirty="0" smtClean="0"/>
              <a:t>, </a:t>
            </a:r>
            <a:r>
              <a:rPr lang="en-US" b="1" u="sng" dirty="0"/>
              <a:t>UK Market </a:t>
            </a:r>
            <a:r>
              <a:rPr lang="en-US" b="1" u="sng" dirty="0" smtClean="0"/>
              <a:t>MIX</a:t>
            </a:r>
            <a:endParaRPr lang="en-US" u="sng" dirty="0"/>
          </a:p>
        </p:txBody>
      </p:sp>
      <p:sp>
        <p:nvSpPr>
          <p:cNvPr id="3" name="Content Placeholder 2"/>
          <p:cNvSpPr>
            <a:spLocks noGrp="1"/>
          </p:cNvSpPr>
          <p:nvPr>
            <p:ph idx="1"/>
          </p:nvPr>
        </p:nvSpPr>
        <p:spPr>
          <a:xfrm>
            <a:off x="190498" y="1080655"/>
            <a:ext cx="11644746" cy="4478484"/>
          </a:xfrm>
        </p:spPr>
        <p:txBody>
          <a:bodyPr>
            <a:normAutofit/>
          </a:bodyPr>
          <a:lstStyle/>
          <a:p>
            <a:pPr algn="just"/>
            <a:endParaRPr lang="en-US" sz="2000" dirty="0" smtClean="0">
              <a:latin typeface="Verdana" panose="020B0604030504040204" pitchFamily="34" charset="0"/>
              <a:ea typeface="Verdana" panose="020B0604030504040204" pitchFamily="34" charset="0"/>
            </a:endParaRPr>
          </a:p>
          <a:p>
            <a:pPr algn="just"/>
            <a:r>
              <a:rPr lang="en-US" sz="2000" dirty="0" smtClean="0">
                <a:latin typeface="Verdana" panose="020B0604030504040204" pitchFamily="34" charset="0"/>
                <a:ea typeface="Verdana" panose="020B0604030504040204" pitchFamily="34" charset="0"/>
              </a:rPr>
              <a:t>Our </a:t>
            </a:r>
            <a:r>
              <a:rPr lang="en-US" sz="2000" dirty="0">
                <a:latin typeface="Verdana" panose="020B0604030504040204" pitchFamily="34" charset="0"/>
                <a:ea typeface="Verdana" panose="020B0604030504040204" pitchFamily="34" charset="0"/>
              </a:rPr>
              <a:t>target customers are domestic and international tourist coming to the UK. The needs of our target market will range from destination search and bookings, hotel reservations and ticketing, transportation and travelling bookings etc., these are the services STOP, UK render with great professionalism. </a:t>
            </a:r>
            <a:r>
              <a:rPr lang="en-US" sz="2000" b="1" dirty="0">
                <a:latin typeface="Verdana" panose="020B0604030504040204" pitchFamily="34" charset="0"/>
                <a:ea typeface="Verdana" panose="020B0604030504040204" pitchFamily="34" charset="0"/>
              </a:rPr>
              <a:t>       </a:t>
            </a:r>
            <a:endParaRPr lang="en-US" sz="2000" b="1" dirty="0" smtClean="0">
              <a:latin typeface="Verdana" panose="020B0604030504040204" pitchFamily="34" charset="0"/>
              <a:ea typeface="Verdana" panose="020B0604030504040204" pitchFamily="34" charset="0"/>
            </a:endParaRPr>
          </a:p>
          <a:p>
            <a:pPr algn="just"/>
            <a:endParaRPr lang="en-US" sz="2000" b="1" dirty="0">
              <a:latin typeface="Verdana" panose="020B0604030504040204" pitchFamily="34" charset="0"/>
              <a:ea typeface="Verdana" panose="020B0604030504040204" pitchFamily="34" charset="0"/>
            </a:endParaRPr>
          </a:p>
          <a:p>
            <a:pPr algn="just"/>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 </a:t>
            </a:r>
            <a:r>
              <a:rPr lang="en-US" sz="2000" b="1" dirty="0">
                <a:latin typeface="Verdana" panose="020B0604030504040204" pitchFamily="34" charset="0"/>
                <a:ea typeface="Verdana" panose="020B0604030504040204" pitchFamily="34" charset="0"/>
              </a:rPr>
              <a:t>Segment of the Market our business served.</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 Our niche in the Hospitality Industry is Travel and tourism. </a:t>
            </a:r>
          </a:p>
        </p:txBody>
      </p:sp>
    </p:spTree>
    <p:extLst>
      <p:ext uri="{BB962C8B-B14F-4D97-AF65-F5344CB8AC3E}">
        <p14:creationId xmlns:p14="http://schemas.microsoft.com/office/powerpoint/2010/main" val="16144940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582" y="400693"/>
            <a:ext cx="11076710" cy="1064427"/>
          </a:xfrm>
        </p:spPr>
        <p:txBody>
          <a:bodyPr>
            <a:normAutofit/>
          </a:bodyPr>
          <a:lstStyle/>
          <a:p>
            <a:pPr algn="just"/>
            <a:r>
              <a:rPr lang="en-US" b="1" u="sng" dirty="0" smtClean="0"/>
              <a:t>Stefani Tour </a:t>
            </a:r>
            <a:r>
              <a:rPr lang="en-US" b="1" u="sng" dirty="0" err="1" smtClean="0"/>
              <a:t>OPerator</a:t>
            </a:r>
            <a:r>
              <a:rPr lang="en-US" b="1" u="sng" dirty="0" smtClean="0"/>
              <a:t>, </a:t>
            </a:r>
            <a:r>
              <a:rPr lang="en-US" b="1" u="sng" dirty="0"/>
              <a:t>UK Market </a:t>
            </a:r>
            <a:r>
              <a:rPr lang="en-US" b="1" u="sng" dirty="0" smtClean="0"/>
              <a:t>MIX</a:t>
            </a:r>
            <a:endParaRPr lang="en-US" u="sng" dirty="0"/>
          </a:p>
        </p:txBody>
      </p:sp>
      <p:sp>
        <p:nvSpPr>
          <p:cNvPr id="3" name="Content Placeholder 2"/>
          <p:cNvSpPr>
            <a:spLocks noGrp="1"/>
          </p:cNvSpPr>
          <p:nvPr>
            <p:ph idx="1"/>
          </p:nvPr>
        </p:nvSpPr>
        <p:spPr>
          <a:xfrm>
            <a:off x="232062" y="1600202"/>
            <a:ext cx="11644746" cy="3605646"/>
          </a:xfrm>
        </p:spPr>
        <p:txBody>
          <a:bodyPr>
            <a:normAutofit/>
          </a:bodyPr>
          <a:lstStyle/>
          <a:p>
            <a:pPr algn="just"/>
            <a:r>
              <a:rPr lang="en-US" sz="2000" b="1" dirty="0">
                <a:latin typeface="Verdana" panose="020B0604030504040204" pitchFamily="34" charset="0"/>
                <a:ea typeface="Verdana" panose="020B0604030504040204" pitchFamily="34" charset="0"/>
              </a:rPr>
              <a:t>Facilities</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Our relaxation facility built in the heart of Brigham is state of the art. This will help in attracting tourists to our business while we have also various adventure spots for the younger generation. This will help us in outcompeting our rivals in the industry. </a:t>
            </a:r>
          </a:p>
          <a:p>
            <a:pPr algn="just"/>
            <a:r>
              <a:rPr lang="en-US" sz="2000" b="1" dirty="0">
                <a:latin typeface="Verdana" panose="020B0604030504040204" pitchFamily="34" charset="0"/>
                <a:ea typeface="Verdana" panose="020B0604030504040204" pitchFamily="34" charset="0"/>
              </a:rPr>
              <a:t>Budget</a:t>
            </a:r>
            <a:endParaRPr lang="en-US" sz="2000" dirty="0">
              <a:latin typeface="Verdana" panose="020B0604030504040204" pitchFamily="34" charset="0"/>
              <a:ea typeface="Verdana" panose="020B0604030504040204" pitchFamily="34" charset="0"/>
            </a:endParaRPr>
          </a:p>
          <a:p>
            <a:pPr algn="just"/>
            <a:r>
              <a:rPr lang="en-US" sz="2000" dirty="0">
                <a:latin typeface="Verdana" panose="020B0604030504040204" pitchFamily="34" charset="0"/>
                <a:ea typeface="Verdana" panose="020B0604030504040204" pitchFamily="34" charset="0"/>
              </a:rPr>
              <a:t>To enhance our financial capacity, we have added some credible investors as part of our stakeholders. This will also give room for expansion in the nearest future. </a:t>
            </a:r>
          </a:p>
        </p:txBody>
      </p:sp>
    </p:spTree>
    <p:extLst>
      <p:ext uri="{BB962C8B-B14F-4D97-AF65-F5344CB8AC3E}">
        <p14:creationId xmlns:p14="http://schemas.microsoft.com/office/powerpoint/2010/main" val="20361954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018" y="733200"/>
            <a:ext cx="11076710" cy="1064427"/>
          </a:xfrm>
        </p:spPr>
        <p:txBody>
          <a:bodyPr>
            <a:normAutofit/>
          </a:bodyPr>
          <a:lstStyle/>
          <a:p>
            <a:pPr algn="ctr"/>
            <a:r>
              <a:rPr lang="en-US" b="1" u="sng" dirty="0"/>
              <a:t>Summary </a:t>
            </a:r>
            <a:endParaRPr lang="en-US" u="sng" dirty="0"/>
          </a:p>
        </p:txBody>
      </p:sp>
      <p:sp>
        <p:nvSpPr>
          <p:cNvPr id="3" name="Content Placeholder 2"/>
          <p:cNvSpPr>
            <a:spLocks noGrp="1"/>
          </p:cNvSpPr>
          <p:nvPr>
            <p:ph idx="1"/>
          </p:nvPr>
        </p:nvSpPr>
        <p:spPr>
          <a:xfrm>
            <a:off x="242453" y="1891145"/>
            <a:ext cx="11644746" cy="3896591"/>
          </a:xfrm>
        </p:spPr>
        <p:txBody>
          <a:bodyPr>
            <a:normAutofit/>
          </a:bodyPr>
          <a:lstStyle/>
          <a:p>
            <a:pPr algn="just"/>
            <a:r>
              <a:rPr lang="en-US" sz="2000" dirty="0">
                <a:latin typeface="Verdana" panose="020B0604030504040204" pitchFamily="34" charset="0"/>
                <a:ea typeface="Verdana" panose="020B0604030504040204" pitchFamily="34" charset="0"/>
              </a:rPr>
              <a:t>The hospitality and tourism industry in the United Kingdom is lucrative as the country experience large number of tourist yearly. However, the lucrative condition of business in the UK also means that companies have large number of competitors. Stefani Tour Operator, UK (STOP) is a Tour brand striving to be a key leader in the industry, to achieve our goal, we have attracted large number of investor to give credibility to our brand and allow for the desired expansion.  Strategies which will help us in achieving our goals such as safe environment, marketing mix, marketing information system have all been developed. A responsive website and our state of the art relaxation facility in Bingham are some of the competitive edge we are having in the industry.    </a:t>
            </a:r>
          </a:p>
        </p:txBody>
      </p:sp>
    </p:spTree>
    <p:extLst>
      <p:ext uri="{BB962C8B-B14F-4D97-AF65-F5344CB8AC3E}">
        <p14:creationId xmlns:p14="http://schemas.microsoft.com/office/powerpoint/2010/main" val="17804440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018" y="130523"/>
            <a:ext cx="11076710" cy="711142"/>
          </a:xfrm>
        </p:spPr>
        <p:txBody>
          <a:bodyPr>
            <a:normAutofit/>
          </a:bodyPr>
          <a:lstStyle/>
          <a:p>
            <a:pPr algn="ctr"/>
            <a:r>
              <a:rPr lang="en-US" b="1" u="sng" dirty="0" smtClean="0"/>
              <a:t>references</a:t>
            </a:r>
            <a:endParaRPr lang="en-US" u="sng" dirty="0"/>
          </a:p>
        </p:txBody>
      </p:sp>
      <p:sp>
        <p:nvSpPr>
          <p:cNvPr id="3" name="Content Placeholder 2"/>
          <p:cNvSpPr>
            <a:spLocks noGrp="1"/>
          </p:cNvSpPr>
          <p:nvPr>
            <p:ph idx="1"/>
          </p:nvPr>
        </p:nvSpPr>
        <p:spPr>
          <a:xfrm>
            <a:off x="232062" y="966350"/>
            <a:ext cx="11644746" cy="5496795"/>
          </a:xfrm>
        </p:spPr>
        <p:txBody>
          <a:bodyPr>
            <a:normAutofit fontScale="85000" lnSpcReduction="10000"/>
          </a:bodyPr>
          <a:lstStyle/>
          <a:p>
            <a:pPr algn="just"/>
            <a:r>
              <a:rPr lang="en-US" sz="2000" dirty="0">
                <a:latin typeface="Verdana" panose="020B0604030504040204" pitchFamily="34" charset="0"/>
                <a:ea typeface="Verdana" panose="020B0604030504040204" pitchFamily="34" charset="0"/>
              </a:rPr>
              <a:t>Bruhn, M. and </a:t>
            </a:r>
            <a:r>
              <a:rPr lang="en-US" sz="2000" dirty="0" err="1">
                <a:latin typeface="Verdana" panose="020B0604030504040204" pitchFamily="34" charset="0"/>
                <a:ea typeface="Verdana" panose="020B0604030504040204" pitchFamily="34" charset="0"/>
              </a:rPr>
              <a:t>Schnebelen</a:t>
            </a:r>
            <a:r>
              <a:rPr lang="en-US" sz="2000" dirty="0">
                <a:latin typeface="Verdana" panose="020B0604030504040204" pitchFamily="34" charset="0"/>
                <a:ea typeface="Verdana" panose="020B0604030504040204" pitchFamily="34" charset="0"/>
              </a:rPr>
              <a:t>, S., 2017. Integrated Marketing communication from an instrumental to a customer-centric perspective. </a:t>
            </a:r>
            <a:r>
              <a:rPr lang="en-US" sz="2000" i="1" dirty="0">
                <a:latin typeface="Verdana" panose="020B0604030504040204" pitchFamily="34" charset="0"/>
                <a:ea typeface="Verdana" panose="020B0604030504040204" pitchFamily="34" charset="0"/>
              </a:rPr>
              <a:t>European Journal of Marketing. </a:t>
            </a:r>
            <a:r>
              <a:rPr lang="en-US" sz="2000" dirty="0">
                <a:latin typeface="Verdana" panose="020B0604030504040204" pitchFamily="34" charset="0"/>
                <a:ea typeface="Verdana" panose="020B0604030504040204" pitchFamily="34" charset="0"/>
              </a:rPr>
              <a:t> 51(3). 464-489</a:t>
            </a:r>
          </a:p>
          <a:p>
            <a:pPr marL="0" indent="0" algn="just">
              <a:buNone/>
            </a:pPr>
            <a:r>
              <a:rPr lang="en-US" sz="2000" dirty="0">
                <a:latin typeface="Verdana" panose="020B0604030504040204" pitchFamily="34" charset="0"/>
                <a:ea typeface="Verdana" panose="020B0604030504040204" pitchFamily="34" charset="0"/>
              </a:rPr>
              <a:t> </a:t>
            </a:r>
          </a:p>
          <a:p>
            <a:pPr algn="just"/>
            <a:r>
              <a:rPr lang="en-US" sz="2000" dirty="0">
                <a:latin typeface="Verdana" panose="020B0604030504040204" pitchFamily="34" charset="0"/>
                <a:ea typeface="Verdana" panose="020B0604030504040204" pitchFamily="34" charset="0"/>
              </a:rPr>
              <a:t>da Souza, P. and </a:t>
            </a:r>
            <a:r>
              <a:rPr lang="en-US" sz="2000" dirty="0" err="1">
                <a:latin typeface="Verdana" panose="020B0604030504040204" pitchFamily="34" charset="0"/>
                <a:ea typeface="Verdana" panose="020B0604030504040204" pitchFamily="34" charset="0"/>
              </a:rPr>
              <a:t>Lunkes</a:t>
            </a:r>
            <a:r>
              <a:rPr lang="en-US" sz="2000" dirty="0">
                <a:latin typeface="Verdana" panose="020B0604030504040204" pitchFamily="34" charset="0"/>
                <a:ea typeface="Verdana" panose="020B0604030504040204" pitchFamily="34" charset="0"/>
              </a:rPr>
              <a:t>, R.J. 2015. Budgeting practices: a case study on Brazilian hotel companies. </a:t>
            </a:r>
            <a:r>
              <a:rPr lang="en-US" sz="2000" i="1" dirty="0" err="1">
                <a:latin typeface="Verdana" panose="020B0604030504040204" pitchFamily="34" charset="0"/>
                <a:ea typeface="Verdana" panose="020B0604030504040204" pitchFamily="34" charset="0"/>
              </a:rPr>
              <a:t>Revista</a:t>
            </a:r>
            <a:r>
              <a:rPr lang="en-US" sz="2000" i="1" dirty="0">
                <a:latin typeface="Verdana" panose="020B0604030504040204" pitchFamily="34" charset="0"/>
                <a:ea typeface="Verdana" panose="020B0604030504040204" pitchFamily="34" charset="0"/>
              </a:rPr>
              <a:t> </a:t>
            </a:r>
            <a:r>
              <a:rPr lang="en-US" sz="2000" i="1" dirty="0" err="1">
                <a:latin typeface="Verdana" panose="020B0604030504040204" pitchFamily="34" charset="0"/>
                <a:ea typeface="Verdana" panose="020B0604030504040204" pitchFamily="34" charset="0"/>
              </a:rPr>
              <a:t>Brasileira</a:t>
            </a:r>
            <a:r>
              <a:rPr lang="en-US" sz="2000" i="1" dirty="0">
                <a:latin typeface="Verdana" panose="020B0604030504040204" pitchFamily="34" charset="0"/>
                <a:ea typeface="Verdana" panose="020B0604030504040204" pitchFamily="34" charset="0"/>
              </a:rPr>
              <a:t> de </a:t>
            </a:r>
            <a:r>
              <a:rPr lang="en-US" sz="2000" i="1" dirty="0" err="1">
                <a:latin typeface="Verdana" panose="020B0604030504040204" pitchFamily="34" charset="0"/>
                <a:ea typeface="Verdana" panose="020B0604030504040204" pitchFamily="34" charset="0"/>
              </a:rPr>
              <a:t>Pesquisa</a:t>
            </a:r>
            <a:r>
              <a:rPr lang="en-US" sz="2000" i="1" dirty="0">
                <a:latin typeface="Verdana" panose="020B0604030504040204" pitchFamily="34" charset="0"/>
                <a:ea typeface="Verdana" panose="020B0604030504040204" pitchFamily="34" charset="0"/>
              </a:rPr>
              <a:t> </a:t>
            </a:r>
            <a:r>
              <a:rPr lang="en-US" sz="2000" i="1" dirty="0" err="1">
                <a:latin typeface="Verdana" panose="020B0604030504040204" pitchFamily="34" charset="0"/>
                <a:ea typeface="Verdana" panose="020B0604030504040204" pitchFamily="34" charset="0"/>
              </a:rPr>
              <a:t>em</a:t>
            </a:r>
            <a:r>
              <a:rPr lang="en-US" sz="2000" i="1" dirty="0">
                <a:latin typeface="Verdana" panose="020B0604030504040204" pitchFamily="34" charset="0"/>
                <a:ea typeface="Verdana" panose="020B0604030504040204" pitchFamily="34" charset="0"/>
              </a:rPr>
              <a:t> </a:t>
            </a:r>
            <a:r>
              <a:rPr lang="en-US" sz="2000" i="1" dirty="0" err="1">
                <a:latin typeface="Verdana" panose="020B0604030504040204" pitchFamily="34" charset="0"/>
                <a:ea typeface="Verdana" panose="020B0604030504040204" pitchFamily="34" charset="0"/>
              </a:rPr>
              <a:t>Turismo</a:t>
            </a:r>
            <a:r>
              <a:rPr lang="en-US" sz="2000" i="1" dirty="0">
                <a:latin typeface="Verdana" panose="020B0604030504040204" pitchFamily="34" charset="0"/>
                <a:ea typeface="Verdana" panose="020B0604030504040204" pitchFamily="34" charset="0"/>
              </a:rPr>
              <a:t>. </a:t>
            </a:r>
            <a:r>
              <a:rPr lang="en-US" sz="2000" dirty="0">
                <a:latin typeface="Verdana" panose="020B0604030504040204" pitchFamily="34" charset="0"/>
                <a:ea typeface="Verdana" panose="020B0604030504040204" pitchFamily="34" charset="0"/>
              </a:rPr>
              <a:t>9(3) 380-399</a:t>
            </a:r>
          </a:p>
          <a:p>
            <a:pPr marL="0" indent="0" algn="just">
              <a:buNone/>
            </a:pPr>
            <a:r>
              <a:rPr lang="en-US" sz="2000" dirty="0">
                <a:latin typeface="Verdana" panose="020B0604030504040204" pitchFamily="34" charset="0"/>
                <a:ea typeface="Verdana" panose="020B0604030504040204" pitchFamily="34" charset="0"/>
              </a:rPr>
              <a:t> </a:t>
            </a:r>
          </a:p>
          <a:p>
            <a:pPr algn="just"/>
            <a:r>
              <a:rPr lang="en-US" sz="2000" dirty="0">
                <a:latin typeface="Verdana" panose="020B0604030504040204" pitchFamily="34" charset="0"/>
                <a:ea typeface="Verdana" panose="020B0604030504040204" pitchFamily="34" charset="0"/>
              </a:rPr>
              <a:t>Bowie, D. 2016. Hospitality marketing </a:t>
            </a:r>
            <a:r>
              <a:rPr lang="en-US" sz="2000" i="1" dirty="0">
                <a:latin typeface="Verdana" panose="020B0604030504040204" pitchFamily="34" charset="0"/>
                <a:ea typeface="Verdana" panose="020B0604030504040204" pitchFamily="34" charset="0"/>
              </a:rPr>
              <a:t>Routledge.</a:t>
            </a:r>
            <a:r>
              <a:rPr lang="en-US" sz="2000" dirty="0">
                <a:latin typeface="Verdana" panose="020B0604030504040204" pitchFamily="34" charset="0"/>
                <a:ea typeface="Verdana" panose="020B0604030504040204" pitchFamily="34" charset="0"/>
              </a:rPr>
              <a:t> </a:t>
            </a:r>
          </a:p>
          <a:p>
            <a:pPr algn="just"/>
            <a:r>
              <a:rPr lang="en-US" sz="2000" dirty="0" err="1">
                <a:latin typeface="Verdana" panose="020B0604030504040204" pitchFamily="34" charset="0"/>
                <a:ea typeface="Verdana" panose="020B0604030504040204" pitchFamily="34" charset="0"/>
              </a:rPr>
              <a:t>Potgietera</a:t>
            </a:r>
            <a:r>
              <a:rPr lang="en-US" sz="2000" dirty="0">
                <a:latin typeface="Verdana" panose="020B0604030504040204" pitchFamily="34" charset="0"/>
                <a:ea typeface="Verdana" panose="020B0604030504040204" pitchFamily="34" charset="0"/>
              </a:rPr>
              <a:t>, M., de </a:t>
            </a:r>
            <a:r>
              <a:rPr lang="en-US" sz="2000" dirty="0" err="1">
                <a:latin typeface="Verdana" panose="020B0604030504040204" pitchFamily="34" charset="0"/>
                <a:ea typeface="Verdana" panose="020B0604030504040204" pitchFamily="34" charset="0"/>
              </a:rPr>
              <a:t>Jagerb</a:t>
            </a:r>
            <a:r>
              <a:rPr lang="en-US" sz="2000" dirty="0">
                <a:latin typeface="Verdana" panose="020B0604030504040204" pitchFamily="34" charset="0"/>
                <a:ea typeface="Verdana" panose="020B0604030504040204" pitchFamily="34" charset="0"/>
              </a:rPr>
              <a:t> , J.,  van </a:t>
            </a:r>
            <a:r>
              <a:rPr lang="en-US" sz="2000" dirty="0" err="1">
                <a:latin typeface="Verdana" panose="020B0604030504040204" pitchFamily="34" charset="0"/>
                <a:ea typeface="Verdana" panose="020B0604030504040204" pitchFamily="34" charset="0"/>
              </a:rPr>
              <a:t>Heerdenc</a:t>
            </a:r>
            <a:r>
              <a:rPr lang="en-US" sz="2000" dirty="0">
                <a:latin typeface="Verdana" panose="020B0604030504040204" pitchFamily="34" charset="0"/>
                <a:ea typeface="Verdana" panose="020B0604030504040204" pitchFamily="34" charset="0"/>
              </a:rPr>
              <a:t>, N.H. 2013. An innovative marketing information system: a management tool for South African tour operators. Procedia - Social and Behavioral Sciences 99, 733 – 741 </a:t>
            </a:r>
            <a:endParaRPr lang="en-US" sz="2000" dirty="0" smtClean="0">
              <a:latin typeface="Verdana" panose="020B0604030504040204" pitchFamily="34" charset="0"/>
              <a:ea typeface="Verdana" panose="020B0604030504040204" pitchFamily="34" charset="0"/>
            </a:endParaRPr>
          </a:p>
          <a:p>
            <a:pPr marL="0" indent="0" algn="just">
              <a:buNone/>
            </a:pPr>
            <a:r>
              <a:rPr lang="en-US" sz="2000" dirty="0" smtClean="0">
                <a:latin typeface="Verdana" panose="020B0604030504040204" pitchFamily="34" charset="0"/>
                <a:ea typeface="Verdana" panose="020B0604030504040204" pitchFamily="34" charset="0"/>
              </a:rPr>
              <a:t> </a:t>
            </a:r>
          </a:p>
          <a:p>
            <a:pPr algn="just"/>
            <a:r>
              <a:rPr lang="en-US" sz="2000" dirty="0" err="1" smtClean="0">
                <a:latin typeface="Verdana" panose="020B0604030504040204" pitchFamily="34" charset="0"/>
                <a:ea typeface="Verdana" panose="020B0604030504040204" pitchFamily="34" charset="0"/>
              </a:rPr>
              <a:t>Jaaskelainen</a:t>
            </a:r>
            <a:r>
              <a:rPr lang="en-US" sz="2000" dirty="0">
                <a:latin typeface="Verdana" panose="020B0604030504040204" pitchFamily="34" charset="0"/>
                <a:ea typeface="Verdana" panose="020B0604030504040204" pitchFamily="34" charset="0"/>
              </a:rPr>
              <a:t>, L. 2019. Travel and tourism in the United Kingdom - Statistics and Facts. Retrieved 24/09/2019 from </a:t>
            </a:r>
            <a:r>
              <a:rPr lang="en-US" sz="2000" u="sng" dirty="0">
                <a:latin typeface="Verdana" panose="020B0604030504040204" pitchFamily="34" charset="0"/>
                <a:ea typeface="Verdana" panose="020B0604030504040204" pitchFamily="34" charset="0"/>
                <a:hlinkClick r:id="rId2"/>
              </a:rPr>
              <a:t>https://www.statista.com/topics/3269/travel-and-tourism-in-the-united-kingdom-uk/</a:t>
            </a:r>
            <a:r>
              <a:rPr lang="en-US" sz="2000" dirty="0">
                <a:latin typeface="Verdana" panose="020B0604030504040204" pitchFamily="34" charset="0"/>
                <a:ea typeface="Verdana" panose="020B0604030504040204" pitchFamily="34" charset="0"/>
              </a:rPr>
              <a:t> </a:t>
            </a:r>
          </a:p>
          <a:p>
            <a:pPr marL="0" indent="0" algn="just">
              <a:buNone/>
            </a:pPr>
            <a:endParaRPr lang="en-US" sz="2000" dirty="0">
              <a:latin typeface="Verdana" panose="020B0604030504040204" pitchFamily="34" charset="0"/>
              <a:ea typeface="Verdana" panose="020B0604030504040204" pitchFamily="34" charset="0"/>
            </a:endParaRPr>
          </a:p>
          <a:p>
            <a:pPr algn="just"/>
            <a:r>
              <a:rPr lang="en-US" sz="2000" dirty="0" err="1">
                <a:latin typeface="Verdana" panose="020B0604030504040204" pitchFamily="34" charset="0"/>
                <a:ea typeface="Verdana" panose="020B0604030504040204" pitchFamily="34" charset="0"/>
              </a:rPr>
              <a:t>Kimes</a:t>
            </a:r>
            <a:r>
              <a:rPr lang="en-US" sz="2000" dirty="0">
                <a:latin typeface="Verdana" panose="020B0604030504040204" pitchFamily="34" charset="0"/>
                <a:ea typeface="Verdana" panose="020B0604030504040204" pitchFamily="34" charset="0"/>
              </a:rPr>
              <a:t>, S.E. 2016. The evolution of Hotel revenue management. </a:t>
            </a:r>
            <a:r>
              <a:rPr lang="en-US" sz="2000" i="1" dirty="0">
                <a:latin typeface="Verdana" panose="020B0604030504040204" pitchFamily="34" charset="0"/>
                <a:ea typeface="Verdana" panose="020B0604030504040204" pitchFamily="34" charset="0"/>
              </a:rPr>
              <a:t>Journal of revenue and pricing management.</a:t>
            </a:r>
            <a:r>
              <a:rPr lang="en-US" sz="2000" dirty="0">
                <a:latin typeface="Verdana" panose="020B0604030504040204" pitchFamily="34" charset="0"/>
                <a:ea typeface="Verdana" panose="020B0604030504040204" pitchFamily="34" charset="0"/>
              </a:rPr>
              <a:t>  15(3) </a:t>
            </a:r>
            <a:r>
              <a:rPr lang="en-US" sz="2000" dirty="0" smtClean="0">
                <a:latin typeface="Verdana" panose="020B0604030504040204" pitchFamily="34" charset="0"/>
                <a:ea typeface="Verdana" panose="020B0604030504040204" pitchFamily="34" charset="0"/>
              </a:rPr>
              <a:t>147-151</a:t>
            </a:r>
          </a:p>
          <a:p>
            <a:pPr algn="just"/>
            <a:r>
              <a:rPr lang="en-US" sz="1800" dirty="0" err="1">
                <a:latin typeface="Verdana" panose="020B0604030504040204" pitchFamily="34" charset="0"/>
                <a:ea typeface="Verdana" panose="020B0604030504040204" pitchFamily="34" charset="0"/>
              </a:rPr>
              <a:t>Perz</a:t>
            </a:r>
            <a:r>
              <a:rPr lang="en-US" sz="1800" dirty="0">
                <a:latin typeface="Verdana" panose="020B0604030504040204" pitchFamily="34" charset="0"/>
                <a:ea typeface="Verdana" panose="020B0604030504040204" pitchFamily="34" charset="0"/>
              </a:rPr>
              <a:t>, P. 2018. Creating a Brand of the Intelligent Enterprise through Building Relationships with Stakeholders. </a:t>
            </a:r>
          </a:p>
          <a:p>
            <a:pPr marL="0" indent="0" algn="just">
              <a:buNone/>
            </a:pPr>
            <a:r>
              <a:rPr lang="en-US" sz="1800" i="1" dirty="0" smtClean="0">
                <a:latin typeface="Verdana" panose="020B0604030504040204" pitchFamily="34" charset="0"/>
                <a:ea typeface="Verdana" panose="020B0604030504040204" pitchFamily="34" charset="0"/>
              </a:rPr>
              <a:t>Modern </a:t>
            </a:r>
            <a:r>
              <a:rPr lang="en-US" sz="1800" i="1" dirty="0">
                <a:latin typeface="Verdana" panose="020B0604030504040204" pitchFamily="34" charset="0"/>
                <a:ea typeface="Verdana" panose="020B0604030504040204" pitchFamily="34" charset="0"/>
              </a:rPr>
              <a:t>management review.</a:t>
            </a:r>
            <a:r>
              <a:rPr lang="en-US" sz="1800" dirty="0">
                <a:latin typeface="Verdana" panose="020B0604030504040204" pitchFamily="34" charset="0"/>
                <a:ea typeface="Verdana" panose="020B0604030504040204" pitchFamily="34" charset="0"/>
              </a:rPr>
              <a:t> Quarterly, Volume XXIII (October - December) </a:t>
            </a:r>
            <a:endParaRPr lang="en-US" sz="2000"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588286003"/>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TM04033937[[fn=Vapor Trail]]</Template>
  <TotalTime>107</TotalTime>
  <Words>2211</Words>
  <Application>Microsoft Office PowerPoint</Application>
  <PresentationFormat>Widescreen</PresentationFormat>
  <Paragraphs>111</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Century Gothic</vt:lpstr>
      <vt:lpstr>Colonna MT</vt:lpstr>
      <vt:lpstr>Verdana</vt:lpstr>
      <vt:lpstr>Vapor Trail</vt:lpstr>
      <vt:lpstr>PowerPoint Presentation</vt:lpstr>
      <vt:lpstr>PowerPoint Presentation</vt:lpstr>
      <vt:lpstr>Marketing environmental audit OF Stefani Tour operator (Stop),uk </vt:lpstr>
      <vt:lpstr>Introduction </vt:lpstr>
      <vt:lpstr>Introduction Cont’d  </vt:lpstr>
      <vt:lpstr>Stefani Tour Operator UK (STOP)</vt:lpstr>
      <vt:lpstr>Internal Factors Affecting the Tour operator companies in the United Kingdom </vt:lpstr>
      <vt:lpstr>Internal Factors Affecting the Tour operator companies in the United Kingdom </vt:lpstr>
      <vt:lpstr>External Factors Affecting the Tour operator companies in the United Kingdom </vt:lpstr>
      <vt:lpstr>External Factors Affecting the Tour operator companies in the United Kingdom </vt:lpstr>
      <vt:lpstr>External Factors Affecting the Tour operator companies in the United Kingdom </vt:lpstr>
      <vt:lpstr>SWOT Analysis of Stefani Tour Operator, UK</vt:lpstr>
      <vt:lpstr>SWOT Analysis of Stefani Tour Operator, UK</vt:lpstr>
      <vt:lpstr>SWOT Analysis of Stefani Tour Operator, UK</vt:lpstr>
      <vt:lpstr>SWOT Analysis of Stefani Tour Operator, UK</vt:lpstr>
      <vt:lpstr>PESTLE analysis of Stefani Tour OPerator, UK.</vt:lpstr>
      <vt:lpstr>PESTLE analysis of Stefani Tour OPerator, UK.</vt:lpstr>
      <vt:lpstr>Stefani Tour OPeratr, UK Target Market(s)</vt:lpstr>
      <vt:lpstr>Stefani Tour OPerator, UK Market MIX</vt:lpstr>
      <vt:lpstr>Stefani Tour OPerator, UK Market MIX</vt:lpstr>
      <vt:lpstr>Summary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Windows User</cp:lastModifiedBy>
  <cp:revision>21</cp:revision>
  <dcterms:created xsi:type="dcterms:W3CDTF">2019-09-25T07:47:14Z</dcterms:created>
  <dcterms:modified xsi:type="dcterms:W3CDTF">2019-10-09T13:53:31Z</dcterms:modified>
</cp:coreProperties>
</file>