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8" r:id="rId1"/>
  </p:sldMasterIdLst>
  <p:handoutMasterIdLst>
    <p:handoutMasterId r:id="rId37"/>
  </p:handoutMasterIdLst>
  <p:sldIdLst>
    <p:sldId id="256" r:id="rId2"/>
    <p:sldId id="301" r:id="rId3"/>
    <p:sldId id="280" r:id="rId4"/>
    <p:sldId id="282" r:id="rId5"/>
    <p:sldId id="283" r:id="rId6"/>
    <p:sldId id="284" r:id="rId7"/>
    <p:sldId id="302" r:id="rId8"/>
    <p:sldId id="312" r:id="rId9"/>
    <p:sldId id="316" r:id="rId10"/>
    <p:sldId id="309" r:id="rId11"/>
    <p:sldId id="303" r:id="rId12"/>
    <p:sldId id="304" r:id="rId13"/>
    <p:sldId id="305" r:id="rId14"/>
    <p:sldId id="268" r:id="rId15"/>
    <p:sldId id="270" r:id="rId16"/>
    <p:sldId id="317" r:id="rId17"/>
    <p:sldId id="318" r:id="rId18"/>
    <p:sldId id="319" r:id="rId19"/>
    <p:sldId id="320" r:id="rId20"/>
    <p:sldId id="321" r:id="rId21"/>
    <p:sldId id="322" r:id="rId22"/>
    <p:sldId id="323" r:id="rId23"/>
    <p:sldId id="314" r:id="rId24"/>
    <p:sldId id="315" r:id="rId25"/>
    <p:sldId id="306" r:id="rId26"/>
    <p:sldId id="307" r:id="rId27"/>
    <p:sldId id="308" r:id="rId28"/>
    <p:sldId id="259" r:id="rId29"/>
    <p:sldId id="260" r:id="rId30"/>
    <p:sldId id="313" r:id="rId31"/>
    <p:sldId id="288" r:id="rId32"/>
    <p:sldId id="292" r:id="rId33"/>
    <p:sldId id="310" r:id="rId34"/>
    <p:sldId id="289" r:id="rId35"/>
    <p:sldId id="324" r:id="rId36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FC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555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75" d="100"/>
        <a:sy n="75" d="100"/>
      </p:scale>
      <p:origin x="0" y="-1181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7EA6E9-1778-4991-B871-062C4D0D1051}" type="doc">
      <dgm:prSet loTypeId="urn:microsoft.com/office/officeart/2005/8/layout/radial1" loCatId="cycle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GB"/>
        </a:p>
      </dgm:t>
    </dgm:pt>
    <dgm:pt modelId="{DD765990-04B9-46DA-B4C8-71394E1A9113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Key stakeholders in registered services</a:t>
          </a:r>
        </a:p>
      </dgm:t>
    </dgm:pt>
    <dgm:pt modelId="{0D0AEA18-2F8C-4E83-91CA-04F01BF9F0EB}" type="parTrans" cxnId="{B310C3D3-82DA-42CD-97C9-F04F7B622901}">
      <dgm:prSet/>
      <dgm:spPr/>
      <dgm:t>
        <a:bodyPr/>
        <a:lstStyle/>
        <a:p>
          <a:endParaRPr lang="en-GB"/>
        </a:p>
      </dgm:t>
    </dgm:pt>
    <dgm:pt modelId="{0E70D39C-71F4-4E05-B257-8F9C6232809A}" type="sibTrans" cxnId="{B310C3D3-82DA-42CD-97C9-F04F7B622901}">
      <dgm:prSet/>
      <dgm:spPr/>
      <dgm:t>
        <a:bodyPr/>
        <a:lstStyle/>
        <a:p>
          <a:endParaRPr lang="en-GB"/>
        </a:p>
      </dgm:t>
    </dgm:pt>
    <dgm:pt modelId="{5251C5A4-2AB7-423D-9F58-CBFD8F08CB91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SCIE</a:t>
          </a:r>
        </a:p>
      </dgm:t>
    </dgm:pt>
    <dgm:pt modelId="{061E92BA-ECAC-4E47-BF26-03DECF59849F}" type="parTrans" cxnId="{B90E9E08-51D5-4763-B41F-2329A2723286}">
      <dgm:prSet/>
      <dgm:spPr/>
      <dgm:t>
        <a:bodyPr/>
        <a:lstStyle/>
        <a:p>
          <a:endParaRPr lang="en-GB"/>
        </a:p>
      </dgm:t>
    </dgm:pt>
    <dgm:pt modelId="{29E62142-2223-4165-9776-F79F34CAB854}" type="sibTrans" cxnId="{B90E9E08-51D5-4763-B41F-2329A2723286}">
      <dgm:prSet/>
      <dgm:spPr/>
      <dgm:t>
        <a:bodyPr/>
        <a:lstStyle/>
        <a:p>
          <a:endParaRPr lang="en-GB"/>
        </a:p>
      </dgm:t>
    </dgm:pt>
    <dgm:pt modelId="{FA129D45-4AA2-4C6D-8E1B-01551157B035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Skills for Care</a:t>
          </a:r>
        </a:p>
      </dgm:t>
    </dgm:pt>
    <dgm:pt modelId="{FDD7FA40-2237-4033-9DB3-EAE781751717}" type="parTrans" cxnId="{B4AD2D55-1BE6-4975-A857-88CB8BD62F74}">
      <dgm:prSet/>
      <dgm:spPr/>
      <dgm:t>
        <a:bodyPr/>
        <a:lstStyle/>
        <a:p>
          <a:endParaRPr lang="en-GB"/>
        </a:p>
      </dgm:t>
    </dgm:pt>
    <dgm:pt modelId="{58142810-CB4C-4BC3-8785-FA4C5DC610C9}" type="sibTrans" cxnId="{B4AD2D55-1BE6-4975-A857-88CB8BD62F74}">
      <dgm:prSet/>
      <dgm:spPr/>
      <dgm:t>
        <a:bodyPr/>
        <a:lstStyle/>
        <a:p>
          <a:endParaRPr lang="en-GB"/>
        </a:p>
      </dgm:t>
    </dgm:pt>
    <dgm:pt modelId="{96719D22-5BF1-425B-997B-717185DFB873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Employer</a:t>
          </a:r>
        </a:p>
      </dgm:t>
    </dgm:pt>
    <dgm:pt modelId="{1401C096-3915-4A18-8A63-80A5DF773255}" type="parTrans" cxnId="{AB6E3E48-8892-46AF-8A1A-727F50300E33}">
      <dgm:prSet/>
      <dgm:spPr/>
      <dgm:t>
        <a:bodyPr/>
        <a:lstStyle/>
        <a:p>
          <a:endParaRPr lang="en-GB"/>
        </a:p>
      </dgm:t>
    </dgm:pt>
    <dgm:pt modelId="{DB33F09E-686D-4ADA-8413-90EB46BF8429}" type="sibTrans" cxnId="{AB6E3E48-8892-46AF-8A1A-727F50300E33}">
      <dgm:prSet/>
      <dgm:spPr/>
      <dgm:t>
        <a:bodyPr/>
        <a:lstStyle/>
        <a:p>
          <a:endParaRPr lang="en-GB"/>
        </a:p>
      </dgm:t>
    </dgm:pt>
    <dgm:pt modelId="{DEF492F3-9CAE-470A-9660-EBC7FA8BF1F9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CQC, CIW &amp; HIW</a:t>
          </a:r>
        </a:p>
      </dgm:t>
    </dgm:pt>
    <dgm:pt modelId="{CDE6695D-8018-4D78-9ADE-80A195157305}" type="parTrans" cxnId="{625B674E-45F8-418E-B2EE-A559BA031193}">
      <dgm:prSet/>
      <dgm:spPr/>
      <dgm:t>
        <a:bodyPr/>
        <a:lstStyle/>
        <a:p>
          <a:endParaRPr lang="en-GB"/>
        </a:p>
      </dgm:t>
    </dgm:pt>
    <dgm:pt modelId="{58221C8B-B9E4-41AD-B10B-DD4E10E0A01E}" type="sibTrans" cxnId="{625B674E-45F8-418E-B2EE-A559BA031193}">
      <dgm:prSet/>
      <dgm:spPr/>
      <dgm:t>
        <a:bodyPr/>
        <a:lstStyle/>
        <a:p>
          <a:endParaRPr lang="en-GB"/>
        </a:p>
      </dgm:t>
    </dgm:pt>
    <dgm:pt modelId="{0AEA6D80-5E04-4DE6-8EAE-608051A5C442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Service users</a:t>
          </a:r>
        </a:p>
      </dgm:t>
    </dgm:pt>
    <dgm:pt modelId="{B51897C3-7E2C-4CE4-A912-7A7310CA018D}" type="parTrans" cxnId="{D61CA0B9-86C5-40B3-92BE-5415C65638D0}">
      <dgm:prSet/>
      <dgm:spPr/>
      <dgm:t>
        <a:bodyPr/>
        <a:lstStyle/>
        <a:p>
          <a:endParaRPr lang="en-GB"/>
        </a:p>
      </dgm:t>
    </dgm:pt>
    <dgm:pt modelId="{6771B72D-DC8F-4098-97D2-279BB639649E}" type="sibTrans" cxnId="{D61CA0B9-86C5-40B3-92BE-5415C65638D0}">
      <dgm:prSet/>
      <dgm:spPr/>
      <dgm:t>
        <a:bodyPr/>
        <a:lstStyle/>
        <a:p>
          <a:endParaRPr lang="en-GB"/>
        </a:p>
      </dgm:t>
    </dgm:pt>
    <dgm:pt modelId="{B821EBCD-BB93-4524-BD27-56FB97D92013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Family members, friends &amp; carers</a:t>
          </a:r>
        </a:p>
      </dgm:t>
    </dgm:pt>
    <dgm:pt modelId="{D97C3E37-1079-40B3-B4D9-23D484100C68}" type="parTrans" cxnId="{3BAD5C68-34B6-407B-8B3B-844452DB3B85}">
      <dgm:prSet/>
      <dgm:spPr/>
      <dgm:t>
        <a:bodyPr/>
        <a:lstStyle/>
        <a:p>
          <a:endParaRPr lang="en-GB"/>
        </a:p>
      </dgm:t>
    </dgm:pt>
    <dgm:pt modelId="{471F2BAD-D1C1-4DCB-8404-A929F75CB0E1}" type="sibTrans" cxnId="{3BAD5C68-34B6-407B-8B3B-844452DB3B85}">
      <dgm:prSet/>
      <dgm:spPr/>
      <dgm:t>
        <a:bodyPr/>
        <a:lstStyle/>
        <a:p>
          <a:endParaRPr lang="en-GB"/>
        </a:p>
      </dgm:t>
    </dgm:pt>
    <dgm:pt modelId="{3CE5DB6E-3D3A-4E43-9BD3-0DCD0B54B668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HCPC &amp;SCW</a:t>
          </a:r>
        </a:p>
      </dgm:t>
    </dgm:pt>
    <dgm:pt modelId="{5B4742EA-1A57-461F-AFFB-5084E3FFBD46}" type="parTrans" cxnId="{45CE0BD5-D484-4B64-8AE2-7A18526180C7}">
      <dgm:prSet/>
      <dgm:spPr/>
      <dgm:t>
        <a:bodyPr/>
        <a:lstStyle/>
        <a:p>
          <a:endParaRPr lang="en-GB"/>
        </a:p>
      </dgm:t>
    </dgm:pt>
    <dgm:pt modelId="{2216318B-8E20-46CF-9A5D-FCE5FDEBA835}" type="sibTrans" cxnId="{45CE0BD5-D484-4B64-8AE2-7A18526180C7}">
      <dgm:prSet/>
      <dgm:spPr/>
      <dgm:t>
        <a:bodyPr/>
        <a:lstStyle/>
        <a:p>
          <a:endParaRPr lang="en-GB"/>
        </a:p>
      </dgm:t>
    </dgm:pt>
    <dgm:pt modelId="{9597BF1D-BF8E-4858-896E-4F6C88A5266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Staff</a:t>
          </a:r>
        </a:p>
      </dgm:t>
    </dgm:pt>
    <dgm:pt modelId="{4DB76E77-2D7E-4B35-88C9-D74EA63D7C4F}" type="parTrans" cxnId="{7D46B4D6-6129-43A2-8CF6-DAF187194589}">
      <dgm:prSet/>
      <dgm:spPr/>
      <dgm:t>
        <a:bodyPr/>
        <a:lstStyle/>
        <a:p>
          <a:endParaRPr lang="en-GB"/>
        </a:p>
      </dgm:t>
    </dgm:pt>
    <dgm:pt modelId="{F33289C5-8015-41B4-9090-CF494B3794B3}" type="sibTrans" cxnId="{7D46B4D6-6129-43A2-8CF6-DAF187194589}">
      <dgm:prSet/>
      <dgm:spPr/>
      <dgm:t>
        <a:bodyPr/>
        <a:lstStyle/>
        <a:p>
          <a:endParaRPr lang="en-GB"/>
        </a:p>
      </dgm:t>
    </dgm:pt>
    <dgm:pt modelId="{9115BCED-BA85-4C85-BBB9-6A86F8B19500}" type="pres">
      <dgm:prSet presAssocID="{F87EA6E9-1778-4991-B871-062C4D0D1051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A0ACB3F4-2C16-45BB-82E6-904F7C090B7C}" type="pres">
      <dgm:prSet presAssocID="{DD765990-04B9-46DA-B4C8-71394E1A9113}" presName="centerShape" presStyleLbl="node0" presStyleIdx="0" presStyleCnt="1"/>
      <dgm:spPr/>
    </dgm:pt>
    <dgm:pt modelId="{E4D75E96-77BF-4F96-8BE7-A181159B42A5}" type="pres">
      <dgm:prSet presAssocID="{061E92BA-ECAC-4E47-BF26-03DECF59849F}" presName="Name9" presStyleLbl="parChTrans1D2" presStyleIdx="0" presStyleCnt="8"/>
      <dgm:spPr/>
    </dgm:pt>
    <dgm:pt modelId="{C7CB00DC-4D56-4CAF-BB19-FF72FAC69056}" type="pres">
      <dgm:prSet presAssocID="{061E92BA-ECAC-4E47-BF26-03DECF59849F}" presName="connTx" presStyleLbl="parChTrans1D2" presStyleIdx="0" presStyleCnt="8"/>
      <dgm:spPr/>
    </dgm:pt>
    <dgm:pt modelId="{21A817EF-1782-40A5-820D-A2B732C34B0C}" type="pres">
      <dgm:prSet presAssocID="{5251C5A4-2AB7-423D-9F58-CBFD8F08CB91}" presName="node" presStyleLbl="node1" presStyleIdx="0" presStyleCnt="8">
        <dgm:presLayoutVars>
          <dgm:bulletEnabled val="1"/>
        </dgm:presLayoutVars>
      </dgm:prSet>
      <dgm:spPr/>
    </dgm:pt>
    <dgm:pt modelId="{443BD10E-BC77-4C2B-9486-8F69074044D9}" type="pres">
      <dgm:prSet presAssocID="{D97C3E37-1079-40B3-B4D9-23D484100C68}" presName="Name9" presStyleLbl="parChTrans1D2" presStyleIdx="1" presStyleCnt="8"/>
      <dgm:spPr/>
    </dgm:pt>
    <dgm:pt modelId="{D54F94E4-BD97-43C9-ADA4-068BB238986D}" type="pres">
      <dgm:prSet presAssocID="{D97C3E37-1079-40B3-B4D9-23D484100C68}" presName="connTx" presStyleLbl="parChTrans1D2" presStyleIdx="1" presStyleCnt="8"/>
      <dgm:spPr/>
    </dgm:pt>
    <dgm:pt modelId="{0ED019CE-CA28-455E-8554-BA677B89D7FA}" type="pres">
      <dgm:prSet presAssocID="{B821EBCD-BB93-4524-BD27-56FB97D92013}" presName="node" presStyleLbl="node1" presStyleIdx="1" presStyleCnt="8">
        <dgm:presLayoutVars>
          <dgm:bulletEnabled val="1"/>
        </dgm:presLayoutVars>
      </dgm:prSet>
      <dgm:spPr/>
    </dgm:pt>
    <dgm:pt modelId="{142F9669-325A-4BA9-AC5E-0319B13A9225}" type="pres">
      <dgm:prSet presAssocID="{4DB76E77-2D7E-4B35-88C9-D74EA63D7C4F}" presName="Name9" presStyleLbl="parChTrans1D2" presStyleIdx="2" presStyleCnt="8"/>
      <dgm:spPr/>
    </dgm:pt>
    <dgm:pt modelId="{AE210F8C-B222-40E8-8DD1-B8706CD259C3}" type="pres">
      <dgm:prSet presAssocID="{4DB76E77-2D7E-4B35-88C9-D74EA63D7C4F}" presName="connTx" presStyleLbl="parChTrans1D2" presStyleIdx="2" presStyleCnt="8"/>
      <dgm:spPr/>
    </dgm:pt>
    <dgm:pt modelId="{DCF6D3B7-B473-4806-BE8C-C01A3DFAA39D}" type="pres">
      <dgm:prSet presAssocID="{9597BF1D-BF8E-4858-896E-4F6C88A52665}" presName="node" presStyleLbl="node1" presStyleIdx="2" presStyleCnt="8">
        <dgm:presLayoutVars>
          <dgm:bulletEnabled val="1"/>
        </dgm:presLayoutVars>
      </dgm:prSet>
      <dgm:spPr/>
    </dgm:pt>
    <dgm:pt modelId="{DE428994-5E0B-4AC3-9AB0-A3227C308A9B}" type="pres">
      <dgm:prSet presAssocID="{5B4742EA-1A57-461F-AFFB-5084E3FFBD46}" presName="Name9" presStyleLbl="parChTrans1D2" presStyleIdx="3" presStyleCnt="8"/>
      <dgm:spPr/>
    </dgm:pt>
    <dgm:pt modelId="{DF0E97C7-2006-4CB3-9723-2C652DF1F7E4}" type="pres">
      <dgm:prSet presAssocID="{5B4742EA-1A57-461F-AFFB-5084E3FFBD46}" presName="connTx" presStyleLbl="parChTrans1D2" presStyleIdx="3" presStyleCnt="8"/>
      <dgm:spPr/>
    </dgm:pt>
    <dgm:pt modelId="{C3939C7A-B049-4AB1-91E1-FD799DC84B17}" type="pres">
      <dgm:prSet presAssocID="{3CE5DB6E-3D3A-4E43-9BD3-0DCD0B54B668}" presName="node" presStyleLbl="node1" presStyleIdx="3" presStyleCnt="8">
        <dgm:presLayoutVars>
          <dgm:bulletEnabled val="1"/>
        </dgm:presLayoutVars>
      </dgm:prSet>
      <dgm:spPr/>
    </dgm:pt>
    <dgm:pt modelId="{AEE7E3BA-59B9-4B75-9635-ED05C63A6A7A}" type="pres">
      <dgm:prSet presAssocID="{FDD7FA40-2237-4033-9DB3-EAE781751717}" presName="Name9" presStyleLbl="parChTrans1D2" presStyleIdx="4" presStyleCnt="8"/>
      <dgm:spPr/>
    </dgm:pt>
    <dgm:pt modelId="{8786404C-9545-433E-A85A-46AE644C00A1}" type="pres">
      <dgm:prSet presAssocID="{FDD7FA40-2237-4033-9DB3-EAE781751717}" presName="connTx" presStyleLbl="parChTrans1D2" presStyleIdx="4" presStyleCnt="8"/>
      <dgm:spPr/>
    </dgm:pt>
    <dgm:pt modelId="{06AFF78A-BC12-4053-B17E-52F2F2BB1F6F}" type="pres">
      <dgm:prSet presAssocID="{FA129D45-4AA2-4C6D-8E1B-01551157B035}" presName="node" presStyleLbl="node1" presStyleIdx="4" presStyleCnt="8">
        <dgm:presLayoutVars>
          <dgm:bulletEnabled val="1"/>
        </dgm:presLayoutVars>
      </dgm:prSet>
      <dgm:spPr/>
    </dgm:pt>
    <dgm:pt modelId="{9E811010-BE89-4FB9-B575-A12D9158E412}" type="pres">
      <dgm:prSet presAssocID="{1401C096-3915-4A18-8A63-80A5DF773255}" presName="Name9" presStyleLbl="parChTrans1D2" presStyleIdx="5" presStyleCnt="8"/>
      <dgm:spPr/>
    </dgm:pt>
    <dgm:pt modelId="{51E0B5D0-E9A3-48C5-951A-03364ACE8E02}" type="pres">
      <dgm:prSet presAssocID="{1401C096-3915-4A18-8A63-80A5DF773255}" presName="connTx" presStyleLbl="parChTrans1D2" presStyleIdx="5" presStyleCnt="8"/>
      <dgm:spPr/>
    </dgm:pt>
    <dgm:pt modelId="{C6F089D6-7554-4164-8BD7-C3411F65EA43}" type="pres">
      <dgm:prSet presAssocID="{96719D22-5BF1-425B-997B-717185DFB873}" presName="node" presStyleLbl="node1" presStyleIdx="5" presStyleCnt="8">
        <dgm:presLayoutVars>
          <dgm:bulletEnabled val="1"/>
        </dgm:presLayoutVars>
      </dgm:prSet>
      <dgm:spPr/>
    </dgm:pt>
    <dgm:pt modelId="{27E5F5D0-7E0C-42ED-9063-7068CD6D86FC}" type="pres">
      <dgm:prSet presAssocID="{CDE6695D-8018-4D78-9ADE-80A195157305}" presName="Name9" presStyleLbl="parChTrans1D2" presStyleIdx="6" presStyleCnt="8"/>
      <dgm:spPr/>
    </dgm:pt>
    <dgm:pt modelId="{3FDA6CBA-4B29-46BF-9A39-C4ADA7EAB9A0}" type="pres">
      <dgm:prSet presAssocID="{CDE6695D-8018-4D78-9ADE-80A195157305}" presName="connTx" presStyleLbl="parChTrans1D2" presStyleIdx="6" presStyleCnt="8"/>
      <dgm:spPr/>
    </dgm:pt>
    <dgm:pt modelId="{49E9188C-43DC-4B65-99D8-0BD3548509CC}" type="pres">
      <dgm:prSet presAssocID="{DEF492F3-9CAE-470A-9660-EBC7FA8BF1F9}" presName="node" presStyleLbl="node1" presStyleIdx="6" presStyleCnt="8">
        <dgm:presLayoutVars>
          <dgm:bulletEnabled val="1"/>
        </dgm:presLayoutVars>
      </dgm:prSet>
      <dgm:spPr/>
    </dgm:pt>
    <dgm:pt modelId="{65A55E9E-0D1E-47F3-B561-D2E6203BB3F7}" type="pres">
      <dgm:prSet presAssocID="{B51897C3-7E2C-4CE4-A912-7A7310CA018D}" presName="Name9" presStyleLbl="parChTrans1D2" presStyleIdx="7" presStyleCnt="8"/>
      <dgm:spPr/>
    </dgm:pt>
    <dgm:pt modelId="{EBCEE4CD-2903-41D0-8FAD-8E645ED262E4}" type="pres">
      <dgm:prSet presAssocID="{B51897C3-7E2C-4CE4-A912-7A7310CA018D}" presName="connTx" presStyleLbl="parChTrans1D2" presStyleIdx="7" presStyleCnt="8"/>
      <dgm:spPr/>
    </dgm:pt>
    <dgm:pt modelId="{B6C98AF6-0D3A-48FD-B289-0EDD9AB4DD80}" type="pres">
      <dgm:prSet presAssocID="{0AEA6D80-5E04-4DE6-8EAE-608051A5C442}" presName="node" presStyleLbl="node1" presStyleIdx="7" presStyleCnt="8">
        <dgm:presLayoutVars>
          <dgm:bulletEnabled val="1"/>
        </dgm:presLayoutVars>
      </dgm:prSet>
      <dgm:spPr/>
    </dgm:pt>
  </dgm:ptLst>
  <dgm:cxnLst>
    <dgm:cxn modelId="{E57CDF01-5754-4E4C-B14A-5613E9DE55AB}" type="presOf" srcId="{4DB76E77-2D7E-4B35-88C9-D74EA63D7C4F}" destId="{142F9669-325A-4BA9-AC5E-0319B13A9225}" srcOrd="0" destOrd="0" presId="urn:microsoft.com/office/officeart/2005/8/layout/radial1"/>
    <dgm:cxn modelId="{020D0607-D637-4665-9DBA-E86659EB73B6}" type="presOf" srcId="{D97C3E37-1079-40B3-B4D9-23D484100C68}" destId="{D54F94E4-BD97-43C9-ADA4-068BB238986D}" srcOrd="1" destOrd="0" presId="urn:microsoft.com/office/officeart/2005/8/layout/radial1"/>
    <dgm:cxn modelId="{B90E9E08-51D5-4763-B41F-2329A2723286}" srcId="{DD765990-04B9-46DA-B4C8-71394E1A9113}" destId="{5251C5A4-2AB7-423D-9F58-CBFD8F08CB91}" srcOrd="0" destOrd="0" parTransId="{061E92BA-ECAC-4E47-BF26-03DECF59849F}" sibTransId="{29E62142-2223-4165-9776-F79F34CAB854}"/>
    <dgm:cxn modelId="{CDD45E1E-A70D-471F-BCED-24EB2E830F4D}" type="presOf" srcId="{F87EA6E9-1778-4991-B871-062C4D0D1051}" destId="{9115BCED-BA85-4C85-BBB9-6A86F8B19500}" srcOrd="0" destOrd="0" presId="urn:microsoft.com/office/officeart/2005/8/layout/radial1"/>
    <dgm:cxn modelId="{F709D85C-DBEF-499E-BF9F-7B869F64F2DA}" type="presOf" srcId="{FDD7FA40-2237-4033-9DB3-EAE781751717}" destId="{AEE7E3BA-59B9-4B75-9635-ED05C63A6A7A}" srcOrd="0" destOrd="0" presId="urn:microsoft.com/office/officeart/2005/8/layout/radial1"/>
    <dgm:cxn modelId="{F9BB7843-6BF9-4360-BA58-3173176397C2}" type="presOf" srcId="{0AEA6D80-5E04-4DE6-8EAE-608051A5C442}" destId="{B6C98AF6-0D3A-48FD-B289-0EDD9AB4DD80}" srcOrd="0" destOrd="0" presId="urn:microsoft.com/office/officeart/2005/8/layout/radial1"/>
    <dgm:cxn modelId="{D684CC43-4C8A-4EAB-B154-B0CC65405219}" type="presOf" srcId="{D97C3E37-1079-40B3-B4D9-23D484100C68}" destId="{443BD10E-BC77-4C2B-9486-8F69074044D9}" srcOrd="0" destOrd="0" presId="urn:microsoft.com/office/officeart/2005/8/layout/radial1"/>
    <dgm:cxn modelId="{AB6E3E48-8892-46AF-8A1A-727F50300E33}" srcId="{DD765990-04B9-46DA-B4C8-71394E1A9113}" destId="{96719D22-5BF1-425B-997B-717185DFB873}" srcOrd="5" destOrd="0" parTransId="{1401C096-3915-4A18-8A63-80A5DF773255}" sibTransId="{DB33F09E-686D-4ADA-8413-90EB46BF8429}"/>
    <dgm:cxn modelId="{3BAD5C68-34B6-407B-8B3B-844452DB3B85}" srcId="{DD765990-04B9-46DA-B4C8-71394E1A9113}" destId="{B821EBCD-BB93-4524-BD27-56FB97D92013}" srcOrd="1" destOrd="0" parTransId="{D97C3E37-1079-40B3-B4D9-23D484100C68}" sibTransId="{471F2BAD-D1C1-4DCB-8404-A929F75CB0E1}"/>
    <dgm:cxn modelId="{DA47134D-A58D-4B5F-86D6-8929811A92B2}" type="presOf" srcId="{5B4742EA-1A57-461F-AFFB-5084E3FFBD46}" destId="{DE428994-5E0B-4AC3-9AB0-A3227C308A9B}" srcOrd="0" destOrd="0" presId="urn:microsoft.com/office/officeart/2005/8/layout/radial1"/>
    <dgm:cxn modelId="{625B674E-45F8-418E-B2EE-A559BA031193}" srcId="{DD765990-04B9-46DA-B4C8-71394E1A9113}" destId="{DEF492F3-9CAE-470A-9660-EBC7FA8BF1F9}" srcOrd="6" destOrd="0" parTransId="{CDE6695D-8018-4D78-9ADE-80A195157305}" sibTransId="{58221C8B-B9E4-41AD-B10B-DD4E10E0A01E}"/>
    <dgm:cxn modelId="{B4AD2D55-1BE6-4975-A857-88CB8BD62F74}" srcId="{DD765990-04B9-46DA-B4C8-71394E1A9113}" destId="{FA129D45-4AA2-4C6D-8E1B-01551157B035}" srcOrd="4" destOrd="0" parTransId="{FDD7FA40-2237-4033-9DB3-EAE781751717}" sibTransId="{58142810-CB4C-4BC3-8785-FA4C5DC610C9}"/>
    <dgm:cxn modelId="{34D22B5A-7E51-40C4-8973-F41BC01C6DD2}" type="presOf" srcId="{CDE6695D-8018-4D78-9ADE-80A195157305}" destId="{27E5F5D0-7E0C-42ED-9063-7068CD6D86FC}" srcOrd="0" destOrd="0" presId="urn:microsoft.com/office/officeart/2005/8/layout/radial1"/>
    <dgm:cxn modelId="{E22DA65A-7CA7-4370-9768-2BBC0F852AB5}" type="presOf" srcId="{B821EBCD-BB93-4524-BD27-56FB97D92013}" destId="{0ED019CE-CA28-455E-8554-BA677B89D7FA}" srcOrd="0" destOrd="0" presId="urn:microsoft.com/office/officeart/2005/8/layout/radial1"/>
    <dgm:cxn modelId="{547F0B7E-17C2-4C1F-9568-9F7E59070E74}" type="presOf" srcId="{DEF492F3-9CAE-470A-9660-EBC7FA8BF1F9}" destId="{49E9188C-43DC-4B65-99D8-0BD3548509CC}" srcOrd="0" destOrd="0" presId="urn:microsoft.com/office/officeart/2005/8/layout/radial1"/>
    <dgm:cxn modelId="{ACCC0281-A444-4083-97EE-40412EAC1175}" type="presOf" srcId="{3CE5DB6E-3D3A-4E43-9BD3-0DCD0B54B668}" destId="{C3939C7A-B049-4AB1-91E1-FD799DC84B17}" srcOrd="0" destOrd="0" presId="urn:microsoft.com/office/officeart/2005/8/layout/radial1"/>
    <dgm:cxn modelId="{6ADD3A9E-911B-4317-8D17-53416036A61E}" type="presOf" srcId="{96719D22-5BF1-425B-997B-717185DFB873}" destId="{C6F089D6-7554-4164-8BD7-C3411F65EA43}" srcOrd="0" destOrd="0" presId="urn:microsoft.com/office/officeart/2005/8/layout/radial1"/>
    <dgm:cxn modelId="{EC11DEA9-C568-4722-8E0C-AD0E2BBF370F}" type="presOf" srcId="{CDE6695D-8018-4D78-9ADE-80A195157305}" destId="{3FDA6CBA-4B29-46BF-9A39-C4ADA7EAB9A0}" srcOrd="1" destOrd="0" presId="urn:microsoft.com/office/officeart/2005/8/layout/radial1"/>
    <dgm:cxn modelId="{2DAB2EB9-47AC-4822-8F0A-E7E0ADFB1361}" type="presOf" srcId="{4DB76E77-2D7E-4B35-88C9-D74EA63D7C4F}" destId="{AE210F8C-B222-40E8-8DD1-B8706CD259C3}" srcOrd="1" destOrd="0" presId="urn:microsoft.com/office/officeart/2005/8/layout/radial1"/>
    <dgm:cxn modelId="{D61CA0B9-86C5-40B3-92BE-5415C65638D0}" srcId="{DD765990-04B9-46DA-B4C8-71394E1A9113}" destId="{0AEA6D80-5E04-4DE6-8EAE-608051A5C442}" srcOrd="7" destOrd="0" parTransId="{B51897C3-7E2C-4CE4-A912-7A7310CA018D}" sibTransId="{6771B72D-DC8F-4098-97D2-279BB639649E}"/>
    <dgm:cxn modelId="{21E883BB-27BF-4B8E-9692-2B35D9FC6785}" type="presOf" srcId="{FDD7FA40-2237-4033-9DB3-EAE781751717}" destId="{8786404C-9545-433E-A85A-46AE644C00A1}" srcOrd="1" destOrd="0" presId="urn:microsoft.com/office/officeart/2005/8/layout/radial1"/>
    <dgm:cxn modelId="{77D604C2-6B5D-4910-8BED-2D90A4E01818}" type="presOf" srcId="{061E92BA-ECAC-4E47-BF26-03DECF59849F}" destId="{C7CB00DC-4D56-4CAF-BB19-FF72FAC69056}" srcOrd="1" destOrd="0" presId="urn:microsoft.com/office/officeart/2005/8/layout/radial1"/>
    <dgm:cxn modelId="{EFCF77C7-4558-49BF-A7EF-B657A17DD5E9}" type="presOf" srcId="{061E92BA-ECAC-4E47-BF26-03DECF59849F}" destId="{E4D75E96-77BF-4F96-8BE7-A181159B42A5}" srcOrd="0" destOrd="0" presId="urn:microsoft.com/office/officeart/2005/8/layout/radial1"/>
    <dgm:cxn modelId="{2A03FCCB-ED27-4851-86B7-A721818D31EF}" type="presOf" srcId="{5251C5A4-2AB7-423D-9F58-CBFD8F08CB91}" destId="{21A817EF-1782-40A5-820D-A2B732C34B0C}" srcOrd="0" destOrd="0" presId="urn:microsoft.com/office/officeart/2005/8/layout/radial1"/>
    <dgm:cxn modelId="{E34B9FCE-E26D-4A16-87CF-CD22176A5D87}" type="presOf" srcId="{1401C096-3915-4A18-8A63-80A5DF773255}" destId="{9E811010-BE89-4FB9-B575-A12D9158E412}" srcOrd="0" destOrd="0" presId="urn:microsoft.com/office/officeart/2005/8/layout/radial1"/>
    <dgm:cxn modelId="{FA2EBDD1-898B-462C-9602-D21760153148}" type="presOf" srcId="{DD765990-04B9-46DA-B4C8-71394E1A9113}" destId="{A0ACB3F4-2C16-45BB-82E6-904F7C090B7C}" srcOrd="0" destOrd="0" presId="urn:microsoft.com/office/officeart/2005/8/layout/radial1"/>
    <dgm:cxn modelId="{B310C3D3-82DA-42CD-97C9-F04F7B622901}" srcId="{F87EA6E9-1778-4991-B871-062C4D0D1051}" destId="{DD765990-04B9-46DA-B4C8-71394E1A9113}" srcOrd="0" destOrd="0" parTransId="{0D0AEA18-2F8C-4E83-91CA-04F01BF9F0EB}" sibTransId="{0E70D39C-71F4-4E05-B257-8F9C6232809A}"/>
    <dgm:cxn modelId="{D02CBFD4-184B-48AC-ADCF-FE5061786B1C}" type="presOf" srcId="{1401C096-3915-4A18-8A63-80A5DF773255}" destId="{51E0B5D0-E9A3-48C5-951A-03364ACE8E02}" srcOrd="1" destOrd="0" presId="urn:microsoft.com/office/officeart/2005/8/layout/radial1"/>
    <dgm:cxn modelId="{45CE0BD5-D484-4B64-8AE2-7A18526180C7}" srcId="{DD765990-04B9-46DA-B4C8-71394E1A9113}" destId="{3CE5DB6E-3D3A-4E43-9BD3-0DCD0B54B668}" srcOrd="3" destOrd="0" parTransId="{5B4742EA-1A57-461F-AFFB-5084E3FFBD46}" sibTransId="{2216318B-8E20-46CF-9A5D-FCE5FDEBA835}"/>
    <dgm:cxn modelId="{7D46B4D6-6129-43A2-8CF6-DAF187194589}" srcId="{DD765990-04B9-46DA-B4C8-71394E1A9113}" destId="{9597BF1D-BF8E-4858-896E-4F6C88A52665}" srcOrd="2" destOrd="0" parTransId="{4DB76E77-2D7E-4B35-88C9-D74EA63D7C4F}" sibTransId="{F33289C5-8015-41B4-9090-CF494B3794B3}"/>
    <dgm:cxn modelId="{C6A24ADB-388E-4340-8E31-40C38B544ECC}" type="presOf" srcId="{FA129D45-4AA2-4C6D-8E1B-01551157B035}" destId="{06AFF78A-BC12-4053-B17E-52F2F2BB1F6F}" srcOrd="0" destOrd="0" presId="urn:microsoft.com/office/officeart/2005/8/layout/radial1"/>
    <dgm:cxn modelId="{C9AE61EC-9430-4302-8D6A-1A433BC2C436}" type="presOf" srcId="{5B4742EA-1A57-461F-AFFB-5084E3FFBD46}" destId="{DF0E97C7-2006-4CB3-9723-2C652DF1F7E4}" srcOrd="1" destOrd="0" presId="urn:microsoft.com/office/officeart/2005/8/layout/radial1"/>
    <dgm:cxn modelId="{744973EE-64AC-4556-BADB-86E3EA25D652}" type="presOf" srcId="{9597BF1D-BF8E-4858-896E-4F6C88A52665}" destId="{DCF6D3B7-B473-4806-BE8C-C01A3DFAA39D}" srcOrd="0" destOrd="0" presId="urn:microsoft.com/office/officeart/2005/8/layout/radial1"/>
    <dgm:cxn modelId="{78F8BEFD-A5D8-4337-9F37-9177307E147E}" type="presOf" srcId="{B51897C3-7E2C-4CE4-A912-7A7310CA018D}" destId="{65A55E9E-0D1E-47F3-B561-D2E6203BB3F7}" srcOrd="0" destOrd="0" presId="urn:microsoft.com/office/officeart/2005/8/layout/radial1"/>
    <dgm:cxn modelId="{85095FFE-9A7F-41FD-A4ED-09A09C5158FE}" type="presOf" srcId="{B51897C3-7E2C-4CE4-A912-7A7310CA018D}" destId="{EBCEE4CD-2903-41D0-8FAD-8E645ED262E4}" srcOrd="1" destOrd="0" presId="urn:microsoft.com/office/officeart/2005/8/layout/radial1"/>
    <dgm:cxn modelId="{5AEE934C-77AA-4A50-A71C-6A94C97AF889}" type="presParOf" srcId="{9115BCED-BA85-4C85-BBB9-6A86F8B19500}" destId="{A0ACB3F4-2C16-45BB-82E6-904F7C090B7C}" srcOrd="0" destOrd="0" presId="urn:microsoft.com/office/officeart/2005/8/layout/radial1"/>
    <dgm:cxn modelId="{761791F6-94D0-49CA-AEB2-4DFF575B0D71}" type="presParOf" srcId="{9115BCED-BA85-4C85-BBB9-6A86F8B19500}" destId="{E4D75E96-77BF-4F96-8BE7-A181159B42A5}" srcOrd="1" destOrd="0" presId="urn:microsoft.com/office/officeart/2005/8/layout/radial1"/>
    <dgm:cxn modelId="{60B0FA77-6E09-4B3A-86E0-AFE8EAAFBDA1}" type="presParOf" srcId="{E4D75E96-77BF-4F96-8BE7-A181159B42A5}" destId="{C7CB00DC-4D56-4CAF-BB19-FF72FAC69056}" srcOrd="0" destOrd="0" presId="urn:microsoft.com/office/officeart/2005/8/layout/radial1"/>
    <dgm:cxn modelId="{A15E7D84-C9D8-4D42-AFBF-3C50D1F31623}" type="presParOf" srcId="{9115BCED-BA85-4C85-BBB9-6A86F8B19500}" destId="{21A817EF-1782-40A5-820D-A2B732C34B0C}" srcOrd="2" destOrd="0" presId="urn:microsoft.com/office/officeart/2005/8/layout/radial1"/>
    <dgm:cxn modelId="{F2303132-8CBF-42D6-8F9F-77473F4DB37E}" type="presParOf" srcId="{9115BCED-BA85-4C85-BBB9-6A86F8B19500}" destId="{443BD10E-BC77-4C2B-9486-8F69074044D9}" srcOrd="3" destOrd="0" presId="urn:microsoft.com/office/officeart/2005/8/layout/radial1"/>
    <dgm:cxn modelId="{1496587E-02AC-4836-8EBC-B35CDAF4BA05}" type="presParOf" srcId="{443BD10E-BC77-4C2B-9486-8F69074044D9}" destId="{D54F94E4-BD97-43C9-ADA4-068BB238986D}" srcOrd="0" destOrd="0" presId="urn:microsoft.com/office/officeart/2005/8/layout/radial1"/>
    <dgm:cxn modelId="{D0E49FF6-53CF-4E00-AD88-CAEFF2819298}" type="presParOf" srcId="{9115BCED-BA85-4C85-BBB9-6A86F8B19500}" destId="{0ED019CE-CA28-455E-8554-BA677B89D7FA}" srcOrd="4" destOrd="0" presId="urn:microsoft.com/office/officeart/2005/8/layout/radial1"/>
    <dgm:cxn modelId="{1086D8E4-AE0B-45DC-B99A-836590779341}" type="presParOf" srcId="{9115BCED-BA85-4C85-BBB9-6A86F8B19500}" destId="{142F9669-325A-4BA9-AC5E-0319B13A9225}" srcOrd="5" destOrd="0" presId="urn:microsoft.com/office/officeart/2005/8/layout/radial1"/>
    <dgm:cxn modelId="{25904F0F-D049-4747-A7AF-CC5EE1624E1A}" type="presParOf" srcId="{142F9669-325A-4BA9-AC5E-0319B13A9225}" destId="{AE210F8C-B222-40E8-8DD1-B8706CD259C3}" srcOrd="0" destOrd="0" presId="urn:microsoft.com/office/officeart/2005/8/layout/radial1"/>
    <dgm:cxn modelId="{2BE73D60-994F-49A9-B82D-DECE2C95FEA5}" type="presParOf" srcId="{9115BCED-BA85-4C85-BBB9-6A86F8B19500}" destId="{DCF6D3B7-B473-4806-BE8C-C01A3DFAA39D}" srcOrd="6" destOrd="0" presId="urn:microsoft.com/office/officeart/2005/8/layout/radial1"/>
    <dgm:cxn modelId="{E03F3E8E-EABF-49D4-BFD1-BD70652BC0B2}" type="presParOf" srcId="{9115BCED-BA85-4C85-BBB9-6A86F8B19500}" destId="{DE428994-5E0B-4AC3-9AB0-A3227C308A9B}" srcOrd="7" destOrd="0" presId="urn:microsoft.com/office/officeart/2005/8/layout/radial1"/>
    <dgm:cxn modelId="{9BF65326-C18E-4A13-9956-4C48528FB426}" type="presParOf" srcId="{DE428994-5E0B-4AC3-9AB0-A3227C308A9B}" destId="{DF0E97C7-2006-4CB3-9723-2C652DF1F7E4}" srcOrd="0" destOrd="0" presId="urn:microsoft.com/office/officeart/2005/8/layout/radial1"/>
    <dgm:cxn modelId="{63E28B73-833A-4C2D-85A1-CBD0524D49F9}" type="presParOf" srcId="{9115BCED-BA85-4C85-BBB9-6A86F8B19500}" destId="{C3939C7A-B049-4AB1-91E1-FD799DC84B17}" srcOrd="8" destOrd="0" presId="urn:microsoft.com/office/officeart/2005/8/layout/radial1"/>
    <dgm:cxn modelId="{1DEE1999-65D9-466D-8ECD-646ED476755D}" type="presParOf" srcId="{9115BCED-BA85-4C85-BBB9-6A86F8B19500}" destId="{AEE7E3BA-59B9-4B75-9635-ED05C63A6A7A}" srcOrd="9" destOrd="0" presId="urn:microsoft.com/office/officeart/2005/8/layout/radial1"/>
    <dgm:cxn modelId="{12A3316D-10F0-4E20-BF5C-E3A2D419B113}" type="presParOf" srcId="{AEE7E3BA-59B9-4B75-9635-ED05C63A6A7A}" destId="{8786404C-9545-433E-A85A-46AE644C00A1}" srcOrd="0" destOrd="0" presId="urn:microsoft.com/office/officeart/2005/8/layout/radial1"/>
    <dgm:cxn modelId="{1C809204-9D19-473A-8DE2-EEA7F03C4922}" type="presParOf" srcId="{9115BCED-BA85-4C85-BBB9-6A86F8B19500}" destId="{06AFF78A-BC12-4053-B17E-52F2F2BB1F6F}" srcOrd="10" destOrd="0" presId="urn:microsoft.com/office/officeart/2005/8/layout/radial1"/>
    <dgm:cxn modelId="{8547B0EE-D6F7-4E78-A271-13034E6A0CD1}" type="presParOf" srcId="{9115BCED-BA85-4C85-BBB9-6A86F8B19500}" destId="{9E811010-BE89-4FB9-B575-A12D9158E412}" srcOrd="11" destOrd="0" presId="urn:microsoft.com/office/officeart/2005/8/layout/radial1"/>
    <dgm:cxn modelId="{C817EBEE-441E-42F0-903D-CD58842DB17B}" type="presParOf" srcId="{9E811010-BE89-4FB9-B575-A12D9158E412}" destId="{51E0B5D0-E9A3-48C5-951A-03364ACE8E02}" srcOrd="0" destOrd="0" presId="urn:microsoft.com/office/officeart/2005/8/layout/radial1"/>
    <dgm:cxn modelId="{00318998-7753-4648-AAEA-99D327CBFF88}" type="presParOf" srcId="{9115BCED-BA85-4C85-BBB9-6A86F8B19500}" destId="{C6F089D6-7554-4164-8BD7-C3411F65EA43}" srcOrd="12" destOrd="0" presId="urn:microsoft.com/office/officeart/2005/8/layout/radial1"/>
    <dgm:cxn modelId="{AC9EE7BF-E932-43BC-A657-5AC331B15361}" type="presParOf" srcId="{9115BCED-BA85-4C85-BBB9-6A86F8B19500}" destId="{27E5F5D0-7E0C-42ED-9063-7068CD6D86FC}" srcOrd="13" destOrd="0" presId="urn:microsoft.com/office/officeart/2005/8/layout/radial1"/>
    <dgm:cxn modelId="{A0775AE3-2C84-413C-A4CC-A0886AADF76D}" type="presParOf" srcId="{27E5F5D0-7E0C-42ED-9063-7068CD6D86FC}" destId="{3FDA6CBA-4B29-46BF-9A39-C4ADA7EAB9A0}" srcOrd="0" destOrd="0" presId="urn:microsoft.com/office/officeart/2005/8/layout/radial1"/>
    <dgm:cxn modelId="{D9F52022-006D-4B62-9E62-BD8F06FCF826}" type="presParOf" srcId="{9115BCED-BA85-4C85-BBB9-6A86F8B19500}" destId="{49E9188C-43DC-4B65-99D8-0BD3548509CC}" srcOrd="14" destOrd="0" presId="urn:microsoft.com/office/officeart/2005/8/layout/radial1"/>
    <dgm:cxn modelId="{2D6E37FC-B8BE-4F0D-8A33-86A6C508F0BD}" type="presParOf" srcId="{9115BCED-BA85-4C85-BBB9-6A86F8B19500}" destId="{65A55E9E-0D1E-47F3-B561-D2E6203BB3F7}" srcOrd="15" destOrd="0" presId="urn:microsoft.com/office/officeart/2005/8/layout/radial1"/>
    <dgm:cxn modelId="{62D38734-725E-4FC8-B015-A40A91C29585}" type="presParOf" srcId="{65A55E9E-0D1E-47F3-B561-D2E6203BB3F7}" destId="{EBCEE4CD-2903-41D0-8FAD-8E645ED262E4}" srcOrd="0" destOrd="0" presId="urn:microsoft.com/office/officeart/2005/8/layout/radial1"/>
    <dgm:cxn modelId="{128874C2-F704-467D-B7D5-9365D78B3FE9}" type="presParOf" srcId="{9115BCED-BA85-4C85-BBB9-6A86F8B19500}" destId="{B6C98AF6-0D3A-48FD-B289-0EDD9AB4DD80}" srcOrd="16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ACB3F4-2C16-45BB-82E6-904F7C090B7C}">
      <dsp:nvSpPr>
        <dsp:cNvPr id="0" name=""/>
        <dsp:cNvSpPr/>
      </dsp:nvSpPr>
      <dsp:spPr>
        <a:xfrm>
          <a:off x="2819557" y="1820833"/>
          <a:ext cx="1059589" cy="1059589"/>
        </a:xfrm>
        <a:prstGeom prst="ellipse">
          <a:avLst/>
        </a:prstGeom>
        <a:solidFill>
          <a:schemeClr val="accent1">
            <a:shade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350" tIns="6350" rIns="6350" bIns="635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solidFill>
                <a:schemeClr val="tx1"/>
              </a:solidFill>
            </a:rPr>
            <a:t>Key stakeholders in registered services</a:t>
          </a:r>
        </a:p>
      </dsp:txBody>
      <dsp:txXfrm>
        <a:off x="2974730" y="1976006"/>
        <a:ext cx="749243" cy="749243"/>
      </dsp:txXfrm>
    </dsp:sp>
    <dsp:sp modelId="{E4D75E96-77BF-4F96-8BE7-A181159B42A5}">
      <dsp:nvSpPr>
        <dsp:cNvPr id="0" name=""/>
        <dsp:cNvSpPr/>
      </dsp:nvSpPr>
      <dsp:spPr>
        <a:xfrm rot="16200000">
          <a:off x="2978135" y="1435380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330791" y="1431055"/>
        <a:ext cx="37121" cy="37121"/>
      </dsp:txXfrm>
    </dsp:sp>
    <dsp:sp modelId="{21A817EF-1782-40A5-820D-A2B732C34B0C}">
      <dsp:nvSpPr>
        <dsp:cNvPr id="0" name=""/>
        <dsp:cNvSpPr/>
      </dsp:nvSpPr>
      <dsp:spPr>
        <a:xfrm>
          <a:off x="2819557" y="18810"/>
          <a:ext cx="1059589" cy="1059589"/>
        </a:xfrm>
        <a:prstGeom prst="ellipse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SCIE</a:t>
          </a:r>
        </a:p>
      </dsp:txBody>
      <dsp:txXfrm>
        <a:off x="2974730" y="173983"/>
        <a:ext cx="749243" cy="749243"/>
      </dsp:txXfrm>
    </dsp:sp>
    <dsp:sp modelId="{443BD10E-BC77-4C2B-9486-8F69074044D9}">
      <dsp:nvSpPr>
        <dsp:cNvPr id="0" name=""/>
        <dsp:cNvSpPr/>
      </dsp:nvSpPr>
      <dsp:spPr>
        <a:xfrm rot="18900000">
          <a:off x="3615246" y="1699280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67902" y="1694956"/>
        <a:ext cx="37121" cy="37121"/>
      </dsp:txXfrm>
    </dsp:sp>
    <dsp:sp modelId="{0ED019CE-CA28-455E-8554-BA677B89D7FA}">
      <dsp:nvSpPr>
        <dsp:cNvPr id="0" name=""/>
        <dsp:cNvSpPr/>
      </dsp:nvSpPr>
      <dsp:spPr>
        <a:xfrm>
          <a:off x="4093780" y="546610"/>
          <a:ext cx="1059589" cy="1059589"/>
        </a:xfrm>
        <a:prstGeom prst="ellipse">
          <a:avLst/>
        </a:prstGeom>
        <a:solidFill>
          <a:schemeClr val="accent1">
            <a:shade val="50000"/>
            <a:hueOff val="61170"/>
            <a:satOff val="8076"/>
            <a:lumOff val="945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Family members, friends &amp; carers</a:t>
          </a:r>
        </a:p>
      </dsp:txBody>
      <dsp:txXfrm>
        <a:off x="4248953" y="701783"/>
        <a:ext cx="749243" cy="749243"/>
      </dsp:txXfrm>
    </dsp:sp>
    <dsp:sp modelId="{142F9669-325A-4BA9-AC5E-0319B13A9225}">
      <dsp:nvSpPr>
        <dsp:cNvPr id="0" name=""/>
        <dsp:cNvSpPr/>
      </dsp:nvSpPr>
      <dsp:spPr>
        <a:xfrm>
          <a:off x="3879146" y="2336392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231802" y="2332067"/>
        <a:ext cx="37121" cy="37121"/>
      </dsp:txXfrm>
    </dsp:sp>
    <dsp:sp modelId="{DCF6D3B7-B473-4806-BE8C-C01A3DFAA39D}">
      <dsp:nvSpPr>
        <dsp:cNvPr id="0" name=""/>
        <dsp:cNvSpPr/>
      </dsp:nvSpPr>
      <dsp:spPr>
        <a:xfrm>
          <a:off x="4621580" y="1820833"/>
          <a:ext cx="1059589" cy="1059589"/>
        </a:xfrm>
        <a:prstGeom prst="ellipse">
          <a:avLst/>
        </a:prstGeom>
        <a:solidFill>
          <a:schemeClr val="accent1">
            <a:shade val="50000"/>
            <a:hueOff val="122340"/>
            <a:satOff val="16152"/>
            <a:lumOff val="1890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Staff</a:t>
          </a:r>
        </a:p>
      </dsp:txBody>
      <dsp:txXfrm>
        <a:off x="4776753" y="1976006"/>
        <a:ext cx="749243" cy="749243"/>
      </dsp:txXfrm>
    </dsp:sp>
    <dsp:sp modelId="{DE428994-5E0B-4AC3-9AB0-A3227C308A9B}">
      <dsp:nvSpPr>
        <dsp:cNvPr id="0" name=""/>
        <dsp:cNvSpPr/>
      </dsp:nvSpPr>
      <dsp:spPr>
        <a:xfrm rot="2700000">
          <a:off x="3615246" y="2973503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967902" y="2969179"/>
        <a:ext cx="37121" cy="37121"/>
      </dsp:txXfrm>
    </dsp:sp>
    <dsp:sp modelId="{C3939C7A-B049-4AB1-91E1-FD799DC84B17}">
      <dsp:nvSpPr>
        <dsp:cNvPr id="0" name=""/>
        <dsp:cNvSpPr/>
      </dsp:nvSpPr>
      <dsp:spPr>
        <a:xfrm>
          <a:off x="4093780" y="3095056"/>
          <a:ext cx="1059589" cy="1059589"/>
        </a:xfrm>
        <a:prstGeom prst="ellipse">
          <a:avLst/>
        </a:prstGeom>
        <a:solidFill>
          <a:schemeClr val="accent1">
            <a:shade val="50000"/>
            <a:hueOff val="183509"/>
            <a:satOff val="24228"/>
            <a:lumOff val="2836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HCPC &amp;SCW</a:t>
          </a:r>
        </a:p>
      </dsp:txBody>
      <dsp:txXfrm>
        <a:off x="4248953" y="3250229"/>
        <a:ext cx="749243" cy="749243"/>
      </dsp:txXfrm>
    </dsp:sp>
    <dsp:sp modelId="{AEE7E3BA-59B9-4B75-9635-ED05C63A6A7A}">
      <dsp:nvSpPr>
        <dsp:cNvPr id="0" name=""/>
        <dsp:cNvSpPr/>
      </dsp:nvSpPr>
      <dsp:spPr>
        <a:xfrm rot="5400000">
          <a:off x="2978135" y="3237404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330791" y="3233079"/>
        <a:ext cx="37121" cy="37121"/>
      </dsp:txXfrm>
    </dsp:sp>
    <dsp:sp modelId="{06AFF78A-BC12-4053-B17E-52F2F2BB1F6F}">
      <dsp:nvSpPr>
        <dsp:cNvPr id="0" name=""/>
        <dsp:cNvSpPr/>
      </dsp:nvSpPr>
      <dsp:spPr>
        <a:xfrm>
          <a:off x="2819557" y="3622857"/>
          <a:ext cx="1059589" cy="1059589"/>
        </a:xfrm>
        <a:prstGeom prst="ellipse">
          <a:avLst/>
        </a:prstGeom>
        <a:solidFill>
          <a:schemeClr val="accent1">
            <a:shade val="50000"/>
            <a:hueOff val="244679"/>
            <a:satOff val="32304"/>
            <a:lumOff val="3781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Skills for Care</a:t>
          </a:r>
        </a:p>
      </dsp:txBody>
      <dsp:txXfrm>
        <a:off x="2974730" y="3778030"/>
        <a:ext cx="749243" cy="749243"/>
      </dsp:txXfrm>
    </dsp:sp>
    <dsp:sp modelId="{9E811010-BE89-4FB9-B575-A12D9158E412}">
      <dsp:nvSpPr>
        <dsp:cNvPr id="0" name=""/>
        <dsp:cNvSpPr/>
      </dsp:nvSpPr>
      <dsp:spPr>
        <a:xfrm rot="8100000">
          <a:off x="2341023" y="2973503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693679" y="2969179"/>
        <a:ext cx="37121" cy="37121"/>
      </dsp:txXfrm>
    </dsp:sp>
    <dsp:sp modelId="{C6F089D6-7554-4164-8BD7-C3411F65EA43}">
      <dsp:nvSpPr>
        <dsp:cNvPr id="0" name=""/>
        <dsp:cNvSpPr/>
      </dsp:nvSpPr>
      <dsp:spPr>
        <a:xfrm>
          <a:off x="1545334" y="3095056"/>
          <a:ext cx="1059589" cy="1059589"/>
        </a:xfrm>
        <a:prstGeom prst="ellipse">
          <a:avLst/>
        </a:prstGeom>
        <a:solidFill>
          <a:schemeClr val="accent1">
            <a:shade val="50000"/>
            <a:hueOff val="183509"/>
            <a:satOff val="24228"/>
            <a:lumOff val="2836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Employer</a:t>
          </a:r>
        </a:p>
      </dsp:txBody>
      <dsp:txXfrm>
        <a:off x="1700507" y="3250229"/>
        <a:ext cx="749243" cy="749243"/>
      </dsp:txXfrm>
    </dsp:sp>
    <dsp:sp modelId="{27E5F5D0-7E0C-42ED-9063-7068CD6D86FC}">
      <dsp:nvSpPr>
        <dsp:cNvPr id="0" name=""/>
        <dsp:cNvSpPr/>
      </dsp:nvSpPr>
      <dsp:spPr>
        <a:xfrm rot="10800000">
          <a:off x="2077123" y="2336392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429779" y="2332067"/>
        <a:ext cx="37121" cy="37121"/>
      </dsp:txXfrm>
    </dsp:sp>
    <dsp:sp modelId="{49E9188C-43DC-4B65-99D8-0BD3548509CC}">
      <dsp:nvSpPr>
        <dsp:cNvPr id="0" name=""/>
        <dsp:cNvSpPr/>
      </dsp:nvSpPr>
      <dsp:spPr>
        <a:xfrm>
          <a:off x="1017533" y="1820833"/>
          <a:ext cx="1059589" cy="1059589"/>
        </a:xfrm>
        <a:prstGeom prst="ellipse">
          <a:avLst/>
        </a:prstGeom>
        <a:solidFill>
          <a:schemeClr val="accent1">
            <a:shade val="50000"/>
            <a:hueOff val="122340"/>
            <a:satOff val="16152"/>
            <a:lumOff val="1890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CQC, CIW &amp; HIW</a:t>
          </a:r>
        </a:p>
      </dsp:txBody>
      <dsp:txXfrm>
        <a:off x="1172706" y="1976006"/>
        <a:ext cx="749243" cy="749243"/>
      </dsp:txXfrm>
    </dsp:sp>
    <dsp:sp modelId="{65A55E9E-0D1E-47F3-B561-D2E6203BB3F7}">
      <dsp:nvSpPr>
        <dsp:cNvPr id="0" name=""/>
        <dsp:cNvSpPr/>
      </dsp:nvSpPr>
      <dsp:spPr>
        <a:xfrm rot="13500000">
          <a:off x="2341023" y="1699280"/>
          <a:ext cx="742433" cy="28472"/>
        </a:xfrm>
        <a:custGeom>
          <a:avLst/>
          <a:gdLst/>
          <a:ahLst/>
          <a:cxnLst/>
          <a:rect l="0" t="0" r="0" b="0"/>
          <a:pathLst>
            <a:path>
              <a:moveTo>
                <a:pt x="0" y="14236"/>
              </a:moveTo>
              <a:lnTo>
                <a:pt x="742433" y="14236"/>
              </a:lnTo>
            </a:path>
          </a:pathLst>
        </a:custGeom>
        <a:noFill/>
        <a:ln w="19050" cap="rnd" cmpd="sng" algn="ctr">
          <a:solidFill>
            <a:schemeClr val="accent1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693679" y="1694956"/>
        <a:ext cx="37121" cy="37121"/>
      </dsp:txXfrm>
    </dsp:sp>
    <dsp:sp modelId="{B6C98AF6-0D3A-48FD-B289-0EDD9AB4DD80}">
      <dsp:nvSpPr>
        <dsp:cNvPr id="0" name=""/>
        <dsp:cNvSpPr/>
      </dsp:nvSpPr>
      <dsp:spPr>
        <a:xfrm>
          <a:off x="1545334" y="546610"/>
          <a:ext cx="1059589" cy="1059589"/>
        </a:xfrm>
        <a:prstGeom prst="ellipse">
          <a:avLst/>
        </a:prstGeom>
        <a:solidFill>
          <a:schemeClr val="accent1">
            <a:shade val="50000"/>
            <a:hueOff val="61170"/>
            <a:satOff val="8076"/>
            <a:lumOff val="945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solidFill>
                <a:schemeClr val="tx1"/>
              </a:solidFill>
            </a:rPr>
            <a:t>Service users</a:t>
          </a:r>
        </a:p>
      </dsp:txBody>
      <dsp:txXfrm>
        <a:off x="1700507" y="701783"/>
        <a:ext cx="749243" cy="7492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70537F3A-D91E-4A01-8634-B2844C282AAD}" type="datetimeFigureOut">
              <a:rPr lang="en-GB"/>
              <a:pPr>
                <a:defRPr/>
              </a:pPr>
              <a:t>13/10/2024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3A5C1D36-8D57-4692-8278-5E9B3EBC876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7316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BAD55B3-8565-48B1-86EE-40BE654E6B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1669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07FC3D-ACC9-44BE-BD57-D84BD73B438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3251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173D78-53D0-4175-BC28-4287371BF38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34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C7B5415-EBD8-443B-8107-6AF3212663D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5366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744816-BEDB-4182-9543-6D5BBDF7F09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6003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92A3E7-803D-4809-8DAA-7E211A8668B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63732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5A680A-07CD-416E-97E1-A767030988C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712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18FA40-81A5-4756-BA2F-9FD74A74D50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249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967A028-5B13-47EE-A7E2-2C1738B2445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171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176BF5-96A8-4834-915D-7F6AA1E19D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222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176BF5-96A8-4834-915D-7F6AA1E19D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150717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176BF5-96A8-4834-915D-7F6AA1E19D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9592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176BF5-96A8-4834-915D-7F6AA1E19D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577805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176BF5-96A8-4834-915D-7F6AA1E19D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3890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5C71CB8-E359-4950-BA5B-2B5DCA187E5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75388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528698-5310-420F-B03A-50E6A2EEE6E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695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3A176BF5-96A8-4834-915D-7F6AA1E19DD7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000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  <p:sldLayoutId id="2147483790" r:id="rId12"/>
    <p:sldLayoutId id="2147483791" r:id="rId13"/>
    <p:sldLayoutId id="2147483792" r:id="rId14"/>
    <p:sldLayoutId id="2147483793" r:id="rId15"/>
    <p:sldLayoutId id="21474837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s://www.youtube.com/watch?v=uMZAauy48sU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nedd.cynulliad.cymru/mgIssueHistoryHome.aspx?IId=12110" TargetMode="External"/><Relationship Id="rId2" Type="http://schemas.openxmlformats.org/officeDocument/2006/relationships/hyperlink" Target="http://www.legislation.gov.uk/anaw/2014/4/content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gislation.gov.uk/ukpga/2002/38/contents" TargetMode="External"/><Relationship Id="rId2" Type="http://schemas.openxmlformats.org/officeDocument/2006/relationships/hyperlink" Target="http://www.legislation.gov.uk/ukpga/2000/14/content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egislation.gov.uk/mwa/2010/1/contents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cpc-uk.co.uk/" TargetMode="External"/><Relationship Id="rId7" Type="http://schemas.openxmlformats.org/officeDocument/2006/relationships/hyperlink" Target="https://www.gov.uk/government/organisations/ofqual" TargetMode="External"/><Relationship Id="rId2" Type="http://schemas.openxmlformats.org/officeDocument/2006/relationships/hyperlink" Target="https://socialcare.wales/?record-language-choice=en-c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styn.gov.wales/language" TargetMode="External"/><Relationship Id="rId5" Type="http://schemas.openxmlformats.org/officeDocument/2006/relationships/hyperlink" Target="http://www.skillsforcare.org.uk/Home.aspx" TargetMode="External"/><Relationship Id="rId4" Type="http://schemas.openxmlformats.org/officeDocument/2006/relationships/hyperlink" Target="https://www.scie.org.uk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qc.org.uk/" TargetMode="External"/><Relationship Id="rId2" Type="http://schemas.openxmlformats.org/officeDocument/2006/relationships/hyperlink" Target="https://www.qualificationswales.org/english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ecd.org/about/" TargetMode="External"/><Relationship Id="rId5" Type="http://schemas.openxmlformats.org/officeDocument/2006/relationships/hyperlink" Target="https://hiw.org.uk/" TargetMode="External"/><Relationship Id="rId4" Type="http://schemas.openxmlformats.org/officeDocument/2006/relationships/hyperlink" Target="https://careinspectorate.wales/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youtube.com/watch?v=w-IJkU4z548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30595" y="2133406"/>
            <a:ext cx="5826719" cy="1646302"/>
          </a:xfrm>
        </p:spPr>
        <p:txBody>
          <a:bodyPr>
            <a:normAutofit/>
          </a:bodyPr>
          <a:lstStyle/>
          <a:p>
            <a:pPr eaLnBrk="1" hangingPunct="1"/>
            <a:r>
              <a:rPr lang="en-GB" sz="4000" dirty="0">
                <a:latin typeface="Calibri" panose="020F0502020204030204" pitchFamily="34" charset="0"/>
              </a:rPr>
              <a:t>Introduction to Health and Social Care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36572" y="3933056"/>
            <a:ext cx="5826719" cy="1096899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400" dirty="0">
                <a:latin typeface="Calibri" panose="020F0502020204030204" pitchFamily="34" charset="0"/>
              </a:rPr>
              <a:t>Defining Quality in HSC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038494-BA48-4470-B1A4-FC665511C6A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16632"/>
            <a:ext cx="2854977" cy="171441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8C3F0CB-1A66-47B4-BFBF-A1C8CD9EDB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365105"/>
            <a:ext cx="3754396" cy="21328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What is Quality?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A term often used but difficult to define (</a:t>
            </a:r>
            <a:r>
              <a:rPr lang="en-GB" sz="3200" dirty="0" err="1">
                <a:latin typeface="Calibri" panose="020F0502020204030204" pitchFamily="34" charset="0"/>
              </a:rPr>
              <a:t>Nazarko</a:t>
            </a:r>
            <a:r>
              <a:rPr lang="en-GB" sz="3200" dirty="0">
                <a:latin typeface="Calibri" panose="020F0502020204030204" pitchFamily="34" charset="0"/>
              </a:rPr>
              <a:t>, 2004).</a:t>
            </a:r>
          </a:p>
          <a:p>
            <a:endParaRPr lang="en-GB" sz="3200" dirty="0">
              <a:latin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</a:rPr>
              <a:t>No one definition of quality. </a:t>
            </a:r>
          </a:p>
          <a:p>
            <a:pPr>
              <a:buFont typeface="Wingdings" pitchFamily="2" charset="2"/>
              <a:buNone/>
            </a:pPr>
            <a:r>
              <a:rPr lang="en-GB" sz="3200" dirty="0">
                <a:latin typeface="Calibri" panose="020F0502020204030204" pitchFamily="34" charset="0"/>
              </a:rPr>
              <a:t>     (Doherty et al 2014).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What is Quality?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700808"/>
            <a:ext cx="6347714" cy="388077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sz="2800" dirty="0"/>
              <a:t>	</a:t>
            </a:r>
            <a:r>
              <a:rPr lang="en-GB" sz="2800" dirty="0">
                <a:latin typeface="Calibri" panose="020F0502020204030204" pitchFamily="34" charset="0"/>
              </a:rPr>
              <a:t>‘degree or standard of excellence, esp. a high standard’ (Collins, 1998).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	‘measure of excellence or state of being free from defects, deficiencies and significant variations’ (www.businessdictionary.com).</a:t>
            </a:r>
          </a:p>
          <a:p>
            <a:pPr eaLnBrk="1" hangingPunct="1">
              <a:buFont typeface="Wingdings" pitchFamily="2" charset="2"/>
              <a:buNone/>
            </a:pPr>
            <a:endParaRPr lang="en-GB" sz="2800" dirty="0">
              <a:latin typeface="Calibri" panose="020F0502020204030204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	‘how good or bad something is’ (dictionary.cambridge.org).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609599" y="609600"/>
            <a:ext cx="6347713" cy="947192"/>
          </a:xfrm>
        </p:spPr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Definitions of Quality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609599" y="1772816"/>
            <a:ext cx="6347714" cy="4268547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Think about a service you receive regularly e.g. from a shop, hairdresser, garage or restaurant.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List all the things which you expect from this service as an indicator of good quality.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Come up with a sentence summarizing your definition of quality.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Would your definition also apply to health and social care services?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Are there any elements missing? If so what?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000" dirty="0">
              <a:latin typeface="Calibri" panose="020F0502020204030204" pitchFamily="34" charset="0"/>
            </a:endParaRP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000" dirty="0">
                <a:latin typeface="Calibri" panose="020F0502020204030204" pitchFamily="34" charset="0"/>
              </a:rPr>
              <a:t>(Adapted from </a:t>
            </a:r>
            <a:r>
              <a:rPr lang="en-GB" sz="2000" dirty="0" err="1">
                <a:latin typeface="Calibri" panose="020F0502020204030204" pitchFamily="34" charset="0"/>
              </a:rPr>
              <a:t>Mckibbin</a:t>
            </a:r>
            <a:r>
              <a:rPr lang="en-GB" sz="2000" dirty="0">
                <a:latin typeface="Calibri" panose="020F0502020204030204" pitchFamily="34" charset="0"/>
              </a:rPr>
              <a:t> et al, 2008)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599" y="609600"/>
            <a:ext cx="6347713" cy="875184"/>
          </a:xfrm>
        </p:spPr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Definitions of Quality in HSC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587894" y="1556792"/>
            <a:ext cx="6347714" cy="3880773"/>
          </a:xfrm>
        </p:spPr>
        <p:txBody>
          <a:bodyPr/>
          <a:lstStyle/>
          <a:p>
            <a:pPr eaLnBrk="1" hangingPunct="1"/>
            <a:r>
              <a:rPr lang="en-GB" sz="2000" dirty="0">
                <a:latin typeface="Calibri" panose="020F0502020204030204" pitchFamily="34" charset="0"/>
              </a:rPr>
              <a:t>Now define quality in the context of work in health and social care.</a:t>
            </a:r>
          </a:p>
          <a:p>
            <a:pPr eaLnBrk="1" hangingPunct="1"/>
            <a:r>
              <a:rPr lang="en-GB" sz="2000" dirty="0">
                <a:latin typeface="Calibri" panose="020F0502020204030204" pitchFamily="34" charset="0"/>
              </a:rPr>
              <a:t>What aspects of practice need to be considered to provide high quality provision for service users?</a:t>
            </a:r>
          </a:p>
          <a:p>
            <a:pPr eaLnBrk="1" hangingPunct="1">
              <a:buFont typeface="Wingdings" pitchFamily="2" charset="2"/>
              <a:buNone/>
            </a:pPr>
            <a:endParaRPr lang="en-GB" dirty="0">
              <a:latin typeface="Calibri" panose="020F0502020204030204" pitchFamily="34" charset="0"/>
            </a:endParaRPr>
          </a:p>
          <a:p>
            <a:pPr algn="r" eaLnBrk="1" hangingPunct="1">
              <a:buFont typeface="Wingdings" pitchFamily="2" charset="2"/>
              <a:buNone/>
            </a:pPr>
            <a:r>
              <a:rPr lang="en-GB" sz="2000" dirty="0">
                <a:latin typeface="Calibri" panose="020F0502020204030204" pitchFamily="34" charset="0"/>
              </a:rPr>
              <a:t>(Adapted from </a:t>
            </a:r>
            <a:r>
              <a:rPr lang="en-GB" sz="2000" dirty="0" err="1">
                <a:latin typeface="Calibri" panose="020F0502020204030204" pitchFamily="34" charset="0"/>
              </a:rPr>
              <a:t>Blanford</a:t>
            </a:r>
            <a:r>
              <a:rPr lang="en-GB" sz="2000" dirty="0">
                <a:latin typeface="Calibri" panose="020F0502020204030204" pitchFamily="34" charset="0"/>
              </a:rPr>
              <a:t> &amp; Knowles, 2009:36)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FAC092-A4C2-4072-9024-347A42A1B6D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4005064"/>
            <a:ext cx="2880320" cy="27872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91E7C55-7538-4661-B508-813BAAEC0E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974981"/>
            <a:ext cx="3384376" cy="229206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Definitions of Quality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09599" y="1700808"/>
            <a:ext cx="6347714" cy="434055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Quality is both ‘subjective and relative’ 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1800" dirty="0">
                <a:latin typeface="Calibri" panose="020F0502020204030204" pitchFamily="34" charset="0"/>
              </a:rPr>
              <a:t>(Moss &amp; Penn cited in Daly et al, 2004)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The subjectivity in quality prevalent in multicultural … communities can lead to misunderstandings when trying to define it for practice </a:t>
            </a:r>
            <a:r>
              <a:rPr lang="en-GB" sz="1800" dirty="0">
                <a:latin typeface="Calibri" panose="020F0502020204030204" pitchFamily="34" charset="0"/>
              </a:rPr>
              <a:t>(</a:t>
            </a:r>
            <a:r>
              <a:rPr lang="en-GB" sz="1800" dirty="0" err="1">
                <a:latin typeface="Calibri" panose="020F0502020204030204" pitchFamily="34" charset="0"/>
              </a:rPr>
              <a:t>Blanford</a:t>
            </a:r>
            <a:r>
              <a:rPr lang="en-GB" sz="1800" dirty="0">
                <a:latin typeface="Calibri" panose="020F0502020204030204" pitchFamily="34" charset="0"/>
              </a:rPr>
              <a:t> &amp; Knowles, 2009:400).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What is considered as ‘quality provision’ in one setting/country may not be regarded as highly in another setting/country </a:t>
            </a:r>
            <a:r>
              <a:rPr lang="en-GB" sz="1800" dirty="0">
                <a:latin typeface="Calibri" panose="020F0502020204030204" pitchFamily="34" charset="0"/>
              </a:rPr>
              <a:t>(</a:t>
            </a:r>
            <a:r>
              <a:rPr lang="en-GB" sz="1800" dirty="0" err="1">
                <a:latin typeface="Calibri" panose="020F0502020204030204" pitchFamily="34" charset="0"/>
              </a:rPr>
              <a:t>Blanford</a:t>
            </a:r>
            <a:r>
              <a:rPr lang="en-GB" sz="1800" dirty="0">
                <a:latin typeface="Calibri" panose="020F0502020204030204" pitchFamily="34" charset="0"/>
              </a:rPr>
              <a:t> &amp; Knowles, 2009:35).</a:t>
            </a:r>
          </a:p>
          <a:p>
            <a:pPr algn="r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1800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sz="2800" dirty="0">
                <a:latin typeface="Calibri" panose="020F0502020204030204" pitchFamily="34" charset="0"/>
              </a:rPr>
              <a:t>‘Quality is fluid’</a:t>
            </a:r>
            <a:r>
              <a:rPr lang="en-GB" sz="2400" dirty="0">
                <a:latin typeface="Calibri" panose="020F0502020204030204" pitchFamily="34" charset="0"/>
              </a:rPr>
              <a:t> (</a:t>
            </a:r>
            <a:r>
              <a:rPr lang="en-GB" sz="1800" dirty="0">
                <a:latin typeface="Calibri" panose="020F0502020204030204" pitchFamily="34" charset="0"/>
              </a:rPr>
              <a:t>Daly et al, 2004)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400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Definition of Quality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dirty="0">
                <a:latin typeface="Calibri" panose="020F0502020204030204" pitchFamily="34" charset="0"/>
              </a:rPr>
              <a:t>Includes references to :</a:t>
            </a:r>
          </a:p>
          <a:p>
            <a:r>
              <a:rPr lang="en-GB" dirty="0">
                <a:latin typeface="Calibri" panose="020F0502020204030204" pitchFamily="34" charset="0"/>
              </a:rPr>
              <a:t>Conformance</a:t>
            </a:r>
          </a:p>
          <a:p>
            <a:r>
              <a:rPr lang="en-GB" dirty="0">
                <a:latin typeface="Calibri" panose="020F0502020204030204" pitchFamily="34" charset="0"/>
              </a:rPr>
              <a:t>Specification</a:t>
            </a:r>
          </a:p>
          <a:p>
            <a:r>
              <a:rPr lang="en-GB" dirty="0">
                <a:latin typeface="Calibri" panose="020F0502020204030204" pitchFamily="34" charset="0"/>
              </a:rPr>
              <a:t>Fitness for purpose</a:t>
            </a:r>
          </a:p>
          <a:p>
            <a:r>
              <a:rPr lang="en-GB" dirty="0">
                <a:latin typeface="Calibri" panose="020F0502020204030204" pitchFamily="34" charset="0"/>
              </a:rPr>
              <a:t>Responsiveness to customer or clients</a:t>
            </a:r>
          </a:p>
          <a:p>
            <a:pPr>
              <a:buFont typeface="Wingdings" pitchFamily="2" charset="2"/>
              <a:buNone/>
            </a:pPr>
            <a:endParaRPr lang="en-GB" sz="2000" dirty="0">
              <a:latin typeface="Calibri" panose="020F0502020204030204" pitchFamily="34" charset="0"/>
            </a:endParaRPr>
          </a:p>
          <a:p>
            <a:pPr algn="r">
              <a:buFont typeface="Wingdings" pitchFamily="2" charset="2"/>
              <a:buNone/>
            </a:pPr>
            <a:r>
              <a:rPr lang="en-GB" sz="2000" dirty="0">
                <a:latin typeface="Calibri" panose="020F0502020204030204" pitchFamily="34" charset="0"/>
              </a:rPr>
              <a:t>(</a:t>
            </a:r>
            <a:r>
              <a:rPr lang="en-GB" sz="2000" dirty="0" err="1">
                <a:latin typeface="Calibri" panose="020F0502020204030204" pitchFamily="34" charset="0"/>
              </a:rPr>
              <a:t>Juran</a:t>
            </a:r>
            <a:r>
              <a:rPr lang="en-GB" sz="2000" dirty="0">
                <a:latin typeface="Calibri" panose="020F0502020204030204" pitchFamily="34" charset="0"/>
              </a:rPr>
              <a:t> &amp; </a:t>
            </a:r>
            <a:r>
              <a:rPr lang="en-GB" sz="2000" dirty="0" err="1">
                <a:latin typeface="Calibri" panose="020F0502020204030204" pitchFamily="34" charset="0"/>
              </a:rPr>
              <a:t>Gruyner</a:t>
            </a:r>
            <a:r>
              <a:rPr lang="en-GB" sz="2000" dirty="0">
                <a:latin typeface="Calibri" panose="020F0502020204030204" pitchFamily="34" charset="0"/>
              </a:rPr>
              <a:t>, 1980)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476AFA-5867-42BD-8C22-0D7B02C4DD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"/>
            <a:ext cx="2771800" cy="177990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58E38-FF8B-400B-A694-5D68FBE93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Qualities Defining an Outstanding Service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6D57B-4DFC-478B-A345-77A1E285C4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BE09AA91-E2F9-4526-B4C7-30C25CA352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160590"/>
            <a:ext cx="6489768" cy="4150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3088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C69E2-4327-4184-A0C4-426144E7A3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45475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  <a:t>Discussion</a:t>
            </a:r>
            <a:b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  <a:t>What methods can we use internally in an organisation to assess and review quality?</a:t>
            </a:r>
            <a:b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</a:br>
            <a:b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Calibri" panose="020F0502020204030204" pitchFamily="34" charset="0"/>
              </a:rPr>
              <a:t>Feedback your responses.</a:t>
            </a:r>
          </a:p>
        </p:txBody>
      </p:sp>
    </p:spTree>
    <p:extLst>
      <p:ext uri="{BB962C8B-B14F-4D97-AF65-F5344CB8AC3E}">
        <p14:creationId xmlns:p14="http://schemas.microsoft.com/office/powerpoint/2010/main" val="576077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>
                <a:latin typeface="Calibri" panose="020F0502020204030204" pitchFamily="34" charset="0"/>
              </a:rPr>
              <a:t>What are the External and Internal Influences on Quality?</a:t>
            </a:r>
          </a:p>
        </p:txBody>
      </p:sp>
      <p:sp>
        <p:nvSpPr>
          <p:cNvPr id="12291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>
                <a:latin typeface="Calibri" panose="020F0502020204030204" pitchFamily="34" charset="0"/>
              </a:rPr>
              <a:t>Legislation and Policy</a:t>
            </a:r>
          </a:p>
          <a:p>
            <a:r>
              <a:rPr lang="en-GB" sz="2800" dirty="0">
                <a:latin typeface="Calibri" panose="020F0502020204030204" pitchFamily="34" charset="0"/>
              </a:rPr>
              <a:t>European, UK Government and Welsh Government Strategies and Initiatives.</a:t>
            </a:r>
          </a:p>
          <a:p>
            <a:r>
              <a:rPr lang="en-GB" sz="2800" dirty="0">
                <a:latin typeface="Calibri" panose="020F0502020204030204" pitchFamily="34" charset="0"/>
              </a:rPr>
              <a:t>Stakeholders</a:t>
            </a:r>
          </a:p>
          <a:p>
            <a:r>
              <a:rPr lang="en-GB" sz="2800" dirty="0">
                <a:latin typeface="Calibri" panose="020F0502020204030204" pitchFamily="34" charset="0"/>
              </a:rPr>
              <a:t>Service Users and Public Perceptions</a:t>
            </a:r>
          </a:p>
          <a:p>
            <a:r>
              <a:rPr lang="en-GB" sz="2800" dirty="0">
                <a:latin typeface="Calibri" panose="020F0502020204030204" pitchFamily="34" charset="0"/>
              </a:rPr>
              <a:t>Organisational Policies and Procedures</a:t>
            </a:r>
          </a:p>
          <a:p>
            <a:r>
              <a:rPr lang="en-GB" sz="2800" dirty="0">
                <a:latin typeface="Calibri" panose="020F0502020204030204" pitchFamily="34" charset="0"/>
              </a:rPr>
              <a:t>Continuing Professional Development</a:t>
            </a:r>
          </a:p>
          <a:p>
            <a:r>
              <a:rPr lang="en-GB" sz="2800" dirty="0">
                <a:latin typeface="Calibri" panose="020F0502020204030204" pitchFamily="34" charset="0"/>
              </a:rPr>
              <a:t>Reflective Practice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F3CD35-ADE6-4853-B361-48402E2B41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1350" y="0"/>
            <a:ext cx="2152650" cy="21240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Who Defines Quality in HSC?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980898"/>
              </p:ext>
            </p:extLst>
          </p:nvPr>
        </p:nvGraphicFramePr>
        <p:xfrm>
          <a:off x="609600" y="1340768"/>
          <a:ext cx="6698704" cy="47012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Key Stakeholders in HSC Services</a:t>
            </a:r>
          </a:p>
        </p:txBody>
      </p:sp>
      <p:sp>
        <p:nvSpPr>
          <p:cNvPr id="14339" name="Text Placeholder 4"/>
          <p:cNvSpPr>
            <a:spLocks noGrp="1"/>
          </p:cNvSpPr>
          <p:nvPr>
            <p:ph type="body" idx="1"/>
          </p:nvPr>
        </p:nvSpPr>
        <p:spPr>
          <a:xfrm>
            <a:off x="609599" y="1757561"/>
            <a:ext cx="3090672" cy="576262"/>
          </a:xfrm>
        </p:spPr>
        <p:txBody>
          <a:bodyPr/>
          <a:lstStyle/>
          <a:p>
            <a:r>
              <a:rPr lang="en-GB" b="0" dirty="0"/>
              <a:t>    </a:t>
            </a:r>
            <a:r>
              <a:rPr lang="en-GB" sz="2800" b="0" i="1" dirty="0">
                <a:latin typeface="Calibri" panose="020F0502020204030204" pitchFamily="34" charset="0"/>
              </a:rPr>
              <a:t>Stakeholder</a:t>
            </a:r>
          </a:p>
        </p:txBody>
      </p:sp>
      <p:sp>
        <p:nvSpPr>
          <p:cNvPr id="14340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>
                <a:latin typeface="Calibri" panose="020F0502020204030204" pitchFamily="34" charset="0"/>
              </a:rPr>
              <a:t>SCIE</a:t>
            </a:r>
          </a:p>
          <a:p>
            <a:r>
              <a:rPr lang="en-GB" sz="2000" dirty="0">
                <a:latin typeface="Calibri" panose="020F0502020204030204" pitchFamily="34" charset="0"/>
              </a:rPr>
              <a:t>Family members, friends &amp; carers</a:t>
            </a:r>
          </a:p>
          <a:p>
            <a:endParaRPr lang="en-GB" sz="2000" dirty="0">
              <a:latin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</a:rPr>
              <a:t>Staff</a:t>
            </a:r>
          </a:p>
          <a:p>
            <a:endParaRPr lang="en-GB" sz="2000" dirty="0">
              <a:latin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</a:rPr>
              <a:t>Service users</a:t>
            </a:r>
          </a:p>
          <a:p>
            <a:endParaRPr lang="en-GB" dirty="0"/>
          </a:p>
        </p:txBody>
      </p:sp>
      <p:sp>
        <p:nvSpPr>
          <p:cNvPr id="14341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3700271" y="1757561"/>
            <a:ext cx="3536025" cy="640088"/>
          </a:xfrm>
        </p:spPr>
        <p:txBody>
          <a:bodyPr/>
          <a:lstStyle/>
          <a:p>
            <a:r>
              <a:rPr lang="en-GB" b="0" i="1" dirty="0"/>
              <a:t>    </a:t>
            </a:r>
            <a:r>
              <a:rPr lang="en-GB" sz="2800" b="0" i="1" dirty="0">
                <a:latin typeface="Calibri" panose="020F0502020204030204" pitchFamily="34" charset="0"/>
              </a:rPr>
              <a:t>Influence on quality</a:t>
            </a:r>
          </a:p>
        </p:txBody>
      </p:sp>
      <p:sp>
        <p:nvSpPr>
          <p:cNvPr id="14342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</a:rPr>
              <a:t>Knowledge &amp; guidelines</a:t>
            </a:r>
          </a:p>
          <a:p>
            <a:r>
              <a:rPr lang="en-GB" sz="2000" dirty="0">
                <a:latin typeface="Calibri" panose="020F0502020204030204" pitchFamily="34" charset="0"/>
              </a:rPr>
              <a:t>Best quality of care for service users, experts by experience.</a:t>
            </a:r>
          </a:p>
          <a:p>
            <a:r>
              <a:rPr lang="en-GB" sz="2000" dirty="0">
                <a:latin typeface="Calibri" panose="020F0502020204030204" pitchFamily="34" charset="0"/>
              </a:rPr>
              <a:t>Better service &amp; outcomes.</a:t>
            </a:r>
          </a:p>
          <a:p>
            <a:r>
              <a:rPr lang="en-GB" sz="2000" dirty="0">
                <a:latin typeface="Calibri" panose="020F0502020204030204" pitchFamily="34" charset="0"/>
              </a:rPr>
              <a:t>Recipients of services, experts by experience.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Key Stakeholders in HSC Services</a:t>
            </a:r>
          </a:p>
        </p:txBody>
      </p:sp>
      <p:sp>
        <p:nvSpPr>
          <p:cNvPr id="15363" name="Text Placeholder 2"/>
          <p:cNvSpPr>
            <a:spLocks noGrp="1"/>
          </p:cNvSpPr>
          <p:nvPr>
            <p:ph type="body" idx="1"/>
          </p:nvPr>
        </p:nvSpPr>
        <p:spPr>
          <a:xfrm>
            <a:off x="609599" y="1872852"/>
            <a:ext cx="3090672" cy="576262"/>
          </a:xfrm>
        </p:spPr>
        <p:txBody>
          <a:bodyPr/>
          <a:lstStyle/>
          <a:p>
            <a:r>
              <a:rPr lang="en-GB" b="0" dirty="0"/>
              <a:t>    </a:t>
            </a:r>
            <a:r>
              <a:rPr lang="en-GB" sz="2800" b="0" i="1" dirty="0">
                <a:latin typeface="Calibri" panose="020F0502020204030204" pitchFamily="34" charset="0"/>
              </a:rPr>
              <a:t>Stakeholder</a:t>
            </a:r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000" dirty="0">
                <a:latin typeface="Calibri" panose="020F0502020204030204" pitchFamily="34" charset="0"/>
              </a:rPr>
              <a:t>GSCC now HCPC (England) &amp; CCW now SCW (Wales)</a:t>
            </a:r>
          </a:p>
          <a:p>
            <a:r>
              <a:rPr lang="en-GB" sz="2000" dirty="0">
                <a:latin typeface="Calibri" panose="020F0502020204030204" pitchFamily="34" charset="0"/>
              </a:rPr>
              <a:t>Skills for Care, </a:t>
            </a:r>
            <a:r>
              <a:rPr lang="en-GB" sz="2000" dirty="0" err="1">
                <a:latin typeface="Calibri" panose="020F0502020204030204" pitchFamily="34" charset="0"/>
              </a:rPr>
              <a:t>Ofqual</a:t>
            </a:r>
            <a:endParaRPr lang="en-GB" sz="2000" dirty="0">
              <a:latin typeface="Calibri" panose="020F0502020204030204" pitchFamily="34" charset="0"/>
            </a:endParaRPr>
          </a:p>
          <a:p>
            <a:r>
              <a:rPr lang="en-GB" sz="2000" dirty="0">
                <a:latin typeface="Calibri" panose="020F0502020204030204" pitchFamily="34" charset="0"/>
              </a:rPr>
              <a:t>Employer</a:t>
            </a:r>
          </a:p>
          <a:p>
            <a:r>
              <a:rPr lang="en-GB" sz="2000" dirty="0">
                <a:latin typeface="Calibri" panose="020F0502020204030204" pitchFamily="34" charset="0"/>
              </a:rPr>
              <a:t>CQC (England),  CIW (Wales) &amp; HIW (Wales)</a:t>
            </a:r>
          </a:p>
        </p:txBody>
      </p:sp>
      <p:sp>
        <p:nvSpPr>
          <p:cNvPr id="1536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1872852"/>
            <a:ext cx="3585680" cy="576262"/>
          </a:xfrm>
        </p:spPr>
        <p:txBody>
          <a:bodyPr/>
          <a:lstStyle/>
          <a:p>
            <a:r>
              <a:rPr lang="en-GB" b="0" dirty="0"/>
              <a:t>    </a:t>
            </a:r>
            <a:r>
              <a:rPr lang="en-GB" sz="2800" b="0" i="1" dirty="0">
                <a:latin typeface="Calibri" panose="020F0502020204030204" pitchFamily="34" charset="0"/>
              </a:rPr>
              <a:t>Influence on Quality</a:t>
            </a:r>
          </a:p>
        </p:txBody>
      </p:sp>
      <p:sp>
        <p:nvSpPr>
          <p:cNvPr id="1536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369656" cy="3860106"/>
          </a:xfrm>
        </p:spPr>
        <p:txBody>
          <a:bodyPr>
            <a:noAutofit/>
          </a:bodyPr>
          <a:lstStyle/>
          <a:p>
            <a:r>
              <a:rPr lang="en-GB" sz="2000" dirty="0">
                <a:latin typeface="Calibri" panose="020F0502020204030204" pitchFamily="34" charset="0"/>
              </a:rPr>
              <a:t>Codes of conduct</a:t>
            </a:r>
          </a:p>
          <a:p>
            <a:r>
              <a:rPr lang="en-GB" sz="2000" dirty="0">
                <a:latin typeface="Calibri" panose="020F0502020204030204" pitchFamily="34" charset="0"/>
              </a:rPr>
              <a:t>Regulations for social work &amp; training</a:t>
            </a:r>
          </a:p>
          <a:p>
            <a:r>
              <a:rPr lang="en-GB" sz="2000" dirty="0">
                <a:latin typeface="Calibri" panose="020F0502020204030204" pitchFamily="34" charset="0"/>
              </a:rPr>
              <a:t>Occupational standards</a:t>
            </a:r>
          </a:p>
          <a:p>
            <a:r>
              <a:rPr lang="en-GB" sz="2000" dirty="0">
                <a:latin typeface="Calibri" panose="020F0502020204030204" pitchFamily="34" charset="0"/>
              </a:rPr>
              <a:t>Training &amp; development</a:t>
            </a:r>
          </a:p>
          <a:p>
            <a:r>
              <a:rPr lang="en-GB" sz="2000" dirty="0">
                <a:latin typeface="Calibri" panose="020F0502020204030204" pitchFamily="34" charset="0"/>
              </a:rPr>
              <a:t>Evaluation, Inspection, National Minimum Standards </a:t>
            </a:r>
          </a:p>
          <a:p>
            <a:pPr algn="r">
              <a:buFont typeface="Wingdings" pitchFamily="2" charset="2"/>
              <a:buNone/>
            </a:pPr>
            <a:r>
              <a:rPr lang="en-GB" sz="2000" dirty="0">
                <a:latin typeface="Calibri" panose="020F0502020204030204" pitchFamily="34" charset="0"/>
              </a:rPr>
              <a:t>(Adapted from </a:t>
            </a:r>
            <a:r>
              <a:rPr lang="en-GB" sz="2000" dirty="0" err="1">
                <a:latin typeface="Calibri" panose="020F0502020204030204" pitchFamily="34" charset="0"/>
              </a:rPr>
              <a:t>Mckibbin</a:t>
            </a:r>
            <a:r>
              <a:rPr lang="en-GB" sz="2000" dirty="0">
                <a:latin typeface="Calibri" panose="020F0502020204030204" pitchFamily="34" charset="0"/>
              </a:rPr>
              <a:t> et al, 2008:100)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08B7BF"/>
                </a:solidFill>
              </a:rPr>
              <a:t>Health Inspectorate Wales (HIW)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sz="quarter" idx="1"/>
          </p:nvPr>
        </p:nvSpPr>
        <p:spPr>
          <a:xfrm>
            <a:off x="301625" y="1930400"/>
            <a:ext cx="7150695" cy="4450927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2000" dirty="0"/>
              <a:t>Independent inspectorate and regulator of all health care in Wales.</a:t>
            </a:r>
          </a:p>
          <a:p>
            <a:pPr eaLnBrk="1" hangingPunct="1"/>
            <a:r>
              <a:rPr lang="en-GB" sz="2000" dirty="0"/>
              <a:t>Contribute to improving safety of healthcare services in Wales.</a:t>
            </a:r>
          </a:p>
          <a:p>
            <a:pPr eaLnBrk="1" hangingPunct="1"/>
            <a:r>
              <a:rPr lang="en-GB" sz="2000" dirty="0"/>
              <a:t>Improve people’s experiences of healthcare in Wales whether as a patient, service user, carer, relative or employee.</a:t>
            </a:r>
          </a:p>
          <a:p>
            <a:r>
              <a:rPr lang="en-GB" sz="2000" dirty="0"/>
              <a:t>Strengthen the voice of patients and the public in the review of health services.</a:t>
            </a:r>
          </a:p>
          <a:p>
            <a:r>
              <a:rPr lang="en-GB" sz="2000" dirty="0"/>
              <a:t>Ensure timely, useful, accessible and relevant information about  the safety and quality of healthcare in Wales is made available to all.</a:t>
            </a:r>
          </a:p>
          <a:p>
            <a:pPr algn="r">
              <a:buNone/>
            </a:pPr>
            <a:r>
              <a:rPr lang="en-GB" dirty="0"/>
              <a:t>(www.hiw.org.uk)</a:t>
            </a:r>
          </a:p>
          <a:p>
            <a:pPr eaLnBrk="1" hangingPunct="1"/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solidFill>
                  <a:srgbClr val="08B7BF"/>
                </a:solidFill>
              </a:rPr>
              <a:t>Health Inspectorate Wales (HIW)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sz="quarter" idx="1"/>
          </p:nvPr>
        </p:nvSpPr>
        <p:spPr>
          <a:xfrm>
            <a:off x="301625" y="2204864"/>
            <a:ext cx="6934671" cy="4176886"/>
          </a:xfrm>
        </p:spPr>
        <p:txBody>
          <a:bodyPr/>
          <a:lstStyle/>
          <a:p>
            <a:pPr eaLnBrk="1" hangingPunct="1">
              <a:buFont typeface="Arial" charset="0"/>
              <a:buChar char="•"/>
            </a:pPr>
            <a:r>
              <a:rPr lang="en-GB" sz="2000" dirty="0"/>
              <a:t>To review and inspect NHS and independent healthcare organisations in Wales.</a:t>
            </a:r>
          </a:p>
          <a:p>
            <a:pPr eaLnBrk="1" hangingPunct="1">
              <a:buFont typeface="Arial" charset="0"/>
              <a:buChar char="•"/>
            </a:pPr>
            <a:r>
              <a:rPr lang="en-GB" sz="2000" dirty="0"/>
              <a:t>Provide independent assurance for patients, the public, WG and healthcare providers that services are safe and good quality.</a:t>
            </a:r>
          </a:p>
          <a:p>
            <a:pPr eaLnBrk="1" hangingPunct="1">
              <a:buFont typeface="Arial" charset="0"/>
              <a:buChar char="•"/>
            </a:pPr>
            <a:r>
              <a:rPr lang="en-GB" sz="2000" dirty="0"/>
              <a:t>Seek to identify and  support improvements in services.</a:t>
            </a:r>
          </a:p>
          <a:p>
            <a:pPr eaLnBrk="1" hangingPunct="1">
              <a:buFont typeface="Arial" charset="0"/>
              <a:buChar char="•"/>
            </a:pPr>
            <a:r>
              <a:rPr lang="en-GB" sz="2000" dirty="0"/>
              <a:t>Undertake special reviews and investigations  where there appears to be systematic failures to ensure rapid improvements take place. </a:t>
            </a:r>
          </a:p>
          <a:p>
            <a:pPr algn="r" eaLnBrk="1" hangingPunct="1">
              <a:buFont typeface="Wingdings 2" pitchFamily="18" charset="2"/>
              <a:buNone/>
            </a:pPr>
            <a:r>
              <a:rPr lang="en-GB" sz="2000" dirty="0"/>
              <a:t>(www.hiw.org.uk)</a:t>
            </a:r>
          </a:p>
          <a:p>
            <a:pPr eaLnBrk="1" hangingPunct="1">
              <a:buFont typeface="Wingdings 2" pitchFamily="18" charset="2"/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D1885-203D-4E50-915F-F00335E55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Inspectorate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8511B-A450-4C10-B1DC-8BD6B098B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556792"/>
            <a:ext cx="6347714" cy="4484571"/>
          </a:xfrm>
        </p:spPr>
        <p:txBody>
          <a:bodyPr/>
          <a:lstStyle/>
          <a:p>
            <a:r>
              <a:rPr lang="en-GB" dirty="0"/>
              <a:t>Register, inspect and take action to improve the quality and safety of services for the well-being of the people of Wales.</a:t>
            </a:r>
          </a:p>
          <a:p>
            <a:r>
              <a:rPr lang="en-GB" dirty="0"/>
              <a:t>carry out functions on behalf of Welsh Ministers</a:t>
            </a:r>
          </a:p>
          <a:p>
            <a:r>
              <a:rPr lang="en-GB" dirty="0"/>
              <a:t>decide who can provide services</a:t>
            </a:r>
          </a:p>
          <a:p>
            <a:r>
              <a:rPr lang="en-GB" dirty="0"/>
              <a:t>inspect and drive improvement of regulated services and local authority social services</a:t>
            </a:r>
          </a:p>
          <a:p>
            <a:r>
              <a:rPr lang="en-GB" dirty="0"/>
              <a:t>undertake thematic reviews of social care services</a:t>
            </a:r>
          </a:p>
          <a:p>
            <a:r>
              <a:rPr lang="en-GB" dirty="0"/>
              <a:t>take action to ensure services meet legislative and regulatory requirements</a:t>
            </a:r>
          </a:p>
          <a:p>
            <a:r>
              <a:rPr lang="en-GB" dirty="0"/>
              <a:t> investigate concerns raised about regulated services</a:t>
            </a:r>
          </a:p>
          <a:p>
            <a:pPr marL="0" indent="0" algn="r">
              <a:buNone/>
            </a:pPr>
            <a:r>
              <a:rPr lang="en-GB" dirty="0"/>
              <a:t>(Care Inspectorate Wales (CIW),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21684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8BD86-0802-4C1A-8113-81FFC3D9EF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Services Regulated by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35A1A-4B0A-49E8-80D2-503F5875E0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1412776"/>
            <a:ext cx="6698705" cy="4628587"/>
          </a:xfrm>
        </p:spPr>
        <p:txBody>
          <a:bodyPr>
            <a:normAutofit/>
          </a:bodyPr>
          <a:lstStyle/>
          <a:p>
            <a:r>
              <a:rPr lang="en-GB" dirty="0"/>
              <a:t>Care homes - including those who provide care home services for children or adults</a:t>
            </a:r>
          </a:p>
          <a:p>
            <a:r>
              <a:rPr lang="en-GB" dirty="0"/>
              <a:t>Domiciliary support services - a service that can provide care in your own home as well as general support</a:t>
            </a:r>
          </a:p>
          <a:p>
            <a:r>
              <a:rPr lang="en-GB" dirty="0"/>
              <a:t>Adult placement schemes</a:t>
            </a:r>
          </a:p>
          <a:p>
            <a:r>
              <a:rPr lang="en-GB" dirty="0"/>
              <a:t>Child minders</a:t>
            </a:r>
          </a:p>
          <a:p>
            <a:r>
              <a:rPr lang="en-GB" dirty="0"/>
              <a:t>Children’s day care </a:t>
            </a:r>
          </a:p>
          <a:p>
            <a:pPr lvl="1"/>
            <a:r>
              <a:rPr lang="en-GB" dirty="0"/>
              <a:t>Full day care</a:t>
            </a:r>
          </a:p>
          <a:p>
            <a:pPr lvl="1"/>
            <a:r>
              <a:rPr lang="en-GB" dirty="0"/>
              <a:t>Sessional day care</a:t>
            </a:r>
          </a:p>
          <a:p>
            <a:pPr lvl="1"/>
            <a:r>
              <a:rPr lang="en-GB" dirty="0"/>
              <a:t>Crèches</a:t>
            </a:r>
          </a:p>
          <a:p>
            <a:pPr lvl="1"/>
            <a:r>
              <a:rPr lang="en-GB" dirty="0"/>
              <a:t>Out of school care</a:t>
            </a:r>
          </a:p>
          <a:p>
            <a:pPr lvl="1"/>
            <a:r>
              <a:rPr lang="en-GB" dirty="0"/>
              <a:t>Open access play provision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11361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56D02-5AAC-4E8C-8183-B260EC4338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Services Regulated by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F76FEB-0255-4475-B833-DA0519833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772816"/>
            <a:ext cx="6347714" cy="4268547"/>
          </a:xfrm>
        </p:spPr>
        <p:txBody>
          <a:bodyPr>
            <a:normAutofit/>
          </a:bodyPr>
          <a:lstStyle/>
          <a:p>
            <a:r>
              <a:rPr lang="en-GB" sz="2400" dirty="0"/>
              <a:t>Independent fostering agencies</a:t>
            </a:r>
          </a:p>
          <a:p>
            <a:r>
              <a:rPr lang="en-GB" sz="2400" dirty="0"/>
              <a:t>Voluntary adoption agencies</a:t>
            </a:r>
          </a:p>
          <a:p>
            <a:r>
              <a:rPr lang="en-GB" sz="2400" dirty="0"/>
              <a:t>Residential family centre services</a:t>
            </a:r>
          </a:p>
          <a:p>
            <a:r>
              <a:rPr lang="en-GB" sz="2400" dirty="0"/>
              <a:t>Adoption support services</a:t>
            </a:r>
          </a:p>
          <a:p>
            <a:r>
              <a:rPr lang="en-GB" sz="2400" dirty="0"/>
              <a:t>CIW inspect boarding schools, residential special schools and further education colleges which accommodate students under 18, but do not register them.</a:t>
            </a:r>
          </a:p>
          <a:p>
            <a:pPr marL="0" indent="0" algn="r">
              <a:buNone/>
            </a:pPr>
            <a:r>
              <a:rPr lang="en-GB" sz="2400" dirty="0"/>
              <a:t>(CIW,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73853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FD63F-91F0-4396-9917-1E86BD50FF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CIW carry out their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F7828-2164-4375-B5AF-D13D01D5A8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behalf of Welsh Ministers under the following legislation:</a:t>
            </a:r>
          </a:p>
          <a:p>
            <a:r>
              <a:rPr lang="en-GB" dirty="0">
                <a:hlinkClick r:id="rId2"/>
              </a:rPr>
              <a:t>Social Services and Well-being (Wales) Act 2014</a:t>
            </a:r>
            <a:r>
              <a:rPr lang="en-GB" dirty="0"/>
              <a:t> (External link) which gives powers to review the way in which local authorities discharge their social services functions; and</a:t>
            </a:r>
          </a:p>
          <a:p>
            <a:r>
              <a:rPr lang="en-GB" dirty="0">
                <a:hlinkClick r:id="rId3"/>
              </a:rPr>
              <a:t>Regulation and Inspection of Social Care (Wales) Act 2016</a:t>
            </a:r>
            <a:r>
              <a:rPr lang="en-GB" dirty="0"/>
              <a:t> (“the 2016 Act”) (External link) which replaces the powers under the 2000 Act. Some care services will need to re-register with us due to changes in the law.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88637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C14EA-1D3E-4A46-BD73-857CDA7CC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CIW carry out their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CBA32-23AE-460E-91F0-CE40F0C616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hlinkClick r:id="rId2"/>
              </a:rPr>
              <a:t>The Care Standards Act 2000</a:t>
            </a:r>
            <a:r>
              <a:rPr lang="en-GB" dirty="0"/>
              <a:t> (External link) (pending the re-registration of all regulated social care providers under the 2016 Act from 2 April 2018 onwards), </a:t>
            </a:r>
            <a:r>
              <a:rPr lang="en-GB" dirty="0">
                <a:hlinkClick r:id="rId3"/>
              </a:rPr>
              <a:t>Adoption and Children Act 2002</a:t>
            </a:r>
            <a:r>
              <a:rPr lang="en-GB" dirty="0"/>
              <a:t> (External link) and the </a:t>
            </a:r>
            <a:r>
              <a:rPr lang="en-GB" dirty="0">
                <a:hlinkClick r:id="rId4"/>
              </a:rPr>
              <a:t>Children and Families (Wales) Measure 2010</a:t>
            </a:r>
            <a:r>
              <a:rPr lang="en-GB" dirty="0"/>
              <a:t> (External link) which give power to register and/or inspect providers of social care services in Wales.</a:t>
            </a:r>
          </a:p>
          <a:p>
            <a:r>
              <a:rPr lang="en-GB" dirty="0"/>
              <a:t>CIW regulate social care and early years services using the regulations and national minimum standards made by the National Assembly for Wales and the Welsh Government. </a:t>
            </a:r>
          </a:p>
          <a:p>
            <a:r>
              <a:rPr lang="en-GB" dirty="0"/>
              <a:t>The regulations allow CIW to regulate the conduct of providers in Wales.</a:t>
            </a:r>
          </a:p>
          <a:p>
            <a:pPr marL="0" indent="0" algn="r">
              <a:buNone/>
            </a:pPr>
            <a:r>
              <a:rPr lang="en-GB" dirty="0"/>
              <a:t>(CIW, 2019)</a:t>
            </a:r>
          </a:p>
        </p:txBody>
      </p:sp>
    </p:spTree>
    <p:extLst>
      <p:ext uri="{BB962C8B-B14F-4D97-AF65-F5344CB8AC3E}">
        <p14:creationId xmlns:p14="http://schemas.microsoft.com/office/powerpoint/2010/main" val="11085655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63413-77C1-4026-B869-05B9964F9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Care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2411F-251E-4A1E-A33B-985CE8B0D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700808"/>
            <a:ext cx="6347714" cy="4340555"/>
          </a:xfrm>
        </p:spPr>
        <p:txBody>
          <a:bodyPr>
            <a:normAutofit/>
          </a:bodyPr>
          <a:lstStyle/>
          <a:p>
            <a:r>
              <a:rPr lang="en-GB" sz="2400" dirty="0"/>
              <a:t>Aim to lead and support improvement in Wales by creating an environment of working together and developing new relationships across the Welsh public service. </a:t>
            </a:r>
          </a:p>
          <a:p>
            <a:r>
              <a:rPr lang="en-GB" sz="2400" dirty="0"/>
              <a:t>Their purpose is to build confidence in the workforce, and lead and support improvement in social care.</a:t>
            </a:r>
          </a:p>
          <a:p>
            <a:pPr marL="0" indent="0" algn="r">
              <a:buNone/>
            </a:pPr>
            <a:r>
              <a:rPr lang="en-GB" sz="2400" dirty="0"/>
              <a:t>(Social Care Wales (SCW), 2019)</a:t>
            </a:r>
          </a:p>
        </p:txBody>
      </p:sp>
    </p:spTree>
    <p:extLst>
      <p:ext uri="{BB962C8B-B14F-4D97-AF65-F5344CB8AC3E}">
        <p14:creationId xmlns:p14="http://schemas.microsoft.com/office/powerpoint/2010/main" val="11995631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346EE-8B53-4A72-9250-49AC22A30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Care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8C4DB-71A9-447C-8EF0-AB3A17F96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84784"/>
            <a:ext cx="6347714" cy="4556579"/>
          </a:xfrm>
        </p:spPr>
        <p:txBody>
          <a:bodyPr>
            <a:normAutofit lnSpcReduction="10000"/>
          </a:bodyPr>
          <a:lstStyle/>
          <a:p>
            <a:pPr fontAlgn="base"/>
            <a:r>
              <a:rPr lang="en-GB" dirty="0"/>
              <a:t>sets standards for the care and support workforce, making them accountable for their work </a:t>
            </a:r>
          </a:p>
          <a:p>
            <a:pPr fontAlgn="base"/>
            <a:r>
              <a:rPr lang="en-GB" dirty="0"/>
              <a:t>develops the workforce so they have the knowledge and skills to protect, empower and support those who need help </a:t>
            </a:r>
          </a:p>
          <a:p>
            <a:pPr fontAlgn="base"/>
            <a:r>
              <a:rPr lang="en-GB" dirty="0"/>
              <a:t>works with others to improve services for areas agreed as a national priority </a:t>
            </a:r>
          </a:p>
          <a:p>
            <a:pPr fontAlgn="base"/>
            <a:r>
              <a:rPr lang="en-GB" dirty="0"/>
              <a:t>sets priorities for research to collect evidence of what works well </a:t>
            </a:r>
          </a:p>
          <a:p>
            <a:pPr fontAlgn="base"/>
            <a:r>
              <a:rPr lang="en-GB" dirty="0"/>
              <a:t>shares good practice with the workforce so they can provide the best response </a:t>
            </a:r>
          </a:p>
          <a:p>
            <a:pPr fontAlgn="base"/>
            <a:r>
              <a:rPr lang="en-GB" dirty="0"/>
              <a:t>provides information on care and support for the public, the workforce and other organisations. </a:t>
            </a:r>
          </a:p>
          <a:p>
            <a:pPr marL="0" indent="0" algn="r" fontAlgn="base">
              <a:buNone/>
            </a:pPr>
            <a:r>
              <a:rPr lang="en-GB" dirty="0"/>
              <a:t>(SCW,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8810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767C44E-B484-4003-AAED-30FD697F5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875184"/>
          </a:xfrm>
        </p:spPr>
        <p:txBody>
          <a:bodyPr/>
          <a:lstStyle/>
          <a:p>
            <a:r>
              <a:rPr lang="en-GB" dirty="0"/>
              <a:t>Useful Links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D39FFA7-5ED5-484C-830D-A5DD4CA3D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484784"/>
            <a:ext cx="6489769" cy="455657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Social Care Wales (SCW)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https://socialcare.wales/?record-language-choice=en-cy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Health and Care Professions Council (HCPC)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http://www.hcpc-uk.co.uk/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Social Care Institute for Excellence (SCIE)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https://www.scie.org.uk/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Skills for Care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http://www.skillsforcare.org.uk/Home.aspx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Estyn</a:t>
            </a:r>
          </a:p>
          <a:p>
            <a:pPr marL="0" indent="0">
              <a:buNone/>
            </a:pPr>
            <a:r>
              <a:rPr lang="en-GB" dirty="0">
                <a:hlinkClick r:id="rId6"/>
              </a:rPr>
              <a:t>https://www.estyn.gov.wales/language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Ofqual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7"/>
              </a:rPr>
              <a:t>https://www.gov.uk/government/organisations/ofqual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9805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A3CE5-8093-47A1-B54B-CB35A95EC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731168"/>
          </a:xfrm>
        </p:spPr>
        <p:txBody>
          <a:bodyPr/>
          <a:lstStyle/>
          <a:p>
            <a:r>
              <a:rPr lang="en-GB" dirty="0"/>
              <a:t>Useful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90E7B-2229-4620-A547-C9C686629D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28800"/>
            <a:ext cx="6347714" cy="4412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Qualifications Wales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https://www.qualificationswales.org/english/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Care Quality Commission (CQC)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http://www.cqc.org.uk/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Care Inspectorate Wales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https://careinspectorate.wales/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Healthcare Inspectorate Wales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https://hiw.org.uk/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Organisation for Economic Cooperating and Development (OECD)</a:t>
            </a:r>
          </a:p>
          <a:p>
            <a:pPr marL="0" indent="0">
              <a:buNone/>
            </a:pPr>
            <a:r>
              <a:rPr lang="en-GB" dirty="0">
                <a:hlinkClick r:id="rId6"/>
              </a:rPr>
              <a:t>http://www.oecd.org/about/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0437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Service User Expectations</a:t>
            </a:r>
          </a:p>
        </p:txBody>
      </p:sp>
      <p:sp>
        <p:nvSpPr>
          <p:cNvPr id="16387" name="Content Placeholder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</a:rPr>
              <a:t>Public services aim to provide what service users expect.</a:t>
            </a:r>
          </a:p>
          <a:p>
            <a:r>
              <a:rPr lang="en-GB" sz="2800" dirty="0">
                <a:latin typeface="Calibri" panose="020F0502020204030204" pitchFamily="34" charset="0"/>
              </a:rPr>
              <a:t>Managers of public services should concern themselves with user expectations as well as designing service provision.</a:t>
            </a:r>
          </a:p>
          <a:p>
            <a:r>
              <a:rPr lang="en-GB" sz="2800" dirty="0">
                <a:latin typeface="Calibri" panose="020F0502020204030204" pitchFamily="34" charset="0"/>
              </a:rPr>
              <a:t>Users will have expectations relating to safety, design and conformance.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4CD7A5-F908-4FAB-A352-9DE65272C6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5946" y="0"/>
            <a:ext cx="2143125" cy="213360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019200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Service User Expectations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612844" y="1844824"/>
            <a:ext cx="6347714" cy="432048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</a:rPr>
              <a:t>People using public services assume they do not place themselves or their dependents at risk.</a:t>
            </a:r>
          </a:p>
          <a:p>
            <a:r>
              <a:rPr lang="en-GB" sz="2800" dirty="0">
                <a:latin typeface="Calibri" panose="020F0502020204030204" pitchFamily="34" charset="0"/>
              </a:rPr>
              <a:t>Burden or duty of care is on public servants.</a:t>
            </a:r>
          </a:p>
          <a:p>
            <a:r>
              <a:rPr lang="en-GB" sz="2800" dirty="0">
                <a:latin typeface="Calibri" panose="020F0502020204030204" pitchFamily="34" charset="0"/>
              </a:rPr>
              <a:t>Service users are entitled to expect that services have been thoughtfully designed to meet their needs.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8C1933-4729-4A59-BA1E-EA77DBAA58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0875" y="0"/>
            <a:ext cx="2143125" cy="2133600"/>
          </a:xfrm>
          <a:prstGeom prst="rect">
            <a:avLst/>
          </a:prstGeo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Service User Expectations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609599" y="1700808"/>
            <a:ext cx="6347714" cy="4340555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Calibri" panose="020F0502020204030204" pitchFamily="34" charset="0"/>
              </a:rPr>
              <a:t>There must be a reasonable match between the intent of the design of a service and the actual service delivered.</a:t>
            </a:r>
          </a:p>
          <a:p>
            <a:r>
              <a:rPr lang="en-GB" sz="2800" dirty="0">
                <a:latin typeface="Calibri" panose="020F0502020204030204" pitchFamily="34" charset="0"/>
              </a:rPr>
              <a:t>Training and supervision of staff and the environment directly affects conformance to standards/criteria for quality provision. </a:t>
            </a:r>
          </a:p>
          <a:p>
            <a:r>
              <a:rPr lang="en-GB" sz="2800" dirty="0">
                <a:latin typeface="Calibri" panose="020F0502020204030204" pitchFamily="34" charset="0"/>
              </a:rPr>
              <a:t>Accessibility to services is essential.</a:t>
            </a:r>
          </a:p>
          <a:p>
            <a:pPr algn="r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(Doherty et al 2014:236)</a:t>
            </a: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AB88BD-B491-4B95-BF35-E3DA8391AC2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512" y="0"/>
            <a:ext cx="2143125" cy="2133600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The Importance of Quality Provision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800" dirty="0">
                <a:latin typeface="Calibri" panose="020F0502020204030204" pitchFamily="34" charset="0"/>
              </a:rPr>
              <a:t>National standards provide a framework for quality.</a:t>
            </a:r>
          </a:p>
          <a:p>
            <a:pPr eaLnBrk="1" hangingPunct="1"/>
            <a:r>
              <a:rPr lang="en-GB" sz="2800" dirty="0">
                <a:latin typeface="Calibri" panose="020F0502020204030204" pitchFamily="34" charset="0"/>
              </a:rPr>
              <a:t>Inspection, rating scales and checklists measure areas of practice which are easily observed.</a:t>
            </a:r>
          </a:p>
          <a:p>
            <a:pPr eaLnBrk="1" hangingPunct="1"/>
            <a:r>
              <a:rPr lang="en-GB" sz="2800" dirty="0">
                <a:latin typeface="Calibri" panose="020F0502020204030204" pitchFamily="34" charset="0"/>
              </a:rPr>
              <a:t>Changes to practice are often imposed externally, rather than initiated by practitioners.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09599" y="548680"/>
            <a:ext cx="6347713" cy="1320800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The Importance of Quality Provision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2800" dirty="0">
                <a:latin typeface="Calibri" panose="020F0502020204030204" pitchFamily="34" charset="0"/>
              </a:rPr>
              <a:t>Assessing, evaluating and building quality from the inside is also essential.</a:t>
            </a:r>
          </a:p>
          <a:p>
            <a:pPr eaLnBrk="1" hangingPunct="1"/>
            <a:r>
              <a:rPr lang="en-GB" sz="2800" dirty="0">
                <a:latin typeface="Calibri" panose="020F0502020204030204" pitchFamily="34" charset="0"/>
              </a:rPr>
              <a:t>Encouraging practitioners to evaluate their own work develops greater awareness of high quality practice.</a:t>
            </a:r>
          </a:p>
          <a:p>
            <a:pPr eaLnBrk="1" hangingPunct="1"/>
            <a:r>
              <a:rPr lang="en-GB" sz="2800" dirty="0">
                <a:latin typeface="Calibri" panose="020F0502020204030204" pitchFamily="34" charset="0"/>
              </a:rPr>
              <a:t>Hence the importance of being a reflective practitioner.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What is a quality health and social care service?</a:t>
            </a:r>
          </a:p>
        </p:txBody>
      </p:sp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C8697071-05DD-40CE-8214-FEF09A6CD6C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420888"/>
            <a:ext cx="7272808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3134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Summary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595399" y="1484784"/>
            <a:ext cx="6347714" cy="4772603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</a:rPr>
              <a:t>Notion of quality – one of the key concepts underpinning developments during past 20 years – interpretation varies between countries.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</a:rPr>
              <a:t>Current research supports the view that quality in relation to early childhood education and care requires adequate training and fair working conditions for staff (OECD, 2006, cited in Miller &amp; Cable, 2008) 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Calibri" panose="020F0502020204030204" pitchFamily="34" charset="0"/>
              </a:rPr>
              <a:t>Quality provision - linked to staff working in settings (Sylva et al, 2003, cited in Miller &amp; Cable, 2008).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09599" y="609600"/>
            <a:ext cx="6347713" cy="1019200"/>
          </a:xfrm>
        </p:spPr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Summary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639822" y="1628800"/>
            <a:ext cx="6347714" cy="4536504"/>
          </a:xfrm>
        </p:spPr>
        <p:txBody>
          <a:bodyPr>
            <a:noAutofit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Quality Improvement: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	‘a journey towards ever higher quality, involving teamwork, commitment and some thorough self-examination of practice’ (NQIN, 2007: cited in Pilcher, 2009)</a:t>
            </a:r>
          </a:p>
          <a:p>
            <a:pPr eaLnBrk="1" hangingPunct="1">
              <a:buFont typeface="Wingdings" pitchFamily="2" charset="2"/>
              <a:buNone/>
            </a:pPr>
            <a:endParaRPr lang="en-GB" sz="2800" dirty="0">
              <a:latin typeface="Calibri" panose="020F0502020204030204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sz="2800" dirty="0">
                <a:latin typeface="Calibri" panose="020F0502020204030204" pitchFamily="34" charset="0"/>
              </a:rPr>
              <a:t>	‘the positive motivation of the whole team are … fundamental’ (Pilcher, 2009)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</a:rPr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1628800"/>
            <a:ext cx="6347714" cy="44125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dirty="0">
                <a:latin typeface="Calibri" panose="020F0502020204030204" pitchFamily="34" charset="0"/>
              </a:rPr>
              <a:t>“A person who sees quality and feels it as he works is a person who cares. A person who cares about what he sees and does is a person who is bound to have some characteristics of Quality”</a:t>
            </a:r>
          </a:p>
          <a:p>
            <a:pPr>
              <a:buNone/>
            </a:pPr>
            <a:r>
              <a:rPr lang="en-GB" sz="2800" dirty="0">
                <a:latin typeface="Calibri" panose="020F0502020204030204" pitchFamily="34" charset="0"/>
              </a:rPr>
              <a:t>(Robert </a:t>
            </a:r>
            <a:r>
              <a:rPr lang="en-GB" sz="2800" dirty="0" err="1">
                <a:latin typeface="Calibri" panose="020F0502020204030204" pitchFamily="34" charset="0"/>
              </a:rPr>
              <a:t>Pirsig</a:t>
            </a:r>
            <a:r>
              <a:rPr lang="en-GB" sz="2800" dirty="0">
                <a:latin typeface="Calibri" panose="020F0502020204030204" pitchFamily="34" charset="0"/>
              </a:rPr>
              <a:t>, ZEN and the Art of Motorcycle Maintenance in Doherty el al 2014: 222)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Calibri" panose="020F0502020204030204" pitchFamily="34" charset="0"/>
              </a:rPr>
              <a:t>References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>
          <a:xfrm>
            <a:off x="609599" y="1412776"/>
            <a:ext cx="6347714" cy="504056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dirty="0" err="1">
                <a:latin typeface="Calibri" panose="020F0502020204030204" pitchFamily="34" charset="0"/>
              </a:rPr>
              <a:t>Blandford</a:t>
            </a:r>
            <a:r>
              <a:rPr lang="en-GB" dirty="0">
                <a:latin typeface="Calibri" panose="020F0502020204030204" pitchFamily="34" charset="0"/>
              </a:rPr>
              <a:t>, S. &amp; Knowles, C. (2009) </a:t>
            </a:r>
            <a:r>
              <a:rPr lang="en-GB" i="1" dirty="0">
                <a:latin typeface="Calibri" panose="020F0502020204030204" pitchFamily="34" charset="0"/>
              </a:rPr>
              <a:t>Developing Professional Practice 0-7</a:t>
            </a:r>
            <a:r>
              <a:rPr lang="en-GB" dirty="0">
                <a:latin typeface="Calibri" panose="020F0502020204030204" pitchFamily="34" charset="0"/>
              </a:rPr>
              <a:t>, Harlow: Pearson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Care Inspectorate Wales (2019) </a:t>
            </a:r>
            <a:r>
              <a:rPr lang="en-GB" i="1" dirty="0">
                <a:latin typeface="Calibri" panose="020F0502020204030204" pitchFamily="34" charset="0"/>
              </a:rPr>
              <a:t>What we do. </a:t>
            </a:r>
            <a:r>
              <a:rPr lang="en-GB" dirty="0">
                <a:latin typeface="Calibri" panose="020F0502020204030204" pitchFamily="34" charset="0"/>
              </a:rPr>
              <a:t>Available at: https://careinspectorate.wales/about-us/what-we-do (Accessed 15th October 2019)</a:t>
            </a:r>
            <a:endParaRPr lang="en-GB" i="1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Doherty, T.L., Horne, T. and </a:t>
            </a:r>
            <a:r>
              <a:rPr lang="en-GB" dirty="0" err="1">
                <a:latin typeface="Calibri" panose="020F0502020204030204" pitchFamily="34" charset="0"/>
              </a:rPr>
              <a:t>Wootton</a:t>
            </a:r>
            <a:r>
              <a:rPr lang="en-GB" dirty="0">
                <a:latin typeface="Calibri" panose="020F0502020204030204" pitchFamily="34" charset="0"/>
              </a:rPr>
              <a:t> S. (2014) </a:t>
            </a:r>
            <a:r>
              <a:rPr lang="en-GB" i="1" dirty="0">
                <a:latin typeface="Calibri" panose="020F0502020204030204" pitchFamily="34" charset="0"/>
              </a:rPr>
              <a:t>Managing Public </a:t>
            </a:r>
            <a:r>
              <a:rPr lang="en-GB" i="1" dirty="0" err="1">
                <a:latin typeface="Calibri" panose="020F0502020204030204" pitchFamily="34" charset="0"/>
              </a:rPr>
              <a:t>Services:Implementing</a:t>
            </a:r>
            <a:r>
              <a:rPr lang="en-GB" i="1" dirty="0">
                <a:latin typeface="Calibri" panose="020F0502020204030204" pitchFamily="34" charset="0"/>
              </a:rPr>
              <a:t> Changes: A thoughtful approach to the practice of management, </a:t>
            </a:r>
            <a:r>
              <a:rPr lang="en-GB" dirty="0">
                <a:latin typeface="Calibri" panose="020F0502020204030204" pitchFamily="34" charset="0"/>
              </a:rPr>
              <a:t>Abingdon: </a:t>
            </a:r>
            <a:r>
              <a:rPr lang="en-GB" dirty="0" err="1">
                <a:latin typeface="Calibri" panose="020F0502020204030204" pitchFamily="34" charset="0"/>
              </a:rPr>
              <a:t>Routledge</a:t>
            </a:r>
            <a:endParaRPr lang="en-GB" dirty="0">
              <a:latin typeface="Calibri" panose="020F0502020204030204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Daly, M. Byers, E. &amp; Taylor, W. (2004) </a:t>
            </a:r>
            <a:r>
              <a:rPr lang="en-GB" i="1" dirty="0">
                <a:latin typeface="Calibri" panose="020F0502020204030204" pitchFamily="34" charset="0"/>
              </a:rPr>
              <a:t>Early Years Management in Practice</a:t>
            </a:r>
            <a:r>
              <a:rPr lang="en-GB" dirty="0">
                <a:latin typeface="Calibri" panose="020F0502020204030204" pitchFamily="34" charset="0"/>
              </a:rPr>
              <a:t>, Oxford: Heinemann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err="1">
                <a:latin typeface="Calibri" panose="020F0502020204030204" pitchFamily="34" charset="0"/>
              </a:rPr>
              <a:t>Juran</a:t>
            </a:r>
            <a:r>
              <a:rPr lang="en-GB" dirty="0">
                <a:latin typeface="Calibri" panose="020F0502020204030204" pitchFamily="34" charset="0"/>
              </a:rPr>
              <a:t>. J.M. And </a:t>
            </a:r>
            <a:r>
              <a:rPr lang="en-GB" dirty="0" err="1">
                <a:latin typeface="Calibri" panose="020F0502020204030204" pitchFamily="34" charset="0"/>
              </a:rPr>
              <a:t>Gruyner</a:t>
            </a:r>
            <a:r>
              <a:rPr lang="en-GB" dirty="0">
                <a:latin typeface="Calibri" panose="020F0502020204030204" pitchFamily="34" charset="0"/>
              </a:rPr>
              <a:t>. F.M. (1980) </a:t>
            </a:r>
            <a:r>
              <a:rPr lang="en-GB" i="1" dirty="0">
                <a:latin typeface="Calibri" panose="020F0502020204030204" pitchFamily="34" charset="0"/>
              </a:rPr>
              <a:t>Quality Planning and Analysis</a:t>
            </a:r>
            <a:r>
              <a:rPr lang="en-GB" dirty="0">
                <a:latin typeface="Calibri" panose="020F0502020204030204" pitchFamily="34" charset="0"/>
              </a:rPr>
              <a:t>, Maidenhead: McGraw Hill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err="1">
                <a:latin typeface="Calibri" panose="020F0502020204030204" pitchFamily="34" charset="0"/>
              </a:rPr>
              <a:t>Mckibbin</a:t>
            </a:r>
            <a:r>
              <a:rPr lang="en-GB" dirty="0">
                <a:latin typeface="Calibri" panose="020F0502020204030204" pitchFamily="34" charset="0"/>
              </a:rPr>
              <a:t>, J. Walton, A with Mason, L. (2008) </a:t>
            </a:r>
            <a:r>
              <a:rPr lang="en-GB" i="1" dirty="0">
                <a:latin typeface="Calibri" panose="020F0502020204030204" pitchFamily="34" charset="0"/>
              </a:rPr>
              <a:t>Leadership and Management in Health &amp; social Care for NVQ/SVQ Level 4</a:t>
            </a:r>
            <a:r>
              <a:rPr lang="en-GB" dirty="0">
                <a:latin typeface="Calibri" panose="020F0502020204030204" pitchFamily="34" charset="0"/>
              </a:rPr>
              <a:t>, Harlow: Heinemann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000" dirty="0"/>
          </a:p>
          <a:p>
            <a:pPr eaLnBrk="1" hangingPunct="1">
              <a:lnSpc>
                <a:spcPct val="90000"/>
              </a:lnSpc>
            </a:pPr>
            <a:endParaRPr lang="en-GB" sz="2000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0A9A4-B3AB-4FF5-B27A-1EDE1EB4A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6F419-57EB-4B99-9ABB-06C047824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700808"/>
            <a:ext cx="6347714" cy="434055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Miller, L. &amp; Cable, C. (Eds) (2008) </a:t>
            </a:r>
            <a:r>
              <a:rPr lang="en-GB" i="1" dirty="0">
                <a:latin typeface="Calibri" panose="020F0502020204030204" pitchFamily="34" charset="0"/>
              </a:rPr>
              <a:t>Professionalism in the Early Years</a:t>
            </a:r>
            <a:r>
              <a:rPr lang="en-GB" dirty="0">
                <a:latin typeface="Calibri" panose="020F0502020204030204" pitchFamily="34" charset="0"/>
              </a:rPr>
              <a:t>, London: Hodder Education</a:t>
            </a:r>
          </a:p>
          <a:p>
            <a:pPr>
              <a:lnSpc>
                <a:spcPct val="90000"/>
              </a:lnSpc>
            </a:pPr>
            <a:r>
              <a:rPr lang="en-GB" dirty="0" err="1">
                <a:latin typeface="Calibri" panose="020F0502020204030204" pitchFamily="34" charset="0"/>
              </a:rPr>
              <a:t>Nazarko</a:t>
            </a:r>
            <a:r>
              <a:rPr lang="en-GB" dirty="0">
                <a:latin typeface="Calibri" panose="020F0502020204030204" pitchFamily="34" charset="0"/>
              </a:rPr>
              <a:t>, L. (2004) </a:t>
            </a:r>
            <a:r>
              <a:rPr lang="en-GB" i="1" dirty="0">
                <a:latin typeface="Calibri" panose="020F0502020204030204" pitchFamily="34" charset="0"/>
              </a:rPr>
              <a:t>Managing a Quality Service,</a:t>
            </a:r>
            <a:r>
              <a:rPr lang="en-GB" dirty="0">
                <a:latin typeface="Calibri" panose="020F0502020204030204" pitchFamily="34" charset="0"/>
              </a:rPr>
              <a:t> Oxford: Heinemann</a:t>
            </a:r>
          </a:p>
          <a:p>
            <a:pPr>
              <a:lnSpc>
                <a:spcPct val="90000"/>
              </a:lnSpc>
            </a:pPr>
            <a:r>
              <a:rPr lang="en-GB" dirty="0" err="1">
                <a:latin typeface="Calibri" panose="020F0502020204030204" pitchFamily="34" charset="0"/>
              </a:rPr>
              <a:t>Pirisig</a:t>
            </a:r>
            <a:r>
              <a:rPr lang="en-GB" dirty="0">
                <a:latin typeface="Calibri" panose="020F0502020204030204" pitchFamily="34" charset="0"/>
              </a:rPr>
              <a:t>, R. (1999) </a:t>
            </a:r>
            <a:r>
              <a:rPr lang="en-GB" i="1" dirty="0">
                <a:latin typeface="Calibri" panose="020F0502020204030204" pitchFamily="34" charset="0"/>
              </a:rPr>
              <a:t>Zen and the Art of Motorcycle Maintenance, London: Vintage 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Pilcher, M (2009) Making a Positive Contribution in Robbins, A. &amp; Callan, S, (Eds) </a:t>
            </a:r>
            <a:r>
              <a:rPr lang="en-GB" i="1" dirty="0">
                <a:latin typeface="Calibri" panose="020F0502020204030204" pitchFamily="34" charset="0"/>
              </a:rPr>
              <a:t>Managing Early Years Settings</a:t>
            </a:r>
            <a:r>
              <a:rPr lang="en-GB" dirty="0">
                <a:latin typeface="Calibri" panose="020F0502020204030204" pitchFamily="34" charset="0"/>
              </a:rPr>
              <a:t>, London: Sage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Reed, M. &amp; Canning, N. (Eds) (2010) </a:t>
            </a:r>
            <a:r>
              <a:rPr lang="en-GB" i="1" dirty="0">
                <a:latin typeface="Calibri" panose="020F0502020204030204" pitchFamily="34" charset="0"/>
              </a:rPr>
              <a:t>Reflective Practice in the Early Years, </a:t>
            </a:r>
            <a:r>
              <a:rPr lang="en-GB" dirty="0">
                <a:latin typeface="Calibri" panose="020F0502020204030204" pitchFamily="34" charset="0"/>
              </a:rPr>
              <a:t>London: Sage</a:t>
            </a:r>
          </a:p>
          <a:p>
            <a:pPr>
              <a:lnSpc>
                <a:spcPct val="90000"/>
              </a:lnSpc>
            </a:pPr>
            <a:r>
              <a:rPr lang="en-GB" dirty="0">
                <a:latin typeface="Calibri" panose="020F0502020204030204" pitchFamily="34" charset="0"/>
              </a:rPr>
              <a:t>Social Care Wales (2019) </a:t>
            </a:r>
            <a:r>
              <a:rPr lang="en-GB" i="1" dirty="0">
                <a:latin typeface="Calibri" panose="020F0502020204030204" pitchFamily="34" charset="0"/>
              </a:rPr>
              <a:t>What we do.</a:t>
            </a:r>
            <a:r>
              <a:rPr lang="en-GB" dirty="0">
                <a:latin typeface="Calibri" panose="020F0502020204030204" pitchFamily="34" charset="0"/>
              </a:rPr>
              <a:t> Available </a:t>
            </a:r>
            <a:r>
              <a:rPr lang="en-GB" dirty="0" err="1">
                <a:latin typeface="Calibri" panose="020F0502020204030204" pitchFamily="34" charset="0"/>
              </a:rPr>
              <a:t>at:https</a:t>
            </a:r>
            <a:r>
              <a:rPr lang="en-GB" dirty="0">
                <a:latin typeface="Calibri" panose="020F0502020204030204" pitchFamily="34" charset="0"/>
              </a:rPr>
              <a:t>://</a:t>
            </a:r>
            <a:r>
              <a:rPr lang="en-GB" dirty="0" err="1">
                <a:latin typeface="Calibri" panose="020F0502020204030204" pitchFamily="34" charset="0"/>
              </a:rPr>
              <a:t>socialcare.wales</a:t>
            </a:r>
            <a:r>
              <a:rPr lang="en-GB" dirty="0">
                <a:latin typeface="Calibri" panose="020F0502020204030204" pitchFamily="34" charset="0"/>
              </a:rPr>
              <a:t>/about/what-we-do#section-33626-anchor (Accessed 15</a:t>
            </a:r>
            <a:r>
              <a:rPr lang="en-GB" baseline="30000" dirty="0">
                <a:latin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</a:rPr>
              <a:t> October 2019).</a:t>
            </a:r>
            <a:endParaRPr lang="en-GB" i="1" dirty="0"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75052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2209</Words>
  <Application>Microsoft Office PowerPoint</Application>
  <PresentationFormat>On-screen Show (4:3)</PresentationFormat>
  <Paragraphs>224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Trebuchet MS</vt:lpstr>
      <vt:lpstr>Wingdings</vt:lpstr>
      <vt:lpstr>Wingdings 2</vt:lpstr>
      <vt:lpstr>Wingdings 3</vt:lpstr>
      <vt:lpstr>Facet</vt:lpstr>
      <vt:lpstr>Introduction to Health and Social Care</vt:lpstr>
      <vt:lpstr>What is Quality?</vt:lpstr>
      <vt:lpstr>What is Quality?</vt:lpstr>
      <vt:lpstr>Definitions of Quality</vt:lpstr>
      <vt:lpstr>Definitions of Quality in HSC</vt:lpstr>
      <vt:lpstr>Definitions of Quality</vt:lpstr>
      <vt:lpstr>Definition of Quality</vt:lpstr>
      <vt:lpstr>Qualities Defining an Outstanding Service</vt:lpstr>
      <vt:lpstr>Discussion What methods can we use internally in an organisation to assess and review quality?  Feedback your responses.</vt:lpstr>
      <vt:lpstr>What are the External and Internal Influences on Quality?</vt:lpstr>
      <vt:lpstr>Who Defines Quality in HSC?</vt:lpstr>
      <vt:lpstr>Key Stakeholders in HSC Services</vt:lpstr>
      <vt:lpstr>Key Stakeholders in HSC Services</vt:lpstr>
      <vt:lpstr>Health Inspectorate Wales (HIW)</vt:lpstr>
      <vt:lpstr>Health Inspectorate Wales (HIW)</vt:lpstr>
      <vt:lpstr>Care Inspectorate Wales</vt:lpstr>
      <vt:lpstr>Services Regulated by CIW</vt:lpstr>
      <vt:lpstr>Services Regulated by CIW</vt:lpstr>
      <vt:lpstr>How CIW carry out their functions</vt:lpstr>
      <vt:lpstr>How CIW carry out their functions</vt:lpstr>
      <vt:lpstr>Social Care Wales</vt:lpstr>
      <vt:lpstr>Social Care Wales</vt:lpstr>
      <vt:lpstr>Useful Links</vt:lpstr>
      <vt:lpstr>Useful Links</vt:lpstr>
      <vt:lpstr>Service User Expectations</vt:lpstr>
      <vt:lpstr>Service User Expectations</vt:lpstr>
      <vt:lpstr>Service User Expectations</vt:lpstr>
      <vt:lpstr>The Importance of Quality Provision</vt:lpstr>
      <vt:lpstr>The Importance of Quality Provision</vt:lpstr>
      <vt:lpstr>What is a quality health and social care service?</vt:lpstr>
      <vt:lpstr>Summary</vt:lpstr>
      <vt:lpstr>Summary</vt:lpstr>
      <vt:lpstr>Summary</vt:lpstr>
      <vt:lpstr>References</vt:lpstr>
      <vt:lpstr>References</vt:lpstr>
    </vt:vector>
  </TitlesOfParts>
  <Company>NPTC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Professional Practice</dc:title>
  <dc:creator>NPTC</dc:creator>
  <cp:lastModifiedBy>Joanna Fender</cp:lastModifiedBy>
  <cp:revision>100</cp:revision>
  <cp:lastPrinted>2017-10-05T06:50:02Z</cp:lastPrinted>
  <dcterms:created xsi:type="dcterms:W3CDTF">2007-08-28T09:11:40Z</dcterms:created>
  <dcterms:modified xsi:type="dcterms:W3CDTF">2024-10-13T19:39:59Z</dcterms:modified>
</cp:coreProperties>
</file>