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Default Extension="gif" ContentType="image/gif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60" r:id="rId2"/>
    <p:sldId id="273" r:id="rId3"/>
    <p:sldId id="274" r:id="rId4"/>
    <p:sldId id="275" r:id="rId5"/>
    <p:sldId id="261" r:id="rId6"/>
    <p:sldId id="266" r:id="rId7"/>
    <p:sldId id="264" r:id="rId8"/>
    <p:sldId id="263" r:id="rId9"/>
    <p:sldId id="265" r:id="rId10"/>
    <p:sldId id="262" r:id="rId11"/>
    <p:sldId id="267" r:id="rId12"/>
    <p:sldId id="268" r:id="rId13"/>
    <p:sldId id="269" r:id="rId14"/>
    <p:sldId id="270" r:id="rId15"/>
    <p:sldId id="271" r:id="rId16"/>
    <p:sldId id="272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290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8AC557-DB37-4626-B66B-A3F47A75A77B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618DD9-78B8-4F52-B8D3-43696C0819D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11877D-0CE6-4A9B-93EE-A695DB32A81C}" type="datetimeFigureOut">
              <a:rPr lang="en-GB" smtClean="0"/>
              <a:pPr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4A2EC-A091-4E32-B968-73BAB36D0CC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815zQsOTWAhUBNhoKHaG3BZUQjRwIBw&amp;url=http%3A%2F%2Fwww.championwp.com%2Fcommercial-underpinning-shoring&amp;psig=AOvVaw3y_0TLqF1VmI_lSyi57hTm&amp;ust=1507667298973032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815zQsOTWAhUBNhoKHaG3BZUQjRwIBw&amp;url=http%3A%2F%2Fwww.championwp.com%2Fcommercial-underpinning-shoring&amp;psig=AOvVaw3y_0TLqF1VmI_lSyi57hTm&amp;ust=1507667298973032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www.google.co.uk/url?sa=i&amp;rct=j&amp;q=&amp;esrc=s&amp;source=images&amp;cd=&amp;cad=rja&amp;uact=8&amp;ved=0ahUKEwjK6MuultLWAhWMWBoKHRHoB2AQjRwIBw&amp;url=https://thestonetrust.org/resource-information/how-to/&amp;psig=AOvVaw1_7Nnf-wJsA5Vl7vutmZnG&amp;ust=1507041765161136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eguPmk9LWAhWQK1AKHRB7DMkQjRwIBw&amp;url=http://www.1stassociated.co.uk/articles/buying-a-purpose-built-modern-flat.asp&amp;psig=AOvVaw1cLwgGMexyENrGFKdhi1-S&amp;ust=1507041080944247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fesconstruction.co.uk/Level%203%20Unit%206/Trad%20and%20Strip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lp5rGntLWAhUIfhoKHUblCq4QjRwIBw&amp;url=http://civilconstructiontips.blogspot.com/2011/06/pad-foundations.html&amp;psig=AOvVaw1cJUaZAIqv4O7zXQWN-_Fu&amp;ust=1507043722617629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hyperlink" Target="https://www.google.co.uk/url?sa=i&amp;rct=j&amp;q=&amp;esrc=s&amp;source=images&amp;cd=&amp;cad=rja&amp;uact=8&amp;ved=0ahUKEwj0n8qDn9LWAhWHtBoKHb8HAxsQjRwIBw&amp;url=http://www.happho.com/criteria-selection-type-foundation/&amp;psig=AOvVaw1cJUaZAIqv4O7zXQWN-_Fu&amp;ust=1507043722617629" TargetMode="External"/><Relationship Id="rId4" Type="http://schemas.openxmlformats.org/officeDocument/2006/relationships/image" Target="../media/image8.gi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Hpd7noNLWAhUIcBoKHWtyBhEQjRwIBw&amp;url=http://www.constructiontermsx.com/raft-foundations-definition/&amp;psig=AOvVaw0xlByg5CvvPk8wstKarFlM&amp;ust=1507044239198744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https://www.google.co.uk/url?sa=i&amp;rct=j&amp;q=&amp;esrc=s&amp;source=images&amp;cd=&amp;cad=rja&amp;uact=8&amp;ved=0ahUKEwibluaHodLWAhWCWhoKHcPjBRYQjRwIBw&amp;url=http://morcon.co.uk/piled-raft-garage-foundation/&amp;psig=AOvVaw0xlByg5CvvPk8wstKarFlM&amp;ust=1507044239198744" TargetMode="Externa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f8N_eo9LWAhWBahoKHT3EAZgQjRwIBw&amp;url=http://houseunderconstruction.com/foundation/what-pile-foundation.html&amp;psig=AOvVaw1o0CHkwqAI5yZght6T73jn&amp;ust=1507044824252355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_ye6hpdLWAhVFtBoKHUHWBXoQjRwIBw&amp;url=https://www.youtube.com/watch?v=Kx7H1YJT44s&amp;psig=AOvVaw2N_ejOM6Bq3StFuMFaOggf&amp;ust=1507045776985091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Qkv6wptLWAhXIlxoKHagxBpYQjRwIBw&amp;url=http://www.abgc.me/&amp;psig=AOvVaw0po2AdL1zIm5Gi6BYqO0dO&amp;ust=1507045870847854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FtYD5p9LWAhVClxoKHS_mA6kQjRwIBw&amp;url=http://www.archiexpo.com/prod/roger-bullivant-ltd/product-70177-580874.html&amp;psig=AOvVaw0li0x91V5Zx9up3NtpK_Kx&amp;ust=1507046291112081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https://www.google.co.uk/url?sa=i&amp;rct=j&amp;q=&amp;esrc=s&amp;source=images&amp;cd=&amp;cad=rja&amp;uact=8&amp;ved=0ahUKEwjezeKoqNLWAhUC1RoKHcBpADMQjRwIBw&amp;url=http://www.hulcher.com/contractor-services/engineering-maintenance-of-way/pile-driving-vibratory-hammer.asp&amp;psig=AOvVaw0li0x91V5Zx9up3NtpK_Kx&amp;ust=1507046291112081" TargetMode="Externa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857356" y="2857496"/>
            <a:ext cx="53285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Foundations and footings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92880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1142984"/>
            <a:ext cx="70723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Foundations and footings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285852" y="428604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714480" y="2428868"/>
            <a:ext cx="5500726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Purpose of a foundation:</a:t>
            </a:r>
          </a:p>
          <a:p>
            <a:r>
              <a:rPr lang="en-GB" sz="3600" dirty="0" smtClean="0"/>
              <a:t>To safely transmit a load of a structure to the soil</a:t>
            </a:r>
            <a:endParaRPr lang="en-GB" sz="3600" dirty="0" smtClean="0"/>
          </a:p>
          <a:p>
            <a:endParaRPr lang="en-GB" sz="4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1142984"/>
            <a:ext cx="70723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Foundations and footings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285852" y="428604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57158" y="2214554"/>
            <a:ext cx="550072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Performance depends upon:</a:t>
            </a:r>
          </a:p>
          <a:p>
            <a:r>
              <a:rPr lang="en-GB" sz="3600" dirty="0" smtClean="0"/>
              <a:t>Strength</a:t>
            </a:r>
          </a:p>
          <a:p>
            <a:r>
              <a:rPr lang="en-GB" sz="3600" dirty="0" smtClean="0"/>
              <a:t>Stability</a:t>
            </a:r>
          </a:p>
          <a:p>
            <a:r>
              <a:rPr lang="en-GB" sz="3600" dirty="0" smtClean="0"/>
              <a:t>Durability</a:t>
            </a:r>
            <a:endParaRPr lang="en-GB" sz="3600" dirty="0" smtClean="0"/>
          </a:p>
          <a:p>
            <a:endParaRPr lang="en-GB" sz="3600" dirty="0" smtClean="0"/>
          </a:p>
        </p:txBody>
      </p:sp>
      <p:sp>
        <p:nvSpPr>
          <p:cNvPr id="2050" name="AutoShape 2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9110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52" name="AutoShape 4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9110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54" name="AutoShape 6" descr="http://www.championwp.com/img/underpinning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857620" y="3143248"/>
            <a:ext cx="4095752" cy="30718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1142984"/>
            <a:ext cx="70723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Foundations and footings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285852" y="428604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14348" y="2000240"/>
            <a:ext cx="72152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Performance depends upon:</a:t>
            </a:r>
          </a:p>
          <a:p>
            <a:r>
              <a:rPr lang="en-GB" sz="3600" b="1" dirty="0" smtClean="0"/>
              <a:t>Strength</a:t>
            </a:r>
            <a:r>
              <a:rPr lang="en-GB" sz="3600" dirty="0" smtClean="0"/>
              <a:t> = the ability to carry a load</a:t>
            </a:r>
          </a:p>
          <a:p>
            <a:r>
              <a:rPr lang="en-GB" sz="3600" b="1" dirty="0" smtClean="0"/>
              <a:t>Stability</a:t>
            </a:r>
            <a:r>
              <a:rPr lang="en-GB" sz="3600" dirty="0" smtClean="0"/>
              <a:t> = the ability to resist excessive movement</a:t>
            </a:r>
          </a:p>
          <a:p>
            <a:r>
              <a:rPr lang="en-GB" sz="3600" b="1" dirty="0" smtClean="0"/>
              <a:t>Durability</a:t>
            </a:r>
            <a:r>
              <a:rPr lang="en-GB" sz="3600" dirty="0" smtClean="0"/>
              <a:t> = the ability to last over time: if foundations fail everything fails</a:t>
            </a:r>
            <a:endParaRPr lang="en-GB" sz="3600" dirty="0" smtClean="0"/>
          </a:p>
          <a:p>
            <a:endParaRPr lang="en-GB" sz="3600" dirty="0" smtClean="0"/>
          </a:p>
        </p:txBody>
      </p:sp>
      <p:sp>
        <p:nvSpPr>
          <p:cNvPr id="2050" name="AutoShape 2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9110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052" name="AutoShape 4" descr="Related image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4991100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071538" y="1142984"/>
            <a:ext cx="707236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Foundations and footings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285852" y="428604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714480" y="2071678"/>
            <a:ext cx="478634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Stepped</a:t>
            </a:r>
          </a:p>
          <a:p>
            <a:r>
              <a:rPr lang="en-GB" sz="4400" dirty="0" smtClean="0"/>
              <a:t>Strip</a:t>
            </a:r>
          </a:p>
          <a:p>
            <a:r>
              <a:rPr lang="en-GB" sz="4400" dirty="0" smtClean="0"/>
              <a:t>Trench fill</a:t>
            </a:r>
          </a:p>
          <a:p>
            <a:r>
              <a:rPr lang="en-GB" sz="4400" dirty="0" smtClean="0"/>
              <a:t>Pad</a:t>
            </a:r>
          </a:p>
          <a:p>
            <a:r>
              <a:rPr lang="en-GB" sz="4400" dirty="0" smtClean="0"/>
              <a:t>Raft</a:t>
            </a:r>
          </a:p>
          <a:p>
            <a:r>
              <a:rPr lang="en-GB" sz="4400" dirty="0" smtClean="0"/>
              <a:t>Piles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857356" y="1571612"/>
            <a:ext cx="55721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Traditional Footings</a:t>
            </a:r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3"/>
          <a:srcRect l="67706" t="13835"/>
          <a:stretch>
            <a:fillRect/>
          </a:stretch>
        </p:blipFill>
        <p:spPr bwMode="auto">
          <a:xfrm>
            <a:off x="3714743" y="2786058"/>
            <a:ext cx="4153241" cy="32335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652" name="Picture 4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r="48980" b="848"/>
          <a:stretch>
            <a:fillRect/>
          </a:stretch>
        </p:blipFill>
        <p:spPr bwMode="auto">
          <a:xfrm>
            <a:off x="571472" y="2643182"/>
            <a:ext cx="3297130" cy="3214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143504" y="1857364"/>
            <a:ext cx="34290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Stepped brick Footings</a:t>
            </a:r>
          </a:p>
        </p:txBody>
      </p:sp>
      <p:pic>
        <p:nvPicPr>
          <p:cNvPr id="5122" name="Picture 2" descr="Image result for strip found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t="17460" r="10473" b="11111"/>
          <a:stretch>
            <a:fillRect/>
          </a:stretch>
        </p:blipFill>
        <p:spPr bwMode="auto">
          <a:xfrm>
            <a:off x="511870" y="2071678"/>
            <a:ext cx="4274444" cy="32147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143504" y="1857364"/>
            <a:ext cx="34290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Strip Foundations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/>
          <a:srcRect t="2025" r="53476"/>
          <a:stretch>
            <a:fillRect/>
          </a:stretch>
        </p:blipFill>
        <p:spPr bwMode="auto">
          <a:xfrm>
            <a:off x="642910" y="1714488"/>
            <a:ext cx="3824285" cy="43767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000232" y="1214422"/>
            <a:ext cx="635798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Strip Foundations</a:t>
            </a:r>
          </a:p>
        </p:txBody>
      </p:sp>
      <p:pic>
        <p:nvPicPr>
          <p:cNvPr id="7170" name="Picture 2" descr="Image result for strip found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428868"/>
            <a:ext cx="561022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5143504" y="1857364"/>
            <a:ext cx="3429024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Trench Fill – Deep Strip Foundations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 l="49131" t="2025"/>
          <a:stretch>
            <a:fillRect/>
          </a:stretch>
        </p:blipFill>
        <p:spPr bwMode="auto">
          <a:xfrm>
            <a:off x="571472" y="1571612"/>
            <a:ext cx="4643470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285852" y="1285860"/>
            <a:ext cx="628654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/>
              <a:t>Pad Foundations</a:t>
            </a:r>
          </a:p>
        </p:txBody>
      </p:sp>
      <p:pic>
        <p:nvPicPr>
          <p:cNvPr id="3077" name="Picture 5" descr="Image result for pad foundati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2071678"/>
            <a:ext cx="3714776" cy="4286280"/>
          </a:xfrm>
          <a:prstGeom prst="rect">
            <a:avLst/>
          </a:prstGeom>
          <a:noFill/>
        </p:spPr>
      </p:pic>
      <p:pic>
        <p:nvPicPr>
          <p:cNvPr id="30722" name="Picture 2" descr="Image result for pad foundation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619136" y="2500306"/>
            <a:ext cx="4279068" cy="320517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785786" y="1142984"/>
            <a:ext cx="3429024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Raft Foundations</a:t>
            </a:r>
          </a:p>
        </p:txBody>
      </p:sp>
      <p:pic>
        <p:nvPicPr>
          <p:cNvPr id="32770" name="Picture 2" descr="Image result for raft foundatio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-172" b="10869"/>
          <a:stretch>
            <a:fillRect/>
          </a:stretch>
        </p:blipFill>
        <p:spPr bwMode="auto">
          <a:xfrm>
            <a:off x="714347" y="2428868"/>
            <a:ext cx="3397661" cy="3571900"/>
          </a:xfrm>
          <a:prstGeom prst="rect">
            <a:avLst/>
          </a:prstGeom>
          <a:noFill/>
        </p:spPr>
      </p:pic>
      <p:pic>
        <p:nvPicPr>
          <p:cNvPr id="32772" name="Picture 4" descr="Image result for raft foundation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r="19847" b="763"/>
          <a:stretch>
            <a:fillRect/>
          </a:stretch>
        </p:blipFill>
        <p:spPr bwMode="auto">
          <a:xfrm>
            <a:off x="4572000" y="1714488"/>
            <a:ext cx="4000528" cy="37147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071670" y="1428736"/>
            <a:ext cx="6858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Pile Foundations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57818" y="2214554"/>
            <a:ext cx="3214710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Short bored piles</a:t>
            </a:r>
          </a:p>
          <a:p>
            <a:r>
              <a:rPr lang="en-GB" sz="3200" dirty="0" smtClean="0"/>
              <a:t>Reinforced or unreinforced</a:t>
            </a:r>
          </a:p>
          <a:p>
            <a:r>
              <a:rPr lang="en-GB" sz="3200" dirty="0" err="1" smtClean="0"/>
              <a:t>Unsleeved</a:t>
            </a:r>
            <a:endParaRPr lang="en-GB" sz="3200" dirty="0" smtClean="0"/>
          </a:p>
          <a:p>
            <a:r>
              <a:rPr lang="en-GB" sz="3200" i="1" dirty="0" smtClean="0"/>
              <a:t>Friction piles</a:t>
            </a:r>
          </a:p>
        </p:txBody>
      </p:sp>
      <p:pic>
        <p:nvPicPr>
          <p:cNvPr id="34818" name="Picture 2" descr="Image result for pile found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10" y="3429000"/>
            <a:ext cx="4076700" cy="31242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071670" y="1428736"/>
            <a:ext cx="6858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Pile Foundations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857356" y="2214554"/>
            <a:ext cx="65008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Screw piles </a:t>
            </a:r>
            <a:r>
              <a:rPr lang="en-GB" sz="3200" i="1" dirty="0" smtClean="0"/>
              <a:t>Friction piles</a:t>
            </a:r>
          </a:p>
        </p:txBody>
      </p:sp>
      <p:pic>
        <p:nvPicPr>
          <p:cNvPr id="38914" name="Picture 2" descr="Image result for screw pile found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786058"/>
            <a:ext cx="66579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071670" y="1428736"/>
            <a:ext cx="6858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Pile Foundations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57818" y="2214554"/>
            <a:ext cx="335758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Deep bored piles</a:t>
            </a:r>
          </a:p>
          <a:p>
            <a:r>
              <a:rPr lang="en-GB" sz="3200" dirty="0" smtClean="0"/>
              <a:t>Reinforced and</a:t>
            </a:r>
          </a:p>
          <a:p>
            <a:r>
              <a:rPr lang="en-GB" sz="3200" dirty="0" smtClean="0"/>
              <a:t>sleeved</a:t>
            </a:r>
          </a:p>
          <a:p>
            <a:r>
              <a:rPr lang="en-GB" sz="3200" i="1" dirty="0" smtClean="0"/>
              <a:t>End bearing piles</a:t>
            </a:r>
          </a:p>
        </p:txBody>
      </p:sp>
      <p:pic>
        <p:nvPicPr>
          <p:cNvPr id="36866" name="Picture 2" descr="Image result for deep bored pile foundation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23400" t="19084" r="6403" b="16030"/>
          <a:stretch>
            <a:fillRect/>
          </a:stretch>
        </p:blipFill>
        <p:spPr bwMode="auto">
          <a:xfrm>
            <a:off x="161754" y="2571744"/>
            <a:ext cx="4910312" cy="36433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1285852" y="500042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2071670" y="1428736"/>
            <a:ext cx="6858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/>
              <a:t>Pile Foundations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57818" y="2214554"/>
            <a:ext cx="335758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Driven piles</a:t>
            </a:r>
          </a:p>
          <a:p>
            <a:r>
              <a:rPr lang="en-GB" sz="3200" dirty="0" smtClean="0"/>
              <a:t>Precast reinforced concrete, tubular or </a:t>
            </a:r>
            <a:r>
              <a:rPr lang="en-GB" sz="3200" dirty="0" smtClean="0">
                <a:latin typeface="Century" pitchFamily="18" charset="0"/>
              </a:rPr>
              <a:t>I</a:t>
            </a:r>
            <a:r>
              <a:rPr lang="en-GB" sz="3200" dirty="0" smtClean="0"/>
              <a:t> section steel</a:t>
            </a:r>
          </a:p>
          <a:p>
            <a:r>
              <a:rPr lang="en-GB" sz="3200" i="1" dirty="0" smtClean="0"/>
              <a:t>End bearing and friction piles</a:t>
            </a:r>
          </a:p>
        </p:txBody>
      </p:sp>
      <p:pic>
        <p:nvPicPr>
          <p:cNvPr id="4096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143116"/>
            <a:ext cx="2381250" cy="3476626"/>
          </a:xfrm>
          <a:prstGeom prst="rect">
            <a:avLst/>
          </a:prstGeom>
          <a:noFill/>
        </p:spPr>
      </p:pic>
      <p:pic>
        <p:nvPicPr>
          <p:cNvPr id="40964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34352" r="14121"/>
          <a:stretch>
            <a:fillRect/>
          </a:stretch>
        </p:blipFill>
        <p:spPr bwMode="auto">
          <a:xfrm>
            <a:off x="2857488" y="2714620"/>
            <a:ext cx="2571768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209</Words>
  <Application>Microsoft Office PowerPoint</Application>
  <PresentationFormat>On-screen Show (4:3)</PresentationFormat>
  <Paragraphs>77</Paragraphs>
  <Slides>16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</vt:vector>
  </TitlesOfParts>
  <Company>Carmarthenshire County Council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thduxbury</dc:creator>
  <cp:lastModifiedBy>Tom</cp:lastModifiedBy>
  <cp:revision>39</cp:revision>
  <dcterms:created xsi:type="dcterms:W3CDTF">2014-12-11T12:27:58Z</dcterms:created>
  <dcterms:modified xsi:type="dcterms:W3CDTF">2017-10-09T20:34:48Z</dcterms:modified>
</cp:coreProperties>
</file>