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3" r:id="rId7"/>
    <p:sldId id="261" r:id="rId8"/>
    <p:sldId id="262"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443"/>
    <p:restoredTop sz="94637"/>
  </p:normalViewPr>
  <p:slideViewPr>
    <p:cSldViewPr snapToGrid="0">
      <p:cViewPr varScale="1">
        <p:scale>
          <a:sx n="86" d="100"/>
          <a:sy n="86" d="100"/>
        </p:scale>
        <p:origin x="248"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42FC9-33D9-5056-0473-F5BE721548E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B6814DC-504B-D646-D560-EFC3AA3526D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0B60AE3-5FA3-BD58-2BAB-B7D69111DEAA}"/>
              </a:ext>
            </a:extLst>
          </p:cNvPr>
          <p:cNvSpPr>
            <a:spLocks noGrp="1"/>
          </p:cNvSpPr>
          <p:nvPr>
            <p:ph type="dt" sz="half" idx="10"/>
          </p:nvPr>
        </p:nvSpPr>
        <p:spPr/>
        <p:txBody>
          <a:bodyPr/>
          <a:lstStyle/>
          <a:p>
            <a:fld id="{835BD4EF-21D4-194C-862B-A6C78D1FF7A3}" type="datetimeFigureOut">
              <a:rPr lang="en-US" smtClean="0"/>
              <a:t>10/15/23</a:t>
            </a:fld>
            <a:endParaRPr lang="en-US"/>
          </a:p>
        </p:txBody>
      </p:sp>
      <p:sp>
        <p:nvSpPr>
          <p:cNvPr id="5" name="Footer Placeholder 4">
            <a:extLst>
              <a:ext uri="{FF2B5EF4-FFF2-40B4-BE49-F238E27FC236}">
                <a16:creationId xmlns:a16="http://schemas.microsoft.com/office/drawing/2014/main" id="{9631F971-E45E-6852-8031-EFF2D77F4C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B9F6C7-0F87-E3F7-73F0-34E8E0BF66F3}"/>
              </a:ext>
            </a:extLst>
          </p:cNvPr>
          <p:cNvSpPr>
            <a:spLocks noGrp="1"/>
          </p:cNvSpPr>
          <p:nvPr>
            <p:ph type="sldNum" sz="quarter" idx="12"/>
          </p:nvPr>
        </p:nvSpPr>
        <p:spPr/>
        <p:txBody>
          <a:bodyPr/>
          <a:lstStyle/>
          <a:p>
            <a:fld id="{42EC49FA-307B-1D4D-A6F4-855204B04DFA}" type="slidenum">
              <a:rPr lang="en-US" smtClean="0"/>
              <a:t>‹#›</a:t>
            </a:fld>
            <a:endParaRPr lang="en-US"/>
          </a:p>
        </p:txBody>
      </p:sp>
    </p:spTree>
    <p:extLst>
      <p:ext uri="{BB962C8B-B14F-4D97-AF65-F5344CB8AC3E}">
        <p14:creationId xmlns:p14="http://schemas.microsoft.com/office/powerpoint/2010/main" val="17652524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849FB-381B-63F9-24FA-FCA91826E27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B810DF1-42FC-A5FB-6BC0-32753291751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B89336A-E36C-7229-B67D-958626A9ECD8}"/>
              </a:ext>
            </a:extLst>
          </p:cNvPr>
          <p:cNvSpPr>
            <a:spLocks noGrp="1"/>
          </p:cNvSpPr>
          <p:nvPr>
            <p:ph type="dt" sz="half" idx="10"/>
          </p:nvPr>
        </p:nvSpPr>
        <p:spPr/>
        <p:txBody>
          <a:bodyPr/>
          <a:lstStyle/>
          <a:p>
            <a:fld id="{835BD4EF-21D4-194C-862B-A6C78D1FF7A3}" type="datetimeFigureOut">
              <a:rPr lang="en-US" smtClean="0"/>
              <a:t>10/15/23</a:t>
            </a:fld>
            <a:endParaRPr lang="en-US"/>
          </a:p>
        </p:txBody>
      </p:sp>
      <p:sp>
        <p:nvSpPr>
          <p:cNvPr id="5" name="Footer Placeholder 4">
            <a:extLst>
              <a:ext uri="{FF2B5EF4-FFF2-40B4-BE49-F238E27FC236}">
                <a16:creationId xmlns:a16="http://schemas.microsoft.com/office/drawing/2014/main" id="{F971806F-F6E9-B51B-8B8B-4D362471B8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2F3401-5D7A-8164-464E-0695EFE0382F}"/>
              </a:ext>
            </a:extLst>
          </p:cNvPr>
          <p:cNvSpPr>
            <a:spLocks noGrp="1"/>
          </p:cNvSpPr>
          <p:nvPr>
            <p:ph type="sldNum" sz="quarter" idx="12"/>
          </p:nvPr>
        </p:nvSpPr>
        <p:spPr/>
        <p:txBody>
          <a:bodyPr/>
          <a:lstStyle/>
          <a:p>
            <a:fld id="{42EC49FA-307B-1D4D-A6F4-855204B04DFA}" type="slidenum">
              <a:rPr lang="en-US" smtClean="0"/>
              <a:t>‹#›</a:t>
            </a:fld>
            <a:endParaRPr lang="en-US"/>
          </a:p>
        </p:txBody>
      </p:sp>
    </p:spTree>
    <p:extLst>
      <p:ext uri="{BB962C8B-B14F-4D97-AF65-F5344CB8AC3E}">
        <p14:creationId xmlns:p14="http://schemas.microsoft.com/office/powerpoint/2010/main" val="30259385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A0D67-85B8-5A29-9220-AB70E32E2C0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1E2D01B-7EFC-2F78-44A9-E5E1168BE7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AE2AE9C-1F96-96CA-3349-DA1E92A82508}"/>
              </a:ext>
            </a:extLst>
          </p:cNvPr>
          <p:cNvSpPr>
            <a:spLocks noGrp="1"/>
          </p:cNvSpPr>
          <p:nvPr>
            <p:ph type="dt" sz="half" idx="10"/>
          </p:nvPr>
        </p:nvSpPr>
        <p:spPr/>
        <p:txBody>
          <a:bodyPr/>
          <a:lstStyle/>
          <a:p>
            <a:fld id="{835BD4EF-21D4-194C-862B-A6C78D1FF7A3}" type="datetimeFigureOut">
              <a:rPr lang="en-US" smtClean="0"/>
              <a:t>10/15/23</a:t>
            </a:fld>
            <a:endParaRPr lang="en-US"/>
          </a:p>
        </p:txBody>
      </p:sp>
      <p:sp>
        <p:nvSpPr>
          <p:cNvPr id="5" name="Footer Placeholder 4">
            <a:extLst>
              <a:ext uri="{FF2B5EF4-FFF2-40B4-BE49-F238E27FC236}">
                <a16:creationId xmlns:a16="http://schemas.microsoft.com/office/drawing/2014/main" id="{7303F9F1-6170-00A9-960B-A7166DED27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117754-7205-4F29-13DB-580109E153D2}"/>
              </a:ext>
            </a:extLst>
          </p:cNvPr>
          <p:cNvSpPr>
            <a:spLocks noGrp="1"/>
          </p:cNvSpPr>
          <p:nvPr>
            <p:ph type="sldNum" sz="quarter" idx="12"/>
          </p:nvPr>
        </p:nvSpPr>
        <p:spPr/>
        <p:txBody>
          <a:bodyPr/>
          <a:lstStyle/>
          <a:p>
            <a:fld id="{42EC49FA-307B-1D4D-A6F4-855204B04DFA}" type="slidenum">
              <a:rPr lang="en-US" smtClean="0"/>
              <a:t>‹#›</a:t>
            </a:fld>
            <a:endParaRPr lang="en-US"/>
          </a:p>
        </p:txBody>
      </p:sp>
    </p:spTree>
    <p:extLst>
      <p:ext uri="{BB962C8B-B14F-4D97-AF65-F5344CB8AC3E}">
        <p14:creationId xmlns:p14="http://schemas.microsoft.com/office/powerpoint/2010/main" val="4468472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E8E0C-5CBC-C1F6-E63C-2CF33805C78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A32184D-6802-AD15-7C0C-F391EBE4F8E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CC9A6D1-E6A9-D2B2-880E-2CDF7341418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2289757-15BB-8466-2F28-990B1B2D2DDA}"/>
              </a:ext>
            </a:extLst>
          </p:cNvPr>
          <p:cNvSpPr>
            <a:spLocks noGrp="1"/>
          </p:cNvSpPr>
          <p:nvPr>
            <p:ph type="dt" sz="half" idx="10"/>
          </p:nvPr>
        </p:nvSpPr>
        <p:spPr/>
        <p:txBody>
          <a:bodyPr/>
          <a:lstStyle/>
          <a:p>
            <a:fld id="{835BD4EF-21D4-194C-862B-A6C78D1FF7A3}" type="datetimeFigureOut">
              <a:rPr lang="en-US" smtClean="0"/>
              <a:t>10/15/23</a:t>
            </a:fld>
            <a:endParaRPr lang="en-US"/>
          </a:p>
        </p:txBody>
      </p:sp>
      <p:sp>
        <p:nvSpPr>
          <p:cNvPr id="6" name="Footer Placeholder 5">
            <a:extLst>
              <a:ext uri="{FF2B5EF4-FFF2-40B4-BE49-F238E27FC236}">
                <a16:creationId xmlns:a16="http://schemas.microsoft.com/office/drawing/2014/main" id="{920D1225-4A3D-C957-A2EE-619B3050437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8AF1AE4-4E33-08DF-CF27-EC27E0539FC1}"/>
              </a:ext>
            </a:extLst>
          </p:cNvPr>
          <p:cNvSpPr>
            <a:spLocks noGrp="1"/>
          </p:cNvSpPr>
          <p:nvPr>
            <p:ph type="sldNum" sz="quarter" idx="12"/>
          </p:nvPr>
        </p:nvSpPr>
        <p:spPr/>
        <p:txBody>
          <a:bodyPr/>
          <a:lstStyle/>
          <a:p>
            <a:fld id="{42EC49FA-307B-1D4D-A6F4-855204B04DFA}" type="slidenum">
              <a:rPr lang="en-US" smtClean="0"/>
              <a:t>‹#›</a:t>
            </a:fld>
            <a:endParaRPr lang="en-US"/>
          </a:p>
        </p:txBody>
      </p:sp>
    </p:spTree>
    <p:extLst>
      <p:ext uri="{BB962C8B-B14F-4D97-AF65-F5344CB8AC3E}">
        <p14:creationId xmlns:p14="http://schemas.microsoft.com/office/powerpoint/2010/main" val="18661291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C2911-3882-2CF9-F28A-0C9005B0B2A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9D75D73-920F-E62C-F275-3D29E59F77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F1CEE3F-8788-9468-0F38-06700B478AF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649D89F-FE1C-6518-3ABC-50C36DA82A8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C261D97-063C-F1E1-A461-8777C8C2C6B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0A86A4B-BAE1-20E0-96C2-2A0A63D7FDE9}"/>
              </a:ext>
            </a:extLst>
          </p:cNvPr>
          <p:cNvSpPr>
            <a:spLocks noGrp="1"/>
          </p:cNvSpPr>
          <p:nvPr>
            <p:ph type="dt" sz="half" idx="10"/>
          </p:nvPr>
        </p:nvSpPr>
        <p:spPr/>
        <p:txBody>
          <a:bodyPr/>
          <a:lstStyle/>
          <a:p>
            <a:fld id="{835BD4EF-21D4-194C-862B-A6C78D1FF7A3}" type="datetimeFigureOut">
              <a:rPr lang="en-US" smtClean="0"/>
              <a:t>10/15/23</a:t>
            </a:fld>
            <a:endParaRPr lang="en-US"/>
          </a:p>
        </p:txBody>
      </p:sp>
      <p:sp>
        <p:nvSpPr>
          <p:cNvPr id="8" name="Footer Placeholder 7">
            <a:extLst>
              <a:ext uri="{FF2B5EF4-FFF2-40B4-BE49-F238E27FC236}">
                <a16:creationId xmlns:a16="http://schemas.microsoft.com/office/drawing/2014/main" id="{625DEBEF-871B-221C-F5F8-83EBD6B1969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6FAFF86-F222-573B-DB97-3C445B10FBBF}"/>
              </a:ext>
            </a:extLst>
          </p:cNvPr>
          <p:cNvSpPr>
            <a:spLocks noGrp="1"/>
          </p:cNvSpPr>
          <p:nvPr>
            <p:ph type="sldNum" sz="quarter" idx="12"/>
          </p:nvPr>
        </p:nvSpPr>
        <p:spPr/>
        <p:txBody>
          <a:bodyPr/>
          <a:lstStyle/>
          <a:p>
            <a:fld id="{42EC49FA-307B-1D4D-A6F4-855204B04DFA}" type="slidenum">
              <a:rPr lang="en-US" smtClean="0"/>
              <a:t>‹#›</a:t>
            </a:fld>
            <a:endParaRPr lang="en-US"/>
          </a:p>
        </p:txBody>
      </p:sp>
    </p:spTree>
    <p:extLst>
      <p:ext uri="{BB962C8B-B14F-4D97-AF65-F5344CB8AC3E}">
        <p14:creationId xmlns:p14="http://schemas.microsoft.com/office/powerpoint/2010/main" val="22052771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B403B-0155-AA4B-54BF-2AA0064B38A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7E63745-7787-A77E-2AF3-B8F55F06BCA3}"/>
              </a:ext>
            </a:extLst>
          </p:cNvPr>
          <p:cNvSpPr>
            <a:spLocks noGrp="1"/>
          </p:cNvSpPr>
          <p:nvPr>
            <p:ph type="dt" sz="half" idx="10"/>
          </p:nvPr>
        </p:nvSpPr>
        <p:spPr/>
        <p:txBody>
          <a:bodyPr/>
          <a:lstStyle/>
          <a:p>
            <a:fld id="{835BD4EF-21D4-194C-862B-A6C78D1FF7A3}" type="datetimeFigureOut">
              <a:rPr lang="en-US" smtClean="0"/>
              <a:t>10/15/23</a:t>
            </a:fld>
            <a:endParaRPr lang="en-US"/>
          </a:p>
        </p:txBody>
      </p:sp>
      <p:sp>
        <p:nvSpPr>
          <p:cNvPr id="4" name="Footer Placeholder 3">
            <a:extLst>
              <a:ext uri="{FF2B5EF4-FFF2-40B4-BE49-F238E27FC236}">
                <a16:creationId xmlns:a16="http://schemas.microsoft.com/office/drawing/2014/main" id="{BDE334CD-17BD-649C-A672-7E4305FDEAB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E600CD8-0B7B-AB99-3CCE-44992B890F1A}"/>
              </a:ext>
            </a:extLst>
          </p:cNvPr>
          <p:cNvSpPr>
            <a:spLocks noGrp="1"/>
          </p:cNvSpPr>
          <p:nvPr>
            <p:ph type="sldNum" sz="quarter" idx="12"/>
          </p:nvPr>
        </p:nvSpPr>
        <p:spPr/>
        <p:txBody>
          <a:bodyPr/>
          <a:lstStyle/>
          <a:p>
            <a:fld id="{42EC49FA-307B-1D4D-A6F4-855204B04DFA}" type="slidenum">
              <a:rPr lang="en-US" smtClean="0"/>
              <a:t>‹#›</a:t>
            </a:fld>
            <a:endParaRPr lang="en-US"/>
          </a:p>
        </p:txBody>
      </p:sp>
    </p:spTree>
    <p:extLst>
      <p:ext uri="{BB962C8B-B14F-4D97-AF65-F5344CB8AC3E}">
        <p14:creationId xmlns:p14="http://schemas.microsoft.com/office/powerpoint/2010/main" val="332980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4BDB45-EFA2-1A10-BB57-F437AADB4696}"/>
              </a:ext>
            </a:extLst>
          </p:cNvPr>
          <p:cNvSpPr>
            <a:spLocks noGrp="1"/>
          </p:cNvSpPr>
          <p:nvPr>
            <p:ph type="dt" sz="half" idx="10"/>
          </p:nvPr>
        </p:nvSpPr>
        <p:spPr/>
        <p:txBody>
          <a:bodyPr/>
          <a:lstStyle/>
          <a:p>
            <a:fld id="{835BD4EF-21D4-194C-862B-A6C78D1FF7A3}" type="datetimeFigureOut">
              <a:rPr lang="en-US" smtClean="0"/>
              <a:t>10/15/23</a:t>
            </a:fld>
            <a:endParaRPr lang="en-US"/>
          </a:p>
        </p:txBody>
      </p:sp>
      <p:sp>
        <p:nvSpPr>
          <p:cNvPr id="3" name="Footer Placeholder 2">
            <a:extLst>
              <a:ext uri="{FF2B5EF4-FFF2-40B4-BE49-F238E27FC236}">
                <a16:creationId xmlns:a16="http://schemas.microsoft.com/office/drawing/2014/main" id="{E59E387C-977E-7370-E0BA-F0DC2F90DB9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09230A-64D7-7F46-AAEC-C55B5CB2AFA5}"/>
              </a:ext>
            </a:extLst>
          </p:cNvPr>
          <p:cNvSpPr>
            <a:spLocks noGrp="1"/>
          </p:cNvSpPr>
          <p:nvPr>
            <p:ph type="sldNum" sz="quarter" idx="12"/>
          </p:nvPr>
        </p:nvSpPr>
        <p:spPr/>
        <p:txBody>
          <a:bodyPr/>
          <a:lstStyle/>
          <a:p>
            <a:fld id="{42EC49FA-307B-1D4D-A6F4-855204B04DFA}" type="slidenum">
              <a:rPr lang="en-US" smtClean="0"/>
              <a:t>‹#›</a:t>
            </a:fld>
            <a:endParaRPr lang="en-US"/>
          </a:p>
        </p:txBody>
      </p:sp>
    </p:spTree>
    <p:extLst>
      <p:ext uri="{BB962C8B-B14F-4D97-AF65-F5344CB8AC3E}">
        <p14:creationId xmlns:p14="http://schemas.microsoft.com/office/powerpoint/2010/main" val="7617130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7C83E-F4DA-E3C2-D572-7A572694556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D82EB44-F10E-0ED9-2069-A3555C354C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CBFDFA6-DCC1-FAEF-D6CC-59B4FEE1E2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294398D-B242-6B1D-95D6-0BE1369A037F}"/>
              </a:ext>
            </a:extLst>
          </p:cNvPr>
          <p:cNvSpPr>
            <a:spLocks noGrp="1"/>
          </p:cNvSpPr>
          <p:nvPr>
            <p:ph type="dt" sz="half" idx="10"/>
          </p:nvPr>
        </p:nvSpPr>
        <p:spPr/>
        <p:txBody>
          <a:bodyPr/>
          <a:lstStyle/>
          <a:p>
            <a:fld id="{835BD4EF-21D4-194C-862B-A6C78D1FF7A3}" type="datetimeFigureOut">
              <a:rPr lang="en-US" smtClean="0"/>
              <a:t>10/15/23</a:t>
            </a:fld>
            <a:endParaRPr lang="en-US"/>
          </a:p>
        </p:txBody>
      </p:sp>
      <p:sp>
        <p:nvSpPr>
          <p:cNvPr id="6" name="Footer Placeholder 5">
            <a:extLst>
              <a:ext uri="{FF2B5EF4-FFF2-40B4-BE49-F238E27FC236}">
                <a16:creationId xmlns:a16="http://schemas.microsoft.com/office/drawing/2014/main" id="{09281CDD-9E5E-2FC0-8103-83FD2DF2731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C750B0B-ECCA-E5C0-EF61-6F86CE4F98DC}"/>
              </a:ext>
            </a:extLst>
          </p:cNvPr>
          <p:cNvSpPr>
            <a:spLocks noGrp="1"/>
          </p:cNvSpPr>
          <p:nvPr>
            <p:ph type="sldNum" sz="quarter" idx="12"/>
          </p:nvPr>
        </p:nvSpPr>
        <p:spPr/>
        <p:txBody>
          <a:bodyPr/>
          <a:lstStyle/>
          <a:p>
            <a:fld id="{42EC49FA-307B-1D4D-A6F4-855204B04DFA}" type="slidenum">
              <a:rPr lang="en-US" smtClean="0"/>
              <a:t>‹#›</a:t>
            </a:fld>
            <a:endParaRPr lang="en-US"/>
          </a:p>
        </p:txBody>
      </p:sp>
    </p:spTree>
    <p:extLst>
      <p:ext uri="{BB962C8B-B14F-4D97-AF65-F5344CB8AC3E}">
        <p14:creationId xmlns:p14="http://schemas.microsoft.com/office/powerpoint/2010/main" val="18851216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EDB5-3AC0-41AC-72C5-C44C9878826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5E8745D-3C69-4809-7CDB-B4C9B41F166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2D9F75F-6B1D-4D75-8C5C-AF63889A4F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AE44100-A11E-DFBF-F56B-8DE3A44BD776}"/>
              </a:ext>
            </a:extLst>
          </p:cNvPr>
          <p:cNvSpPr>
            <a:spLocks noGrp="1"/>
          </p:cNvSpPr>
          <p:nvPr>
            <p:ph type="dt" sz="half" idx="10"/>
          </p:nvPr>
        </p:nvSpPr>
        <p:spPr/>
        <p:txBody>
          <a:bodyPr/>
          <a:lstStyle/>
          <a:p>
            <a:fld id="{835BD4EF-21D4-194C-862B-A6C78D1FF7A3}" type="datetimeFigureOut">
              <a:rPr lang="en-US" smtClean="0"/>
              <a:t>10/15/23</a:t>
            </a:fld>
            <a:endParaRPr lang="en-US"/>
          </a:p>
        </p:txBody>
      </p:sp>
      <p:sp>
        <p:nvSpPr>
          <p:cNvPr id="6" name="Footer Placeholder 5">
            <a:extLst>
              <a:ext uri="{FF2B5EF4-FFF2-40B4-BE49-F238E27FC236}">
                <a16:creationId xmlns:a16="http://schemas.microsoft.com/office/drawing/2014/main" id="{7759973F-7DFC-EAF0-BF27-6D9B1812A36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4D77C1-3CC5-57FD-9563-F4FE7641AF5E}"/>
              </a:ext>
            </a:extLst>
          </p:cNvPr>
          <p:cNvSpPr>
            <a:spLocks noGrp="1"/>
          </p:cNvSpPr>
          <p:nvPr>
            <p:ph type="sldNum" sz="quarter" idx="12"/>
          </p:nvPr>
        </p:nvSpPr>
        <p:spPr/>
        <p:txBody>
          <a:bodyPr/>
          <a:lstStyle/>
          <a:p>
            <a:fld id="{42EC49FA-307B-1D4D-A6F4-855204B04DFA}" type="slidenum">
              <a:rPr lang="en-US" smtClean="0"/>
              <a:t>‹#›</a:t>
            </a:fld>
            <a:endParaRPr lang="en-US"/>
          </a:p>
        </p:txBody>
      </p:sp>
    </p:spTree>
    <p:extLst>
      <p:ext uri="{BB962C8B-B14F-4D97-AF65-F5344CB8AC3E}">
        <p14:creationId xmlns:p14="http://schemas.microsoft.com/office/powerpoint/2010/main" val="39640654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00A84-DA80-BA0E-C8E4-AB203856CB0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024BF23-E5CD-7941-1C94-539B8F8B536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A021735-EED0-44C6-64C9-DAF07A9F8401}"/>
              </a:ext>
            </a:extLst>
          </p:cNvPr>
          <p:cNvSpPr>
            <a:spLocks noGrp="1"/>
          </p:cNvSpPr>
          <p:nvPr>
            <p:ph type="dt" sz="half" idx="10"/>
          </p:nvPr>
        </p:nvSpPr>
        <p:spPr/>
        <p:txBody>
          <a:bodyPr/>
          <a:lstStyle/>
          <a:p>
            <a:fld id="{835BD4EF-21D4-194C-862B-A6C78D1FF7A3}" type="datetimeFigureOut">
              <a:rPr lang="en-US" smtClean="0"/>
              <a:t>10/15/23</a:t>
            </a:fld>
            <a:endParaRPr lang="en-US"/>
          </a:p>
        </p:txBody>
      </p:sp>
      <p:sp>
        <p:nvSpPr>
          <p:cNvPr id="5" name="Footer Placeholder 4">
            <a:extLst>
              <a:ext uri="{FF2B5EF4-FFF2-40B4-BE49-F238E27FC236}">
                <a16:creationId xmlns:a16="http://schemas.microsoft.com/office/drawing/2014/main" id="{E2DF3A01-BF30-E7DD-57DF-C6F1379947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84FB7E-A261-7A52-2C84-A3FA14B9E23D}"/>
              </a:ext>
            </a:extLst>
          </p:cNvPr>
          <p:cNvSpPr>
            <a:spLocks noGrp="1"/>
          </p:cNvSpPr>
          <p:nvPr>
            <p:ph type="sldNum" sz="quarter" idx="12"/>
          </p:nvPr>
        </p:nvSpPr>
        <p:spPr/>
        <p:txBody>
          <a:bodyPr/>
          <a:lstStyle/>
          <a:p>
            <a:fld id="{42EC49FA-307B-1D4D-A6F4-855204B04DFA}" type="slidenum">
              <a:rPr lang="en-US" smtClean="0"/>
              <a:t>‹#›</a:t>
            </a:fld>
            <a:endParaRPr lang="en-US"/>
          </a:p>
        </p:txBody>
      </p:sp>
    </p:spTree>
    <p:extLst>
      <p:ext uri="{BB962C8B-B14F-4D97-AF65-F5344CB8AC3E}">
        <p14:creationId xmlns:p14="http://schemas.microsoft.com/office/powerpoint/2010/main" val="924264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7AFBFC4-11D6-EDD1-F8AB-E9F538F65F7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42982B9-266B-67C1-752A-A13889E43DF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1364E-E5B8-CD0D-9D23-AD8FB6C02FF0}"/>
              </a:ext>
            </a:extLst>
          </p:cNvPr>
          <p:cNvSpPr>
            <a:spLocks noGrp="1"/>
          </p:cNvSpPr>
          <p:nvPr>
            <p:ph type="dt" sz="half" idx="10"/>
          </p:nvPr>
        </p:nvSpPr>
        <p:spPr/>
        <p:txBody>
          <a:bodyPr/>
          <a:lstStyle/>
          <a:p>
            <a:fld id="{835BD4EF-21D4-194C-862B-A6C78D1FF7A3}" type="datetimeFigureOut">
              <a:rPr lang="en-US" smtClean="0"/>
              <a:t>10/15/23</a:t>
            </a:fld>
            <a:endParaRPr lang="en-US"/>
          </a:p>
        </p:txBody>
      </p:sp>
      <p:sp>
        <p:nvSpPr>
          <p:cNvPr id="5" name="Footer Placeholder 4">
            <a:extLst>
              <a:ext uri="{FF2B5EF4-FFF2-40B4-BE49-F238E27FC236}">
                <a16:creationId xmlns:a16="http://schemas.microsoft.com/office/drawing/2014/main" id="{5D85775B-3621-CC5F-3786-76B753CF17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2BBB6E-36F4-0C0A-5004-287FFCCBDFB3}"/>
              </a:ext>
            </a:extLst>
          </p:cNvPr>
          <p:cNvSpPr>
            <a:spLocks noGrp="1"/>
          </p:cNvSpPr>
          <p:nvPr>
            <p:ph type="sldNum" sz="quarter" idx="12"/>
          </p:nvPr>
        </p:nvSpPr>
        <p:spPr/>
        <p:txBody>
          <a:bodyPr/>
          <a:lstStyle/>
          <a:p>
            <a:fld id="{42EC49FA-307B-1D4D-A6F4-855204B04DFA}" type="slidenum">
              <a:rPr lang="en-US" smtClean="0"/>
              <a:t>‹#›</a:t>
            </a:fld>
            <a:endParaRPr lang="en-US"/>
          </a:p>
        </p:txBody>
      </p:sp>
    </p:spTree>
    <p:extLst>
      <p:ext uri="{BB962C8B-B14F-4D97-AF65-F5344CB8AC3E}">
        <p14:creationId xmlns:p14="http://schemas.microsoft.com/office/powerpoint/2010/main" val="2415861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1E90C6-FE84-EC8B-D128-FF15B3A143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4584A51-039D-A3B2-10D4-C4C05FEB248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6AA1265-C91B-C5E2-7944-E2B8F598FF5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5BD4EF-21D4-194C-862B-A6C78D1FF7A3}" type="datetimeFigureOut">
              <a:rPr lang="en-US" smtClean="0"/>
              <a:t>10/15/23</a:t>
            </a:fld>
            <a:endParaRPr lang="en-US"/>
          </a:p>
        </p:txBody>
      </p:sp>
      <p:sp>
        <p:nvSpPr>
          <p:cNvPr id="5" name="Footer Placeholder 4">
            <a:extLst>
              <a:ext uri="{FF2B5EF4-FFF2-40B4-BE49-F238E27FC236}">
                <a16:creationId xmlns:a16="http://schemas.microsoft.com/office/drawing/2014/main" id="{31F7B19B-8352-FB90-85C6-64F6313F6C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CA3C18E-85E4-36D0-6B0C-19248FF87C7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EC49FA-307B-1D4D-A6F4-855204B04DFA}" type="slidenum">
              <a:rPr lang="en-US" smtClean="0"/>
              <a:t>‹#›</a:t>
            </a:fld>
            <a:endParaRPr lang="en-US"/>
          </a:p>
        </p:txBody>
      </p:sp>
    </p:spTree>
    <p:extLst>
      <p:ext uri="{BB962C8B-B14F-4D97-AF65-F5344CB8AC3E}">
        <p14:creationId xmlns:p14="http://schemas.microsoft.com/office/powerpoint/2010/main" val="4399522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6E509-CFF5-08C0-A27A-38CB3A43170B}"/>
              </a:ext>
            </a:extLst>
          </p:cNvPr>
          <p:cNvSpPr>
            <a:spLocks noGrp="1"/>
          </p:cNvSpPr>
          <p:nvPr>
            <p:ph type="ctrTitle"/>
          </p:nvPr>
        </p:nvSpPr>
        <p:spPr>
          <a:xfrm>
            <a:off x="1524000" y="659567"/>
            <a:ext cx="9144000" cy="1229414"/>
          </a:xfrm>
        </p:spPr>
        <p:txBody>
          <a:bodyPr/>
          <a:lstStyle/>
          <a:p>
            <a:r>
              <a:rPr lang="en-US" u="sng" dirty="0"/>
              <a:t>Memory</a:t>
            </a:r>
          </a:p>
        </p:txBody>
      </p:sp>
      <p:sp>
        <p:nvSpPr>
          <p:cNvPr id="5" name="TextBox 4">
            <a:extLst>
              <a:ext uri="{FF2B5EF4-FFF2-40B4-BE49-F238E27FC236}">
                <a16:creationId xmlns:a16="http://schemas.microsoft.com/office/drawing/2014/main" id="{D988DEDF-6EC3-EA2B-B756-E6A2B0824821}"/>
              </a:ext>
            </a:extLst>
          </p:cNvPr>
          <p:cNvSpPr txBox="1"/>
          <p:nvPr/>
        </p:nvSpPr>
        <p:spPr>
          <a:xfrm>
            <a:off x="939800" y="2419450"/>
            <a:ext cx="10312400" cy="3163238"/>
          </a:xfrm>
          <a:prstGeom prst="rect">
            <a:avLst/>
          </a:prstGeom>
          <a:noFill/>
        </p:spPr>
        <p:txBody>
          <a:bodyPr wrap="square" rtlCol="0">
            <a:spAutoFit/>
          </a:bodyPr>
          <a:lstStyle/>
          <a:p>
            <a:pPr>
              <a:lnSpc>
                <a:spcPct val="107000"/>
              </a:lnSpc>
              <a:spcAft>
                <a:spcPts val="800"/>
              </a:spcAft>
            </a:pPr>
            <a:endParaRPr lang="en-GB" b="1" kern="100" dirty="0">
              <a:latin typeface="Comic Sans MS" panose="030F0902030302020204" pitchFamily="66"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r>
              <a:rPr lang="en-GB" sz="1600" kern="100" dirty="0">
                <a:effectLst/>
                <a:ea typeface="Calibri" panose="020F0502020204030204" pitchFamily="34" charset="0"/>
                <a:cs typeface="Times New Roman" panose="02020603050405020304" pitchFamily="18" charset="0"/>
              </a:rPr>
              <a:t>Every week we brought in objects that were linked with the theme of the practical.</a:t>
            </a:r>
          </a:p>
          <a:p>
            <a:pPr marL="342900" indent="-342900">
              <a:lnSpc>
                <a:spcPct val="107000"/>
              </a:lnSpc>
              <a:spcAft>
                <a:spcPts val="800"/>
              </a:spcAft>
              <a:buFont typeface="Arial" panose="020B0604020202020204" pitchFamily="34" charset="0"/>
              <a:buChar char="•"/>
            </a:pPr>
            <a:r>
              <a:rPr lang="en-GB" sz="1600" kern="100" dirty="0">
                <a:ea typeface="Calibri" panose="020F0502020204030204" pitchFamily="34" charset="0"/>
                <a:cs typeface="Times New Roman" panose="02020603050405020304" pitchFamily="18" charset="0"/>
              </a:rPr>
              <a:t>For example, one of those themes </a:t>
            </a:r>
            <a:r>
              <a:rPr lang="en-GB" sz="1600" kern="100" dirty="0">
                <a:effectLst/>
                <a:ea typeface="Calibri" panose="020F0502020204030204" pitchFamily="34" charset="0"/>
                <a:cs typeface="Times New Roman" panose="02020603050405020304" pitchFamily="18" charset="0"/>
              </a:rPr>
              <a:t>is Memory and I am going to talk about how objects can bring to mind a specific memory.</a:t>
            </a:r>
          </a:p>
          <a:p>
            <a:pPr marL="342900" indent="-342900">
              <a:lnSpc>
                <a:spcPct val="107000"/>
              </a:lnSpc>
              <a:spcAft>
                <a:spcPts val="800"/>
              </a:spcAft>
              <a:buFont typeface="Arial" panose="020B0604020202020204" pitchFamily="34" charset="0"/>
              <a:buChar char="•"/>
            </a:pPr>
            <a:r>
              <a:rPr lang="en-GB" sz="1600" kern="100" dirty="0">
                <a:effectLst/>
                <a:ea typeface="Calibri" panose="020F0502020204030204" pitchFamily="34" charset="0"/>
                <a:cs typeface="Times New Roman" panose="02020603050405020304" pitchFamily="18" charset="0"/>
              </a:rPr>
              <a:t>During our discussions, we have debated many methods for effective recording – voice recording, writing people’s comments in script form etc. </a:t>
            </a:r>
          </a:p>
          <a:p>
            <a:pPr marL="342900" indent="-342900">
              <a:lnSpc>
                <a:spcPct val="107000"/>
              </a:lnSpc>
              <a:spcAft>
                <a:spcPts val="800"/>
              </a:spcAft>
              <a:buFont typeface="Arial" panose="020B0604020202020204" pitchFamily="34" charset="0"/>
              <a:buChar char="•"/>
            </a:pPr>
            <a:r>
              <a:rPr lang="en-GB" sz="1600" kern="100" dirty="0">
                <a:effectLst/>
                <a:ea typeface="Calibri" panose="020F0502020204030204" pitchFamily="34" charset="0"/>
                <a:cs typeface="Times New Roman" panose="02020603050405020304" pitchFamily="18" charset="0"/>
              </a:rPr>
              <a:t>We found that the best way was to record what was said on </a:t>
            </a:r>
            <a:r>
              <a:rPr lang="en-GB" sz="1600" kern="100" dirty="0">
                <a:ea typeface="Calibri" panose="020F0502020204030204" pitchFamily="34" charset="0"/>
                <a:cs typeface="Times New Roman" panose="02020603050405020304" pitchFamily="18" charset="0"/>
              </a:rPr>
              <a:t>the</a:t>
            </a:r>
            <a:r>
              <a:rPr lang="en-GB" sz="1600" kern="100" dirty="0">
                <a:effectLst/>
                <a:ea typeface="Calibri" panose="020F0502020204030204" pitchFamily="34" charset="0"/>
                <a:cs typeface="Times New Roman" panose="02020603050405020304" pitchFamily="18" charset="0"/>
              </a:rPr>
              <a:t> question sheet provided.</a:t>
            </a:r>
          </a:p>
          <a:p>
            <a:pPr marL="342900" indent="-342900">
              <a:lnSpc>
                <a:spcPct val="107000"/>
              </a:lnSpc>
              <a:spcAft>
                <a:spcPts val="800"/>
              </a:spcAft>
              <a:buFont typeface="Arial" panose="020B0604020202020204" pitchFamily="34" charset="0"/>
              <a:buChar char="•"/>
            </a:pPr>
            <a:r>
              <a:rPr lang="en-GB" sz="1600" kern="100" dirty="0">
                <a:ea typeface="Calibri" panose="020F0502020204030204" pitchFamily="34" charset="0"/>
                <a:cs typeface="Times New Roman" panose="02020603050405020304" pitchFamily="18" charset="0"/>
              </a:rPr>
              <a:t>Everyone involved in the practical made</a:t>
            </a:r>
            <a:r>
              <a:rPr lang="en-GB" sz="1600" kern="100" dirty="0">
                <a:effectLst/>
                <a:ea typeface="Calibri" panose="020F0502020204030204" pitchFamily="34" charset="0"/>
                <a:cs typeface="Times New Roman" panose="02020603050405020304" pitchFamily="18" charset="0"/>
              </a:rPr>
              <a:t> notes of: the item, information about it and who spoke about it.</a:t>
            </a:r>
          </a:p>
          <a:p>
            <a:pPr marL="342900" indent="-342900">
              <a:lnSpc>
                <a:spcPct val="107000"/>
              </a:lnSpc>
              <a:spcAft>
                <a:spcPts val="800"/>
              </a:spcAft>
              <a:buFont typeface="Arial" panose="020B0604020202020204" pitchFamily="34" charset="0"/>
              <a:buChar char="•"/>
            </a:pPr>
            <a:endParaRPr lang="en-GB" sz="2000" kern="1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648869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FCC5F4-4606-9A1C-3D39-4FB83A049D48}"/>
              </a:ext>
            </a:extLst>
          </p:cNvPr>
          <p:cNvSpPr txBox="1"/>
          <p:nvPr/>
        </p:nvSpPr>
        <p:spPr>
          <a:xfrm>
            <a:off x="470984" y="404112"/>
            <a:ext cx="11566118" cy="5126660"/>
          </a:xfrm>
          <a:prstGeom prst="rect">
            <a:avLst/>
          </a:prstGeom>
          <a:noFill/>
        </p:spPr>
        <p:txBody>
          <a:bodyPr wrap="square">
            <a:spAutoFit/>
          </a:bodyPr>
          <a:lstStyle/>
          <a:p>
            <a:pPr>
              <a:lnSpc>
                <a:spcPct val="107000"/>
              </a:lnSpc>
              <a:spcAft>
                <a:spcPts val="800"/>
              </a:spcAft>
            </a:pPr>
            <a:endParaRPr lang="en-GB" b="1" kern="100" dirty="0">
              <a:latin typeface="Comic Sans MS" panose="030F0902030302020204" pitchFamily="66" charset="0"/>
              <a:ea typeface="Calibri" panose="020F0502020204030204" pitchFamily="34" charset="0"/>
              <a:cs typeface="Times New Roman" panose="02020603050405020304" pitchFamily="18" charset="0"/>
            </a:endParaRPr>
          </a:p>
          <a:p>
            <a:pPr algn="ctr">
              <a:lnSpc>
                <a:spcPct val="107000"/>
              </a:lnSpc>
              <a:spcAft>
                <a:spcPts val="800"/>
              </a:spcAft>
            </a:pPr>
            <a:r>
              <a:rPr lang="en-GB" sz="2400" u="sng" kern="100" dirty="0">
                <a:effectLst/>
                <a:ea typeface="Calibri" panose="020F0502020204030204" pitchFamily="34" charset="0"/>
                <a:cs typeface="Times New Roman" panose="02020603050405020304" pitchFamily="18" charset="0"/>
              </a:rPr>
              <a:t>The relationship between memory and objects</a:t>
            </a:r>
          </a:p>
          <a:p>
            <a:pPr marL="285750" indent="-285750">
              <a:lnSpc>
                <a:spcPct val="107000"/>
              </a:lnSpc>
              <a:spcAft>
                <a:spcPts val="800"/>
              </a:spcAft>
              <a:buFont typeface="Arial" panose="020B0604020202020204" pitchFamily="34" charset="0"/>
              <a:buChar char="•"/>
            </a:pPr>
            <a:endParaRPr lang="en-GB" sz="1600" kern="100" dirty="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600" kern="100" dirty="0">
                <a:effectLst/>
                <a:ea typeface="Calibri" panose="020F0502020204030204" pitchFamily="34" charset="0"/>
                <a:cs typeface="Times New Roman" panose="02020603050405020304" pitchFamily="18" charset="0"/>
              </a:rPr>
              <a:t>‘Contrary to common belief, most of what is consciously experienced is soon forgotten. We are unaware of how many things we forget… precisely because we have forgotten them.’ Lowenthal, D. 1999</a:t>
            </a:r>
          </a:p>
          <a:p>
            <a:pPr marL="285750" indent="-285750">
              <a:lnSpc>
                <a:spcPct val="107000"/>
              </a:lnSpc>
              <a:spcAft>
                <a:spcPts val="800"/>
              </a:spcAft>
              <a:buFont typeface="Arial" panose="020B0604020202020204" pitchFamily="34" charset="0"/>
              <a:buChar char="•"/>
            </a:pPr>
            <a:endParaRPr lang="en-GB" sz="1600" kern="100" dirty="0">
              <a:effectLst/>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600" kern="100" dirty="0">
                <a:ea typeface="Calibri" panose="020F0502020204030204" pitchFamily="34" charset="0"/>
                <a:cs typeface="Times New Roman" panose="02020603050405020304" pitchFamily="18" charset="0"/>
              </a:rPr>
              <a:t>Memory is a part of the human mind that can ‘fade away’. We rely on material objects to remind us of a memory we would otherwise forget. </a:t>
            </a:r>
          </a:p>
          <a:p>
            <a:pPr marL="285750" indent="-285750">
              <a:lnSpc>
                <a:spcPct val="107000"/>
              </a:lnSpc>
              <a:spcAft>
                <a:spcPts val="800"/>
              </a:spcAft>
              <a:buFont typeface="Arial" panose="020B0604020202020204" pitchFamily="34" charset="0"/>
              <a:buChar char="•"/>
            </a:pPr>
            <a:endParaRPr lang="en-GB" sz="1600" kern="100" dirty="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600" kern="100" dirty="0">
                <a:ea typeface="Calibri" panose="020F0502020204030204" pitchFamily="34" charset="0"/>
                <a:cs typeface="Times New Roman" panose="02020603050405020304" pitchFamily="18" charset="0"/>
              </a:rPr>
              <a:t>Industrially produced material objects do not maintain the memory of the maker, thus they are limited for memory purposes. </a:t>
            </a:r>
          </a:p>
          <a:p>
            <a:pPr>
              <a:lnSpc>
                <a:spcPct val="107000"/>
              </a:lnSpc>
              <a:spcAft>
                <a:spcPts val="800"/>
              </a:spcAft>
            </a:pPr>
            <a:endParaRPr lang="en-GB" sz="1600" kern="100" dirty="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600" kern="100" dirty="0">
                <a:ea typeface="Calibri" panose="020F0502020204030204" pitchFamily="34" charset="0"/>
                <a:cs typeface="Times New Roman" panose="02020603050405020304" pitchFamily="18" charset="0"/>
              </a:rPr>
              <a:t>Objects act as time capsules to help us bring to mind the memory associated with the object.</a:t>
            </a:r>
          </a:p>
          <a:p>
            <a:pPr marL="285750" indent="-285750">
              <a:lnSpc>
                <a:spcPct val="107000"/>
              </a:lnSpc>
              <a:spcAft>
                <a:spcPts val="800"/>
              </a:spcAft>
              <a:buFont typeface="Arial" panose="020B0604020202020204" pitchFamily="34" charset="0"/>
              <a:buChar char="•"/>
            </a:pPr>
            <a:endParaRPr lang="en-GB" b="1" kern="100" dirty="0">
              <a:latin typeface="Comic Sans MS" panose="030F0902030302020204" pitchFamily="66" charset="0"/>
              <a:ea typeface="Calibri" panose="020F0502020204030204" pitchFamily="34" charset="0"/>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620218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hand holding a paper and a basket&#10;&#10;Description automatically generated">
            <a:extLst>
              <a:ext uri="{FF2B5EF4-FFF2-40B4-BE49-F238E27FC236}">
                <a16:creationId xmlns:a16="http://schemas.microsoft.com/office/drawing/2014/main" id="{584239D4-15BD-CDAB-B1F6-9EBE0B0E32EB}"/>
              </a:ext>
            </a:extLst>
          </p:cNvPr>
          <p:cNvPicPr>
            <a:picLocks noChangeAspect="1"/>
          </p:cNvPicPr>
          <p:nvPr/>
        </p:nvPicPr>
        <p:blipFill rotWithShape="1">
          <a:blip r:embed="rId2">
            <a:extLst>
              <a:ext uri="{28A0092B-C50C-407E-A947-70E740481C1C}">
                <a14:useLocalDpi xmlns:a14="http://schemas.microsoft.com/office/drawing/2010/main" val="0"/>
              </a:ext>
            </a:extLst>
          </a:blip>
          <a:srcRect r="15625"/>
          <a:stretch/>
        </p:blipFill>
        <p:spPr>
          <a:xfrm rot="5400000">
            <a:off x="-381001" y="380998"/>
            <a:ext cx="6858002" cy="6096001"/>
          </a:xfrm>
          <a:prstGeom prst="rect">
            <a:avLst/>
          </a:prstGeom>
        </p:spPr>
      </p:pic>
      <p:sp>
        <p:nvSpPr>
          <p:cNvPr id="3" name="TextBox 2">
            <a:extLst>
              <a:ext uri="{FF2B5EF4-FFF2-40B4-BE49-F238E27FC236}">
                <a16:creationId xmlns:a16="http://schemas.microsoft.com/office/drawing/2014/main" id="{B228D41A-282A-AB76-1B2F-9A60D8B7835D}"/>
              </a:ext>
            </a:extLst>
          </p:cNvPr>
          <p:cNvSpPr txBox="1"/>
          <p:nvPr/>
        </p:nvSpPr>
        <p:spPr>
          <a:xfrm>
            <a:off x="6677951" y="4658846"/>
            <a:ext cx="4156512" cy="3769835"/>
          </a:xfrm>
          <a:prstGeom prst="rect">
            <a:avLst/>
          </a:prstGeom>
        </p:spPr>
        <p:txBody>
          <a:bodyPr vert="horz" lIns="91440" tIns="45720" rIns="91440" bIns="45720" rtlCol="0" anchor="ctr">
            <a:normAutofit/>
          </a:bodyPr>
          <a:lstStyle/>
          <a:p>
            <a:pPr>
              <a:lnSpc>
                <a:spcPct val="90000"/>
              </a:lnSpc>
              <a:spcAft>
                <a:spcPts val="800"/>
              </a:spcAft>
            </a:pPr>
            <a:endParaRPr lang="en-US" sz="2000" b="1" dirty="0"/>
          </a:p>
        </p:txBody>
      </p:sp>
      <p:sp>
        <p:nvSpPr>
          <p:cNvPr id="5" name="TextBox 4">
            <a:extLst>
              <a:ext uri="{FF2B5EF4-FFF2-40B4-BE49-F238E27FC236}">
                <a16:creationId xmlns:a16="http://schemas.microsoft.com/office/drawing/2014/main" id="{13544BEA-5482-DB70-401B-2124A5BF1919}"/>
              </a:ext>
            </a:extLst>
          </p:cNvPr>
          <p:cNvSpPr txBox="1"/>
          <p:nvPr/>
        </p:nvSpPr>
        <p:spPr>
          <a:xfrm>
            <a:off x="7549966" y="494118"/>
            <a:ext cx="2836161" cy="461665"/>
          </a:xfrm>
          <a:prstGeom prst="rect">
            <a:avLst/>
          </a:prstGeom>
          <a:noFill/>
        </p:spPr>
        <p:txBody>
          <a:bodyPr wrap="none" rtlCol="0">
            <a:spAutoFit/>
          </a:bodyPr>
          <a:lstStyle/>
          <a:p>
            <a:pPr algn="ctr"/>
            <a:r>
              <a:rPr lang="en-US" sz="2400" u="sng" dirty="0"/>
              <a:t>Bowl from Botswana </a:t>
            </a:r>
          </a:p>
        </p:txBody>
      </p:sp>
      <p:sp>
        <p:nvSpPr>
          <p:cNvPr id="6" name="TextBox 5">
            <a:extLst>
              <a:ext uri="{FF2B5EF4-FFF2-40B4-BE49-F238E27FC236}">
                <a16:creationId xmlns:a16="http://schemas.microsoft.com/office/drawing/2014/main" id="{E4A006F1-6B78-A3C5-869F-DDF4EF9880A8}"/>
              </a:ext>
            </a:extLst>
          </p:cNvPr>
          <p:cNvSpPr txBox="1"/>
          <p:nvPr/>
        </p:nvSpPr>
        <p:spPr>
          <a:xfrm>
            <a:off x="6835612" y="1449901"/>
            <a:ext cx="4580802" cy="4524315"/>
          </a:xfrm>
          <a:prstGeom prst="rect">
            <a:avLst/>
          </a:prstGeom>
          <a:noFill/>
        </p:spPr>
        <p:txBody>
          <a:bodyPr wrap="square" rtlCol="0">
            <a:spAutoFit/>
          </a:bodyPr>
          <a:lstStyle/>
          <a:p>
            <a:pPr marL="285750" indent="-285750">
              <a:buFont typeface="Arial" panose="020B0604020202020204" pitchFamily="34" charset="0"/>
              <a:buChar char="•"/>
            </a:pPr>
            <a:r>
              <a:rPr lang="en-GB" dirty="0"/>
              <a:t>Brought in by Kathy. This bowl was obtained from </a:t>
            </a:r>
            <a:r>
              <a:rPr lang="en-GB" dirty="0" err="1"/>
              <a:t>Serowe</a:t>
            </a:r>
            <a:r>
              <a:rPr lang="en-GB" dirty="0"/>
              <a:t> in Botswana.</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This bowl, made for tourists, contains the memory of the people who made it and of Kathy’s research trip to Botswana.</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bowl symbolises an aspect of the culture of Botswana.</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 permanent mark of the maker of the bowl serves as a permanent memory of the person who made the object.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Plastic bags are used as a binder in the bowl’s construction.</a:t>
            </a:r>
          </a:p>
        </p:txBody>
      </p:sp>
    </p:spTree>
    <p:extLst>
      <p:ext uri="{BB962C8B-B14F-4D97-AF65-F5344CB8AC3E}">
        <p14:creationId xmlns:p14="http://schemas.microsoft.com/office/powerpoint/2010/main" val="33681730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C21BAD5-D659-6869-F306-3B79698AC650}"/>
              </a:ext>
            </a:extLst>
          </p:cNvPr>
          <p:cNvSpPr txBox="1"/>
          <p:nvPr/>
        </p:nvSpPr>
        <p:spPr>
          <a:xfrm>
            <a:off x="6481807" y="536801"/>
            <a:ext cx="5060619" cy="461665"/>
          </a:xfrm>
          <a:prstGeom prst="rect">
            <a:avLst/>
          </a:prstGeom>
          <a:noFill/>
        </p:spPr>
        <p:txBody>
          <a:bodyPr wrap="square">
            <a:spAutoFit/>
          </a:bodyPr>
          <a:lstStyle/>
          <a:p>
            <a:pPr algn="ctr"/>
            <a:r>
              <a:rPr lang="en-GB" sz="2400" b="1" u="sng" kern="100" dirty="0">
                <a:latin typeface="Comic Sans MS" panose="030F0902030302020204" pitchFamily="66" charset="0"/>
                <a:ea typeface="Calibri" panose="020F0502020204030204" pitchFamily="34" charset="0"/>
                <a:cs typeface="Times New Roman" panose="02020603050405020304" pitchFamily="18" charset="0"/>
              </a:rPr>
              <a:t>Cross from Jerusalem  </a:t>
            </a:r>
            <a:endParaRPr lang="en-US" sz="2400" u="sng" dirty="0"/>
          </a:p>
        </p:txBody>
      </p:sp>
      <p:pic>
        <p:nvPicPr>
          <p:cNvPr id="4" name="Picture 3" descr="A wooden cross on a shelf&#10;&#10;Description automatically generated">
            <a:extLst>
              <a:ext uri="{FF2B5EF4-FFF2-40B4-BE49-F238E27FC236}">
                <a16:creationId xmlns:a16="http://schemas.microsoft.com/office/drawing/2014/main" id="{412BFC15-D904-B723-DBC1-72D1D8DF93EA}"/>
              </a:ext>
            </a:extLst>
          </p:cNvPr>
          <p:cNvPicPr>
            <a:picLocks noChangeAspect="1"/>
          </p:cNvPicPr>
          <p:nvPr/>
        </p:nvPicPr>
        <p:blipFill>
          <a:blip r:embed="rId2"/>
          <a:stretch>
            <a:fillRect/>
          </a:stretch>
        </p:blipFill>
        <p:spPr>
          <a:xfrm>
            <a:off x="0" y="0"/>
            <a:ext cx="6481807" cy="6858000"/>
          </a:xfrm>
          <a:prstGeom prst="rect">
            <a:avLst/>
          </a:prstGeom>
        </p:spPr>
      </p:pic>
      <p:sp>
        <p:nvSpPr>
          <p:cNvPr id="5" name="TextBox 4">
            <a:extLst>
              <a:ext uri="{FF2B5EF4-FFF2-40B4-BE49-F238E27FC236}">
                <a16:creationId xmlns:a16="http://schemas.microsoft.com/office/drawing/2014/main" id="{615412FE-DC80-7B7A-64C2-F255A16D4221}"/>
              </a:ext>
            </a:extLst>
          </p:cNvPr>
          <p:cNvSpPr txBox="1"/>
          <p:nvPr/>
        </p:nvSpPr>
        <p:spPr>
          <a:xfrm>
            <a:off x="6481807" y="1073602"/>
            <a:ext cx="5555295" cy="5078313"/>
          </a:xfrm>
          <a:prstGeom prst="rect">
            <a:avLst/>
          </a:prstGeom>
          <a:noFill/>
        </p:spPr>
        <p:txBody>
          <a:bodyPr wrap="square" rtlCol="0">
            <a:spAutoFit/>
          </a:bodyPr>
          <a:lstStyle/>
          <a:p>
            <a:pPr marL="285750" indent="-285750">
              <a:buFont typeface="Arial" panose="020B0604020202020204" pitchFamily="34" charset="0"/>
              <a:buChar char="•"/>
            </a:pPr>
            <a:r>
              <a:rPr lang="en-GB" dirty="0"/>
              <a:t>This cross was bought from a market in Holy City, Jerusalem, near the Temple of the Holy Sepulchre.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It reminds me of the trip that was made with my sister.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It is also a reminder of my spiritual side.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dust is from the holy ground nearby, preserved inside the cross.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object brings memories of the people I met in Israel and Palestine.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It makes me think of the current situation in Israel and media manipulation.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This would not be replaceable if lost.</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41386437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rown shirt with yellow writing on it&#10;&#10;Description automatically generated">
            <a:extLst>
              <a:ext uri="{FF2B5EF4-FFF2-40B4-BE49-F238E27FC236}">
                <a16:creationId xmlns:a16="http://schemas.microsoft.com/office/drawing/2014/main" id="{DBA0A8C3-9D58-E46E-C155-783568F2FDA1}"/>
              </a:ext>
            </a:extLst>
          </p:cNvPr>
          <p:cNvPicPr>
            <a:picLocks noChangeAspect="1"/>
          </p:cNvPicPr>
          <p:nvPr/>
        </p:nvPicPr>
        <p:blipFill rotWithShape="1">
          <a:blip r:embed="rId2"/>
          <a:srcRect r="29739"/>
          <a:stretch/>
        </p:blipFill>
        <p:spPr>
          <a:xfrm rot="5400000">
            <a:off x="226362" y="-153286"/>
            <a:ext cx="6711849" cy="7164572"/>
          </a:xfrm>
          <a:prstGeom prst="rect">
            <a:avLst/>
          </a:prstGeom>
        </p:spPr>
      </p:pic>
      <p:sp>
        <p:nvSpPr>
          <p:cNvPr id="4" name="TextBox 3">
            <a:extLst>
              <a:ext uri="{FF2B5EF4-FFF2-40B4-BE49-F238E27FC236}">
                <a16:creationId xmlns:a16="http://schemas.microsoft.com/office/drawing/2014/main" id="{E0CFFEC3-9A72-2B4F-E8DB-B7CF7E23230D}"/>
              </a:ext>
            </a:extLst>
          </p:cNvPr>
          <p:cNvSpPr txBox="1"/>
          <p:nvPr/>
        </p:nvSpPr>
        <p:spPr>
          <a:xfrm>
            <a:off x="9069049" y="539646"/>
            <a:ext cx="839461" cy="400110"/>
          </a:xfrm>
          <a:prstGeom prst="rect">
            <a:avLst/>
          </a:prstGeom>
          <a:noFill/>
        </p:spPr>
        <p:txBody>
          <a:bodyPr wrap="none" rtlCol="0">
            <a:spAutoFit/>
          </a:bodyPr>
          <a:lstStyle/>
          <a:p>
            <a:r>
              <a:rPr lang="en-US" sz="2000" u="sng" dirty="0"/>
              <a:t>T-shirt</a:t>
            </a:r>
          </a:p>
        </p:txBody>
      </p:sp>
      <p:sp>
        <p:nvSpPr>
          <p:cNvPr id="5" name="TextBox 4">
            <a:extLst>
              <a:ext uri="{FF2B5EF4-FFF2-40B4-BE49-F238E27FC236}">
                <a16:creationId xmlns:a16="http://schemas.microsoft.com/office/drawing/2014/main" id="{AAC5D91F-8500-A3F8-CEA9-96FA3D935394}"/>
              </a:ext>
            </a:extLst>
          </p:cNvPr>
          <p:cNvSpPr txBox="1"/>
          <p:nvPr/>
        </p:nvSpPr>
        <p:spPr>
          <a:xfrm>
            <a:off x="7316791" y="1439056"/>
            <a:ext cx="4750291" cy="4524315"/>
          </a:xfrm>
          <a:prstGeom prst="rect">
            <a:avLst/>
          </a:prstGeom>
          <a:noFill/>
        </p:spPr>
        <p:txBody>
          <a:bodyPr wrap="square" rtlCol="0">
            <a:spAutoFit/>
          </a:bodyPr>
          <a:lstStyle/>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Aria brought this t-</a:t>
            </a:r>
            <a:r>
              <a:rPr lang="en-GB" dirty="0">
                <a:latin typeface="Calibri" panose="020F0502020204030204" pitchFamily="34" charset="0"/>
                <a:ea typeface="Calibri" panose="020F0502020204030204" pitchFamily="34" charset="0"/>
                <a:cs typeface="Times New Roman" panose="02020603050405020304" pitchFamily="18" charset="0"/>
              </a:rPr>
              <a:t>shirt as representative of a memory.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Childish Gambino was a Rapper playing in London, but Aria couldn’t go due to birthday plans in Switzerland. </a:t>
            </a:r>
          </a:p>
          <a:p>
            <a:pPr marL="285750" indent="-285750">
              <a:buFont typeface="Arial" panose="020B0604020202020204" pitchFamily="34" charset="0"/>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She associates it with f</a:t>
            </a:r>
            <a:r>
              <a:rPr lang="en-GB" sz="1800" dirty="0">
                <a:effectLst/>
                <a:latin typeface="Calibri" panose="020F0502020204030204" pitchFamily="34" charset="0"/>
                <a:ea typeface="Calibri" panose="020F0502020204030204" pitchFamily="34" charset="0"/>
                <a:cs typeface="Times New Roman" panose="02020603050405020304" pitchFamily="18" charset="0"/>
              </a:rPr>
              <a:t>eeling gutted.</a:t>
            </a:r>
          </a:p>
          <a:p>
            <a:pPr marL="285750" indent="-285750">
              <a:buFont typeface="Arial" panose="020B0604020202020204" pitchFamily="34" charset="0"/>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It connects to a m</a:t>
            </a:r>
            <a:r>
              <a:rPr lang="en-GB" sz="1800" dirty="0">
                <a:effectLst/>
                <a:latin typeface="Calibri" panose="020F0502020204030204" pitchFamily="34" charset="0"/>
                <a:ea typeface="Calibri" panose="020F0502020204030204" pitchFamily="34" charset="0"/>
                <a:cs typeface="Times New Roman" panose="02020603050405020304" pitchFamily="18" charset="0"/>
              </a:rPr>
              <a:t>emory of her ex, as her ex bought the t-shirt online to make her feel better and to make up for missing the concert.</a:t>
            </a:r>
          </a:p>
          <a:p>
            <a:pPr marL="285750" indent="-285750">
              <a:buFont typeface="Arial" panose="020B0604020202020204" pitchFamily="34" charset="0"/>
              <a:buChar char="•"/>
            </a:pPr>
            <a:endParaRPr lang="en-GB" dirty="0">
              <a:latin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dirty="0">
                <a:latin typeface="Calibri" panose="020F0502020204030204" pitchFamily="34" charset="0"/>
                <a:cs typeface="Times New Roman" panose="02020603050405020304" pitchFamily="18" charset="0"/>
              </a:rPr>
              <a:t>Because of the memory attached it is not replaceable.</a:t>
            </a:r>
            <a:endParaRPr lang="en-GB" dirty="0"/>
          </a:p>
        </p:txBody>
      </p:sp>
    </p:spTree>
    <p:extLst>
      <p:ext uri="{BB962C8B-B14F-4D97-AF65-F5344CB8AC3E}">
        <p14:creationId xmlns:p14="http://schemas.microsoft.com/office/powerpoint/2010/main" val="3315320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4F569C5-3B72-B0F8-E970-224469CDADDF}"/>
              </a:ext>
              <a:ext uri="{C183D7F6-B498-43B3-948B-1728B52AA6E4}">
                <adec:decorative xmlns:adec="http://schemas.microsoft.com/office/drawing/2017/decorative" val="0"/>
              </a:ext>
            </a:extLst>
          </p:cNvPr>
          <p:cNvPicPr>
            <a:picLocks noChangeAspect="1"/>
          </p:cNvPicPr>
          <p:nvPr/>
        </p:nvPicPr>
        <p:blipFill>
          <a:blip r:embed="rId2"/>
          <a:stretch>
            <a:fillRect/>
          </a:stretch>
        </p:blipFill>
        <p:spPr>
          <a:xfrm>
            <a:off x="0" y="0"/>
            <a:ext cx="5143500" cy="6858000"/>
          </a:xfrm>
          <a:prstGeom prst="rect">
            <a:avLst/>
          </a:prstGeom>
        </p:spPr>
      </p:pic>
      <p:sp>
        <p:nvSpPr>
          <p:cNvPr id="4" name="TextBox 3">
            <a:extLst>
              <a:ext uri="{FF2B5EF4-FFF2-40B4-BE49-F238E27FC236}">
                <a16:creationId xmlns:a16="http://schemas.microsoft.com/office/drawing/2014/main" id="{53038572-E14B-8E7D-443F-88D240A647DB}"/>
              </a:ext>
            </a:extLst>
          </p:cNvPr>
          <p:cNvSpPr txBox="1"/>
          <p:nvPr/>
        </p:nvSpPr>
        <p:spPr>
          <a:xfrm>
            <a:off x="6475750" y="449705"/>
            <a:ext cx="4086632" cy="461665"/>
          </a:xfrm>
          <a:prstGeom prst="rect">
            <a:avLst/>
          </a:prstGeom>
          <a:noFill/>
        </p:spPr>
        <p:txBody>
          <a:bodyPr wrap="none" rtlCol="0">
            <a:spAutoFit/>
          </a:bodyPr>
          <a:lstStyle/>
          <a:p>
            <a:pPr algn="ctr"/>
            <a:r>
              <a:rPr lang="en-US" sz="2400" u="sng" dirty="0"/>
              <a:t>Hunting tool kit from Botswana</a:t>
            </a:r>
          </a:p>
        </p:txBody>
      </p:sp>
      <p:sp>
        <p:nvSpPr>
          <p:cNvPr id="5" name="TextBox 4">
            <a:extLst>
              <a:ext uri="{FF2B5EF4-FFF2-40B4-BE49-F238E27FC236}">
                <a16:creationId xmlns:a16="http://schemas.microsoft.com/office/drawing/2014/main" id="{A0EEF05E-6E19-5D2E-4F72-E1484B05FE1A}"/>
              </a:ext>
            </a:extLst>
          </p:cNvPr>
          <p:cNvSpPr txBox="1"/>
          <p:nvPr/>
        </p:nvSpPr>
        <p:spPr>
          <a:xfrm>
            <a:off x="5681272" y="1154242"/>
            <a:ext cx="6310859" cy="5355312"/>
          </a:xfrm>
          <a:prstGeom prst="rect">
            <a:avLst/>
          </a:prstGeom>
          <a:noFill/>
        </p:spPr>
        <p:txBody>
          <a:bodyPr wrap="square" rtlCol="0">
            <a:spAutoFit/>
          </a:bodyPr>
          <a:lstStyle/>
          <a:p>
            <a:pPr marL="285750" indent="-285750">
              <a:buFont typeface="Arial" panose="020B0604020202020204" pitchFamily="34" charset="0"/>
              <a:buChar char="•"/>
            </a:pPr>
            <a:r>
              <a:rPr lang="en-GB" dirty="0"/>
              <a:t>This is a hunting kit from a tribe within the San people, in Botswana.</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It was made by men in the tribe as a memento of Kathy’s trip and her research there.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Reminds Kathy of the people she met in Botswana.</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It contains memories about this group of hunter gatherers in Africa and possesses physical markings from the makers to serve as a reminder of who made it.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process of making this tool kit is a tradition passed down through the generations creating a link between the ancestors and the next generation.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It is a reminder of how we in western society try to link to our ancestral past by looking at modern hunter gatherers such as the !Kung tribe within the San.</a:t>
            </a:r>
          </a:p>
        </p:txBody>
      </p:sp>
    </p:spTree>
    <p:extLst>
      <p:ext uri="{BB962C8B-B14F-4D97-AF65-F5344CB8AC3E}">
        <p14:creationId xmlns:p14="http://schemas.microsoft.com/office/powerpoint/2010/main" val="4792183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769A2F4-83C7-ACAE-D142-17699777827B}"/>
              </a:ext>
            </a:extLst>
          </p:cNvPr>
          <p:cNvSpPr txBox="1"/>
          <p:nvPr/>
        </p:nvSpPr>
        <p:spPr>
          <a:xfrm>
            <a:off x="162149" y="402186"/>
            <a:ext cx="11191364" cy="5292924"/>
          </a:xfrm>
          <a:prstGeom prst="rect">
            <a:avLst/>
          </a:prstGeom>
          <a:noFill/>
        </p:spPr>
        <p:txBody>
          <a:bodyPr wrap="square">
            <a:spAutoFit/>
          </a:bodyPr>
          <a:lstStyle/>
          <a:p>
            <a:pPr algn="ctr">
              <a:lnSpc>
                <a:spcPct val="107000"/>
              </a:lnSpc>
              <a:spcAft>
                <a:spcPts val="800"/>
              </a:spcAft>
            </a:pPr>
            <a:r>
              <a:rPr lang="en-GB" sz="2400" u="sng" kern="100" dirty="0">
                <a:ea typeface="Calibri" panose="020F0502020204030204" pitchFamily="34" charset="0"/>
                <a:cs typeface="Times New Roman" panose="02020603050405020304" pitchFamily="18" charset="0"/>
              </a:rPr>
              <a:t>What does it say about us and who are us?</a:t>
            </a:r>
            <a:endParaRPr lang="en-GB" sz="2400" u="sng" kern="100" dirty="0">
              <a:effectLst/>
              <a:ea typeface="Calibri" panose="020F0502020204030204" pitchFamily="34" charset="0"/>
              <a:cs typeface="Times New Roman" panose="02020603050405020304" pitchFamily="18" charset="0"/>
            </a:endParaRPr>
          </a:p>
          <a:p>
            <a:pPr>
              <a:lnSpc>
                <a:spcPct val="107000"/>
              </a:lnSpc>
              <a:spcAft>
                <a:spcPts val="800"/>
              </a:spcAft>
            </a:pPr>
            <a:endParaRPr lang="en-GB" sz="1600" kern="100" dirty="0">
              <a:ea typeface="Calibri" panose="020F0502020204030204" pitchFamily="34" charset="0"/>
              <a:cs typeface="Times New Roman" panose="02020603050405020304" pitchFamily="18" charset="0"/>
            </a:endParaRPr>
          </a:p>
          <a:p>
            <a:pPr>
              <a:lnSpc>
                <a:spcPct val="107000"/>
              </a:lnSpc>
              <a:spcAft>
                <a:spcPts val="800"/>
              </a:spcAft>
            </a:pPr>
            <a:endParaRPr lang="en-GB" sz="1600" kern="100" dirty="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600" kern="100" dirty="0">
                <a:effectLst/>
                <a:ea typeface="Calibri" panose="020F0502020204030204" pitchFamily="34" charset="0"/>
                <a:cs typeface="Times New Roman" panose="02020603050405020304" pitchFamily="18" charset="0"/>
              </a:rPr>
              <a:t>Industrial production – big difference between industrially produced objects and objects where the maker is known.</a:t>
            </a:r>
          </a:p>
          <a:p>
            <a:pPr marL="285750" indent="-285750">
              <a:lnSpc>
                <a:spcPct val="107000"/>
              </a:lnSpc>
              <a:spcAft>
                <a:spcPts val="800"/>
              </a:spcAft>
              <a:buFont typeface="Arial" panose="020B0604020202020204" pitchFamily="34" charset="0"/>
              <a:buChar char="•"/>
            </a:pPr>
            <a:endParaRPr lang="en-GB" sz="1600" kern="100" dirty="0">
              <a:effectLst/>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600" kern="100" dirty="0">
                <a:ea typeface="Calibri" panose="020F0502020204030204" pitchFamily="34" charset="0"/>
                <a:cs typeface="Times New Roman" panose="02020603050405020304" pitchFamily="18" charset="0"/>
              </a:rPr>
              <a:t>Due to industrialisation, we can no longer answer the question ‘who made the object?’</a:t>
            </a:r>
          </a:p>
          <a:p>
            <a:pPr marL="285750" indent="-285750">
              <a:lnSpc>
                <a:spcPct val="107000"/>
              </a:lnSpc>
              <a:spcAft>
                <a:spcPts val="800"/>
              </a:spcAft>
              <a:buFont typeface="Arial" panose="020B0604020202020204" pitchFamily="34" charset="0"/>
              <a:buChar char="•"/>
            </a:pPr>
            <a:endParaRPr lang="en-GB" sz="1600" kern="100" dirty="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600" kern="100" dirty="0">
                <a:effectLst/>
                <a:ea typeface="Calibri" panose="020F0502020204030204" pitchFamily="34" charset="0"/>
                <a:cs typeface="Times New Roman" panose="02020603050405020304" pitchFamily="18" charset="0"/>
              </a:rPr>
              <a:t>Western </a:t>
            </a:r>
            <a:r>
              <a:rPr lang="en-GB" sz="1600" kern="100" dirty="0">
                <a:ea typeface="Calibri" panose="020F0502020204030204" pitchFamily="34" charset="0"/>
                <a:cs typeface="Times New Roman" panose="02020603050405020304" pitchFamily="18" charset="0"/>
              </a:rPr>
              <a:t>s</a:t>
            </a:r>
            <a:r>
              <a:rPr lang="en-GB" sz="1600" kern="100" dirty="0">
                <a:effectLst/>
                <a:ea typeface="Calibri" panose="020F0502020204030204" pitchFamily="34" charset="0"/>
                <a:cs typeface="Times New Roman" panose="02020603050405020304" pitchFamily="18" charset="0"/>
              </a:rPr>
              <a:t>ociety </a:t>
            </a:r>
            <a:r>
              <a:rPr lang="en-GB" sz="1600" kern="100" dirty="0">
                <a:ea typeface="Calibri" panose="020F0502020204030204" pitchFamily="34" charset="0"/>
                <a:cs typeface="Times New Roman" panose="02020603050405020304" pitchFamily="18" charset="0"/>
              </a:rPr>
              <a:t>relies heavily on industrialisation. The tool kit and the bowl were locally made and bought from the original local area. </a:t>
            </a:r>
          </a:p>
          <a:p>
            <a:pPr marL="285750" indent="-285750">
              <a:lnSpc>
                <a:spcPct val="107000"/>
              </a:lnSpc>
              <a:spcAft>
                <a:spcPts val="800"/>
              </a:spcAft>
              <a:buFont typeface="Arial" panose="020B0604020202020204" pitchFamily="34" charset="0"/>
              <a:buChar char="•"/>
            </a:pPr>
            <a:endParaRPr lang="en-GB" sz="1600" kern="100" dirty="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600" kern="100" dirty="0">
                <a:effectLst/>
                <a:ea typeface="Calibri" panose="020F0502020204030204" pitchFamily="34" charset="0"/>
                <a:cs typeface="Times New Roman" panose="02020603050405020304" pitchFamily="18" charset="0"/>
              </a:rPr>
              <a:t>The T-shirt and the cross are mass-produced and not made locally to where they were bought, therefore ther</a:t>
            </a:r>
            <a:r>
              <a:rPr lang="en-GB" sz="1600" kern="100" dirty="0">
                <a:ea typeface="Calibri" panose="020F0502020204030204" pitchFamily="34" charset="0"/>
                <a:cs typeface="Times New Roman" panose="02020603050405020304" pitchFamily="18" charset="0"/>
              </a:rPr>
              <a:t>e is no </a:t>
            </a:r>
            <a:r>
              <a:rPr lang="en-GB" sz="1600" kern="100" dirty="0">
                <a:effectLst/>
                <a:ea typeface="Calibri" panose="020F0502020204030204" pitchFamily="34" charset="0"/>
                <a:cs typeface="Times New Roman" panose="02020603050405020304" pitchFamily="18" charset="0"/>
              </a:rPr>
              <a:t>knowledge of who made them, so we have forgotten the maker.</a:t>
            </a:r>
          </a:p>
          <a:p>
            <a:pPr>
              <a:lnSpc>
                <a:spcPct val="107000"/>
              </a:lnSpc>
              <a:spcAft>
                <a:spcPts val="800"/>
              </a:spcAft>
            </a:pPr>
            <a:endParaRPr lang="en-GB" sz="1600" kern="100" dirty="0">
              <a:effectLst/>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600" kern="100" dirty="0">
                <a:ea typeface="Calibri" panose="020F0502020204030204" pitchFamily="34" charset="0"/>
                <a:cs typeface="Times New Roman" panose="02020603050405020304" pitchFamily="18" charset="0"/>
              </a:rPr>
              <a:t>The bowl and the hunting kit provide memories of the maker and for the owner, whereas the t-shirt and the cross are still valuable because of the personal memories of the owner. </a:t>
            </a:r>
            <a:endParaRPr lang="en-GB" sz="1600" kern="100" dirty="0">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49220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A225B91-A4AA-947E-4044-9A5931737404}"/>
              </a:ext>
            </a:extLst>
          </p:cNvPr>
          <p:cNvSpPr txBox="1"/>
          <p:nvPr/>
        </p:nvSpPr>
        <p:spPr>
          <a:xfrm>
            <a:off x="2941058" y="486859"/>
            <a:ext cx="6098582" cy="470000"/>
          </a:xfrm>
          <a:prstGeom prst="rect">
            <a:avLst/>
          </a:prstGeom>
          <a:noFill/>
        </p:spPr>
        <p:txBody>
          <a:bodyPr wrap="square">
            <a:spAutoFit/>
          </a:bodyPr>
          <a:lstStyle/>
          <a:p>
            <a:pPr algn="ctr">
              <a:lnSpc>
                <a:spcPct val="107000"/>
              </a:lnSpc>
              <a:spcAft>
                <a:spcPts val="800"/>
              </a:spcAft>
            </a:pPr>
            <a:r>
              <a:rPr lang="en-GB" sz="2400" u="sng" kern="100" dirty="0">
                <a:ea typeface="Calibri" panose="020F0502020204030204" pitchFamily="34" charset="0"/>
                <a:cs typeface="Times New Roman" panose="02020603050405020304" pitchFamily="18" charset="0"/>
              </a:rPr>
              <a:t>Conclusion</a:t>
            </a:r>
            <a:endParaRPr lang="en-GB" sz="2400" u="sng" kern="100" dirty="0">
              <a:effectLst/>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2E822D25-644D-D059-CAD2-57E3A256123D}"/>
              </a:ext>
            </a:extLst>
          </p:cNvPr>
          <p:cNvSpPr txBox="1"/>
          <p:nvPr/>
        </p:nvSpPr>
        <p:spPr>
          <a:xfrm>
            <a:off x="1259175" y="2023673"/>
            <a:ext cx="10298242" cy="1815882"/>
          </a:xfrm>
          <a:prstGeom prst="rect">
            <a:avLst/>
          </a:prstGeom>
          <a:noFill/>
        </p:spPr>
        <p:txBody>
          <a:bodyPr wrap="square" rtlCol="0">
            <a:spAutoFit/>
          </a:bodyPr>
          <a:lstStyle/>
          <a:p>
            <a:pPr marL="285750" indent="-285750">
              <a:buFont typeface="Arial" panose="020B0604020202020204" pitchFamily="34" charset="0"/>
              <a:buChar char="•"/>
            </a:pPr>
            <a:r>
              <a:rPr lang="en-US" sz="1600" dirty="0"/>
              <a:t>By detaching themselves from any previous knowledge of an object the Anthropologist is better enabled to understand the object and what it says about a culture. </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dirty="0"/>
              <a:t>In Western society, we do not think about who made a mass-produced item or how it was made, as </a:t>
            </a:r>
            <a:r>
              <a:rPr lang="en-US" sz="1600" dirty="0" err="1"/>
              <a:t>industrialisation</a:t>
            </a:r>
            <a:r>
              <a:rPr lang="en-US" sz="1600" dirty="0"/>
              <a:t> has detached us from the origin of the bought object. </a:t>
            </a:r>
          </a:p>
          <a:p>
            <a:pPr marL="285750" indent="-285750">
              <a:buFont typeface="Arial" panose="020B0604020202020204" pitchFamily="34" charset="0"/>
              <a:buChar char="•"/>
            </a:pPr>
            <a:endParaRPr lang="en-US" sz="1600" kern="100" dirty="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600" kern="100" dirty="0">
                <a:ea typeface="Calibri" panose="020F0502020204030204" pitchFamily="34" charset="0"/>
                <a:cs typeface="Times New Roman" panose="02020603050405020304" pitchFamily="18" charset="0"/>
              </a:rPr>
              <a:t>We can reattach ourselves to an object and create its value with our memory.</a:t>
            </a:r>
            <a:endParaRPr lang="en-US" sz="1600" dirty="0"/>
          </a:p>
        </p:txBody>
      </p:sp>
    </p:spTree>
    <p:extLst>
      <p:ext uri="{BB962C8B-B14F-4D97-AF65-F5344CB8AC3E}">
        <p14:creationId xmlns:p14="http://schemas.microsoft.com/office/powerpoint/2010/main" val="25802738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827ED-8A5E-BE37-0268-29F2A6065477}"/>
              </a:ext>
            </a:extLst>
          </p:cNvPr>
          <p:cNvSpPr>
            <a:spLocks noGrp="1"/>
          </p:cNvSpPr>
          <p:nvPr>
            <p:ph type="title"/>
          </p:nvPr>
        </p:nvSpPr>
        <p:spPr/>
        <p:txBody>
          <a:bodyPr>
            <a:normAutofit/>
          </a:bodyPr>
          <a:lstStyle/>
          <a:p>
            <a:r>
              <a:rPr lang="en-US" sz="4800" dirty="0"/>
              <a:t>Bibliography </a:t>
            </a:r>
          </a:p>
        </p:txBody>
      </p:sp>
      <p:sp>
        <p:nvSpPr>
          <p:cNvPr id="4" name="TextBox 3">
            <a:extLst>
              <a:ext uri="{FF2B5EF4-FFF2-40B4-BE49-F238E27FC236}">
                <a16:creationId xmlns:a16="http://schemas.microsoft.com/office/drawing/2014/main" id="{D44C4AF9-0629-6C5B-C9DE-0CE9C8294A5B}"/>
              </a:ext>
            </a:extLst>
          </p:cNvPr>
          <p:cNvSpPr txBox="1"/>
          <p:nvPr/>
        </p:nvSpPr>
        <p:spPr>
          <a:xfrm>
            <a:off x="1105816" y="1796179"/>
            <a:ext cx="9194633" cy="1569660"/>
          </a:xfrm>
          <a:prstGeom prst="rect">
            <a:avLst/>
          </a:prstGeom>
          <a:noFill/>
        </p:spPr>
        <p:txBody>
          <a:bodyPr wrap="none" rtlCol="0">
            <a:spAutoFit/>
          </a:bodyPr>
          <a:lstStyle/>
          <a:p>
            <a:pPr marL="285750" indent="-285750">
              <a:buFontTx/>
              <a:buChar char="-"/>
            </a:pPr>
            <a:r>
              <a:rPr lang="en-GB" sz="1600" kern="100" dirty="0">
                <a:effectLst/>
                <a:ea typeface="Calibri" panose="020F0502020204030204" pitchFamily="34" charset="0"/>
                <a:cs typeface="Times New Roman" panose="02020603050405020304" pitchFamily="18" charset="0"/>
              </a:rPr>
              <a:t>Lowenthal, D. 1999. </a:t>
            </a:r>
            <a:r>
              <a:rPr lang="en-GB" sz="1600" i="1" kern="100" dirty="0">
                <a:effectLst/>
                <a:ea typeface="Calibri" panose="020F0502020204030204" pitchFamily="34" charset="0"/>
                <a:cs typeface="Times New Roman" panose="02020603050405020304" pitchFamily="18" charset="0"/>
              </a:rPr>
              <a:t>Preface.</a:t>
            </a:r>
            <a:r>
              <a:rPr lang="en-GB" sz="1600" kern="100" dirty="0">
                <a:effectLst/>
                <a:ea typeface="Calibri" panose="020F0502020204030204" pitchFamily="34" charset="0"/>
                <a:cs typeface="Times New Roman" panose="02020603050405020304" pitchFamily="18" charset="0"/>
              </a:rPr>
              <a:t> In A. Forty and S. Küchler (eds.) </a:t>
            </a:r>
            <a:r>
              <a:rPr lang="en-GB" sz="1600" i="1" kern="100" dirty="0">
                <a:effectLst/>
                <a:ea typeface="Calibri" panose="020F0502020204030204" pitchFamily="34" charset="0"/>
                <a:cs typeface="Times New Roman" panose="02020603050405020304" pitchFamily="18" charset="0"/>
              </a:rPr>
              <a:t>The Art of Forgetting. </a:t>
            </a:r>
            <a:r>
              <a:rPr lang="en-GB" sz="1600" kern="100" dirty="0">
                <a:effectLst/>
                <a:ea typeface="Calibri" panose="020F0502020204030204" pitchFamily="34" charset="0"/>
                <a:cs typeface="Times New Roman" panose="02020603050405020304" pitchFamily="18" charset="0"/>
              </a:rPr>
              <a:t>Berg: Oxford. </a:t>
            </a:r>
            <a:r>
              <a:rPr lang="en-GB" sz="1600" kern="100" dirty="0">
                <a:ea typeface="Calibri" panose="020F0502020204030204" pitchFamily="34" charset="0"/>
                <a:cs typeface="Times New Roman" panose="02020603050405020304" pitchFamily="18" charset="0"/>
              </a:rPr>
              <a:t>p</a:t>
            </a:r>
            <a:r>
              <a:rPr lang="en-GB" sz="1600" kern="100" dirty="0">
                <a:effectLst/>
                <a:ea typeface="Calibri" panose="020F0502020204030204" pitchFamily="34" charset="0"/>
                <a:cs typeface="Times New Roman" panose="02020603050405020304" pitchFamily="18" charset="0"/>
              </a:rPr>
              <a:t>p xi-xiii</a:t>
            </a:r>
          </a:p>
          <a:p>
            <a:pPr marL="285750" indent="-285750">
              <a:buFontTx/>
              <a:buChar char="-"/>
            </a:pPr>
            <a:r>
              <a:rPr lang="en-GB" sz="1600" kern="100" dirty="0" err="1">
                <a:effectLst/>
                <a:ea typeface="Calibri" panose="020F0502020204030204" pitchFamily="34" charset="0"/>
                <a:cs typeface="Times New Roman" panose="02020603050405020304" pitchFamily="18" charset="0"/>
              </a:rPr>
              <a:t>Fewster</a:t>
            </a:r>
            <a:r>
              <a:rPr lang="en-GB" sz="1600" kern="100" dirty="0">
                <a:ea typeface="Calibri" panose="020F0502020204030204" pitchFamily="34" charset="0"/>
                <a:cs typeface="Times New Roman" panose="02020603050405020304" pitchFamily="18" charset="0"/>
              </a:rPr>
              <a:t>, K</a:t>
            </a:r>
            <a:r>
              <a:rPr lang="en-GB" sz="1600" kern="100" dirty="0">
                <a:effectLst/>
                <a:ea typeface="Calibri" panose="020F0502020204030204" pitchFamily="34" charset="0"/>
                <a:cs typeface="Times New Roman" panose="02020603050405020304" pitchFamily="18" charset="0"/>
              </a:rPr>
              <a:t>. 2023. </a:t>
            </a:r>
            <a:r>
              <a:rPr lang="en-GB" sz="1600" dirty="0">
                <a:effectLst/>
              </a:rPr>
              <a:t>Lecture 4 to Lecture group. 29</a:t>
            </a:r>
            <a:r>
              <a:rPr lang="en-GB" sz="1600" baseline="30000" dirty="0">
                <a:effectLst/>
              </a:rPr>
              <a:t>th</a:t>
            </a:r>
            <a:r>
              <a:rPr lang="en-GB" sz="1600" dirty="0">
                <a:effectLst/>
              </a:rPr>
              <a:t> September.</a:t>
            </a:r>
          </a:p>
          <a:p>
            <a:pPr marL="285750" indent="-285750">
              <a:buFontTx/>
              <a:buChar char="-"/>
            </a:pPr>
            <a:r>
              <a:rPr lang="en-GB" sz="1600" kern="100" dirty="0">
                <a:effectLst/>
                <a:ea typeface="Calibri" panose="020F0502020204030204" pitchFamily="34" charset="0"/>
                <a:cs typeface="Times New Roman" panose="02020603050405020304" pitchFamily="18" charset="0"/>
              </a:rPr>
              <a:t>Gaff, M</a:t>
            </a:r>
            <a:r>
              <a:rPr lang="en-GB" sz="1600" kern="100" dirty="0">
                <a:ea typeface="Calibri" panose="020F0502020204030204" pitchFamily="34" charset="0"/>
                <a:cs typeface="Times New Roman" panose="02020603050405020304" pitchFamily="18" charset="0"/>
              </a:rPr>
              <a:t>.</a:t>
            </a:r>
            <a:r>
              <a:rPr lang="en-GB" sz="1600" kern="100" dirty="0">
                <a:effectLst/>
                <a:ea typeface="Calibri" panose="020F0502020204030204" pitchFamily="34" charset="0"/>
                <a:cs typeface="Times New Roman" panose="02020603050405020304" pitchFamily="18" charset="0"/>
              </a:rPr>
              <a:t> 2023. </a:t>
            </a:r>
            <a:r>
              <a:rPr lang="en-GB" sz="1600" dirty="0">
                <a:effectLst/>
              </a:rPr>
              <a:t>Lecture 12 to Lecture group. 16</a:t>
            </a:r>
            <a:r>
              <a:rPr lang="en-GB" sz="1600" baseline="30000" dirty="0">
                <a:effectLst/>
              </a:rPr>
              <a:t>th</a:t>
            </a:r>
            <a:r>
              <a:rPr lang="en-GB" sz="1600" dirty="0">
                <a:effectLst/>
              </a:rPr>
              <a:t> October.</a:t>
            </a:r>
          </a:p>
          <a:p>
            <a:pPr marL="285750" indent="-285750">
              <a:buFontTx/>
              <a:buChar char="-"/>
            </a:pPr>
            <a:r>
              <a:rPr lang="en-GB" sz="1600" kern="100" dirty="0">
                <a:ea typeface="Calibri" panose="020F0502020204030204" pitchFamily="34" charset="0"/>
                <a:cs typeface="Times New Roman" panose="02020603050405020304" pitchFamily="18" charset="0"/>
              </a:rPr>
              <a:t>Aria</a:t>
            </a:r>
            <a:r>
              <a:rPr lang="en-GB" sz="1600" kern="100" dirty="0">
                <a:effectLst/>
                <a:ea typeface="Calibri" panose="020F0502020204030204" pitchFamily="34" charset="0"/>
                <a:cs typeface="Times New Roman" panose="02020603050405020304" pitchFamily="18" charset="0"/>
              </a:rPr>
              <a:t>, 2023, </a:t>
            </a:r>
            <a:r>
              <a:rPr lang="en-GB" sz="1600" dirty="0">
                <a:effectLst/>
              </a:rPr>
              <a:t>Lecture 12 to Lecture group, Receiver, 16</a:t>
            </a:r>
            <a:r>
              <a:rPr lang="en-GB" sz="1600" baseline="30000" dirty="0">
                <a:effectLst/>
              </a:rPr>
              <a:t>th</a:t>
            </a:r>
            <a:r>
              <a:rPr lang="en-GB" sz="1600" dirty="0">
                <a:effectLst/>
              </a:rPr>
              <a:t> October.</a:t>
            </a:r>
          </a:p>
          <a:p>
            <a:pPr marL="285750" indent="-285750">
              <a:buFontTx/>
              <a:buChar char="-"/>
            </a:pPr>
            <a:r>
              <a:rPr lang="en-GB" sz="1600" kern="100" dirty="0" err="1">
                <a:effectLst/>
                <a:ea typeface="Calibri" panose="020F0502020204030204" pitchFamily="34" charset="0"/>
                <a:cs typeface="Times New Roman" panose="02020603050405020304" pitchFamily="18" charset="0"/>
              </a:rPr>
              <a:t>Fewster</a:t>
            </a:r>
            <a:r>
              <a:rPr lang="en-GB" sz="1600" kern="100" dirty="0">
                <a:effectLst/>
                <a:ea typeface="Calibri" panose="020F0502020204030204" pitchFamily="34" charset="0"/>
                <a:cs typeface="Times New Roman" panose="02020603050405020304" pitchFamily="18" charset="0"/>
              </a:rPr>
              <a:t>, K. 2023. </a:t>
            </a:r>
            <a:r>
              <a:rPr lang="en-GB" sz="1600" dirty="0">
                <a:effectLst/>
              </a:rPr>
              <a:t>Lecture 1 to Lecture Group, 25</a:t>
            </a:r>
            <a:r>
              <a:rPr lang="en-GB" sz="1600" baseline="30000" dirty="0">
                <a:effectLst/>
              </a:rPr>
              <a:t>th</a:t>
            </a:r>
            <a:r>
              <a:rPr lang="en-GB" sz="1600" dirty="0">
                <a:effectLst/>
              </a:rPr>
              <a:t> September.</a:t>
            </a:r>
          </a:p>
          <a:p>
            <a:pPr marL="285750" indent="-285750">
              <a:buFontTx/>
              <a:buChar char="-"/>
            </a:pPr>
            <a:endParaRPr lang="en-US" sz="1600" dirty="0"/>
          </a:p>
        </p:txBody>
      </p:sp>
    </p:spTree>
    <p:extLst>
      <p:ext uri="{BB962C8B-B14F-4D97-AF65-F5344CB8AC3E}">
        <p14:creationId xmlns:p14="http://schemas.microsoft.com/office/powerpoint/2010/main" val="19577895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7707</TotalTime>
  <Words>921</Words>
  <Application>Microsoft Macintosh PowerPoint</Application>
  <PresentationFormat>Widescreen</PresentationFormat>
  <Paragraphs>87</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Comic Sans MS</vt:lpstr>
      <vt:lpstr>Office Theme</vt:lpstr>
      <vt:lpstr>Memory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Memory</dc:title>
  <dc:creator>matthew gaff</dc:creator>
  <cp:lastModifiedBy>Matt Gaff</cp:lastModifiedBy>
  <cp:revision>3</cp:revision>
  <dcterms:created xsi:type="dcterms:W3CDTF">2023-10-13T10:13:59Z</dcterms:created>
  <dcterms:modified xsi:type="dcterms:W3CDTF">2023-10-19T14:22:23Z</dcterms:modified>
</cp:coreProperties>
</file>