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629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 smtClean="0"/>
              <a:t>Образец подзаголовка</a:t>
            </a:r>
            <a:endParaRPr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82899-6194-4E04-A656-35D2261C1B3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15C7A-23EB-4277-BDD9-7AC4E08DD4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714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82899-6194-4E04-A656-35D2261C1B3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15C7A-23EB-4277-BDD9-7AC4E08DD4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79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82899-6194-4E04-A656-35D2261C1B3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15C7A-23EB-4277-BDD9-7AC4E08DD4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923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82899-6194-4E04-A656-35D2261C1B3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15C7A-23EB-4277-BDD9-7AC4E08DD4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806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82899-6194-4E04-A656-35D2261C1B3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15C7A-23EB-4277-BDD9-7AC4E08DD4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41619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82899-6194-4E04-A656-35D2261C1B3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15C7A-23EB-4277-BDD9-7AC4E08DD4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4152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82899-6194-4E04-A656-35D2261C1B3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15C7A-23EB-4277-BDD9-7AC4E08DD4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255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82899-6194-4E04-A656-35D2261C1B3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15C7A-23EB-4277-BDD9-7AC4E08DD4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0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82899-6194-4E04-A656-35D2261C1B3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15C7A-23EB-4277-BDD9-7AC4E08DD4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88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82899-6194-4E04-A656-35D2261C1B3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15C7A-23EB-4277-BDD9-7AC4E08DD4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844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82899-6194-4E04-A656-35D2261C1B3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15C7A-23EB-4277-BDD9-7AC4E08DD4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062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882899-6194-4E04-A656-35D2261C1B34}" type="datetimeFigureOut">
              <a:rPr lang="en-US" smtClean="0"/>
              <a:t>11/29/2025</a:t>
            </a:fld>
            <a:endParaRPr lang="en-US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15C7A-23EB-4277-BDD9-7AC4E08DD4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82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830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48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9781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4959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2915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700" y="1783137"/>
            <a:ext cx="10687004" cy="4930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1013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4460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19071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Прямоугольник 2"/>
          <p:cNvSpPr/>
          <p:nvPr/>
        </p:nvSpPr>
        <p:spPr>
          <a:xfrm>
            <a:off x="1761432" y="1101450"/>
            <a:ext cx="1521570" cy="57124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spcBef>
                <a:spcPts val="200"/>
              </a:spcBef>
              <a:spcAft>
                <a:spcPts val="0"/>
              </a:spcAft>
            </a:pPr>
            <a:r>
              <a:rPr lang="en-US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gency FB" panose="020B05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Startup Cost</a:t>
            </a:r>
            <a:endParaRPr lang="en-US" sz="2400" b="1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Agency FB" panose="020B0503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Таблица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3592936"/>
              </p:ext>
            </p:extLst>
          </p:nvPr>
        </p:nvGraphicFramePr>
        <p:xfrm>
          <a:off x="441014" y="1791478"/>
          <a:ext cx="4517286" cy="4382312"/>
        </p:xfrm>
        <a:graphic>
          <a:graphicData uri="http://schemas.openxmlformats.org/drawingml/2006/table">
            <a:tbl>
              <a:tblPr firstRow="1" firstCol="1" bandRow="1"/>
              <a:tblGrid>
                <a:gridCol w="2788507"/>
                <a:gridCol w="1728779"/>
              </a:tblGrid>
              <a:tr h="224041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Description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Est. Cost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</a:tr>
              <a:tr h="19306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Initial Costs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</a:tr>
              <a:tr h="19306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Rent deposit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                     </a:t>
                      </a:r>
                      <a:r>
                        <a:rPr lang="uk-UA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8,000.00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</a:tr>
              <a:tr h="19306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Renovation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£                   10,000.00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</a:tr>
              <a:tr h="19306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Licenses</a:t>
                      </a:r>
                      <a:r>
                        <a:rPr lang="en-US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&amp; permits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£                     2,000.00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</a:tr>
              <a:tr h="19306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Insurance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£                     2,000.00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</a:tr>
              <a:tr h="305852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Marketing</a:t>
                      </a:r>
                      <a:r>
                        <a:rPr lang="en-US" sz="1100" b="1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(pre-launch)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</a:tr>
              <a:tr h="19306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Branding</a:t>
                      </a: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(logo, packaging design)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                     1,000.00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</a:tr>
              <a:tr h="19306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Website creation</a:t>
                      </a: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&amp; setup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£                     1</a:t>
                      </a:r>
                      <a:r>
                        <a:rPr lang="uk-UA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000.00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</a:tr>
              <a:tr h="19306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Equipment </a:t>
                      </a:r>
                      <a:r>
                        <a:rPr lang="en-US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(oven, mixers, fridge)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</a:t>
                      </a:r>
                      <a:r>
                        <a:rPr lang="uk-UA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                     8,000.00</a:t>
                      </a: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 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</a:tr>
              <a:tr h="377177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Kitchen &amp; Interior Equipment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uk-UA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uk-UA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</a:tr>
              <a:tr h="19306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Kitchen </a:t>
                      </a:r>
                      <a:r>
                        <a:rPr lang="en-US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tools &amp; utensils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£                      2,500.00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</a:tr>
              <a:tr h="19306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Furniture </a:t>
                      </a:r>
                      <a:r>
                        <a:rPr lang="en-US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(display, seating)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£                      4,500.00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</a:tr>
              <a:tr h="19306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Initial Inventory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</a:tr>
              <a:tr h="19306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Ingredients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£                      3,000.00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</a:tr>
              <a:tr h="19306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Packaging </a:t>
                      </a:r>
                      <a:r>
                        <a:rPr lang="en-US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materials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£                      800.00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</a:tr>
              <a:tr h="19306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Cleaning Suppliers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£                      400.00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</a:tr>
              <a:tr h="19306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Training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                      1,000.00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</a:tr>
              <a:tr h="19306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First month payroll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                      6,500.00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</a:tr>
              <a:tr h="19306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</a:pPr>
                      <a:endParaRPr lang="en-US" sz="10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</a:tr>
              <a:tr h="19306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uk-UA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                          </a:t>
                      </a:r>
                      <a:r>
                        <a:rPr lang="en-GB" sz="1100" kern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50,700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9868" marR="29868" marT="8960" marB="0" anchor="b">
                    <a:lnL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FFED9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E6CB"/>
                    </a:solidFill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3836988" y="182562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152352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smtClean="0">
              <a:ln>
                <a:noFill/>
              </a:ln>
              <a:solidFill>
                <a:srgbClr val="2E74B5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Прямоугольник 5"/>
          <p:cNvSpPr/>
          <p:nvPr/>
        </p:nvSpPr>
        <p:spPr>
          <a:xfrm>
            <a:off x="7533977" y="1211032"/>
            <a:ext cx="126348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gency FB" panose="020B0503020202020204" pitchFamily="34" charset="0"/>
              </a:rPr>
              <a:t>Fixed Cost</a:t>
            </a:r>
            <a:endParaRPr lang="en-US" sz="2400" b="1" dirty="0">
              <a:solidFill>
                <a:schemeClr val="tx1">
                  <a:lumMod val="85000"/>
                  <a:lumOff val="15000"/>
                </a:schemeClr>
              </a:solidFill>
              <a:latin typeface="Agency FB" panose="020B0503020202020204" pitchFamily="34" charset="0"/>
            </a:endParaRPr>
          </a:p>
        </p:txBody>
      </p:sp>
      <p:pic>
        <p:nvPicPr>
          <p:cNvPr id="8" name="Рисунок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4247" y="1967075"/>
            <a:ext cx="6382037" cy="2345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0184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3" name="Таблица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692885"/>
              </p:ext>
            </p:extLst>
          </p:nvPr>
        </p:nvGraphicFramePr>
        <p:xfrm>
          <a:off x="1152143" y="1426466"/>
          <a:ext cx="9710928" cy="3895341"/>
        </p:xfrm>
        <a:graphic>
          <a:graphicData uri="http://schemas.openxmlformats.org/drawingml/2006/table">
            <a:tbl>
              <a:tblPr firstRow="1" firstCol="1" bandRow="1"/>
              <a:tblGrid>
                <a:gridCol w="1679610"/>
                <a:gridCol w="1280082"/>
                <a:gridCol w="1374497"/>
                <a:gridCol w="1217469"/>
                <a:gridCol w="1329774"/>
                <a:gridCol w="1323810"/>
                <a:gridCol w="1505686"/>
              </a:tblGrid>
              <a:tr h="41216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Description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B09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January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B09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February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B09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March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B09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April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B09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May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B09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June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B096"/>
                    </a:solidFill>
                  </a:tcPr>
                </a:tc>
              </a:tr>
              <a:tr h="49759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20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Ingredients &amp; Supplies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B09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1,800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2,100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1,754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1,549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1,658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</a:tr>
              <a:tr h="49759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20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Temporary Staff (Hourly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B09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960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2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1,135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2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1,023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2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850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2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890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2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975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2EF"/>
                    </a:solidFill>
                  </a:tcPr>
                </a:tc>
              </a:tr>
              <a:tr h="49759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20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Packaging Materials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B09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400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340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290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340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410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</a:tr>
              <a:tr h="49759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20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Cleaning Supplies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B09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2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169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2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156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2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130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2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140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2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111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2EF"/>
                    </a:solidFill>
                  </a:tcPr>
                </a:tc>
              </a:tr>
              <a:tr h="49759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b="1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Seasonal Ingredients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B09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120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150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90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80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110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</a:tr>
              <a:tr h="74048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b="1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Decorations &amp; Cake Toppers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B09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90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2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120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2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110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2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95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2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2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130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2EF"/>
                    </a:solidFill>
                  </a:tcPr>
                </a:tc>
              </a:tr>
              <a:tr h="25470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B09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3,670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3,724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3,879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3,209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3,099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3,394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4D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025213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0255" y="-3490615"/>
            <a:ext cx="8663032" cy="8309503"/>
          </a:xfrm>
          <a:prstGeom prst="rect">
            <a:avLst/>
          </a:prstGeom>
        </p:spPr>
      </p:pic>
      <p:sp>
        <p:nvSpPr>
          <p:cNvPr id="4" name="Прямоугольник 3"/>
          <p:cNvSpPr/>
          <p:nvPr/>
        </p:nvSpPr>
        <p:spPr>
          <a:xfrm>
            <a:off x="1824080" y="4960544"/>
            <a:ext cx="7374784" cy="5149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gency FB" panose="020B05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Investment capital needed = 50,700 + 4,094 = £54,794</a:t>
            </a:r>
            <a:endParaRPr lang="en-US" sz="2800" b="1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Agency FB" panose="020B0503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47728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2567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586</TotalTime>
  <Words>184</Words>
  <Application>Microsoft Office PowerPoint</Application>
  <PresentationFormat>Широкоэкранный</PresentationFormat>
  <Paragraphs>107</Paragraphs>
  <Slides>12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12</vt:i4>
      </vt:variant>
    </vt:vector>
  </HeadingPairs>
  <TitlesOfParts>
    <vt:vector size="18" baseType="lpstr">
      <vt:lpstr>Agency FB</vt:lpstr>
      <vt:lpstr>Arial</vt:lpstr>
      <vt:lpstr>Calibri</vt:lpstr>
      <vt:lpstr>Calibri Light</vt:lpstr>
      <vt:lpstr>Times New Roman</vt:lpstr>
      <vt:lpstr>Тема Office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>SPecialiST RePack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Nastya</dc:creator>
  <cp:lastModifiedBy>Nastya</cp:lastModifiedBy>
  <cp:revision>5</cp:revision>
  <dcterms:created xsi:type="dcterms:W3CDTF">2025-11-27T17:46:40Z</dcterms:created>
  <dcterms:modified xsi:type="dcterms:W3CDTF">2025-11-29T07:27:07Z</dcterms:modified>
</cp:coreProperties>
</file>