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50E651DA-CF3C-45EB-AB52-605BDC7597D1}">
          <p14:sldIdLst>
            <p14:sldId id="256"/>
            <p14:sldId id="257"/>
            <p14:sldId id="258"/>
            <p14:sldId id="259"/>
            <p14:sldId id="260"/>
            <p14:sldId id="261"/>
            <p14:sldId id="262"/>
            <p14:sldId id="263"/>
            <p14:sldId id="264"/>
          </p14:sldIdLst>
        </p14:section>
        <p14:section name="Untitled Section" id="{FAE63A5C-95F4-4B2E-804A-273B262C48BB}">
          <p14:sldIdLst>
            <p14:sldId id="265"/>
            <p14:sldId id="266"/>
            <p14:sldId id="267"/>
            <p14:sldId id="268"/>
          </p14:sldIdLst>
        </p14:section>
        <p14:section name="Untitled Section" id="{7D4FBCA1-F71D-4D47-9074-7D99D36DB3C1}">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86B6735-44CC-0798-36F4-F2FC170F56D8}" v="2" dt="2025-11-05T14:35:46.903"/>
    <p1510:client id="{E1CB9073-2EAC-7F90-6D20-53672DF3E912}" v="174" dt="2025-11-05T14:25:17.28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2880"/>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5.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22.png"/><Relationship Id="rId7" Type="http://schemas.openxmlformats.org/officeDocument/2006/relationships/image" Target="../media/image26.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5" Type="http://schemas.openxmlformats.org/officeDocument/2006/relationships/image" Target="../media/image24.png"/><Relationship Id="rId4" Type="http://schemas.openxmlformats.org/officeDocument/2006/relationships/image" Target="../media/image23.svg"/></Relationships>
</file>

<file path=ppt/diagrams/_rels/drawing5.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22.png"/><Relationship Id="rId7" Type="http://schemas.openxmlformats.org/officeDocument/2006/relationships/image" Target="../media/image26.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5" Type="http://schemas.openxmlformats.org/officeDocument/2006/relationships/image" Target="../media/image24.png"/><Relationship Id="rId4" Type="http://schemas.openxmlformats.org/officeDocument/2006/relationships/image" Target="../media/image23.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699881E-850C-4AFD-A8BA-0BAFB3694158}"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711D68F0-61C6-4103-9A26-F34260DFE149}">
      <dgm:prSet/>
      <dgm:spPr/>
      <dgm:t>
        <a:bodyPr/>
        <a:lstStyle/>
        <a:p>
          <a:r>
            <a:rPr lang="en-GB"/>
            <a:t>1.Short term –(0-6 months)</a:t>
          </a:r>
          <a:endParaRPr lang="en-US"/>
        </a:p>
      </dgm:t>
    </dgm:pt>
    <dgm:pt modelId="{F0AEB052-F756-4E4F-B05D-F1AC2152848C}" type="parTrans" cxnId="{B26A91F1-E615-42C7-90AE-49E43E52A514}">
      <dgm:prSet/>
      <dgm:spPr/>
      <dgm:t>
        <a:bodyPr/>
        <a:lstStyle/>
        <a:p>
          <a:endParaRPr lang="en-US"/>
        </a:p>
      </dgm:t>
    </dgm:pt>
    <dgm:pt modelId="{6D67FBBF-29BE-4589-A436-275DC9AAA344}" type="sibTrans" cxnId="{B26A91F1-E615-42C7-90AE-49E43E52A514}">
      <dgm:prSet/>
      <dgm:spPr/>
      <dgm:t>
        <a:bodyPr/>
        <a:lstStyle/>
        <a:p>
          <a:endParaRPr lang="en-US"/>
        </a:p>
      </dgm:t>
    </dgm:pt>
    <dgm:pt modelId="{7C97B76C-3C83-44C9-8DF2-5F975F7984AC}">
      <dgm:prSet/>
      <dgm:spPr/>
      <dgm:t>
        <a:bodyPr/>
        <a:lstStyle/>
        <a:p>
          <a:r>
            <a:rPr lang="en-GB"/>
            <a:t>Launch bakery &amp; reach break-even </a:t>
          </a:r>
          <a:endParaRPr lang="en-US"/>
        </a:p>
      </dgm:t>
    </dgm:pt>
    <dgm:pt modelId="{129F1FC4-A0B9-4BF0-BB03-08AC337E5B96}" type="parTrans" cxnId="{6A2ECC3E-0AC2-4176-A70E-5D2DEA1DFC10}">
      <dgm:prSet/>
      <dgm:spPr/>
      <dgm:t>
        <a:bodyPr/>
        <a:lstStyle/>
        <a:p>
          <a:endParaRPr lang="en-US"/>
        </a:p>
      </dgm:t>
    </dgm:pt>
    <dgm:pt modelId="{4BE8C22F-F34F-4A76-B3E7-0DA2947E089E}" type="sibTrans" cxnId="{6A2ECC3E-0AC2-4176-A70E-5D2DEA1DFC10}">
      <dgm:prSet/>
      <dgm:spPr/>
      <dgm:t>
        <a:bodyPr/>
        <a:lstStyle/>
        <a:p>
          <a:endParaRPr lang="en-US"/>
        </a:p>
      </dgm:t>
    </dgm:pt>
    <dgm:pt modelId="{CC0E164F-AA41-4413-8CA9-18551589F3A1}">
      <dgm:prSet/>
      <dgm:spPr/>
      <dgm:t>
        <a:bodyPr/>
        <a:lstStyle/>
        <a:p>
          <a:r>
            <a:rPr lang="en-GB"/>
            <a:t>Build brand awareness </a:t>
          </a:r>
          <a:endParaRPr lang="en-US"/>
        </a:p>
      </dgm:t>
    </dgm:pt>
    <dgm:pt modelId="{B6FC2632-276F-4B38-AA9E-A1C40F464B7F}" type="parTrans" cxnId="{062E4108-30D5-4C7F-BA56-ECA6ED10D043}">
      <dgm:prSet/>
      <dgm:spPr/>
      <dgm:t>
        <a:bodyPr/>
        <a:lstStyle/>
        <a:p>
          <a:endParaRPr lang="en-US"/>
        </a:p>
      </dgm:t>
    </dgm:pt>
    <dgm:pt modelId="{83C41F0D-9794-4CE2-A909-570045B9AEED}" type="sibTrans" cxnId="{062E4108-30D5-4C7F-BA56-ECA6ED10D043}">
      <dgm:prSet/>
      <dgm:spPr/>
      <dgm:t>
        <a:bodyPr/>
        <a:lstStyle/>
        <a:p>
          <a:endParaRPr lang="en-US"/>
        </a:p>
      </dgm:t>
    </dgm:pt>
    <dgm:pt modelId="{FDA4B4BF-5F61-4E36-BB99-26D936EE516C}">
      <dgm:prSet/>
      <dgm:spPr/>
      <dgm:t>
        <a:bodyPr/>
        <a:lstStyle/>
        <a:p>
          <a:r>
            <a:rPr lang="en-GB"/>
            <a:t>2. Log term ( 12-24 months)</a:t>
          </a:r>
          <a:endParaRPr lang="en-US"/>
        </a:p>
      </dgm:t>
    </dgm:pt>
    <dgm:pt modelId="{0558BF6E-359E-46EB-8AF7-909786D3148F}" type="parTrans" cxnId="{D2DBDD7F-FF3A-414B-807E-5657CDBC5A1B}">
      <dgm:prSet/>
      <dgm:spPr/>
      <dgm:t>
        <a:bodyPr/>
        <a:lstStyle/>
        <a:p>
          <a:endParaRPr lang="en-US"/>
        </a:p>
      </dgm:t>
    </dgm:pt>
    <dgm:pt modelId="{3000267D-AB68-4E6C-9DF2-506B7014D09B}" type="sibTrans" cxnId="{D2DBDD7F-FF3A-414B-807E-5657CDBC5A1B}">
      <dgm:prSet/>
      <dgm:spPr/>
      <dgm:t>
        <a:bodyPr/>
        <a:lstStyle/>
        <a:p>
          <a:endParaRPr lang="en-US"/>
        </a:p>
      </dgm:t>
    </dgm:pt>
    <dgm:pt modelId="{6C3A64D7-8D72-44D5-92D7-28EF80C28EB4}">
      <dgm:prSet/>
      <dgm:spPr/>
      <dgm:t>
        <a:bodyPr/>
        <a:lstStyle/>
        <a:p>
          <a:r>
            <a:rPr lang="en-GB"/>
            <a:t>10-15 % month growth </a:t>
          </a:r>
          <a:endParaRPr lang="en-US"/>
        </a:p>
      </dgm:t>
    </dgm:pt>
    <dgm:pt modelId="{DE0993D9-BE8A-4CFD-A6B9-63E8E1B48605}" type="parTrans" cxnId="{9BBFCC4C-AFB7-442D-93EE-9B6E2B7612EA}">
      <dgm:prSet/>
      <dgm:spPr/>
      <dgm:t>
        <a:bodyPr/>
        <a:lstStyle/>
        <a:p>
          <a:endParaRPr lang="en-US"/>
        </a:p>
      </dgm:t>
    </dgm:pt>
    <dgm:pt modelId="{1A409346-6F5E-4E88-9ADA-EB548FC59E8B}" type="sibTrans" cxnId="{9BBFCC4C-AFB7-442D-93EE-9B6E2B7612EA}">
      <dgm:prSet/>
      <dgm:spPr/>
      <dgm:t>
        <a:bodyPr/>
        <a:lstStyle/>
        <a:p>
          <a:endParaRPr lang="en-US"/>
        </a:p>
      </dgm:t>
    </dgm:pt>
    <dgm:pt modelId="{7A3E6849-C396-496D-BB27-23A4FC6E4219}">
      <dgm:prSet/>
      <dgm:spPr/>
      <dgm:t>
        <a:bodyPr/>
        <a:lstStyle/>
        <a:p>
          <a:r>
            <a:rPr lang="en-GB"/>
            <a:t>Online ordering &amp; community workshop </a:t>
          </a:r>
          <a:endParaRPr lang="en-US"/>
        </a:p>
      </dgm:t>
    </dgm:pt>
    <dgm:pt modelId="{4EEAEE56-C849-41F6-9200-24438515F6D6}" type="parTrans" cxnId="{9331D88C-0073-4B65-A33F-C7F14660679F}">
      <dgm:prSet/>
      <dgm:spPr/>
      <dgm:t>
        <a:bodyPr/>
        <a:lstStyle/>
        <a:p>
          <a:endParaRPr lang="en-US"/>
        </a:p>
      </dgm:t>
    </dgm:pt>
    <dgm:pt modelId="{8BEEC47F-6C76-411C-B65F-048D2F6B0D4A}" type="sibTrans" cxnId="{9331D88C-0073-4B65-A33F-C7F14660679F}">
      <dgm:prSet/>
      <dgm:spPr/>
      <dgm:t>
        <a:bodyPr/>
        <a:lstStyle/>
        <a:p>
          <a:endParaRPr lang="en-US"/>
        </a:p>
      </dgm:t>
    </dgm:pt>
    <dgm:pt modelId="{1EAC1978-FEBC-429C-8CAC-2E287FDDF96B}">
      <dgm:prSet/>
      <dgm:spPr/>
      <dgm:t>
        <a:bodyPr/>
        <a:lstStyle/>
        <a:p>
          <a:r>
            <a:rPr lang="en-GB"/>
            <a:t>Plan for expansion</a:t>
          </a:r>
          <a:endParaRPr lang="en-US"/>
        </a:p>
      </dgm:t>
    </dgm:pt>
    <dgm:pt modelId="{29ECD655-0512-4157-997F-CDDDD3AC5B06}" type="parTrans" cxnId="{F6471AF2-FBFE-4EC9-82AB-BD2AC64B91A1}">
      <dgm:prSet/>
      <dgm:spPr/>
      <dgm:t>
        <a:bodyPr/>
        <a:lstStyle/>
        <a:p>
          <a:endParaRPr lang="en-US"/>
        </a:p>
      </dgm:t>
    </dgm:pt>
    <dgm:pt modelId="{F9579E42-CDF7-470F-9FC0-75FAA8560871}" type="sibTrans" cxnId="{F6471AF2-FBFE-4EC9-82AB-BD2AC64B91A1}">
      <dgm:prSet/>
      <dgm:spPr/>
      <dgm:t>
        <a:bodyPr/>
        <a:lstStyle/>
        <a:p>
          <a:endParaRPr lang="en-US"/>
        </a:p>
      </dgm:t>
    </dgm:pt>
    <dgm:pt modelId="{DD1F3C14-9EAE-4A23-9B6F-6ABFDC548F42}" type="pres">
      <dgm:prSet presAssocID="{0699881E-850C-4AFD-A8BA-0BAFB3694158}" presName="vert0" presStyleCnt="0">
        <dgm:presLayoutVars>
          <dgm:dir/>
          <dgm:animOne val="branch"/>
          <dgm:animLvl val="lvl"/>
        </dgm:presLayoutVars>
      </dgm:prSet>
      <dgm:spPr/>
    </dgm:pt>
    <dgm:pt modelId="{9B42BE64-8311-4462-A72D-CA74D8BE7036}" type="pres">
      <dgm:prSet presAssocID="{711D68F0-61C6-4103-9A26-F34260DFE149}" presName="thickLine" presStyleLbl="alignNode1" presStyleIdx="0" presStyleCnt="7"/>
      <dgm:spPr/>
    </dgm:pt>
    <dgm:pt modelId="{56CAC34D-3669-4B71-BFC1-858EB23B35C7}" type="pres">
      <dgm:prSet presAssocID="{711D68F0-61C6-4103-9A26-F34260DFE149}" presName="horz1" presStyleCnt="0"/>
      <dgm:spPr/>
    </dgm:pt>
    <dgm:pt modelId="{DFA189A9-F7FF-434C-A4DB-9FA9175B0E9B}" type="pres">
      <dgm:prSet presAssocID="{711D68F0-61C6-4103-9A26-F34260DFE149}" presName="tx1" presStyleLbl="revTx" presStyleIdx="0" presStyleCnt="7"/>
      <dgm:spPr/>
    </dgm:pt>
    <dgm:pt modelId="{4F01C1EB-5444-42B0-AAF6-A8C5D170389E}" type="pres">
      <dgm:prSet presAssocID="{711D68F0-61C6-4103-9A26-F34260DFE149}" presName="vert1" presStyleCnt="0"/>
      <dgm:spPr/>
    </dgm:pt>
    <dgm:pt modelId="{33E58756-4DC8-40CE-84C2-1AB3AADB5F55}" type="pres">
      <dgm:prSet presAssocID="{7C97B76C-3C83-44C9-8DF2-5F975F7984AC}" presName="thickLine" presStyleLbl="alignNode1" presStyleIdx="1" presStyleCnt="7"/>
      <dgm:spPr/>
    </dgm:pt>
    <dgm:pt modelId="{4357A9A0-9DA4-4ADF-96F0-5B7D56FC54E8}" type="pres">
      <dgm:prSet presAssocID="{7C97B76C-3C83-44C9-8DF2-5F975F7984AC}" presName="horz1" presStyleCnt="0"/>
      <dgm:spPr/>
    </dgm:pt>
    <dgm:pt modelId="{3F983C9D-5233-4923-B33D-2D972A06B824}" type="pres">
      <dgm:prSet presAssocID="{7C97B76C-3C83-44C9-8DF2-5F975F7984AC}" presName="tx1" presStyleLbl="revTx" presStyleIdx="1" presStyleCnt="7"/>
      <dgm:spPr/>
    </dgm:pt>
    <dgm:pt modelId="{E373E18D-1FCC-4410-998A-163ACD2E3FB0}" type="pres">
      <dgm:prSet presAssocID="{7C97B76C-3C83-44C9-8DF2-5F975F7984AC}" presName="vert1" presStyleCnt="0"/>
      <dgm:spPr/>
    </dgm:pt>
    <dgm:pt modelId="{82FFD7BC-BCA5-4112-84A3-AD076C2F2793}" type="pres">
      <dgm:prSet presAssocID="{CC0E164F-AA41-4413-8CA9-18551589F3A1}" presName="thickLine" presStyleLbl="alignNode1" presStyleIdx="2" presStyleCnt="7"/>
      <dgm:spPr/>
    </dgm:pt>
    <dgm:pt modelId="{8AC04091-3C15-4A2A-88DE-086EAC660FF0}" type="pres">
      <dgm:prSet presAssocID="{CC0E164F-AA41-4413-8CA9-18551589F3A1}" presName="horz1" presStyleCnt="0"/>
      <dgm:spPr/>
    </dgm:pt>
    <dgm:pt modelId="{A2289939-953C-4B31-B4BA-E33797B942E1}" type="pres">
      <dgm:prSet presAssocID="{CC0E164F-AA41-4413-8CA9-18551589F3A1}" presName="tx1" presStyleLbl="revTx" presStyleIdx="2" presStyleCnt="7"/>
      <dgm:spPr/>
    </dgm:pt>
    <dgm:pt modelId="{061AAECA-DDAF-4C43-B387-A85857B6D1F9}" type="pres">
      <dgm:prSet presAssocID="{CC0E164F-AA41-4413-8CA9-18551589F3A1}" presName="vert1" presStyleCnt="0"/>
      <dgm:spPr/>
    </dgm:pt>
    <dgm:pt modelId="{07DEF629-F9CD-432F-994E-6E96FED74E66}" type="pres">
      <dgm:prSet presAssocID="{FDA4B4BF-5F61-4E36-BB99-26D936EE516C}" presName="thickLine" presStyleLbl="alignNode1" presStyleIdx="3" presStyleCnt="7"/>
      <dgm:spPr/>
    </dgm:pt>
    <dgm:pt modelId="{1D6A39EC-F080-4A41-94FA-A10C5DB7BA59}" type="pres">
      <dgm:prSet presAssocID="{FDA4B4BF-5F61-4E36-BB99-26D936EE516C}" presName="horz1" presStyleCnt="0"/>
      <dgm:spPr/>
    </dgm:pt>
    <dgm:pt modelId="{03881811-F0D4-4FEB-AE16-22F39DCF904D}" type="pres">
      <dgm:prSet presAssocID="{FDA4B4BF-5F61-4E36-BB99-26D936EE516C}" presName="tx1" presStyleLbl="revTx" presStyleIdx="3" presStyleCnt="7"/>
      <dgm:spPr/>
    </dgm:pt>
    <dgm:pt modelId="{ED2123A8-C469-4CC3-89BA-9184DDD5D216}" type="pres">
      <dgm:prSet presAssocID="{FDA4B4BF-5F61-4E36-BB99-26D936EE516C}" presName="vert1" presStyleCnt="0"/>
      <dgm:spPr/>
    </dgm:pt>
    <dgm:pt modelId="{BAE3D741-03EC-4CF3-A2BC-764C7F5AA14E}" type="pres">
      <dgm:prSet presAssocID="{6C3A64D7-8D72-44D5-92D7-28EF80C28EB4}" presName="thickLine" presStyleLbl="alignNode1" presStyleIdx="4" presStyleCnt="7"/>
      <dgm:spPr/>
    </dgm:pt>
    <dgm:pt modelId="{22B1313F-DCBE-42AC-ADDE-94B5F5C25905}" type="pres">
      <dgm:prSet presAssocID="{6C3A64D7-8D72-44D5-92D7-28EF80C28EB4}" presName="horz1" presStyleCnt="0"/>
      <dgm:spPr/>
    </dgm:pt>
    <dgm:pt modelId="{F5DDC405-3309-4C7F-87DC-876A259AC309}" type="pres">
      <dgm:prSet presAssocID="{6C3A64D7-8D72-44D5-92D7-28EF80C28EB4}" presName="tx1" presStyleLbl="revTx" presStyleIdx="4" presStyleCnt="7"/>
      <dgm:spPr/>
    </dgm:pt>
    <dgm:pt modelId="{B2FEE7FC-02CF-4A20-9F2C-D2C0EA245A4E}" type="pres">
      <dgm:prSet presAssocID="{6C3A64D7-8D72-44D5-92D7-28EF80C28EB4}" presName="vert1" presStyleCnt="0"/>
      <dgm:spPr/>
    </dgm:pt>
    <dgm:pt modelId="{91155A89-11D8-41D1-BE39-1B8FB82BA275}" type="pres">
      <dgm:prSet presAssocID="{7A3E6849-C396-496D-BB27-23A4FC6E4219}" presName="thickLine" presStyleLbl="alignNode1" presStyleIdx="5" presStyleCnt="7"/>
      <dgm:spPr/>
    </dgm:pt>
    <dgm:pt modelId="{11ECBA13-B15F-4077-A786-82E9EE66028A}" type="pres">
      <dgm:prSet presAssocID="{7A3E6849-C396-496D-BB27-23A4FC6E4219}" presName="horz1" presStyleCnt="0"/>
      <dgm:spPr/>
    </dgm:pt>
    <dgm:pt modelId="{ADB2A4F1-D5F8-48DD-99A3-9A22D4E26D2C}" type="pres">
      <dgm:prSet presAssocID="{7A3E6849-C396-496D-BB27-23A4FC6E4219}" presName="tx1" presStyleLbl="revTx" presStyleIdx="5" presStyleCnt="7"/>
      <dgm:spPr/>
    </dgm:pt>
    <dgm:pt modelId="{C47275A7-4D27-473C-AF62-035CEA645FD8}" type="pres">
      <dgm:prSet presAssocID="{7A3E6849-C396-496D-BB27-23A4FC6E4219}" presName="vert1" presStyleCnt="0"/>
      <dgm:spPr/>
    </dgm:pt>
    <dgm:pt modelId="{C5130BA6-8021-440C-B946-CA642443D921}" type="pres">
      <dgm:prSet presAssocID="{1EAC1978-FEBC-429C-8CAC-2E287FDDF96B}" presName="thickLine" presStyleLbl="alignNode1" presStyleIdx="6" presStyleCnt="7"/>
      <dgm:spPr/>
    </dgm:pt>
    <dgm:pt modelId="{97BC61BD-3D4C-4E8A-A61E-789B4877D69A}" type="pres">
      <dgm:prSet presAssocID="{1EAC1978-FEBC-429C-8CAC-2E287FDDF96B}" presName="horz1" presStyleCnt="0"/>
      <dgm:spPr/>
    </dgm:pt>
    <dgm:pt modelId="{8C6CA97E-37A4-468D-8E90-DF92CF7BC2D9}" type="pres">
      <dgm:prSet presAssocID="{1EAC1978-FEBC-429C-8CAC-2E287FDDF96B}" presName="tx1" presStyleLbl="revTx" presStyleIdx="6" presStyleCnt="7"/>
      <dgm:spPr/>
    </dgm:pt>
    <dgm:pt modelId="{FD271B28-FE1C-4484-A5B5-872FF127E587}" type="pres">
      <dgm:prSet presAssocID="{1EAC1978-FEBC-429C-8CAC-2E287FDDF96B}" presName="vert1" presStyleCnt="0"/>
      <dgm:spPr/>
    </dgm:pt>
  </dgm:ptLst>
  <dgm:cxnLst>
    <dgm:cxn modelId="{062E4108-30D5-4C7F-BA56-ECA6ED10D043}" srcId="{0699881E-850C-4AFD-A8BA-0BAFB3694158}" destId="{CC0E164F-AA41-4413-8CA9-18551589F3A1}" srcOrd="2" destOrd="0" parTransId="{B6FC2632-276F-4B38-AA9E-A1C40F464B7F}" sibTransId="{83C41F0D-9794-4CE2-A909-570045B9AEED}"/>
    <dgm:cxn modelId="{FA714720-015A-4963-BE70-269079316AFC}" type="presOf" srcId="{7A3E6849-C396-496D-BB27-23A4FC6E4219}" destId="{ADB2A4F1-D5F8-48DD-99A3-9A22D4E26D2C}" srcOrd="0" destOrd="0" presId="urn:microsoft.com/office/officeart/2008/layout/LinedList"/>
    <dgm:cxn modelId="{6A2ECC3E-0AC2-4176-A70E-5D2DEA1DFC10}" srcId="{0699881E-850C-4AFD-A8BA-0BAFB3694158}" destId="{7C97B76C-3C83-44C9-8DF2-5F975F7984AC}" srcOrd="1" destOrd="0" parTransId="{129F1FC4-A0B9-4BF0-BB03-08AC337E5B96}" sibTransId="{4BE8C22F-F34F-4A76-B3E7-0DA2947E089E}"/>
    <dgm:cxn modelId="{39B91167-72EB-4D64-9B8E-4BC4DB787CA1}" type="presOf" srcId="{1EAC1978-FEBC-429C-8CAC-2E287FDDF96B}" destId="{8C6CA97E-37A4-468D-8E90-DF92CF7BC2D9}" srcOrd="0" destOrd="0" presId="urn:microsoft.com/office/officeart/2008/layout/LinedList"/>
    <dgm:cxn modelId="{4A81984A-33F0-481A-ADBA-5930BC0386BB}" type="presOf" srcId="{0699881E-850C-4AFD-A8BA-0BAFB3694158}" destId="{DD1F3C14-9EAE-4A23-9B6F-6ABFDC548F42}" srcOrd="0" destOrd="0" presId="urn:microsoft.com/office/officeart/2008/layout/LinedList"/>
    <dgm:cxn modelId="{9BBFCC4C-AFB7-442D-93EE-9B6E2B7612EA}" srcId="{0699881E-850C-4AFD-A8BA-0BAFB3694158}" destId="{6C3A64D7-8D72-44D5-92D7-28EF80C28EB4}" srcOrd="4" destOrd="0" parTransId="{DE0993D9-BE8A-4CFD-A6B9-63E8E1B48605}" sibTransId="{1A409346-6F5E-4E88-9ADA-EB548FC59E8B}"/>
    <dgm:cxn modelId="{BE379950-5943-450C-AF72-674079811C26}" type="presOf" srcId="{FDA4B4BF-5F61-4E36-BB99-26D936EE516C}" destId="{03881811-F0D4-4FEB-AE16-22F39DCF904D}" srcOrd="0" destOrd="0" presId="urn:microsoft.com/office/officeart/2008/layout/LinedList"/>
    <dgm:cxn modelId="{D2DBDD7F-FF3A-414B-807E-5657CDBC5A1B}" srcId="{0699881E-850C-4AFD-A8BA-0BAFB3694158}" destId="{FDA4B4BF-5F61-4E36-BB99-26D936EE516C}" srcOrd="3" destOrd="0" parTransId="{0558BF6E-359E-46EB-8AF7-909786D3148F}" sibTransId="{3000267D-AB68-4E6C-9DF2-506B7014D09B}"/>
    <dgm:cxn modelId="{47BDCD82-2246-4E68-94C3-98E365498096}" type="presOf" srcId="{6C3A64D7-8D72-44D5-92D7-28EF80C28EB4}" destId="{F5DDC405-3309-4C7F-87DC-876A259AC309}" srcOrd="0" destOrd="0" presId="urn:microsoft.com/office/officeart/2008/layout/LinedList"/>
    <dgm:cxn modelId="{9331D88C-0073-4B65-A33F-C7F14660679F}" srcId="{0699881E-850C-4AFD-A8BA-0BAFB3694158}" destId="{7A3E6849-C396-496D-BB27-23A4FC6E4219}" srcOrd="5" destOrd="0" parTransId="{4EEAEE56-C849-41F6-9200-24438515F6D6}" sibTransId="{8BEEC47F-6C76-411C-B65F-048D2F6B0D4A}"/>
    <dgm:cxn modelId="{B3CAC9CB-CD8C-4BA0-B9F6-8A590F396796}" type="presOf" srcId="{CC0E164F-AA41-4413-8CA9-18551589F3A1}" destId="{A2289939-953C-4B31-B4BA-E33797B942E1}" srcOrd="0" destOrd="0" presId="urn:microsoft.com/office/officeart/2008/layout/LinedList"/>
    <dgm:cxn modelId="{751A6CE8-E1B5-4418-8F0C-640C094FA2E6}" type="presOf" srcId="{7C97B76C-3C83-44C9-8DF2-5F975F7984AC}" destId="{3F983C9D-5233-4923-B33D-2D972A06B824}" srcOrd="0" destOrd="0" presId="urn:microsoft.com/office/officeart/2008/layout/LinedList"/>
    <dgm:cxn modelId="{B26A91F1-E615-42C7-90AE-49E43E52A514}" srcId="{0699881E-850C-4AFD-A8BA-0BAFB3694158}" destId="{711D68F0-61C6-4103-9A26-F34260DFE149}" srcOrd="0" destOrd="0" parTransId="{F0AEB052-F756-4E4F-B05D-F1AC2152848C}" sibTransId="{6D67FBBF-29BE-4589-A436-275DC9AAA344}"/>
    <dgm:cxn modelId="{F6471AF2-FBFE-4EC9-82AB-BD2AC64B91A1}" srcId="{0699881E-850C-4AFD-A8BA-0BAFB3694158}" destId="{1EAC1978-FEBC-429C-8CAC-2E287FDDF96B}" srcOrd="6" destOrd="0" parTransId="{29ECD655-0512-4157-997F-CDDDD3AC5B06}" sibTransId="{F9579E42-CDF7-470F-9FC0-75FAA8560871}"/>
    <dgm:cxn modelId="{5118ADF2-4085-4A27-9205-03E0E2BCFC02}" type="presOf" srcId="{711D68F0-61C6-4103-9A26-F34260DFE149}" destId="{DFA189A9-F7FF-434C-A4DB-9FA9175B0E9B}" srcOrd="0" destOrd="0" presId="urn:microsoft.com/office/officeart/2008/layout/LinedList"/>
    <dgm:cxn modelId="{4FB5CE03-6C58-4FED-AB8A-CDAC796D6873}" type="presParOf" srcId="{DD1F3C14-9EAE-4A23-9B6F-6ABFDC548F42}" destId="{9B42BE64-8311-4462-A72D-CA74D8BE7036}" srcOrd="0" destOrd="0" presId="urn:microsoft.com/office/officeart/2008/layout/LinedList"/>
    <dgm:cxn modelId="{E44DE121-56CC-42B3-8583-73615CCF0321}" type="presParOf" srcId="{DD1F3C14-9EAE-4A23-9B6F-6ABFDC548F42}" destId="{56CAC34D-3669-4B71-BFC1-858EB23B35C7}" srcOrd="1" destOrd="0" presId="urn:microsoft.com/office/officeart/2008/layout/LinedList"/>
    <dgm:cxn modelId="{459AEB42-C01E-4A53-BD26-96100408A261}" type="presParOf" srcId="{56CAC34D-3669-4B71-BFC1-858EB23B35C7}" destId="{DFA189A9-F7FF-434C-A4DB-9FA9175B0E9B}" srcOrd="0" destOrd="0" presId="urn:microsoft.com/office/officeart/2008/layout/LinedList"/>
    <dgm:cxn modelId="{C7C79527-4C91-4CEF-A4A7-E694F194B915}" type="presParOf" srcId="{56CAC34D-3669-4B71-BFC1-858EB23B35C7}" destId="{4F01C1EB-5444-42B0-AAF6-A8C5D170389E}" srcOrd="1" destOrd="0" presId="urn:microsoft.com/office/officeart/2008/layout/LinedList"/>
    <dgm:cxn modelId="{D714A25D-F731-4C3B-92FD-A389BD945AEC}" type="presParOf" srcId="{DD1F3C14-9EAE-4A23-9B6F-6ABFDC548F42}" destId="{33E58756-4DC8-40CE-84C2-1AB3AADB5F55}" srcOrd="2" destOrd="0" presId="urn:microsoft.com/office/officeart/2008/layout/LinedList"/>
    <dgm:cxn modelId="{AD6897AC-2D4C-4B29-A718-C768CB214DD0}" type="presParOf" srcId="{DD1F3C14-9EAE-4A23-9B6F-6ABFDC548F42}" destId="{4357A9A0-9DA4-4ADF-96F0-5B7D56FC54E8}" srcOrd="3" destOrd="0" presId="urn:microsoft.com/office/officeart/2008/layout/LinedList"/>
    <dgm:cxn modelId="{A0A4AA72-DD84-41EE-BC44-C132D6FD2182}" type="presParOf" srcId="{4357A9A0-9DA4-4ADF-96F0-5B7D56FC54E8}" destId="{3F983C9D-5233-4923-B33D-2D972A06B824}" srcOrd="0" destOrd="0" presId="urn:microsoft.com/office/officeart/2008/layout/LinedList"/>
    <dgm:cxn modelId="{6965FB46-85CE-45E3-9CA2-5DEED074E1DC}" type="presParOf" srcId="{4357A9A0-9DA4-4ADF-96F0-5B7D56FC54E8}" destId="{E373E18D-1FCC-4410-998A-163ACD2E3FB0}" srcOrd="1" destOrd="0" presId="urn:microsoft.com/office/officeart/2008/layout/LinedList"/>
    <dgm:cxn modelId="{2F1D2410-427D-427C-A904-B16E1833251A}" type="presParOf" srcId="{DD1F3C14-9EAE-4A23-9B6F-6ABFDC548F42}" destId="{82FFD7BC-BCA5-4112-84A3-AD076C2F2793}" srcOrd="4" destOrd="0" presId="urn:microsoft.com/office/officeart/2008/layout/LinedList"/>
    <dgm:cxn modelId="{BD986A75-C7B1-4A0C-AF74-4A8A77F92E26}" type="presParOf" srcId="{DD1F3C14-9EAE-4A23-9B6F-6ABFDC548F42}" destId="{8AC04091-3C15-4A2A-88DE-086EAC660FF0}" srcOrd="5" destOrd="0" presId="urn:microsoft.com/office/officeart/2008/layout/LinedList"/>
    <dgm:cxn modelId="{DF2C3535-BEDA-4859-ADA5-2DD873534383}" type="presParOf" srcId="{8AC04091-3C15-4A2A-88DE-086EAC660FF0}" destId="{A2289939-953C-4B31-B4BA-E33797B942E1}" srcOrd="0" destOrd="0" presId="urn:microsoft.com/office/officeart/2008/layout/LinedList"/>
    <dgm:cxn modelId="{6FA60530-B4D9-4517-BC2D-77C014A344EA}" type="presParOf" srcId="{8AC04091-3C15-4A2A-88DE-086EAC660FF0}" destId="{061AAECA-DDAF-4C43-B387-A85857B6D1F9}" srcOrd="1" destOrd="0" presId="urn:microsoft.com/office/officeart/2008/layout/LinedList"/>
    <dgm:cxn modelId="{D16A5CCD-9CAD-4442-8ACB-0C81A518FB05}" type="presParOf" srcId="{DD1F3C14-9EAE-4A23-9B6F-6ABFDC548F42}" destId="{07DEF629-F9CD-432F-994E-6E96FED74E66}" srcOrd="6" destOrd="0" presId="urn:microsoft.com/office/officeart/2008/layout/LinedList"/>
    <dgm:cxn modelId="{50BCBE6A-5E5E-4579-A661-E82AE057A0EE}" type="presParOf" srcId="{DD1F3C14-9EAE-4A23-9B6F-6ABFDC548F42}" destId="{1D6A39EC-F080-4A41-94FA-A10C5DB7BA59}" srcOrd="7" destOrd="0" presId="urn:microsoft.com/office/officeart/2008/layout/LinedList"/>
    <dgm:cxn modelId="{F4D068E8-FFD0-4067-87A8-59439EF062E7}" type="presParOf" srcId="{1D6A39EC-F080-4A41-94FA-A10C5DB7BA59}" destId="{03881811-F0D4-4FEB-AE16-22F39DCF904D}" srcOrd="0" destOrd="0" presId="urn:microsoft.com/office/officeart/2008/layout/LinedList"/>
    <dgm:cxn modelId="{2DF67D60-3302-4D39-9018-C0B619003467}" type="presParOf" srcId="{1D6A39EC-F080-4A41-94FA-A10C5DB7BA59}" destId="{ED2123A8-C469-4CC3-89BA-9184DDD5D216}" srcOrd="1" destOrd="0" presId="urn:microsoft.com/office/officeart/2008/layout/LinedList"/>
    <dgm:cxn modelId="{A6EC4039-AC86-4979-B467-BC6E30EC1D59}" type="presParOf" srcId="{DD1F3C14-9EAE-4A23-9B6F-6ABFDC548F42}" destId="{BAE3D741-03EC-4CF3-A2BC-764C7F5AA14E}" srcOrd="8" destOrd="0" presId="urn:microsoft.com/office/officeart/2008/layout/LinedList"/>
    <dgm:cxn modelId="{03C13879-898F-44E5-B002-8921E79804BB}" type="presParOf" srcId="{DD1F3C14-9EAE-4A23-9B6F-6ABFDC548F42}" destId="{22B1313F-DCBE-42AC-ADDE-94B5F5C25905}" srcOrd="9" destOrd="0" presId="urn:microsoft.com/office/officeart/2008/layout/LinedList"/>
    <dgm:cxn modelId="{75037CB0-3A8C-41AC-B78C-17F9F8AFCEEE}" type="presParOf" srcId="{22B1313F-DCBE-42AC-ADDE-94B5F5C25905}" destId="{F5DDC405-3309-4C7F-87DC-876A259AC309}" srcOrd="0" destOrd="0" presId="urn:microsoft.com/office/officeart/2008/layout/LinedList"/>
    <dgm:cxn modelId="{E3E304C0-1F07-4257-B69F-996E163D72A6}" type="presParOf" srcId="{22B1313F-DCBE-42AC-ADDE-94B5F5C25905}" destId="{B2FEE7FC-02CF-4A20-9F2C-D2C0EA245A4E}" srcOrd="1" destOrd="0" presId="urn:microsoft.com/office/officeart/2008/layout/LinedList"/>
    <dgm:cxn modelId="{92C67B0A-C8B4-4D48-8200-99A56212D5F8}" type="presParOf" srcId="{DD1F3C14-9EAE-4A23-9B6F-6ABFDC548F42}" destId="{91155A89-11D8-41D1-BE39-1B8FB82BA275}" srcOrd="10" destOrd="0" presId="urn:microsoft.com/office/officeart/2008/layout/LinedList"/>
    <dgm:cxn modelId="{E67C2038-B6EC-499E-96F9-38CA7E78DA34}" type="presParOf" srcId="{DD1F3C14-9EAE-4A23-9B6F-6ABFDC548F42}" destId="{11ECBA13-B15F-4077-A786-82E9EE66028A}" srcOrd="11" destOrd="0" presId="urn:microsoft.com/office/officeart/2008/layout/LinedList"/>
    <dgm:cxn modelId="{E5852878-F1EB-4A27-9238-010CF5722F07}" type="presParOf" srcId="{11ECBA13-B15F-4077-A786-82E9EE66028A}" destId="{ADB2A4F1-D5F8-48DD-99A3-9A22D4E26D2C}" srcOrd="0" destOrd="0" presId="urn:microsoft.com/office/officeart/2008/layout/LinedList"/>
    <dgm:cxn modelId="{A7F4362B-586B-4CF0-94E0-11E77D5FA534}" type="presParOf" srcId="{11ECBA13-B15F-4077-A786-82E9EE66028A}" destId="{C47275A7-4D27-473C-AF62-035CEA645FD8}" srcOrd="1" destOrd="0" presId="urn:microsoft.com/office/officeart/2008/layout/LinedList"/>
    <dgm:cxn modelId="{3606F3C8-83A5-44D3-BFA1-423D575D5179}" type="presParOf" srcId="{DD1F3C14-9EAE-4A23-9B6F-6ABFDC548F42}" destId="{C5130BA6-8021-440C-B946-CA642443D921}" srcOrd="12" destOrd="0" presId="urn:microsoft.com/office/officeart/2008/layout/LinedList"/>
    <dgm:cxn modelId="{8A4321E8-737E-4FA2-9EA5-B520E0342CB9}" type="presParOf" srcId="{DD1F3C14-9EAE-4A23-9B6F-6ABFDC548F42}" destId="{97BC61BD-3D4C-4E8A-A61E-789B4877D69A}" srcOrd="13" destOrd="0" presId="urn:microsoft.com/office/officeart/2008/layout/LinedList"/>
    <dgm:cxn modelId="{78A4735E-8E2E-4D94-AE80-7645ABCCFFE3}" type="presParOf" srcId="{97BC61BD-3D4C-4E8A-A61E-789B4877D69A}" destId="{8C6CA97E-37A4-468D-8E90-DF92CF7BC2D9}" srcOrd="0" destOrd="0" presId="urn:microsoft.com/office/officeart/2008/layout/LinedList"/>
    <dgm:cxn modelId="{46994BCD-F5B8-4BE5-901E-908B13A63550}" type="presParOf" srcId="{97BC61BD-3D4C-4E8A-A61E-789B4877D69A}" destId="{FD271B28-FE1C-4484-A5B5-872FF127E587}" srcOrd="1" destOrd="0" presId="urn:microsoft.com/office/officeart/2008/layout/LinedList"/>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16038CC-2AB8-4589-84E4-BC18E0BDC8BD}" type="doc">
      <dgm:prSet loTypeId="urn:microsoft.com/office/officeart/2008/layout/LinedList" loCatId="list" qsTypeId="urn:microsoft.com/office/officeart/2005/8/quickstyle/simple5" qsCatId="simple" csTypeId="urn:microsoft.com/office/officeart/2005/8/colors/accent2_2" csCatId="accent2" phldr="1"/>
      <dgm:spPr/>
      <dgm:t>
        <a:bodyPr/>
        <a:lstStyle/>
        <a:p>
          <a:endParaRPr lang="en-US"/>
        </a:p>
      </dgm:t>
    </dgm:pt>
    <dgm:pt modelId="{ADD3CF61-9438-4AEA-BB60-939B8F90AEE2}">
      <dgm:prSet/>
      <dgm:spPr/>
      <dgm:t>
        <a:bodyPr/>
        <a:lstStyle/>
        <a:p>
          <a:pPr>
            <a:defRPr cap="all"/>
          </a:pPr>
          <a:r>
            <a:rPr lang="en-GB"/>
            <a:t>Authenticity handmade quality </a:t>
          </a:r>
          <a:endParaRPr lang="en-US"/>
        </a:p>
      </dgm:t>
    </dgm:pt>
    <dgm:pt modelId="{EE8CA82C-1268-489F-BAED-999841CA83DF}" type="parTrans" cxnId="{E2B04D39-D114-4C80-ADF4-3791350D8DA8}">
      <dgm:prSet/>
      <dgm:spPr/>
      <dgm:t>
        <a:bodyPr/>
        <a:lstStyle/>
        <a:p>
          <a:endParaRPr lang="en-US"/>
        </a:p>
      </dgm:t>
    </dgm:pt>
    <dgm:pt modelId="{668507AE-0D62-43CE-9858-FE1D5C8F9FC3}" type="sibTrans" cxnId="{E2B04D39-D114-4C80-ADF4-3791350D8DA8}">
      <dgm:prSet/>
      <dgm:spPr/>
      <dgm:t>
        <a:bodyPr/>
        <a:lstStyle/>
        <a:p>
          <a:endParaRPr lang="en-US"/>
        </a:p>
      </dgm:t>
    </dgm:pt>
    <dgm:pt modelId="{E98D3D73-754A-470C-8EB9-4503C51AF5AB}">
      <dgm:prSet/>
      <dgm:spPr/>
      <dgm:t>
        <a:bodyPr/>
        <a:lstStyle/>
        <a:p>
          <a:pPr>
            <a:defRPr cap="all"/>
          </a:pPr>
          <a:r>
            <a:rPr lang="en-GB"/>
            <a:t>Local ingredients </a:t>
          </a:r>
          <a:endParaRPr lang="en-US"/>
        </a:p>
      </dgm:t>
    </dgm:pt>
    <dgm:pt modelId="{D9300EF8-C0B0-4900-9E50-2E2A043F9F70}" type="parTrans" cxnId="{8C77A6BE-700F-4023-8969-ED33AB44841F}">
      <dgm:prSet/>
      <dgm:spPr/>
      <dgm:t>
        <a:bodyPr/>
        <a:lstStyle/>
        <a:p>
          <a:endParaRPr lang="en-US"/>
        </a:p>
      </dgm:t>
    </dgm:pt>
    <dgm:pt modelId="{7D6BD18B-E4C7-4446-AF78-5CE034CC26B6}" type="sibTrans" cxnId="{8C77A6BE-700F-4023-8969-ED33AB44841F}">
      <dgm:prSet/>
      <dgm:spPr/>
      <dgm:t>
        <a:bodyPr/>
        <a:lstStyle/>
        <a:p>
          <a:endParaRPr lang="en-US"/>
        </a:p>
      </dgm:t>
    </dgm:pt>
    <dgm:pt modelId="{3BC4CA4B-03D6-45A4-9B39-646F80578202}">
      <dgm:prSet/>
      <dgm:spPr/>
      <dgm:t>
        <a:bodyPr/>
        <a:lstStyle/>
        <a:p>
          <a:pPr>
            <a:defRPr cap="all"/>
          </a:pPr>
          <a:r>
            <a:rPr lang="en-GB"/>
            <a:t>Eco – friendly &amp; sustainability </a:t>
          </a:r>
          <a:endParaRPr lang="en-US"/>
        </a:p>
      </dgm:t>
    </dgm:pt>
    <dgm:pt modelId="{94A6F7D4-9AE7-4BE0-A0E6-9E9BADB4D819}" type="parTrans" cxnId="{1BD42FA1-D299-4518-8049-6E89BD71579E}">
      <dgm:prSet/>
      <dgm:spPr/>
      <dgm:t>
        <a:bodyPr/>
        <a:lstStyle/>
        <a:p>
          <a:endParaRPr lang="en-US"/>
        </a:p>
      </dgm:t>
    </dgm:pt>
    <dgm:pt modelId="{1E685D77-622A-4B0B-B72D-37CC3EBD3BAE}" type="sibTrans" cxnId="{1BD42FA1-D299-4518-8049-6E89BD71579E}">
      <dgm:prSet/>
      <dgm:spPr/>
      <dgm:t>
        <a:bodyPr/>
        <a:lstStyle/>
        <a:p>
          <a:endParaRPr lang="en-US"/>
        </a:p>
      </dgm:t>
    </dgm:pt>
    <dgm:pt modelId="{D7142335-98A2-418A-A356-60854E0664B7}">
      <dgm:prSet/>
      <dgm:spPr/>
      <dgm:t>
        <a:bodyPr/>
        <a:lstStyle/>
        <a:p>
          <a:pPr>
            <a:defRPr cap="all"/>
          </a:pPr>
          <a:r>
            <a:rPr lang="en-GB"/>
            <a:t>Affordable pricing </a:t>
          </a:r>
          <a:endParaRPr lang="en-US"/>
        </a:p>
      </dgm:t>
    </dgm:pt>
    <dgm:pt modelId="{3B0EBBA5-0F8C-4506-8E84-3E0FC0F2962F}" type="parTrans" cxnId="{43606C55-2401-476F-BEC4-2425A5D6D278}">
      <dgm:prSet/>
      <dgm:spPr/>
      <dgm:t>
        <a:bodyPr/>
        <a:lstStyle/>
        <a:p>
          <a:endParaRPr lang="en-US"/>
        </a:p>
      </dgm:t>
    </dgm:pt>
    <dgm:pt modelId="{BF445107-0241-49C7-B3C7-59E429D0BB0A}" type="sibTrans" cxnId="{43606C55-2401-476F-BEC4-2425A5D6D278}">
      <dgm:prSet/>
      <dgm:spPr/>
      <dgm:t>
        <a:bodyPr/>
        <a:lstStyle/>
        <a:p>
          <a:endParaRPr lang="en-US"/>
        </a:p>
      </dgm:t>
    </dgm:pt>
    <dgm:pt modelId="{F9B87A67-6DF6-4ADC-9D26-9609EC47CDF9}">
      <dgm:prSet/>
      <dgm:spPr/>
      <dgm:t>
        <a:bodyPr/>
        <a:lstStyle/>
        <a:p>
          <a:pPr>
            <a:defRPr cap="all"/>
          </a:pPr>
          <a:r>
            <a:rPr lang="en-GB"/>
            <a:t>Personal , community – focused service </a:t>
          </a:r>
          <a:endParaRPr lang="en-US"/>
        </a:p>
      </dgm:t>
    </dgm:pt>
    <dgm:pt modelId="{FD30F09E-69B9-4C33-863B-732227D0D373}" type="parTrans" cxnId="{7482327A-2388-47FA-BE3E-01069EE34C26}">
      <dgm:prSet/>
      <dgm:spPr/>
      <dgm:t>
        <a:bodyPr/>
        <a:lstStyle/>
        <a:p>
          <a:endParaRPr lang="en-US"/>
        </a:p>
      </dgm:t>
    </dgm:pt>
    <dgm:pt modelId="{ACFC15D4-38E8-4C68-8F39-5482ADA87087}" type="sibTrans" cxnId="{7482327A-2388-47FA-BE3E-01069EE34C26}">
      <dgm:prSet/>
      <dgm:spPr/>
      <dgm:t>
        <a:bodyPr/>
        <a:lstStyle/>
        <a:p>
          <a:endParaRPr lang="en-US"/>
        </a:p>
      </dgm:t>
    </dgm:pt>
    <dgm:pt modelId="{25C778A6-FCDA-442E-B195-5D4B68F80A21}" type="pres">
      <dgm:prSet presAssocID="{416038CC-2AB8-4589-84E4-BC18E0BDC8BD}" presName="vert0" presStyleCnt="0">
        <dgm:presLayoutVars>
          <dgm:dir/>
          <dgm:animOne val="branch"/>
          <dgm:animLvl val="lvl"/>
        </dgm:presLayoutVars>
      </dgm:prSet>
      <dgm:spPr/>
    </dgm:pt>
    <dgm:pt modelId="{BB7B90E5-AA52-47B8-BFFB-50076A1F6767}" type="pres">
      <dgm:prSet presAssocID="{ADD3CF61-9438-4AEA-BB60-939B8F90AEE2}" presName="thickLine" presStyleLbl="alignNode1" presStyleIdx="0" presStyleCnt="5"/>
      <dgm:spPr/>
    </dgm:pt>
    <dgm:pt modelId="{51677DAA-8219-44FB-A15D-CAE9522718C5}" type="pres">
      <dgm:prSet presAssocID="{ADD3CF61-9438-4AEA-BB60-939B8F90AEE2}" presName="horz1" presStyleCnt="0"/>
      <dgm:spPr/>
    </dgm:pt>
    <dgm:pt modelId="{F14BE037-BEBF-43AD-A91A-FE9D077EC3E8}" type="pres">
      <dgm:prSet presAssocID="{ADD3CF61-9438-4AEA-BB60-939B8F90AEE2}" presName="tx1" presStyleLbl="revTx" presStyleIdx="0" presStyleCnt="5"/>
      <dgm:spPr/>
    </dgm:pt>
    <dgm:pt modelId="{10B21179-1138-47F2-B4D6-DDB09CE8C135}" type="pres">
      <dgm:prSet presAssocID="{ADD3CF61-9438-4AEA-BB60-939B8F90AEE2}" presName="vert1" presStyleCnt="0"/>
      <dgm:spPr/>
    </dgm:pt>
    <dgm:pt modelId="{5978C882-68AD-424F-B2E4-1BBF8E0016BA}" type="pres">
      <dgm:prSet presAssocID="{E98D3D73-754A-470C-8EB9-4503C51AF5AB}" presName="thickLine" presStyleLbl="alignNode1" presStyleIdx="1" presStyleCnt="5"/>
      <dgm:spPr/>
    </dgm:pt>
    <dgm:pt modelId="{F6BFC2F0-D7BD-469E-9107-8A6C6997D312}" type="pres">
      <dgm:prSet presAssocID="{E98D3D73-754A-470C-8EB9-4503C51AF5AB}" presName="horz1" presStyleCnt="0"/>
      <dgm:spPr/>
    </dgm:pt>
    <dgm:pt modelId="{45BC7526-0E05-4D5C-A818-BD4B7CA92CFA}" type="pres">
      <dgm:prSet presAssocID="{E98D3D73-754A-470C-8EB9-4503C51AF5AB}" presName="tx1" presStyleLbl="revTx" presStyleIdx="1" presStyleCnt="5"/>
      <dgm:spPr/>
    </dgm:pt>
    <dgm:pt modelId="{0F8305CA-4546-4966-BFA3-3C5F738579DE}" type="pres">
      <dgm:prSet presAssocID="{E98D3D73-754A-470C-8EB9-4503C51AF5AB}" presName="vert1" presStyleCnt="0"/>
      <dgm:spPr/>
    </dgm:pt>
    <dgm:pt modelId="{7AAAA0DF-8C29-407B-AA26-810D472E4A4B}" type="pres">
      <dgm:prSet presAssocID="{3BC4CA4B-03D6-45A4-9B39-646F80578202}" presName="thickLine" presStyleLbl="alignNode1" presStyleIdx="2" presStyleCnt="5"/>
      <dgm:spPr/>
    </dgm:pt>
    <dgm:pt modelId="{9FEAA511-9852-4092-BD83-6581C743F8B5}" type="pres">
      <dgm:prSet presAssocID="{3BC4CA4B-03D6-45A4-9B39-646F80578202}" presName="horz1" presStyleCnt="0"/>
      <dgm:spPr/>
    </dgm:pt>
    <dgm:pt modelId="{FF7338D0-9582-4B9C-AD53-5CB422DA9D7F}" type="pres">
      <dgm:prSet presAssocID="{3BC4CA4B-03D6-45A4-9B39-646F80578202}" presName="tx1" presStyleLbl="revTx" presStyleIdx="2" presStyleCnt="5"/>
      <dgm:spPr/>
    </dgm:pt>
    <dgm:pt modelId="{4F988166-7E53-44B7-8214-52E9D9CF5949}" type="pres">
      <dgm:prSet presAssocID="{3BC4CA4B-03D6-45A4-9B39-646F80578202}" presName="vert1" presStyleCnt="0"/>
      <dgm:spPr/>
    </dgm:pt>
    <dgm:pt modelId="{205CC130-B45D-4D36-B4BE-1AB8AFD33894}" type="pres">
      <dgm:prSet presAssocID="{D7142335-98A2-418A-A356-60854E0664B7}" presName="thickLine" presStyleLbl="alignNode1" presStyleIdx="3" presStyleCnt="5"/>
      <dgm:spPr/>
    </dgm:pt>
    <dgm:pt modelId="{DFD82B99-550B-48C8-861A-9BEB820D695D}" type="pres">
      <dgm:prSet presAssocID="{D7142335-98A2-418A-A356-60854E0664B7}" presName="horz1" presStyleCnt="0"/>
      <dgm:spPr/>
    </dgm:pt>
    <dgm:pt modelId="{54D672F7-649C-4535-BD94-DE6B35D4AF2B}" type="pres">
      <dgm:prSet presAssocID="{D7142335-98A2-418A-A356-60854E0664B7}" presName="tx1" presStyleLbl="revTx" presStyleIdx="3" presStyleCnt="5"/>
      <dgm:spPr/>
    </dgm:pt>
    <dgm:pt modelId="{ABF97866-FC35-4B64-A252-066A6DE25CF8}" type="pres">
      <dgm:prSet presAssocID="{D7142335-98A2-418A-A356-60854E0664B7}" presName="vert1" presStyleCnt="0"/>
      <dgm:spPr/>
    </dgm:pt>
    <dgm:pt modelId="{718FFB24-FEF3-4DBC-98CB-ACD7ABD70BAC}" type="pres">
      <dgm:prSet presAssocID="{F9B87A67-6DF6-4ADC-9D26-9609EC47CDF9}" presName="thickLine" presStyleLbl="alignNode1" presStyleIdx="4" presStyleCnt="5"/>
      <dgm:spPr/>
    </dgm:pt>
    <dgm:pt modelId="{9CBD266F-C454-493D-BAE3-4A02F617278F}" type="pres">
      <dgm:prSet presAssocID="{F9B87A67-6DF6-4ADC-9D26-9609EC47CDF9}" presName="horz1" presStyleCnt="0"/>
      <dgm:spPr/>
    </dgm:pt>
    <dgm:pt modelId="{02EC863E-9CE2-4290-85D9-234672E6506F}" type="pres">
      <dgm:prSet presAssocID="{F9B87A67-6DF6-4ADC-9D26-9609EC47CDF9}" presName="tx1" presStyleLbl="revTx" presStyleIdx="4" presStyleCnt="5"/>
      <dgm:spPr/>
    </dgm:pt>
    <dgm:pt modelId="{03B382C4-DC8F-4529-9DBA-B2A92EF88910}" type="pres">
      <dgm:prSet presAssocID="{F9B87A67-6DF6-4ADC-9D26-9609EC47CDF9}" presName="vert1" presStyleCnt="0"/>
      <dgm:spPr/>
    </dgm:pt>
  </dgm:ptLst>
  <dgm:cxnLst>
    <dgm:cxn modelId="{9BA51610-9786-4327-9742-CDB6F2A69450}" type="presOf" srcId="{416038CC-2AB8-4589-84E4-BC18E0BDC8BD}" destId="{25C778A6-FCDA-442E-B195-5D4B68F80A21}" srcOrd="0" destOrd="0" presId="urn:microsoft.com/office/officeart/2008/layout/LinedList"/>
    <dgm:cxn modelId="{E2B04D39-D114-4C80-ADF4-3791350D8DA8}" srcId="{416038CC-2AB8-4589-84E4-BC18E0BDC8BD}" destId="{ADD3CF61-9438-4AEA-BB60-939B8F90AEE2}" srcOrd="0" destOrd="0" parTransId="{EE8CA82C-1268-489F-BAED-999841CA83DF}" sibTransId="{668507AE-0D62-43CE-9858-FE1D5C8F9FC3}"/>
    <dgm:cxn modelId="{B4EE2968-D468-4BC7-9FC5-7CACCE4E46FF}" type="presOf" srcId="{3BC4CA4B-03D6-45A4-9B39-646F80578202}" destId="{FF7338D0-9582-4B9C-AD53-5CB422DA9D7F}" srcOrd="0" destOrd="0" presId="urn:microsoft.com/office/officeart/2008/layout/LinedList"/>
    <dgm:cxn modelId="{6F415F6C-B163-44F9-BDD8-F5A5C1B7541A}" type="presOf" srcId="{D7142335-98A2-418A-A356-60854E0664B7}" destId="{54D672F7-649C-4535-BD94-DE6B35D4AF2B}" srcOrd="0" destOrd="0" presId="urn:microsoft.com/office/officeart/2008/layout/LinedList"/>
    <dgm:cxn modelId="{E862454D-43BE-46F5-8FEE-17D4C623E4E5}" type="presOf" srcId="{E98D3D73-754A-470C-8EB9-4503C51AF5AB}" destId="{45BC7526-0E05-4D5C-A818-BD4B7CA92CFA}" srcOrd="0" destOrd="0" presId="urn:microsoft.com/office/officeart/2008/layout/LinedList"/>
    <dgm:cxn modelId="{43606C55-2401-476F-BEC4-2425A5D6D278}" srcId="{416038CC-2AB8-4589-84E4-BC18E0BDC8BD}" destId="{D7142335-98A2-418A-A356-60854E0664B7}" srcOrd="3" destOrd="0" parTransId="{3B0EBBA5-0F8C-4506-8E84-3E0FC0F2962F}" sibTransId="{BF445107-0241-49C7-B3C7-59E429D0BB0A}"/>
    <dgm:cxn modelId="{7482327A-2388-47FA-BE3E-01069EE34C26}" srcId="{416038CC-2AB8-4589-84E4-BC18E0BDC8BD}" destId="{F9B87A67-6DF6-4ADC-9D26-9609EC47CDF9}" srcOrd="4" destOrd="0" parTransId="{FD30F09E-69B9-4C33-863B-732227D0D373}" sibTransId="{ACFC15D4-38E8-4C68-8F39-5482ADA87087}"/>
    <dgm:cxn modelId="{249F8492-FB31-41AD-881E-0660E9CDCF3A}" type="presOf" srcId="{ADD3CF61-9438-4AEA-BB60-939B8F90AEE2}" destId="{F14BE037-BEBF-43AD-A91A-FE9D077EC3E8}" srcOrd="0" destOrd="0" presId="urn:microsoft.com/office/officeart/2008/layout/LinedList"/>
    <dgm:cxn modelId="{1BD42FA1-D299-4518-8049-6E89BD71579E}" srcId="{416038CC-2AB8-4589-84E4-BC18E0BDC8BD}" destId="{3BC4CA4B-03D6-45A4-9B39-646F80578202}" srcOrd="2" destOrd="0" parTransId="{94A6F7D4-9AE7-4BE0-A0E6-9E9BADB4D819}" sibTransId="{1E685D77-622A-4B0B-B72D-37CC3EBD3BAE}"/>
    <dgm:cxn modelId="{8C77A6BE-700F-4023-8969-ED33AB44841F}" srcId="{416038CC-2AB8-4589-84E4-BC18E0BDC8BD}" destId="{E98D3D73-754A-470C-8EB9-4503C51AF5AB}" srcOrd="1" destOrd="0" parTransId="{D9300EF8-C0B0-4900-9E50-2E2A043F9F70}" sibTransId="{7D6BD18B-E4C7-4446-AF78-5CE034CC26B6}"/>
    <dgm:cxn modelId="{0784D9F6-224F-4F54-BC4D-4C98C5599550}" type="presOf" srcId="{F9B87A67-6DF6-4ADC-9D26-9609EC47CDF9}" destId="{02EC863E-9CE2-4290-85D9-234672E6506F}" srcOrd="0" destOrd="0" presId="urn:microsoft.com/office/officeart/2008/layout/LinedList"/>
    <dgm:cxn modelId="{3E765E36-EB8E-464E-952B-04B485D8CCD9}" type="presParOf" srcId="{25C778A6-FCDA-442E-B195-5D4B68F80A21}" destId="{BB7B90E5-AA52-47B8-BFFB-50076A1F6767}" srcOrd="0" destOrd="0" presId="urn:microsoft.com/office/officeart/2008/layout/LinedList"/>
    <dgm:cxn modelId="{689C25AD-B55D-4689-9838-4E5EA066D80C}" type="presParOf" srcId="{25C778A6-FCDA-442E-B195-5D4B68F80A21}" destId="{51677DAA-8219-44FB-A15D-CAE9522718C5}" srcOrd="1" destOrd="0" presId="urn:microsoft.com/office/officeart/2008/layout/LinedList"/>
    <dgm:cxn modelId="{E9BAB0E1-D29E-4363-AECF-C6A98562C134}" type="presParOf" srcId="{51677DAA-8219-44FB-A15D-CAE9522718C5}" destId="{F14BE037-BEBF-43AD-A91A-FE9D077EC3E8}" srcOrd="0" destOrd="0" presId="urn:microsoft.com/office/officeart/2008/layout/LinedList"/>
    <dgm:cxn modelId="{A6F3FD06-95E5-4055-8F8D-A502FF563470}" type="presParOf" srcId="{51677DAA-8219-44FB-A15D-CAE9522718C5}" destId="{10B21179-1138-47F2-B4D6-DDB09CE8C135}" srcOrd="1" destOrd="0" presId="urn:microsoft.com/office/officeart/2008/layout/LinedList"/>
    <dgm:cxn modelId="{D5E16820-F359-4323-B788-513F45E2D437}" type="presParOf" srcId="{25C778A6-FCDA-442E-B195-5D4B68F80A21}" destId="{5978C882-68AD-424F-B2E4-1BBF8E0016BA}" srcOrd="2" destOrd="0" presId="urn:microsoft.com/office/officeart/2008/layout/LinedList"/>
    <dgm:cxn modelId="{55531A86-149D-4226-948C-34B36DBB43F7}" type="presParOf" srcId="{25C778A6-FCDA-442E-B195-5D4B68F80A21}" destId="{F6BFC2F0-D7BD-469E-9107-8A6C6997D312}" srcOrd="3" destOrd="0" presId="urn:microsoft.com/office/officeart/2008/layout/LinedList"/>
    <dgm:cxn modelId="{B3DBBF22-1056-4B98-A75F-2D9C3949CA13}" type="presParOf" srcId="{F6BFC2F0-D7BD-469E-9107-8A6C6997D312}" destId="{45BC7526-0E05-4D5C-A818-BD4B7CA92CFA}" srcOrd="0" destOrd="0" presId="urn:microsoft.com/office/officeart/2008/layout/LinedList"/>
    <dgm:cxn modelId="{A4814E9E-CCF6-44F2-BED5-CC3DABB5B3CE}" type="presParOf" srcId="{F6BFC2F0-D7BD-469E-9107-8A6C6997D312}" destId="{0F8305CA-4546-4966-BFA3-3C5F738579DE}" srcOrd="1" destOrd="0" presId="urn:microsoft.com/office/officeart/2008/layout/LinedList"/>
    <dgm:cxn modelId="{AB315E04-0266-4077-BAD6-6ED0883E7D2D}" type="presParOf" srcId="{25C778A6-FCDA-442E-B195-5D4B68F80A21}" destId="{7AAAA0DF-8C29-407B-AA26-810D472E4A4B}" srcOrd="4" destOrd="0" presId="urn:microsoft.com/office/officeart/2008/layout/LinedList"/>
    <dgm:cxn modelId="{93954115-F021-4DED-8F7B-C781A4DCBF92}" type="presParOf" srcId="{25C778A6-FCDA-442E-B195-5D4B68F80A21}" destId="{9FEAA511-9852-4092-BD83-6581C743F8B5}" srcOrd="5" destOrd="0" presId="urn:microsoft.com/office/officeart/2008/layout/LinedList"/>
    <dgm:cxn modelId="{3BEE9EE9-981C-479B-BA23-C450D25332E7}" type="presParOf" srcId="{9FEAA511-9852-4092-BD83-6581C743F8B5}" destId="{FF7338D0-9582-4B9C-AD53-5CB422DA9D7F}" srcOrd="0" destOrd="0" presId="urn:microsoft.com/office/officeart/2008/layout/LinedList"/>
    <dgm:cxn modelId="{1837A5B4-AD73-4732-B279-369899E2D1A9}" type="presParOf" srcId="{9FEAA511-9852-4092-BD83-6581C743F8B5}" destId="{4F988166-7E53-44B7-8214-52E9D9CF5949}" srcOrd="1" destOrd="0" presId="urn:microsoft.com/office/officeart/2008/layout/LinedList"/>
    <dgm:cxn modelId="{F6B5F31C-D6C8-40A9-96C8-B6E2F053644D}" type="presParOf" srcId="{25C778A6-FCDA-442E-B195-5D4B68F80A21}" destId="{205CC130-B45D-4D36-B4BE-1AB8AFD33894}" srcOrd="6" destOrd="0" presId="urn:microsoft.com/office/officeart/2008/layout/LinedList"/>
    <dgm:cxn modelId="{C7B17E48-355D-46B3-B131-16C6DE6E35F2}" type="presParOf" srcId="{25C778A6-FCDA-442E-B195-5D4B68F80A21}" destId="{DFD82B99-550B-48C8-861A-9BEB820D695D}" srcOrd="7" destOrd="0" presId="urn:microsoft.com/office/officeart/2008/layout/LinedList"/>
    <dgm:cxn modelId="{36D9675C-94FB-47D8-A67A-CF52A526F2E6}" type="presParOf" srcId="{DFD82B99-550B-48C8-861A-9BEB820D695D}" destId="{54D672F7-649C-4535-BD94-DE6B35D4AF2B}" srcOrd="0" destOrd="0" presId="urn:microsoft.com/office/officeart/2008/layout/LinedList"/>
    <dgm:cxn modelId="{FDA29FBF-6E06-4AEA-9719-785D3EA06983}" type="presParOf" srcId="{DFD82B99-550B-48C8-861A-9BEB820D695D}" destId="{ABF97866-FC35-4B64-A252-066A6DE25CF8}" srcOrd="1" destOrd="0" presId="urn:microsoft.com/office/officeart/2008/layout/LinedList"/>
    <dgm:cxn modelId="{4F7725A6-C342-4683-9FE1-08475DAD15DB}" type="presParOf" srcId="{25C778A6-FCDA-442E-B195-5D4B68F80A21}" destId="{718FFB24-FEF3-4DBC-98CB-ACD7ABD70BAC}" srcOrd="8" destOrd="0" presId="urn:microsoft.com/office/officeart/2008/layout/LinedList"/>
    <dgm:cxn modelId="{7A74EFCB-8F61-4AD6-A9C1-F52C22752A98}" type="presParOf" srcId="{25C778A6-FCDA-442E-B195-5D4B68F80A21}" destId="{9CBD266F-C454-493D-BAE3-4A02F617278F}" srcOrd="9" destOrd="0" presId="urn:microsoft.com/office/officeart/2008/layout/LinedList"/>
    <dgm:cxn modelId="{69B0F511-5C66-463A-95A3-A97F161245C0}" type="presParOf" srcId="{9CBD266F-C454-493D-BAE3-4A02F617278F}" destId="{02EC863E-9CE2-4290-85D9-234672E6506F}" srcOrd="0" destOrd="0" presId="urn:microsoft.com/office/officeart/2008/layout/LinedList"/>
    <dgm:cxn modelId="{6F3124DB-1191-4CF3-B63E-D88B40F8F36F}" type="presParOf" srcId="{9CBD266F-C454-493D-BAE3-4A02F617278F}" destId="{03B382C4-DC8F-4529-9DBA-B2A92EF88910}"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5397CB3-A63F-4C9A-805D-4AF95A980E0E}" type="doc">
      <dgm:prSet loTypeId="urn:microsoft.com/office/officeart/2008/layout/LinedList" loCatId="list" qsTypeId="urn:microsoft.com/office/officeart/2005/8/quickstyle/simple4" qsCatId="simple" csTypeId="urn:microsoft.com/office/officeart/2005/8/colors/colorful5" csCatId="colorful" phldr="1"/>
      <dgm:spPr/>
      <dgm:t>
        <a:bodyPr/>
        <a:lstStyle/>
        <a:p>
          <a:endParaRPr lang="en-US"/>
        </a:p>
      </dgm:t>
    </dgm:pt>
    <dgm:pt modelId="{1D27D4F5-2E27-46EC-A43E-F0810D263448}">
      <dgm:prSet/>
      <dgm:spPr/>
      <dgm:t>
        <a:bodyPr/>
        <a:lstStyle/>
        <a:p>
          <a:r>
            <a:rPr lang="en-GB">
              <a:solidFill>
                <a:schemeClr val="bg1"/>
              </a:solidFill>
            </a:rPr>
            <a:t>Target – students , office , workers , local residence</a:t>
          </a:r>
          <a:endParaRPr lang="en-US">
            <a:solidFill>
              <a:schemeClr val="bg1"/>
            </a:solidFill>
          </a:endParaRPr>
        </a:p>
      </dgm:t>
    </dgm:pt>
    <dgm:pt modelId="{BDC5C0FE-DEA0-44DC-A664-66AAA9E8E69F}" type="parTrans" cxnId="{98B9136D-4C6F-49B3-A165-FBBED56F6A27}">
      <dgm:prSet/>
      <dgm:spPr/>
      <dgm:t>
        <a:bodyPr/>
        <a:lstStyle/>
        <a:p>
          <a:endParaRPr lang="en-US"/>
        </a:p>
      </dgm:t>
    </dgm:pt>
    <dgm:pt modelId="{667909FC-7F94-4FE0-AB8D-6640188AC16D}" type="sibTrans" cxnId="{98B9136D-4C6F-49B3-A165-FBBED56F6A27}">
      <dgm:prSet/>
      <dgm:spPr/>
      <dgm:t>
        <a:bodyPr/>
        <a:lstStyle/>
        <a:p>
          <a:endParaRPr lang="en-US"/>
        </a:p>
      </dgm:t>
    </dgm:pt>
    <dgm:pt modelId="{0F6D2FDC-F2CC-41B0-AB69-8FEBC1825218}">
      <dgm:prSet/>
      <dgm:spPr/>
      <dgm:t>
        <a:bodyPr/>
        <a:lstStyle/>
        <a:p>
          <a:r>
            <a:rPr lang="en-GB">
              <a:solidFill>
                <a:schemeClr val="bg1"/>
              </a:solidFill>
            </a:rPr>
            <a:t>Demographic -18-55 years , middle income </a:t>
          </a:r>
          <a:endParaRPr lang="en-US">
            <a:solidFill>
              <a:schemeClr val="bg1"/>
            </a:solidFill>
          </a:endParaRPr>
        </a:p>
      </dgm:t>
    </dgm:pt>
    <dgm:pt modelId="{998AFB6C-1B1B-4DF3-8825-41939566587C}" type="parTrans" cxnId="{2C081EA2-2768-4AB9-B08C-4567E762D8A9}">
      <dgm:prSet/>
      <dgm:spPr/>
      <dgm:t>
        <a:bodyPr/>
        <a:lstStyle/>
        <a:p>
          <a:endParaRPr lang="en-US"/>
        </a:p>
      </dgm:t>
    </dgm:pt>
    <dgm:pt modelId="{8E72D5FB-6869-40D2-8520-ED5121494757}" type="sibTrans" cxnId="{2C081EA2-2768-4AB9-B08C-4567E762D8A9}">
      <dgm:prSet/>
      <dgm:spPr/>
      <dgm:t>
        <a:bodyPr/>
        <a:lstStyle/>
        <a:p>
          <a:endParaRPr lang="en-US"/>
        </a:p>
      </dgm:t>
    </dgm:pt>
    <dgm:pt modelId="{776FB8E4-D475-4288-A1DA-88BD781DCD21}">
      <dgm:prSet/>
      <dgm:spPr/>
      <dgm:t>
        <a:bodyPr/>
        <a:lstStyle/>
        <a:p>
          <a:r>
            <a:rPr lang="en-GB">
              <a:solidFill>
                <a:schemeClr val="bg1"/>
              </a:solidFill>
            </a:rPr>
            <a:t>Psychographic- value freshness , local sourcing , sustainability</a:t>
          </a:r>
          <a:endParaRPr lang="en-US">
            <a:solidFill>
              <a:schemeClr val="bg1"/>
            </a:solidFill>
          </a:endParaRPr>
        </a:p>
      </dgm:t>
    </dgm:pt>
    <dgm:pt modelId="{69DD9601-C86B-4C16-8DD9-D1F8117B99EC}" type="parTrans" cxnId="{D080DCCF-2B22-48E0-BABE-A5004D5E8797}">
      <dgm:prSet/>
      <dgm:spPr/>
      <dgm:t>
        <a:bodyPr/>
        <a:lstStyle/>
        <a:p>
          <a:endParaRPr lang="en-US"/>
        </a:p>
      </dgm:t>
    </dgm:pt>
    <dgm:pt modelId="{692C842D-D498-478A-9E76-322A4C25E34C}" type="sibTrans" cxnId="{D080DCCF-2B22-48E0-BABE-A5004D5E8797}">
      <dgm:prSet/>
      <dgm:spPr/>
      <dgm:t>
        <a:bodyPr/>
        <a:lstStyle/>
        <a:p>
          <a:endParaRPr lang="en-US"/>
        </a:p>
      </dgm:t>
    </dgm:pt>
    <dgm:pt modelId="{72D25865-0FF7-4F59-A9A0-F99388AE949A}">
      <dgm:prSet/>
      <dgm:spPr/>
      <dgm:t>
        <a:bodyPr/>
        <a:lstStyle/>
        <a:p>
          <a:r>
            <a:rPr lang="en-GB">
              <a:solidFill>
                <a:schemeClr val="bg1"/>
              </a:solidFill>
            </a:rPr>
            <a:t>Behavioural-daily indulgence and loyalty programs. </a:t>
          </a:r>
          <a:endParaRPr lang="en-US">
            <a:solidFill>
              <a:schemeClr val="bg1"/>
            </a:solidFill>
          </a:endParaRPr>
        </a:p>
      </dgm:t>
    </dgm:pt>
    <dgm:pt modelId="{2A866E07-5CF6-49F2-917F-94D5B21C3DDA}" type="parTrans" cxnId="{F07ACD68-4FF4-44E3-B34C-A05D44687A69}">
      <dgm:prSet/>
      <dgm:spPr/>
      <dgm:t>
        <a:bodyPr/>
        <a:lstStyle/>
        <a:p>
          <a:endParaRPr lang="en-US"/>
        </a:p>
      </dgm:t>
    </dgm:pt>
    <dgm:pt modelId="{9EA48185-7346-4BA3-8292-E13CBB9F85AF}" type="sibTrans" cxnId="{F07ACD68-4FF4-44E3-B34C-A05D44687A69}">
      <dgm:prSet/>
      <dgm:spPr/>
      <dgm:t>
        <a:bodyPr/>
        <a:lstStyle/>
        <a:p>
          <a:endParaRPr lang="en-US"/>
        </a:p>
      </dgm:t>
    </dgm:pt>
    <dgm:pt modelId="{A7BDA4E0-0892-4CB3-94BC-F56003FD2F1B}" type="pres">
      <dgm:prSet presAssocID="{55397CB3-A63F-4C9A-805D-4AF95A980E0E}" presName="vert0" presStyleCnt="0">
        <dgm:presLayoutVars>
          <dgm:dir/>
          <dgm:animOne val="branch"/>
          <dgm:animLvl val="lvl"/>
        </dgm:presLayoutVars>
      </dgm:prSet>
      <dgm:spPr/>
    </dgm:pt>
    <dgm:pt modelId="{CA89AE7F-0B3C-46BA-B78E-CD1A94B1A20A}" type="pres">
      <dgm:prSet presAssocID="{1D27D4F5-2E27-46EC-A43E-F0810D263448}" presName="thickLine" presStyleLbl="alignNode1" presStyleIdx="0" presStyleCnt="4"/>
      <dgm:spPr/>
    </dgm:pt>
    <dgm:pt modelId="{CB2A7623-8101-456A-819D-A60809AD4EBA}" type="pres">
      <dgm:prSet presAssocID="{1D27D4F5-2E27-46EC-A43E-F0810D263448}" presName="horz1" presStyleCnt="0"/>
      <dgm:spPr/>
    </dgm:pt>
    <dgm:pt modelId="{A78E9022-CADD-4A78-A34C-710A3337DB7A}" type="pres">
      <dgm:prSet presAssocID="{1D27D4F5-2E27-46EC-A43E-F0810D263448}" presName="tx1" presStyleLbl="revTx" presStyleIdx="0" presStyleCnt="4"/>
      <dgm:spPr/>
    </dgm:pt>
    <dgm:pt modelId="{495FC154-93CD-46DB-A254-6B2CE3D980D4}" type="pres">
      <dgm:prSet presAssocID="{1D27D4F5-2E27-46EC-A43E-F0810D263448}" presName="vert1" presStyleCnt="0"/>
      <dgm:spPr/>
    </dgm:pt>
    <dgm:pt modelId="{D93B6912-0BB0-4CFA-A75C-1627027E7E25}" type="pres">
      <dgm:prSet presAssocID="{0F6D2FDC-F2CC-41B0-AB69-8FEBC1825218}" presName="thickLine" presStyleLbl="alignNode1" presStyleIdx="1" presStyleCnt="4"/>
      <dgm:spPr/>
    </dgm:pt>
    <dgm:pt modelId="{E6B0462F-2CB0-43D8-812D-8D4E27ABA0BE}" type="pres">
      <dgm:prSet presAssocID="{0F6D2FDC-F2CC-41B0-AB69-8FEBC1825218}" presName="horz1" presStyleCnt="0"/>
      <dgm:spPr/>
    </dgm:pt>
    <dgm:pt modelId="{07ABB3E1-8D8D-4C9F-8BC7-3351FF754A25}" type="pres">
      <dgm:prSet presAssocID="{0F6D2FDC-F2CC-41B0-AB69-8FEBC1825218}" presName="tx1" presStyleLbl="revTx" presStyleIdx="1" presStyleCnt="4"/>
      <dgm:spPr/>
    </dgm:pt>
    <dgm:pt modelId="{8B9C6C92-00A9-4AD4-A831-4629670260ED}" type="pres">
      <dgm:prSet presAssocID="{0F6D2FDC-F2CC-41B0-AB69-8FEBC1825218}" presName="vert1" presStyleCnt="0"/>
      <dgm:spPr/>
    </dgm:pt>
    <dgm:pt modelId="{08101DB0-981C-440A-A2AA-E4EB61287A3D}" type="pres">
      <dgm:prSet presAssocID="{776FB8E4-D475-4288-A1DA-88BD781DCD21}" presName="thickLine" presStyleLbl="alignNode1" presStyleIdx="2" presStyleCnt="4"/>
      <dgm:spPr/>
    </dgm:pt>
    <dgm:pt modelId="{BEABB4F5-0EB1-4580-8E3A-9C9106E05C89}" type="pres">
      <dgm:prSet presAssocID="{776FB8E4-D475-4288-A1DA-88BD781DCD21}" presName="horz1" presStyleCnt="0"/>
      <dgm:spPr/>
    </dgm:pt>
    <dgm:pt modelId="{E4B2BE46-5D0B-44E4-9BFD-2FE311CF89F9}" type="pres">
      <dgm:prSet presAssocID="{776FB8E4-D475-4288-A1DA-88BD781DCD21}" presName="tx1" presStyleLbl="revTx" presStyleIdx="2" presStyleCnt="4"/>
      <dgm:spPr/>
    </dgm:pt>
    <dgm:pt modelId="{4BED640F-B762-4DCA-96F3-3E28D75C72D6}" type="pres">
      <dgm:prSet presAssocID="{776FB8E4-D475-4288-A1DA-88BD781DCD21}" presName="vert1" presStyleCnt="0"/>
      <dgm:spPr/>
    </dgm:pt>
    <dgm:pt modelId="{3DB39B16-A0C5-47DA-9812-BD5D1F0447C2}" type="pres">
      <dgm:prSet presAssocID="{72D25865-0FF7-4F59-A9A0-F99388AE949A}" presName="thickLine" presStyleLbl="alignNode1" presStyleIdx="3" presStyleCnt="4"/>
      <dgm:spPr/>
    </dgm:pt>
    <dgm:pt modelId="{525A8792-18CE-4F42-8904-1E4D067645D0}" type="pres">
      <dgm:prSet presAssocID="{72D25865-0FF7-4F59-A9A0-F99388AE949A}" presName="horz1" presStyleCnt="0"/>
      <dgm:spPr/>
    </dgm:pt>
    <dgm:pt modelId="{ABC812D6-8151-4947-956E-06399F1242E1}" type="pres">
      <dgm:prSet presAssocID="{72D25865-0FF7-4F59-A9A0-F99388AE949A}" presName="tx1" presStyleLbl="revTx" presStyleIdx="3" presStyleCnt="4"/>
      <dgm:spPr/>
    </dgm:pt>
    <dgm:pt modelId="{2B2CDEC2-8E31-4413-989C-6EEFC1581DD5}" type="pres">
      <dgm:prSet presAssocID="{72D25865-0FF7-4F59-A9A0-F99388AE949A}" presName="vert1" presStyleCnt="0"/>
      <dgm:spPr/>
    </dgm:pt>
  </dgm:ptLst>
  <dgm:cxnLst>
    <dgm:cxn modelId="{5FD6BD1F-D323-49BE-9D2E-DFB79BE8E5A4}" type="presOf" srcId="{0F6D2FDC-F2CC-41B0-AB69-8FEBC1825218}" destId="{07ABB3E1-8D8D-4C9F-8BC7-3351FF754A25}" srcOrd="0" destOrd="0" presId="urn:microsoft.com/office/officeart/2008/layout/LinedList"/>
    <dgm:cxn modelId="{BB82CC45-77BA-46C0-9899-74375F809D54}" type="presOf" srcId="{776FB8E4-D475-4288-A1DA-88BD781DCD21}" destId="{E4B2BE46-5D0B-44E4-9BFD-2FE311CF89F9}" srcOrd="0" destOrd="0" presId="urn:microsoft.com/office/officeart/2008/layout/LinedList"/>
    <dgm:cxn modelId="{ADB1F967-C4F8-480F-9744-43DB4E1758E7}" type="presOf" srcId="{72D25865-0FF7-4F59-A9A0-F99388AE949A}" destId="{ABC812D6-8151-4947-956E-06399F1242E1}" srcOrd="0" destOrd="0" presId="urn:microsoft.com/office/officeart/2008/layout/LinedList"/>
    <dgm:cxn modelId="{F07ACD68-4FF4-44E3-B34C-A05D44687A69}" srcId="{55397CB3-A63F-4C9A-805D-4AF95A980E0E}" destId="{72D25865-0FF7-4F59-A9A0-F99388AE949A}" srcOrd="3" destOrd="0" parTransId="{2A866E07-5CF6-49F2-917F-94D5B21C3DDA}" sibTransId="{9EA48185-7346-4BA3-8292-E13CBB9F85AF}"/>
    <dgm:cxn modelId="{38EF916C-6BDD-42FF-AAEF-EAF12D16B7D1}" type="presOf" srcId="{1D27D4F5-2E27-46EC-A43E-F0810D263448}" destId="{A78E9022-CADD-4A78-A34C-710A3337DB7A}" srcOrd="0" destOrd="0" presId="urn:microsoft.com/office/officeart/2008/layout/LinedList"/>
    <dgm:cxn modelId="{98B9136D-4C6F-49B3-A165-FBBED56F6A27}" srcId="{55397CB3-A63F-4C9A-805D-4AF95A980E0E}" destId="{1D27D4F5-2E27-46EC-A43E-F0810D263448}" srcOrd="0" destOrd="0" parTransId="{BDC5C0FE-DEA0-44DC-A664-66AAA9E8E69F}" sibTransId="{667909FC-7F94-4FE0-AB8D-6640188AC16D}"/>
    <dgm:cxn modelId="{BC18AD6F-EC38-46FD-AB6A-25D5082916A9}" type="presOf" srcId="{55397CB3-A63F-4C9A-805D-4AF95A980E0E}" destId="{A7BDA4E0-0892-4CB3-94BC-F56003FD2F1B}" srcOrd="0" destOrd="0" presId="urn:microsoft.com/office/officeart/2008/layout/LinedList"/>
    <dgm:cxn modelId="{2C081EA2-2768-4AB9-B08C-4567E762D8A9}" srcId="{55397CB3-A63F-4C9A-805D-4AF95A980E0E}" destId="{0F6D2FDC-F2CC-41B0-AB69-8FEBC1825218}" srcOrd="1" destOrd="0" parTransId="{998AFB6C-1B1B-4DF3-8825-41939566587C}" sibTransId="{8E72D5FB-6869-40D2-8520-ED5121494757}"/>
    <dgm:cxn modelId="{D080DCCF-2B22-48E0-BABE-A5004D5E8797}" srcId="{55397CB3-A63F-4C9A-805D-4AF95A980E0E}" destId="{776FB8E4-D475-4288-A1DA-88BD781DCD21}" srcOrd="2" destOrd="0" parTransId="{69DD9601-C86B-4C16-8DD9-D1F8117B99EC}" sibTransId="{692C842D-D498-478A-9E76-322A4C25E34C}"/>
    <dgm:cxn modelId="{781DBD6A-C3E8-4228-B98F-FFB85A4852F0}" type="presParOf" srcId="{A7BDA4E0-0892-4CB3-94BC-F56003FD2F1B}" destId="{CA89AE7F-0B3C-46BA-B78E-CD1A94B1A20A}" srcOrd="0" destOrd="0" presId="urn:microsoft.com/office/officeart/2008/layout/LinedList"/>
    <dgm:cxn modelId="{55C864FE-F5C5-48DC-B606-5DBB5E1E7F2A}" type="presParOf" srcId="{A7BDA4E0-0892-4CB3-94BC-F56003FD2F1B}" destId="{CB2A7623-8101-456A-819D-A60809AD4EBA}" srcOrd="1" destOrd="0" presId="urn:microsoft.com/office/officeart/2008/layout/LinedList"/>
    <dgm:cxn modelId="{DBB9ADE3-01D0-4EEF-9714-606318C5306F}" type="presParOf" srcId="{CB2A7623-8101-456A-819D-A60809AD4EBA}" destId="{A78E9022-CADD-4A78-A34C-710A3337DB7A}" srcOrd="0" destOrd="0" presId="urn:microsoft.com/office/officeart/2008/layout/LinedList"/>
    <dgm:cxn modelId="{30F441E9-FF47-4861-87B8-E8937718DC45}" type="presParOf" srcId="{CB2A7623-8101-456A-819D-A60809AD4EBA}" destId="{495FC154-93CD-46DB-A254-6B2CE3D980D4}" srcOrd="1" destOrd="0" presId="urn:microsoft.com/office/officeart/2008/layout/LinedList"/>
    <dgm:cxn modelId="{A521F31B-6D06-49F1-B94A-DA891410D64B}" type="presParOf" srcId="{A7BDA4E0-0892-4CB3-94BC-F56003FD2F1B}" destId="{D93B6912-0BB0-4CFA-A75C-1627027E7E25}" srcOrd="2" destOrd="0" presId="urn:microsoft.com/office/officeart/2008/layout/LinedList"/>
    <dgm:cxn modelId="{E9CF9E9C-4F50-44AF-B665-5AB7D2B4500F}" type="presParOf" srcId="{A7BDA4E0-0892-4CB3-94BC-F56003FD2F1B}" destId="{E6B0462F-2CB0-43D8-812D-8D4E27ABA0BE}" srcOrd="3" destOrd="0" presId="urn:microsoft.com/office/officeart/2008/layout/LinedList"/>
    <dgm:cxn modelId="{712E427D-4E6C-4D26-85D3-D9B16FEC63AF}" type="presParOf" srcId="{E6B0462F-2CB0-43D8-812D-8D4E27ABA0BE}" destId="{07ABB3E1-8D8D-4C9F-8BC7-3351FF754A25}" srcOrd="0" destOrd="0" presId="urn:microsoft.com/office/officeart/2008/layout/LinedList"/>
    <dgm:cxn modelId="{919060C0-2605-44EB-B664-13DFCBEC15F6}" type="presParOf" srcId="{E6B0462F-2CB0-43D8-812D-8D4E27ABA0BE}" destId="{8B9C6C92-00A9-4AD4-A831-4629670260ED}" srcOrd="1" destOrd="0" presId="urn:microsoft.com/office/officeart/2008/layout/LinedList"/>
    <dgm:cxn modelId="{C25F7989-EE4A-4803-8E0F-1C58EC0C756A}" type="presParOf" srcId="{A7BDA4E0-0892-4CB3-94BC-F56003FD2F1B}" destId="{08101DB0-981C-440A-A2AA-E4EB61287A3D}" srcOrd="4" destOrd="0" presId="urn:microsoft.com/office/officeart/2008/layout/LinedList"/>
    <dgm:cxn modelId="{E0332761-5FE6-4D7B-8981-CA69D9FDB9C0}" type="presParOf" srcId="{A7BDA4E0-0892-4CB3-94BC-F56003FD2F1B}" destId="{BEABB4F5-0EB1-4580-8E3A-9C9106E05C89}" srcOrd="5" destOrd="0" presId="urn:microsoft.com/office/officeart/2008/layout/LinedList"/>
    <dgm:cxn modelId="{16B6E0AF-9CCD-4149-9630-AC3C4375A2E6}" type="presParOf" srcId="{BEABB4F5-0EB1-4580-8E3A-9C9106E05C89}" destId="{E4B2BE46-5D0B-44E4-9BFD-2FE311CF89F9}" srcOrd="0" destOrd="0" presId="urn:microsoft.com/office/officeart/2008/layout/LinedList"/>
    <dgm:cxn modelId="{6F89F21D-F5FF-4438-9561-ECD01FF178DD}" type="presParOf" srcId="{BEABB4F5-0EB1-4580-8E3A-9C9106E05C89}" destId="{4BED640F-B762-4DCA-96F3-3E28D75C72D6}" srcOrd="1" destOrd="0" presId="urn:microsoft.com/office/officeart/2008/layout/LinedList"/>
    <dgm:cxn modelId="{F1E2EB04-0EDA-4A31-A98D-A551C5EE97DA}" type="presParOf" srcId="{A7BDA4E0-0892-4CB3-94BC-F56003FD2F1B}" destId="{3DB39B16-A0C5-47DA-9812-BD5D1F0447C2}" srcOrd="6" destOrd="0" presId="urn:microsoft.com/office/officeart/2008/layout/LinedList"/>
    <dgm:cxn modelId="{7E108A30-53A3-451F-8346-D826850F544B}" type="presParOf" srcId="{A7BDA4E0-0892-4CB3-94BC-F56003FD2F1B}" destId="{525A8792-18CE-4F42-8904-1E4D067645D0}" srcOrd="7" destOrd="0" presId="urn:microsoft.com/office/officeart/2008/layout/LinedList"/>
    <dgm:cxn modelId="{42692330-FE7B-4EC5-BC3A-18AC31C59F0B}" type="presParOf" srcId="{525A8792-18CE-4F42-8904-1E4D067645D0}" destId="{ABC812D6-8151-4947-956E-06399F1242E1}" srcOrd="0" destOrd="0" presId="urn:microsoft.com/office/officeart/2008/layout/LinedList"/>
    <dgm:cxn modelId="{AF302E0C-065C-49F4-8FC6-FB377C199A89}" type="presParOf" srcId="{525A8792-18CE-4F42-8904-1E4D067645D0}" destId="{2B2CDEC2-8E31-4413-989C-6EEFC1581DD5}" srcOrd="1" destOrd="0" presId="urn:microsoft.com/office/officeart/2008/layout/LinedList"/>
  </dgm:cxnLst>
  <dgm:bg/>
  <dgm:whole/>
  <dgm:extLst>
    <a:ext uri="http://schemas.microsoft.com/office/drawing/2008/diagram">
      <dsp:dataModelExt xmlns:dsp="http://schemas.microsoft.com/office/drawing/2008/diagram" relId="rId14"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D7CE0BC-2C04-4FA5-8A48-F93C2A9A9E87}" type="doc">
      <dgm:prSet loTypeId="urn:microsoft.com/office/officeart/2005/8/layout/hierarchy1" loCatId="hierarchy" qsTypeId="urn:microsoft.com/office/officeart/2005/8/quickstyle/simple5" qsCatId="simple" csTypeId="urn:microsoft.com/office/officeart/2005/8/colors/colorful5" csCatId="colorful" phldr="1"/>
      <dgm:spPr/>
      <dgm:t>
        <a:bodyPr/>
        <a:lstStyle/>
        <a:p>
          <a:endParaRPr lang="en-US"/>
        </a:p>
      </dgm:t>
    </dgm:pt>
    <dgm:pt modelId="{29F7EBEA-54B4-4985-A672-9AA19038BD8D}">
      <dgm:prSet/>
      <dgm:spPr/>
      <dgm:t>
        <a:bodyPr/>
        <a:lstStyle/>
        <a:p>
          <a:pPr algn="ctr">
            <a:lnSpc>
              <a:spcPct val="90000"/>
            </a:lnSpc>
            <a:defRPr cap="all"/>
          </a:pPr>
          <a:r>
            <a:rPr lang="en-GB" sz="1200" b="1">
              <a:ea typeface="+mn-ea"/>
              <a:cs typeface="+mn-cs"/>
            </a:rPr>
            <a:t>Website with SEO</a:t>
          </a:r>
          <a:r>
            <a:rPr lang="en-GB" sz="1200">
              <a:ea typeface="+mn-ea"/>
              <a:cs typeface="+mn-cs"/>
            </a:rPr>
            <a:t>: Nottingham bakery;</a:t>
          </a:r>
          <a:endParaRPr lang="en-US" sz="1200">
            <a:ea typeface="+mn-ea"/>
            <a:cs typeface="+mn-cs"/>
          </a:endParaRPr>
        </a:p>
      </dgm:t>
    </dgm:pt>
    <dgm:pt modelId="{10E9B069-26E1-49F4-BE30-930A31BE842D}" type="parTrans" cxnId="{7EEE61E5-5042-4CB3-961E-840D26A7BA43}">
      <dgm:prSet/>
      <dgm:spPr/>
      <dgm:t>
        <a:bodyPr/>
        <a:lstStyle/>
        <a:p>
          <a:endParaRPr lang="en-US"/>
        </a:p>
      </dgm:t>
    </dgm:pt>
    <dgm:pt modelId="{E094E6B0-A391-4D22-9591-9A0AE0CAE3BC}" type="sibTrans" cxnId="{7EEE61E5-5042-4CB3-961E-840D26A7BA43}">
      <dgm:prSet/>
      <dgm:spPr/>
      <dgm:t>
        <a:bodyPr/>
        <a:lstStyle/>
        <a:p>
          <a:endParaRPr lang="en-US"/>
        </a:p>
      </dgm:t>
    </dgm:pt>
    <dgm:pt modelId="{A55CB9B1-99A8-4266-8ECE-95D57A8F303A}">
      <dgm:prSet/>
      <dgm:spPr/>
      <dgm:t>
        <a:bodyPr/>
        <a:lstStyle/>
        <a:p>
          <a:pPr algn="ctr">
            <a:lnSpc>
              <a:spcPct val="90000"/>
            </a:lnSpc>
            <a:defRPr cap="all"/>
          </a:pPr>
          <a:r>
            <a:rPr lang="en-GB" sz="1200" b="1">
              <a:ea typeface="+mn-ea"/>
              <a:cs typeface="+mn-cs"/>
            </a:rPr>
            <a:t>Social Media </a:t>
          </a:r>
          <a:r>
            <a:rPr lang="en-GB" sz="1200">
              <a:ea typeface="+mn-ea"/>
              <a:cs typeface="+mn-cs"/>
            </a:rPr>
            <a:t>: </a:t>
          </a:r>
          <a:r>
            <a:rPr lang="en-GB" sz="1200">
              <a:latin typeface="Calibri"/>
              <a:ea typeface="+mn-ea"/>
              <a:cs typeface="+mn-cs"/>
            </a:rPr>
            <a:t>Instagram</a:t>
          </a:r>
          <a:r>
            <a:rPr lang="en-GB" sz="1200">
              <a:ea typeface="+mn-ea"/>
              <a:cs typeface="+mn-cs"/>
            </a:rPr>
            <a:t> , Facebook, TikTok;</a:t>
          </a:r>
          <a:endParaRPr lang="en-US" sz="1200">
            <a:ea typeface="+mn-ea"/>
            <a:cs typeface="+mn-cs"/>
          </a:endParaRPr>
        </a:p>
      </dgm:t>
    </dgm:pt>
    <dgm:pt modelId="{DEF73DCA-E3DB-4E49-B976-A05B61CA31D1}" type="parTrans" cxnId="{4199BB14-0416-48F1-8A68-BA8A4533C4CE}">
      <dgm:prSet/>
      <dgm:spPr/>
      <dgm:t>
        <a:bodyPr/>
        <a:lstStyle/>
        <a:p>
          <a:endParaRPr lang="en-US"/>
        </a:p>
      </dgm:t>
    </dgm:pt>
    <dgm:pt modelId="{02C9AB5B-AF71-4E1D-B7A6-77C48FC0EA37}" type="sibTrans" cxnId="{4199BB14-0416-48F1-8A68-BA8A4533C4CE}">
      <dgm:prSet/>
      <dgm:spPr/>
      <dgm:t>
        <a:bodyPr/>
        <a:lstStyle/>
        <a:p>
          <a:endParaRPr lang="en-US"/>
        </a:p>
      </dgm:t>
    </dgm:pt>
    <dgm:pt modelId="{0F69687C-7883-42B8-834C-FAC2B7F84799}">
      <dgm:prSet/>
      <dgm:spPr/>
      <dgm:t>
        <a:bodyPr/>
        <a:lstStyle/>
        <a:p>
          <a:pPr algn="ctr">
            <a:lnSpc>
              <a:spcPct val="90000"/>
            </a:lnSpc>
            <a:defRPr cap="all"/>
          </a:pPr>
          <a:r>
            <a:rPr lang="en-GB" sz="1200" b="1">
              <a:ea typeface="+mn-ea"/>
              <a:cs typeface="+mn-cs"/>
            </a:rPr>
            <a:t>Local influencers </a:t>
          </a:r>
          <a:r>
            <a:rPr lang="en-GB" sz="1200">
              <a:ea typeface="+mn-ea"/>
              <a:cs typeface="+mn-cs"/>
            </a:rPr>
            <a:t>, students collaboration.</a:t>
          </a:r>
          <a:endParaRPr lang="en-US" sz="1200">
            <a:ea typeface="+mn-ea"/>
            <a:cs typeface="+mn-cs"/>
          </a:endParaRPr>
        </a:p>
      </dgm:t>
    </dgm:pt>
    <dgm:pt modelId="{7994E65B-4B4D-4701-92D1-3482F9F028BB}" type="parTrans" cxnId="{448758CD-05CE-48AC-9D80-751C6FCCA3B9}">
      <dgm:prSet/>
      <dgm:spPr/>
      <dgm:t>
        <a:bodyPr/>
        <a:lstStyle/>
        <a:p>
          <a:endParaRPr lang="en-US"/>
        </a:p>
      </dgm:t>
    </dgm:pt>
    <dgm:pt modelId="{6E805310-135D-49DC-BEED-E07869E6C102}" type="sibTrans" cxnId="{448758CD-05CE-48AC-9D80-751C6FCCA3B9}">
      <dgm:prSet/>
      <dgm:spPr/>
      <dgm:t>
        <a:bodyPr/>
        <a:lstStyle/>
        <a:p>
          <a:endParaRPr lang="en-US"/>
        </a:p>
      </dgm:t>
    </dgm:pt>
    <dgm:pt modelId="{5DDA5B2B-100C-4D27-844D-D0C3E82CA0E6}" type="pres">
      <dgm:prSet presAssocID="{5D7CE0BC-2C04-4FA5-8A48-F93C2A9A9E87}" presName="hierChild1" presStyleCnt="0">
        <dgm:presLayoutVars>
          <dgm:chPref val="1"/>
          <dgm:dir/>
          <dgm:animOne val="branch"/>
          <dgm:animLvl val="lvl"/>
          <dgm:resizeHandles/>
        </dgm:presLayoutVars>
      </dgm:prSet>
      <dgm:spPr/>
    </dgm:pt>
    <dgm:pt modelId="{D624F5C5-3B18-4B89-9A45-502A401F54E9}" type="pres">
      <dgm:prSet presAssocID="{29F7EBEA-54B4-4985-A672-9AA19038BD8D}" presName="hierRoot1" presStyleCnt="0"/>
      <dgm:spPr/>
    </dgm:pt>
    <dgm:pt modelId="{2FE7E732-E4F6-49EE-89AA-125CBE172C35}" type="pres">
      <dgm:prSet presAssocID="{29F7EBEA-54B4-4985-A672-9AA19038BD8D}" presName="composite" presStyleCnt="0"/>
      <dgm:spPr/>
    </dgm:pt>
    <dgm:pt modelId="{C94CB618-0889-49DF-A10B-357BAFCCEF9A}" type="pres">
      <dgm:prSet presAssocID="{29F7EBEA-54B4-4985-A672-9AA19038BD8D}" presName="background" presStyleLbl="node0" presStyleIdx="0" presStyleCnt="3"/>
      <dgm:spPr/>
    </dgm:pt>
    <dgm:pt modelId="{CF54AB96-E2EC-42E5-9236-25F013D93B66}" type="pres">
      <dgm:prSet presAssocID="{29F7EBEA-54B4-4985-A672-9AA19038BD8D}" presName="text" presStyleLbl="fgAcc0" presStyleIdx="0" presStyleCnt="3">
        <dgm:presLayoutVars>
          <dgm:chPref val="3"/>
        </dgm:presLayoutVars>
      </dgm:prSet>
      <dgm:spPr/>
    </dgm:pt>
    <dgm:pt modelId="{9B5C9561-24B3-4F29-9121-26CA9F7279B8}" type="pres">
      <dgm:prSet presAssocID="{29F7EBEA-54B4-4985-A672-9AA19038BD8D}" presName="hierChild2" presStyleCnt="0"/>
      <dgm:spPr/>
    </dgm:pt>
    <dgm:pt modelId="{37C664BF-D38D-4B16-B20A-436DBFAD38C6}" type="pres">
      <dgm:prSet presAssocID="{A55CB9B1-99A8-4266-8ECE-95D57A8F303A}" presName="hierRoot1" presStyleCnt="0"/>
      <dgm:spPr/>
    </dgm:pt>
    <dgm:pt modelId="{C0E3916C-C1FD-4CB0-9E05-DCAA2D5D7F9D}" type="pres">
      <dgm:prSet presAssocID="{A55CB9B1-99A8-4266-8ECE-95D57A8F303A}" presName="composite" presStyleCnt="0"/>
      <dgm:spPr/>
    </dgm:pt>
    <dgm:pt modelId="{5805E34C-9315-4403-92AB-D4E183DEDBAD}" type="pres">
      <dgm:prSet presAssocID="{A55CB9B1-99A8-4266-8ECE-95D57A8F303A}" presName="background" presStyleLbl="node0" presStyleIdx="1" presStyleCnt="3"/>
      <dgm:spPr/>
    </dgm:pt>
    <dgm:pt modelId="{DAB22153-BA85-41BD-89AC-84CBD3E0B20E}" type="pres">
      <dgm:prSet presAssocID="{A55CB9B1-99A8-4266-8ECE-95D57A8F303A}" presName="text" presStyleLbl="fgAcc0" presStyleIdx="1" presStyleCnt="3">
        <dgm:presLayoutVars>
          <dgm:chPref val="3"/>
        </dgm:presLayoutVars>
      </dgm:prSet>
      <dgm:spPr/>
    </dgm:pt>
    <dgm:pt modelId="{E03B84BB-542E-4FE4-BE1B-009591468BBD}" type="pres">
      <dgm:prSet presAssocID="{A55CB9B1-99A8-4266-8ECE-95D57A8F303A}" presName="hierChild2" presStyleCnt="0"/>
      <dgm:spPr/>
    </dgm:pt>
    <dgm:pt modelId="{6BD604D4-3358-43E9-9B87-0EF2C2408742}" type="pres">
      <dgm:prSet presAssocID="{0F69687C-7883-42B8-834C-FAC2B7F84799}" presName="hierRoot1" presStyleCnt="0"/>
      <dgm:spPr/>
    </dgm:pt>
    <dgm:pt modelId="{2B22E6F8-B856-4C79-A932-EBB9D58C111F}" type="pres">
      <dgm:prSet presAssocID="{0F69687C-7883-42B8-834C-FAC2B7F84799}" presName="composite" presStyleCnt="0"/>
      <dgm:spPr/>
    </dgm:pt>
    <dgm:pt modelId="{D577C70C-28FE-405C-91C8-954F0A9DDEC2}" type="pres">
      <dgm:prSet presAssocID="{0F69687C-7883-42B8-834C-FAC2B7F84799}" presName="background" presStyleLbl="node0" presStyleIdx="2" presStyleCnt="3"/>
      <dgm:spPr/>
    </dgm:pt>
    <dgm:pt modelId="{D210AB51-3DDB-4D02-AF63-6F7B2B673AF6}" type="pres">
      <dgm:prSet presAssocID="{0F69687C-7883-42B8-834C-FAC2B7F84799}" presName="text" presStyleLbl="fgAcc0" presStyleIdx="2" presStyleCnt="3">
        <dgm:presLayoutVars>
          <dgm:chPref val="3"/>
        </dgm:presLayoutVars>
      </dgm:prSet>
      <dgm:spPr/>
    </dgm:pt>
    <dgm:pt modelId="{B53CC4C8-7DCB-434B-903E-C823AB18AD0F}" type="pres">
      <dgm:prSet presAssocID="{0F69687C-7883-42B8-834C-FAC2B7F84799}" presName="hierChild2" presStyleCnt="0"/>
      <dgm:spPr/>
    </dgm:pt>
  </dgm:ptLst>
  <dgm:cxnLst>
    <dgm:cxn modelId="{4199BB14-0416-48F1-8A68-BA8A4533C4CE}" srcId="{5D7CE0BC-2C04-4FA5-8A48-F93C2A9A9E87}" destId="{A55CB9B1-99A8-4266-8ECE-95D57A8F303A}" srcOrd="1" destOrd="0" parTransId="{DEF73DCA-E3DB-4E49-B976-A05B61CA31D1}" sibTransId="{02C9AB5B-AF71-4E1D-B7A6-77C48FC0EA37}"/>
    <dgm:cxn modelId="{25ED0E2D-F322-4450-A99E-961147CC5C20}" type="presOf" srcId="{5D7CE0BC-2C04-4FA5-8A48-F93C2A9A9E87}" destId="{5DDA5B2B-100C-4D27-844D-D0C3E82CA0E6}" srcOrd="0" destOrd="0" presId="urn:microsoft.com/office/officeart/2005/8/layout/hierarchy1"/>
    <dgm:cxn modelId="{C83FF45A-26A7-4096-9B87-1F44A22AF054}" type="presOf" srcId="{0F69687C-7883-42B8-834C-FAC2B7F84799}" destId="{D210AB51-3DDB-4D02-AF63-6F7B2B673AF6}" srcOrd="0" destOrd="0" presId="urn:microsoft.com/office/officeart/2005/8/layout/hierarchy1"/>
    <dgm:cxn modelId="{6F19DCC9-A320-48DB-8F04-2E202F69EF11}" type="presOf" srcId="{A55CB9B1-99A8-4266-8ECE-95D57A8F303A}" destId="{DAB22153-BA85-41BD-89AC-84CBD3E0B20E}" srcOrd="0" destOrd="0" presId="urn:microsoft.com/office/officeart/2005/8/layout/hierarchy1"/>
    <dgm:cxn modelId="{448758CD-05CE-48AC-9D80-751C6FCCA3B9}" srcId="{5D7CE0BC-2C04-4FA5-8A48-F93C2A9A9E87}" destId="{0F69687C-7883-42B8-834C-FAC2B7F84799}" srcOrd="2" destOrd="0" parTransId="{7994E65B-4B4D-4701-92D1-3482F9F028BB}" sibTransId="{6E805310-135D-49DC-BEED-E07869E6C102}"/>
    <dgm:cxn modelId="{F6952CDA-B25E-43AB-A42D-91FDC9310C20}" type="presOf" srcId="{29F7EBEA-54B4-4985-A672-9AA19038BD8D}" destId="{CF54AB96-E2EC-42E5-9236-25F013D93B66}" srcOrd="0" destOrd="0" presId="urn:microsoft.com/office/officeart/2005/8/layout/hierarchy1"/>
    <dgm:cxn modelId="{7EEE61E5-5042-4CB3-961E-840D26A7BA43}" srcId="{5D7CE0BC-2C04-4FA5-8A48-F93C2A9A9E87}" destId="{29F7EBEA-54B4-4985-A672-9AA19038BD8D}" srcOrd="0" destOrd="0" parTransId="{10E9B069-26E1-49F4-BE30-930A31BE842D}" sibTransId="{E094E6B0-A391-4D22-9591-9A0AE0CAE3BC}"/>
    <dgm:cxn modelId="{992CEF7E-6138-477C-B2E2-7F8DF807D3DA}" type="presParOf" srcId="{5DDA5B2B-100C-4D27-844D-D0C3E82CA0E6}" destId="{D624F5C5-3B18-4B89-9A45-502A401F54E9}" srcOrd="0" destOrd="0" presId="urn:microsoft.com/office/officeart/2005/8/layout/hierarchy1"/>
    <dgm:cxn modelId="{5AADF7CF-E5AF-4112-BDE1-0B2C33BE9273}" type="presParOf" srcId="{D624F5C5-3B18-4B89-9A45-502A401F54E9}" destId="{2FE7E732-E4F6-49EE-89AA-125CBE172C35}" srcOrd="0" destOrd="0" presId="urn:microsoft.com/office/officeart/2005/8/layout/hierarchy1"/>
    <dgm:cxn modelId="{BE31AD0D-E9C8-4CB5-AD6B-F2E0C8C2C011}" type="presParOf" srcId="{2FE7E732-E4F6-49EE-89AA-125CBE172C35}" destId="{C94CB618-0889-49DF-A10B-357BAFCCEF9A}" srcOrd="0" destOrd="0" presId="urn:microsoft.com/office/officeart/2005/8/layout/hierarchy1"/>
    <dgm:cxn modelId="{A748049B-7A5D-4150-9BCD-B99BB8E7A66E}" type="presParOf" srcId="{2FE7E732-E4F6-49EE-89AA-125CBE172C35}" destId="{CF54AB96-E2EC-42E5-9236-25F013D93B66}" srcOrd="1" destOrd="0" presId="urn:microsoft.com/office/officeart/2005/8/layout/hierarchy1"/>
    <dgm:cxn modelId="{34D9B955-9FDC-40FA-BF4C-14324FB02E93}" type="presParOf" srcId="{D624F5C5-3B18-4B89-9A45-502A401F54E9}" destId="{9B5C9561-24B3-4F29-9121-26CA9F7279B8}" srcOrd="1" destOrd="0" presId="urn:microsoft.com/office/officeart/2005/8/layout/hierarchy1"/>
    <dgm:cxn modelId="{078B5643-E513-41C3-B99C-45F66567B3CB}" type="presParOf" srcId="{5DDA5B2B-100C-4D27-844D-D0C3E82CA0E6}" destId="{37C664BF-D38D-4B16-B20A-436DBFAD38C6}" srcOrd="1" destOrd="0" presId="urn:microsoft.com/office/officeart/2005/8/layout/hierarchy1"/>
    <dgm:cxn modelId="{8D9315D3-85A9-4282-AAAB-27E853FD63F2}" type="presParOf" srcId="{37C664BF-D38D-4B16-B20A-436DBFAD38C6}" destId="{C0E3916C-C1FD-4CB0-9E05-DCAA2D5D7F9D}" srcOrd="0" destOrd="0" presId="urn:microsoft.com/office/officeart/2005/8/layout/hierarchy1"/>
    <dgm:cxn modelId="{089CE53D-2B86-426A-AAB9-C05F0D862E42}" type="presParOf" srcId="{C0E3916C-C1FD-4CB0-9E05-DCAA2D5D7F9D}" destId="{5805E34C-9315-4403-92AB-D4E183DEDBAD}" srcOrd="0" destOrd="0" presId="urn:microsoft.com/office/officeart/2005/8/layout/hierarchy1"/>
    <dgm:cxn modelId="{5600CD6B-DF5D-4ABD-BA5B-D9D7F824D2D2}" type="presParOf" srcId="{C0E3916C-C1FD-4CB0-9E05-DCAA2D5D7F9D}" destId="{DAB22153-BA85-41BD-89AC-84CBD3E0B20E}" srcOrd="1" destOrd="0" presId="urn:microsoft.com/office/officeart/2005/8/layout/hierarchy1"/>
    <dgm:cxn modelId="{E9085FC2-3D3B-467A-B5D6-508F246A1B31}" type="presParOf" srcId="{37C664BF-D38D-4B16-B20A-436DBFAD38C6}" destId="{E03B84BB-542E-4FE4-BE1B-009591468BBD}" srcOrd="1" destOrd="0" presId="urn:microsoft.com/office/officeart/2005/8/layout/hierarchy1"/>
    <dgm:cxn modelId="{D8AD33ED-FE53-462B-B524-400228EF74FF}" type="presParOf" srcId="{5DDA5B2B-100C-4D27-844D-D0C3E82CA0E6}" destId="{6BD604D4-3358-43E9-9B87-0EF2C2408742}" srcOrd="2" destOrd="0" presId="urn:microsoft.com/office/officeart/2005/8/layout/hierarchy1"/>
    <dgm:cxn modelId="{B2FF2A19-7095-41D3-AC3E-066A82C4B224}" type="presParOf" srcId="{6BD604D4-3358-43E9-9B87-0EF2C2408742}" destId="{2B22E6F8-B856-4C79-A932-EBB9D58C111F}" srcOrd="0" destOrd="0" presId="urn:microsoft.com/office/officeart/2005/8/layout/hierarchy1"/>
    <dgm:cxn modelId="{3180C73B-7A38-4310-A1E9-3D539BCB9F30}" type="presParOf" srcId="{2B22E6F8-B856-4C79-A932-EBB9D58C111F}" destId="{D577C70C-28FE-405C-91C8-954F0A9DDEC2}" srcOrd="0" destOrd="0" presId="urn:microsoft.com/office/officeart/2005/8/layout/hierarchy1"/>
    <dgm:cxn modelId="{55BAF4AE-B3C7-41DF-A7B8-DE97E5C8AC27}" type="presParOf" srcId="{2B22E6F8-B856-4C79-A932-EBB9D58C111F}" destId="{D210AB51-3DDB-4D02-AF63-6F7B2B673AF6}" srcOrd="1" destOrd="0" presId="urn:microsoft.com/office/officeart/2005/8/layout/hierarchy1"/>
    <dgm:cxn modelId="{663ECBB6-8CF3-41EE-B0E0-135C117D9A73}" type="presParOf" srcId="{6BD604D4-3358-43E9-9B87-0EF2C2408742}" destId="{B53CC4C8-7DCB-434B-903E-C823AB18AD0F}"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9034E90-C91B-451C-A4CB-07C20A4DE437}"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B707B97D-93CC-42C8-BBD2-9ADE0BC76B78}">
      <dgm:prSet/>
      <dgm:spPr/>
      <dgm:t>
        <a:bodyPr/>
        <a:lstStyle/>
        <a:p>
          <a:r>
            <a:rPr lang="en-GB"/>
            <a:t>Structure –Sole Trader</a:t>
          </a:r>
        </a:p>
        <a:p>
          <a:r>
            <a:rPr lang="en-GB"/>
            <a:t>( willing in future to convert to LTD);</a:t>
          </a:r>
          <a:endParaRPr lang="en-US"/>
        </a:p>
      </dgm:t>
    </dgm:pt>
    <dgm:pt modelId="{43BF7182-6611-4855-AFE6-DF94A912BB27}" type="parTrans" cxnId="{0B30064E-E666-4E2B-95B1-C53A70C0A032}">
      <dgm:prSet/>
      <dgm:spPr/>
      <dgm:t>
        <a:bodyPr/>
        <a:lstStyle/>
        <a:p>
          <a:endParaRPr lang="en-US"/>
        </a:p>
      </dgm:t>
    </dgm:pt>
    <dgm:pt modelId="{F2E65E89-75D2-47FB-AF34-78D906632D92}" type="sibTrans" cxnId="{0B30064E-E666-4E2B-95B1-C53A70C0A032}">
      <dgm:prSet/>
      <dgm:spPr/>
      <dgm:t>
        <a:bodyPr/>
        <a:lstStyle/>
        <a:p>
          <a:endParaRPr lang="en-US"/>
        </a:p>
      </dgm:t>
    </dgm:pt>
    <dgm:pt modelId="{41F33B24-7A0A-4ABC-B7F3-1DB7E1F6FEBB}">
      <dgm:prSet/>
      <dgm:spPr/>
      <dgm:t>
        <a:bodyPr/>
        <a:lstStyle/>
        <a:p>
          <a:r>
            <a:rPr lang="en-GB"/>
            <a:t>Compliance – Food Hygiene , GDPR Health&amp;Safety;</a:t>
          </a:r>
          <a:endParaRPr lang="en-US"/>
        </a:p>
      </dgm:t>
    </dgm:pt>
    <dgm:pt modelId="{020AEA64-B0E3-4E32-B360-B4F857D68857}" type="parTrans" cxnId="{98E92DE1-5958-4179-8E9F-C1576F6F9C55}">
      <dgm:prSet/>
      <dgm:spPr/>
      <dgm:t>
        <a:bodyPr/>
        <a:lstStyle/>
        <a:p>
          <a:endParaRPr lang="en-US"/>
        </a:p>
      </dgm:t>
    </dgm:pt>
    <dgm:pt modelId="{939797FF-B65B-466C-ABCB-AADADA73085C}" type="sibTrans" cxnId="{98E92DE1-5958-4179-8E9F-C1576F6F9C55}">
      <dgm:prSet/>
      <dgm:spPr/>
      <dgm:t>
        <a:bodyPr/>
        <a:lstStyle/>
        <a:p>
          <a:endParaRPr lang="en-US"/>
        </a:p>
      </dgm:t>
    </dgm:pt>
    <dgm:pt modelId="{846D5BB1-2AEF-43D9-B7F1-1F7A0B34B41F}">
      <dgm:prSet/>
      <dgm:spPr/>
      <dgm:t>
        <a:bodyPr/>
        <a:lstStyle/>
        <a:p>
          <a:r>
            <a:rPr lang="en-GB"/>
            <a:t>Insurance: Public , product and employer liability;</a:t>
          </a:r>
          <a:endParaRPr lang="en-US"/>
        </a:p>
      </dgm:t>
    </dgm:pt>
    <dgm:pt modelId="{58150CED-3932-49EA-9224-5CB88172BCF0}" type="parTrans" cxnId="{7F92D4D9-3382-4DE6-82A6-C8EFBE1F4413}">
      <dgm:prSet/>
      <dgm:spPr/>
      <dgm:t>
        <a:bodyPr/>
        <a:lstStyle/>
        <a:p>
          <a:endParaRPr lang="en-US"/>
        </a:p>
      </dgm:t>
    </dgm:pt>
    <dgm:pt modelId="{2AD07469-AA97-476F-848A-A6539E60B57D}" type="sibTrans" cxnId="{7F92D4D9-3382-4DE6-82A6-C8EFBE1F4413}">
      <dgm:prSet/>
      <dgm:spPr/>
      <dgm:t>
        <a:bodyPr/>
        <a:lstStyle/>
        <a:p>
          <a:endParaRPr lang="en-US"/>
        </a:p>
      </dgm:t>
    </dgm:pt>
    <dgm:pt modelId="{DAB32799-50F2-415A-990A-83D5C049A79A}">
      <dgm:prSet/>
      <dgm:spPr/>
      <dgm:t>
        <a:bodyPr/>
        <a:lstStyle/>
        <a:p>
          <a:r>
            <a:rPr lang="en-GB"/>
            <a:t>Registration: Notthigam City council </a:t>
          </a:r>
          <a:endParaRPr lang="en-US"/>
        </a:p>
      </dgm:t>
    </dgm:pt>
    <dgm:pt modelId="{14D13BA7-5B77-40C9-9523-167937B6C55D}" type="parTrans" cxnId="{7583FFA4-03D3-46AE-B582-A798585C0A74}">
      <dgm:prSet/>
      <dgm:spPr/>
      <dgm:t>
        <a:bodyPr/>
        <a:lstStyle/>
        <a:p>
          <a:endParaRPr lang="en-US"/>
        </a:p>
      </dgm:t>
    </dgm:pt>
    <dgm:pt modelId="{8789AB10-3664-4A91-BB0A-D1722EF5D97A}" type="sibTrans" cxnId="{7583FFA4-03D3-46AE-B582-A798585C0A74}">
      <dgm:prSet/>
      <dgm:spPr/>
      <dgm:t>
        <a:bodyPr/>
        <a:lstStyle/>
        <a:p>
          <a:endParaRPr lang="en-US"/>
        </a:p>
      </dgm:t>
    </dgm:pt>
    <dgm:pt modelId="{D254E04C-74FE-4A7A-B85D-A48259160D3C}" type="pres">
      <dgm:prSet presAssocID="{89034E90-C91B-451C-A4CB-07C20A4DE437}" presName="root" presStyleCnt="0">
        <dgm:presLayoutVars>
          <dgm:dir/>
          <dgm:resizeHandles val="exact"/>
        </dgm:presLayoutVars>
      </dgm:prSet>
      <dgm:spPr/>
    </dgm:pt>
    <dgm:pt modelId="{7B7817EE-EFB0-4AD6-BEE7-5F033313A290}" type="pres">
      <dgm:prSet presAssocID="{B707B97D-93CC-42C8-BBD2-9ADE0BC76B78}" presName="compNode" presStyleCnt="0"/>
      <dgm:spPr/>
    </dgm:pt>
    <dgm:pt modelId="{3338151D-E681-4ED5-9CC8-E812214377D3}" type="pres">
      <dgm:prSet presAssocID="{B707B97D-93CC-42C8-BBD2-9ADE0BC76B78}"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ilding"/>
        </a:ext>
      </dgm:extLst>
    </dgm:pt>
    <dgm:pt modelId="{87BCF817-B771-41E3-9DF1-B9F42F37CE20}" type="pres">
      <dgm:prSet presAssocID="{B707B97D-93CC-42C8-BBD2-9ADE0BC76B78}" presName="spaceRect" presStyleCnt="0"/>
      <dgm:spPr/>
    </dgm:pt>
    <dgm:pt modelId="{D929D5D8-30E6-4DB2-9605-74D330667D05}" type="pres">
      <dgm:prSet presAssocID="{B707B97D-93CC-42C8-BBD2-9ADE0BC76B78}" presName="textRect" presStyleLbl="revTx" presStyleIdx="0" presStyleCnt="4">
        <dgm:presLayoutVars>
          <dgm:chMax val="1"/>
          <dgm:chPref val="1"/>
        </dgm:presLayoutVars>
      </dgm:prSet>
      <dgm:spPr/>
    </dgm:pt>
    <dgm:pt modelId="{E940E2B6-7E87-4CB5-9780-7750DA957398}" type="pres">
      <dgm:prSet presAssocID="{F2E65E89-75D2-47FB-AF34-78D906632D92}" presName="sibTrans" presStyleCnt="0"/>
      <dgm:spPr/>
    </dgm:pt>
    <dgm:pt modelId="{6CAE95C3-9002-453C-BA3B-531BB6FF5B87}" type="pres">
      <dgm:prSet presAssocID="{41F33B24-7A0A-4ABC-B7F3-1DB7E1F6FEBB}" presName="compNode" presStyleCnt="0"/>
      <dgm:spPr/>
    </dgm:pt>
    <dgm:pt modelId="{9655FE73-75B1-4122-8F92-B637EB3FD3E0}" type="pres">
      <dgm:prSet presAssocID="{41F33B24-7A0A-4ABC-B7F3-1DB7E1F6FEBB}"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Ambulance"/>
        </a:ext>
      </dgm:extLst>
    </dgm:pt>
    <dgm:pt modelId="{E3CEE087-BE2B-4D2F-BDF1-66C9B14D36E4}" type="pres">
      <dgm:prSet presAssocID="{41F33B24-7A0A-4ABC-B7F3-1DB7E1F6FEBB}" presName="spaceRect" presStyleCnt="0"/>
      <dgm:spPr/>
    </dgm:pt>
    <dgm:pt modelId="{558493A5-2E33-408F-958B-951B6739ACD6}" type="pres">
      <dgm:prSet presAssocID="{41F33B24-7A0A-4ABC-B7F3-1DB7E1F6FEBB}" presName="textRect" presStyleLbl="revTx" presStyleIdx="1" presStyleCnt="4">
        <dgm:presLayoutVars>
          <dgm:chMax val="1"/>
          <dgm:chPref val="1"/>
        </dgm:presLayoutVars>
      </dgm:prSet>
      <dgm:spPr/>
    </dgm:pt>
    <dgm:pt modelId="{CC0A50C7-4D11-4283-B63F-8E40156132A1}" type="pres">
      <dgm:prSet presAssocID="{939797FF-B65B-466C-ABCB-AADADA73085C}" presName="sibTrans" presStyleCnt="0"/>
      <dgm:spPr/>
    </dgm:pt>
    <dgm:pt modelId="{0606A566-8FDE-4DEC-831C-75CB326CE10E}" type="pres">
      <dgm:prSet presAssocID="{846D5BB1-2AEF-43D9-B7F1-1F7A0B34B41F}" presName="compNode" presStyleCnt="0"/>
      <dgm:spPr/>
    </dgm:pt>
    <dgm:pt modelId="{CCD9FCD1-2EF6-42E5-8DA3-F414C41FE31F}" type="pres">
      <dgm:prSet presAssocID="{846D5BB1-2AEF-43D9-B7F1-1F7A0B34B41F}"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oney"/>
        </a:ext>
      </dgm:extLst>
    </dgm:pt>
    <dgm:pt modelId="{3E844393-0AA0-4632-A575-709048411972}" type="pres">
      <dgm:prSet presAssocID="{846D5BB1-2AEF-43D9-B7F1-1F7A0B34B41F}" presName="spaceRect" presStyleCnt="0"/>
      <dgm:spPr/>
    </dgm:pt>
    <dgm:pt modelId="{15D3D982-F853-4F24-8F50-F6D370B3E2C2}" type="pres">
      <dgm:prSet presAssocID="{846D5BB1-2AEF-43D9-B7F1-1F7A0B34B41F}" presName="textRect" presStyleLbl="revTx" presStyleIdx="2" presStyleCnt="4">
        <dgm:presLayoutVars>
          <dgm:chMax val="1"/>
          <dgm:chPref val="1"/>
        </dgm:presLayoutVars>
      </dgm:prSet>
      <dgm:spPr/>
    </dgm:pt>
    <dgm:pt modelId="{26883478-F7F5-4D16-90C1-89522EC9F3A5}" type="pres">
      <dgm:prSet presAssocID="{2AD07469-AA97-476F-848A-A6539E60B57D}" presName="sibTrans" presStyleCnt="0"/>
      <dgm:spPr/>
    </dgm:pt>
    <dgm:pt modelId="{3A8CA06D-786B-4CA5-AC0E-E503DE674BF4}" type="pres">
      <dgm:prSet presAssocID="{DAB32799-50F2-415A-990A-83D5C049A79A}" presName="compNode" presStyleCnt="0"/>
      <dgm:spPr/>
    </dgm:pt>
    <dgm:pt modelId="{3F55BC4F-8D73-4BC9-BAB3-520031293C14}" type="pres">
      <dgm:prSet presAssocID="{DAB32799-50F2-415A-990A-83D5C049A79A}"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ity"/>
        </a:ext>
      </dgm:extLst>
    </dgm:pt>
    <dgm:pt modelId="{86D6A2D7-F178-41DF-857E-8CBEF102A289}" type="pres">
      <dgm:prSet presAssocID="{DAB32799-50F2-415A-990A-83D5C049A79A}" presName="spaceRect" presStyleCnt="0"/>
      <dgm:spPr/>
    </dgm:pt>
    <dgm:pt modelId="{17FBDE06-57AB-4B3E-9D6E-D2B72ECA07B4}" type="pres">
      <dgm:prSet presAssocID="{DAB32799-50F2-415A-990A-83D5C049A79A}" presName="textRect" presStyleLbl="revTx" presStyleIdx="3" presStyleCnt="4">
        <dgm:presLayoutVars>
          <dgm:chMax val="1"/>
          <dgm:chPref val="1"/>
        </dgm:presLayoutVars>
      </dgm:prSet>
      <dgm:spPr/>
    </dgm:pt>
  </dgm:ptLst>
  <dgm:cxnLst>
    <dgm:cxn modelId="{8849F100-040B-4866-BCC7-832193DF81D4}" type="presOf" srcId="{DAB32799-50F2-415A-990A-83D5C049A79A}" destId="{17FBDE06-57AB-4B3E-9D6E-D2B72ECA07B4}" srcOrd="0" destOrd="0" presId="urn:microsoft.com/office/officeart/2018/2/layout/IconLabelList"/>
    <dgm:cxn modelId="{0F344C03-A96E-4699-8448-1095BDC8DB69}" type="presOf" srcId="{846D5BB1-2AEF-43D9-B7F1-1F7A0B34B41F}" destId="{15D3D982-F853-4F24-8F50-F6D370B3E2C2}" srcOrd="0" destOrd="0" presId="urn:microsoft.com/office/officeart/2018/2/layout/IconLabelList"/>
    <dgm:cxn modelId="{72F56F42-8C46-47DA-A6ED-3D84D3B52E46}" type="presOf" srcId="{B707B97D-93CC-42C8-BBD2-9ADE0BC76B78}" destId="{D929D5D8-30E6-4DB2-9605-74D330667D05}" srcOrd="0" destOrd="0" presId="urn:microsoft.com/office/officeart/2018/2/layout/IconLabelList"/>
    <dgm:cxn modelId="{0B30064E-E666-4E2B-95B1-C53A70C0A032}" srcId="{89034E90-C91B-451C-A4CB-07C20A4DE437}" destId="{B707B97D-93CC-42C8-BBD2-9ADE0BC76B78}" srcOrd="0" destOrd="0" parTransId="{43BF7182-6611-4855-AFE6-DF94A912BB27}" sibTransId="{F2E65E89-75D2-47FB-AF34-78D906632D92}"/>
    <dgm:cxn modelId="{6D437B75-701E-43C1-8F88-033753510D64}" type="presOf" srcId="{89034E90-C91B-451C-A4CB-07C20A4DE437}" destId="{D254E04C-74FE-4A7A-B85D-A48259160D3C}" srcOrd="0" destOrd="0" presId="urn:microsoft.com/office/officeart/2018/2/layout/IconLabelList"/>
    <dgm:cxn modelId="{7583FFA4-03D3-46AE-B582-A798585C0A74}" srcId="{89034E90-C91B-451C-A4CB-07C20A4DE437}" destId="{DAB32799-50F2-415A-990A-83D5C049A79A}" srcOrd="3" destOrd="0" parTransId="{14D13BA7-5B77-40C9-9523-167937B6C55D}" sibTransId="{8789AB10-3664-4A91-BB0A-D1722EF5D97A}"/>
    <dgm:cxn modelId="{2D887CB3-A0B4-4DAF-9A9B-E5676D80BCE5}" type="presOf" srcId="{41F33B24-7A0A-4ABC-B7F3-1DB7E1F6FEBB}" destId="{558493A5-2E33-408F-958B-951B6739ACD6}" srcOrd="0" destOrd="0" presId="urn:microsoft.com/office/officeart/2018/2/layout/IconLabelList"/>
    <dgm:cxn modelId="{7F92D4D9-3382-4DE6-82A6-C8EFBE1F4413}" srcId="{89034E90-C91B-451C-A4CB-07C20A4DE437}" destId="{846D5BB1-2AEF-43D9-B7F1-1F7A0B34B41F}" srcOrd="2" destOrd="0" parTransId="{58150CED-3932-49EA-9224-5CB88172BCF0}" sibTransId="{2AD07469-AA97-476F-848A-A6539E60B57D}"/>
    <dgm:cxn modelId="{98E92DE1-5958-4179-8E9F-C1576F6F9C55}" srcId="{89034E90-C91B-451C-A4CB-07C20A4DE437}" destId="{41F33B24-7A0A-4ABC-B7F3-1DB7E1F6FEBB}" srcOrd="1" destOrd="0" parTransId="{020AEA64-B0E3-4E32-B360-B4F857D68857}" sibTransId="{939797FF-B65B-466C-ABCB-AADADA73085C}"/>
    <dgm:cxn modelId="{CD314891-E92B-4FC8-A034-BC5559B4F9AF}" type="presParOf" srcId="{D254E04C-74FE-4A7A-B85D-A48259160D3C}" destId="{7B7817EE-EFB0-4AD6-BEE7-5F033313A290}" srcOrd="0" destOrd="0" presId="urn:microsoft.com/office/officeart/2018/2/layout/IconLabelList"/>
    <dgm:cxn modelId="{69862340-96E8-4327-9766-3BE2567B65E5}" type="presParOf" srcId="{7B7817EE-EFB0-4AD6-BEE7-5F033313A290}" destId="{3338151D-E681-4ED5-9CC8-E812214377D3}" srcOrd="0" destOrd="0" presId="urn:microsoft.com/office/officeart/2018/2/layout/IconLabelList"/>
    <dgm:cxn modelId="{A3947576-D23E-4010-B866-85ED3665DD98}" type="presParOf" srcId="{7B7817EE-EFB0-4AD6-BEE7-5F033313A290}" destId="{87BCF817-B771-41E3-9DF1-B9F42F37CE20}" srcOrd="1" destOrd="0" presId="urn:microsoft.com/office/officeart/2018/2/layout/IconLabelList"/>
    <dgm:cxn modelId="{9D3180E3-F6C5-45C2-8F44-8E5F1F36F62A}" type="presParOf" srcId="{7B7817EE-EFB0-4AD6-BEE7-5F033313A290}" destId="{D929D5D8-30E6-4DB2-9605-74D330667D05}" srcOrd="2" destOrd="0" presId="urn:microsoft.com/office/officeart/2018/2/layout/IconLabelList"/>
    <dgm:cxn modelId="{6EAE2CC4-FCE5-49DD-9F06-2F0D31F31C2C}" type="presParOf" srcId="{D254E04C-74FE-4A7A-B85D-A48259160D3C}" destId="{E940E2B6-7E87-4CB5-9780-7750DA957398}" srcOrd="1" destOrd="0" presId="urn:microsoft.com/office/officeart/2018/2/layout/IconLabelList"/>
    <dgm:cxn modelId="{1A47A6C0-088A-4D5D-8518-173516C1D805}" type="presParOf" srcId="{D254E04C-74FE-4A7A-B85D-A48259160D3C}" destId="{6CAE95C3-9002-453C-BA3B-531BB6FF5B87}" srcOrd="2" destOrd="0" presId="urn:microsoft.com/office/officeart/2018/2/layout/IconLabelList"/>
    <dgm:cxn modelId="{0F6E2688-3678-4112-A333-0181F296A1EC}" type="presParOf" srcId="{6CAE95C3-9002-453C-BA3B-531BB6FF5B87}" destId="{9655FE73-75B1-4122-8F92-B637EB3FD3E0}" srcOrd="0" destOrd="0" presId="urn:microsoft.com/office/officeart/2018/2/layout/IconLabelList"/>
    <dgm:cxn modelId="{10D4E6A2-A9C6-4663-97FE-B1E47E7834A9}" type="presParOf" srcId="{6CAE95C3-9002-453C-BA3B-531BB6FF5B87}" destId="{E3CEE087-BE2B-4D2F-BDF1-66C9B14D36E4}" srcOrd="1" destOrd="0" presId="urn:microsoft.com/office/officeart/2018/2/layout/IconLabelList"/>
    <dgm:cxn modelId="{01E7FC88-0C32-484D-8C3F-00F905BFCEAC}" type="presParOf" srcId="{6CAE95C3-9002-453C-BA3B-531BB6FF5B87}" destId="{558493A5-2E33-408F-958B-951B6739ACD6}" srcOrd="2" destOrd="0" presId="urn:microsoft.com/office/officeart/2018/2/layout/IconLabelList"/>
    <dgm:cxn modelId="{3153AB52-B9F3-4185-8265-667B3D96E766}" type="presParOf" srcId="{D254E04C-74FE-4A7A-B85D-A48259160D3C}" destId="{CC0A50C7-4D11-4283-B63F-8E40156132A1}" srcOrd="3" destOrd="0" presId="urn:microsoft.com/office/officeart/2018/2/layout/IconLabelList"/>
    <dgm:cxn modelId="{C0B7AFA3-3A9D-431B-A069-EA8C9E951F81}" type="presParOf" srcId="{D254E04C-74FE-4A7A-B85D-A48259160D3C}" destId="{0606A566-8FDE-4DEC-831C-75CB326CE10E}" srcOrd="4" destOrd="0" presId="urn:microsoft.com/office/officeart/2018/2/layout/IconLabelList"/>
    <dgm:cxn modelId="{584E5816-A126-4D75-8A30-E679191C7ED4}" type="presParOf" srcId="{0606A566-8FDE-4DEC-831C-75CB326CE10E}" destId="{CCD9FCD1-2EF6-42E5-8DA3-F414C41FE31F}" srcOrd="0" destOrd="0" presId="urn:microsoft.com/office/officeart/2018/2/layout/IconLabelList"/>
    <dgm:cxn modelId="{AFC26ADD-F990-45D3-B872-E65E19550EBA}" type="presParOf" srcId="{0606A566-8FDE-4DEC-831C-75CB326CE10E}" destId="{3E844393-0AA0-4632-A575-709048411972}" srcOrd="1" destOrd="0" presId="urn:microsoft.com/office/officeart/2018/2/layout/IconLabelList"/>
    <dgm:cxn modelId="{7AD38610-FBC2-4D08-8139-E81F32F84A93}" type="presParOf" srcId="{0606A566-8FDE-4DEC-831C-75CB326CE10E}" destId="{15D3D982-F853-4F24-8F50-F6D370B3E2C2}" srcOrd="2" destOrd="0" presId="urn:microsoft.com/office/officeart/2018/2/layout/IconLabelList"/>
    <dgm:cxn modelId="{A4F165A6-320C-4A98-A7C2-C765E0D87FC5}" type="presParOf" srcId="{D254E04C-74FE-4A7A-B85D-A48259160D3C}" destId="{26883478-F7F5-4D16-90C1-89522EC9F3A5}" srcOrd="5" destOrd="0" presId="urn:microsoft.com/office/officeart/2018/2/layout/IconLabelList"/>
    <dgm:cxn modelId="{13A578A2-3BE8-4CD4-8EC5-5C7E8DA7D4B5}" type="presParOf" srcId="{D254E04C-74FE-4A7A-B85D-A48259160D3C}" destId="{3A8CA06D-786B-4CA5-AC0E-E503DE674BF4}" srcOrd="6" destOrd="0" presId="urn:microsoft.com/office/officeart/2018/2/layout/IconLabelList"/>
    <dgm:cxn modelId="{DD6FB88F-A669-4020-A969-B048D03F2613}" type="presParOf" srcId="{3A8CA06D-786B-4CA5-AC0E-E503DE674BF4}" destId="{3F55BC4F-8D73-4BC9-BAB3-520031293C14}" srcOrd="0" destOrd="0" presId="urn:microsoft.com/office/officeart/2018/2/layout/IconLabelList"/>
    <dgm:cxn modelId="{AD11FE8D-ACF6-4BE7-A109-D2AC88C5972B}" type="presParOf" srcId="{3A8CA06D-786B-4CA5-AC0E-E503DE674BF4}" destId="{86D6A2D7-F178-41DF-857E-8CBEF102A289}" srcOrd="1" destOrd="0" presId="urn:microsoft.com/office/officeart/2018/2/layout/IconLabelList"/>
    <dgm:cxn modelId="{634FA148-5291-461F-9A62-8B14D01DBE34}" type="presParOf" srcId="{3A8CA06D-786B-4CA5-AC0E-E503DE674BF4}" destId="{17FBDE06-57AB-4B3E-9D6E-D2B72ECA07B4}"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59AC82E-90A3-443D-859E-A3A15D6A49D4}"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153C46A4-D0A4-48A5-B7A0-68EE754882E1}">
      <dgm:prSet phldr="0"/>
      <dgm:spPr/>
      <dgm:t>
        <a:bodyPr/>
        <a:lstStyle/>
        <a:p>
          <a:pPr algn="l" rtl="0">
            <a:lnSpc>
              <a:spcPct val="90000"/>
            </a:lnSpc>
          </a:pPr>
          <a:r>
            <a:rPr lang="en-GB" sz="1500" b="1">
              <a:solidFill>
                <a:srgbClr val="000000"/>
              </a:solidFill>
              <a:latin typeface="Calibri"/>
              <a:ea typeface="+mn-ea"/>
              <a:cs typeface="+mn-cs"/>
            </a:rPr>
            <a:t>Funding £20000 personal saving + £25000 start-up loan;</a:t>
          </a:r>
          <a:endParaRPr lang="en-US" sz="1500" b="1">
            <a:solidFill>
              <a:srgbClr val="000000"/>
            </a:solidFill>
            <a:ea typeface="+mn-ea"/>
            <a:cs typeface="+mn-cs"/>
          </a:endParaRPr>
        </a:p>
      </dgm:t>
    </dgm:pt>
    <dgm:pt modelId="{C896C9F5-8C0C-49B3-9784-9166EA463436}" type="parTrans" cxnId="{EB7DD2E5-22B8-495D-B635-C3A262D83957}">
      <dgm:prSet/>
      <dgm:spPr/>
      <dgm:t>
        <a:bodyPr/>
        <a:lstStyle/>
        <a:p>
          <a:endParaRPr lang="en-US"/>
        </a:p>
      </dgm:t>
    </dgm:pt>
    <dgm:pt modelId="{6A57E851-6962-4FC7-83BF-D0C96BDB46AA}" type="sibTrans" cxnId="{EB7DD2E5-22B8-495D-B635-C3A262D83957}">
      <dgm:prSet/>
      <dgm:spPr/>
      <dgm:t>
        <a:bodyPr/>
        <a:lstStyle/>
        <a:p>
          <a:endParaRPr lang="en-US"/>
        </a:p>
      </dgm:t>
    </dgm:pt>
    <dgm:pt modelId="{6FE638CB-687B-49FA-BE15-CD2DBFE4C00A}">
      <dgm:prSet phldr="0"/>
      <dgm:spPr/>
      <dgm:t>
        <a:bodyPr/>
        <a:lstStyle/>
        <a:p>
          <a:pPr algn="l" rtl="0">
            <a:lnSpc>
              <a:spcPct val="90000"/>
            </a:lnSpc>
          </a:pPr>
          <a:r>
            <a:rPr lang="en-GB" sz="1500" b="1">
              <a:solidFill>
                <a:srgbClr val="000000"/>
              </a:solidFill>
              <a:latin typeface="Calibri"/>
              <a:ea typeface="+mn-ea"/>
              <a:cs typeface="+mn-cs"/>
            </a:rPr>
            <a:t>Break even –Month 6 –average daily sales- 120 customers( £600 day/average £5 customer )</a:t>
          </a:r>
          <a:endParaRPr lang="en-US" sz="1500" b="1">
            <a:solidFill>
              <a:srgbClr val="000000"/>
            </a:solidFill>
            <a:ea typeface="+mn-ea"/>
            <a:cs typeface="+mn-cs"/>
          </a:endParaRPr>
        </a:p>
      </dgm:t>
    </dgm:pt>
    <dgm:pt modelId="{88674E2F-DA63-4E5C-816D-9074F11EA512}" type="parTrans" cxnId="{145C5EF2-3796-4D68-A3C4-AC217F5A4434}">
      <dgm:prSet/>
      <dgm:spPr/>
      <dgm:t>
        <a:bodyPr/>
        <a:lstStyle/>
        <a:p>
          <a:endParaRPr lang="en-US"/>
        </a:p>
      </dgm:t>
    </dgm:pt>
    <dgm:pt modelId="{EC6642C6-A23D-46AB-92AB-4335458AD12D}" type="sibTrans" cxnId="{145C5EF2-3796-4D68-A3C4-AC217F5A4434}">
      <dgm:prSet/>
      <dgm:spPr/>
      <dgm:t>
        <a:bodyPr/>
        <a:lstStyle/>
        <a:p>
          <a:endParaRPr lang="en-US"/>
        </a:p>
      </dgm:t>
    </dgm:pt>
    <dgm:pt modelId="{A6DA48D3-1D8D-4738-83F0-EEB21FC03646}">
      <dgm:prSet phldr="0"/>
      <dgm:spPr/>
      <dgm:t>
        <a:bodyPr/>
        <a:lstStyle/>
        <a:p>
          <a:pPr algn="l" rtl="0">
            <a:lnSpc>
              <a:spcPct val="90000"/>
            </a:lnSpc>
          </a:pPr>
          <a:r>
            <a:rPr lang="en-GB" sz="1500" b="1">
              <a:solidFill>
                <a:srgbClr val="000000"/>
              </a:solidFill>
              <a:latin typeface="Calibri"/>
              <a:ea typeface="+mn-ea"/>
              <a:cs typeface="+mn-cs"/>
            </a:rPr>
            <a:t>Start capital - £45000 </a:t>
          </a:r>
          <a:endParaRPr lang="en-US" sz="1500" b="1">
            <a:solidFill>
              <a:srgbClr val="000000"/>
            </a:solidFill>
            <a:latin typeface="Calibri"/>
            <a:ea typeface="+mn-ea"/>
            <a:cs typeface="+mn-cs"/>
          </a:endParaRPr>
        </a:p>
      </dgm:t>
    </dgm:pt>
    <dgm:pt modelId="{DA275D2A-5B7D-4FE5-8EF0-E59890D76509}" type="parTrans" cxnId="{223F626F-E8FF-408F-972C-3892D6EC7926}">
      <dgm:prSet/>
      <dgm:spPr/>
    </dgm:pt>
    <dgm:pt modelId="{4197CF33-F487-4389-A372-375CBABF52CB}" type="sibTrans" cxnId="{223F626F-E8FF-408F-972C-3892D6EC7926}">
      <dgm:prSet/>
      <dgm:spPr/>
    </dgm:pt>
    <dgm:pt modelId="{FD7F19D7-B7F4-4065-ABCC-AA0C577EE53A}">
      <dgm:prSet phldr="0"/>
      <dgm:spPr/>
      <dgm:t>
        <a:bodyPr/>
        <a:lstStyle/>
        <a:p>
          <a:pPr algn="l" rtl="0">
            <a:lnSpc>
              <a:spcPct val="90000"/>
            </a:lnSpc>
          </a:pPr>
          <a:r>
            <a:rPr lang="en-GB" sz="1500" b="1">
              <a:solidFill>
                <a:srgbClr val="000000"/>
              </a:solidFill>
              <a:latin typeface="Calibri"/>
              <a:ea typeface="+mn-ea"/>
              <a:cs typeface="+mn-cs"/>
            </a:rPr>
            <a:t>Year 1 –Turnover-£120000-Profit margin -15-20%</a:t>
          </a:r>
          <a:endParaRPr lang="en-US" sz="1500" b="1">
            <a:solidFill>
              <a:srgbClr val="000000"/>
            </a:solidFill>
            <a:latin typeface="Calibri"/>
            <a:ea typeface="+mn-ea"/>
            <a:cs typeface="+mn-cs"/>
          </a:endParaRPr>
        </a:p>
      </dgm:t>
    </dgm:pt>
    <dgm:pt modelId="{2EA5AA66-70BF-4B49-9124-16159F514BE0}" type="parTrans" cxnId="{902E3389-3460-4E52-A82D-E4D3071AF5F4}">
      <dgm:prSet/>
      <dgm:spPr/>
    </dgm:pt>
    <dgm:pt modelId="{BAFA2048-A8F6-4315-AD53-5B067D4BA60F}" type="sibTrans" cxnId="{902E3389-3460-4E52-A82D-E4D3071AF5F4}">
      <dgm:prSet/>
      <dgm:spPr/>
    </dgm:pt>
    <dgm:pt modelId="{6DB6A155-038F-4AA8-86B0-105E03619E67}" type="pres">
      <dgm:prSet presAssocID="{A59AC82E-90A3-443D-859E-A3A15D6A49D4}" presName="linear" presStyleCnt="0">
        <dgm:presLayoutVars>
          <dgm:animLvl val="lvl"/>
          <dgm:resizeHandles val="exact"/>
        </dgm:presLayoutVars>
      </dgm:prSet>
      <dgm:spPr/>
    </dgm:pt>
    <dgm:pt modelId="{B65DF2C1-E66E-4822-8282-057D284D4D4B}" type="pres">
      <dgm:prSet presAssocID="{A6DA48D3-1D8D-4738-83F0-EEB21FC03646}" presName="parentText" presStyleLbl="node1" presStyleIdx="0" presStyleCnt="4">
        <dgm:presLayoutVars>
          <dgm:chMax val="0"/>
          <dgm:bulletEnabled val="1"/>
        </dgm:presLayoutVars>
      </dgm:prSet>
      <dgm:spPr/>
    </dgm:pt>
    <dgm:pt modelId="{0730B0FB-4809-4126-B74B-A6D57E0AABDD}" type="pres">
      <dgm:prSet presAssocID="{4197CF33-F487-4389-A372-375CBABF52CB}" presName="spacer" presStyleCnt="0"/>
      <dgm:spPr/>
    </dgm:pt>
    <dgm:pt modelId="{1F538365-EA24-49BF-A52D-85C9598834E3}" type="pres">
      <dgm:prSet presAssocID="{FD7F19D7-B7F4-4065-ABCC-AA0C577EE53A}" presName="parentText" presStyleLbl="node1" presStyleIdx="1" presStyleCnt="4">
        <dgm:presLayoutVars>
          <dgm:chMax val="0"/>
          <dgm:bulletEnabled val="1"/>
        </dgm:presLayoutVars>
      </dgm:prSet>
      <dgm:spPr/>
    </dgm:pt>
    <dgm:pt modelId="{F700AD77-22EF-40A4-A2B1-6EA797ACDC6B}" type="pres">
      <dgm:prSet presAssocID="{BAFA2048-A8F6-4315-AD53-5B067D4BA60F}" presName="spacer" presStyleCnt="0"/>
      <dgm:spPr/>
    </dgm:pt>
    <dgm:pt modelId="{F871AF71-D07B-42F1-AD63-2953FD13A529}" type="pres">
      <dgm:prSet presAssocID="{153C46A4-D0A4-48A5-B7A0-68EE754882E1}" presName="parentText" presStyleLbl="node1" presStyleIdx="2" presStyleCnt="4">
        <dgm:presLayoutVars>
          <dgm:chMax val="0"/>
          <dgm:bulletEnabled val="1"/>
        </dgm:presLayoutVars>
      </dgm:prSet>
      <dgm:spPr/>
    </dgm:pt>
    <dgm:pt modelId="{5365E3B9-118C-4B60-B8D4-47F63A2958D7}" type="pres">
      <dgm:prSet presAssocID="{6A57E851-6962-4FC7-83BF-D0C96BDB46AA}" presName="spacer" presStyleCnt="0"/>
      <dgm:spPr/>
    </dgm:pt>
    <dgm:pt modelId="{CA6E72DA-E003-42D5-9C05-8736172981F7}" type="pres">
      <dgm:prSet presAssocID="{6FE638CB-687B-49FA-BE15-CD2DBFE4C00A}" presName="parentText" presStyleLbl="node1" presStyleIdx="3" presStyleCnt="4">
        <dgm:presLayoutVars>
          <dgm:chMax val="0"/>
          <dgm:bulletEnabled val="1"/>
        </dgm:presLayoutVars>
      </dgm:prSet>
      <dgm:spPr/>
    </dgm:pt>
  </dgm:ptLst>
  <dgm:cxnLst>
    <dgm:cxn modelId="{E6B61A67-70BD-4537-895F-F752F4B0610F}" type="presOf" srcId="{A6DA48D3-1D8D-4738-83F0-EEB21FC03646}" destId="{B65DF2C1-E66E-4822-8282-057D284D4D4B}" srcOrd="0" destOrd="0" presId="urn:microsoft.com/office/officeart/2005/8/layout/vList2"/>
    <dgm:cxn modelId="{223F626F-E8FF-408F-972C-3892D6EC7926}" srcId="{A59AC82E-90A3-443D-859E-A3A15D6A49D4}" destId="{A6DA48D3-1D8D-4738-83F0-EEB21FC03646}" srcOrd="0" destOrd="0" parTransId="{DA275D2A-5B7D-4FE5-8EF0-E59890D76509}" sibTransId="{4197CF33-F487-4389-A372-375CBABF52CB}"/>
    <dgm:cxn modelId="{3ACEB07F-64EB-41B1-B982-E367D5C6BC59}" type="presOf" srcId="{A59AC82E-90A3-443D-859E-A3A15D6A49D4}" destId="{6DB6A155-038F-4AA8-86B0-105E03619E67}" srcOrd="0" destOrd="0" presId="urn:microsoft.com/office/officeart/2005/8/layout/vList2"/>
    <dgm:cxn modelId="{902E3389-3460-4E52-A82D-E4D3071AF5F4}" srcId="{A59AC82E-90A3-443D-859E-A3A15D6A49D4}" destId="{FD7F19D7-B7F4-4065-ABCC-AA0C577EE53A}" srcOrd="1" destOrd="0" parTransId="{2EA5AA66-70BF-4B49-9124-16159F514BE0}" sibTransId="{BAFA2048-A8F6-4315-AD53-5B067D4BA60F}"/>
    <dgm:cxn modelId="{F8ED2C8A-4AAB-4496-9844-18513A786ECD}" type="presOf" srcId="{FD7F19D7-B7F4-4065-ABCC-AA0C577EE53A}" destId="{1F538365-EA24-49BF-A52D-85C9598834E3}" srcOrd="0" destOrd="0" presId="urn:microsoft.com/office/officeart/2005/8/layout/vList2"/>
    <dgm:cxn modelId="{C804A1B6-5CE7-4124-9036-2626C965CC0F}" type="presOf" srcId="{6FE638CB-687B-49FA-BE15-CD2DBFE4C00A}" destId="{CA6E72DA-E003-42D5-9C05-8736172981F7}" srcOrd="0" destOrd="0" presId="urn:microsoft.com/office/officeart/2005/8/layout/vList2"/>
    <dgm:cxn modelId="{EB7DD2E5-22B8-495D-B635-C3A262D83957}" srcId="{A59AC82E-90A3-443D-859E-A3A15D6A49D4}" destId="{153C46A4-D0A4-48A5-B7A0-68EE754882E1}" srcOrd="2" destOrd="0" parTransId="{C896C9F5-8C0C-49B3-9784-9166EA463436}" sibTransId="{6A57E851-6962-4FC7-83BF-D0C96BDB46AA}"/>
    <dgm:cxn modelId="{145C5EF2-3796-4D68-A3C4-AC217F5A4434}" srcId="{A59AC82E-90A3-443D-859E-A3A15D6A49D4}" destId="{6FE638CB-687B-49FA-BE15-CD2DBFE4C00A}" srcOrd="3" destOrd="0" parTransId="{88674E2F-DA63-4E5C-816D-9074F11EA512}" sibTransId="{EC6642C6-A23D-46AB-92AB-4335458AD12D}"/>
    <dgm:cxn modelId="{5085CDF6-9F03-48B7-9C5C-DEA39F8DAB92}" type="presOf" srcId="{153C46A4-D0A4-48A5-B7A0-68EE754882E1}" destId="{F871AF71-D07B-42F1-AD63-2953FD13A529}" srcOrd="0" destOrd="0" presId="urn:microsoft.com/office/officeart/2005/8/layout/vList2"/>
    <dgm:cxn modelId="{D1046146-6AC0-4ABD-9F5D-DB34435ED57E}" type="presParOf" srcId="{6DB6A155-038F-4AA8-86B0-105E03619E67}" destId="{B65DF2C1-E66E-4822-8282-057D284D4D4B}" srcOrd="0" destOrd="0" presId="urn:microsoft.com/office/officeart/2005/8/layout/vList2"/>
    <dgm:cxn modelId="{73B1892B-B5D8-491A-A7D4-4666FBA4B5F2}" type="presParOf" srcId="{6DB6A155-038F-4AA8-86B0-105E03619E67}" destId="{0730B0FB-4809-4126-B74B-A6D57E0AABDD}" srcOrd="1" destOrd="0" presId="urn:microsoft.com/office/officeart/2005/8/layout/vList2"/>
    <dgm:cxn modelId="{601EADF2-805D-47EE-857C-FCC81FD63BD2}" type="presParOf" srcId="{6DB6A155-038F-4AA8-86B0-105E03619E67}" destId="{1F538365-EA24-49BF-A52D-85C9598834E3}" srcOrd="2" destOrd="0" presId="urn:microsoft.com/office/officeart/2005/8/layout/vList2"/>
    <dgm:cxn modelId="{6598B07A-60FC-451A-A0E4-D0AFB62AF62C}" type="presParOf" srcId="{6DB6A155-038F-4AA8-86B0-105E03619E67}" destId="{F700AD77-22EF-40A4-A2B1-6EA797ACDC6B}" srcOrd="3" destOrd="0" presId="urn:microsoft.com/office/officeart/2005/8/layout/vList2"/>
    <dgm:cxn modelId="{4BB0A996-07C0-4AA3-A131-C52C8E5D7D56}" type="presParOf" srcId="{6DB6A155-038F-4AA8-86B0-105E03619E67}" destId="{F871AF71-D07B-42F1-AD63-2953FD13A529}" srcOrd="4" destOrd="0" presId="urn:microsoft.com/office/officeart/2005/8/layout/vList2"/>
    <dgm:cxn modelId="{9E7EC254-8B1E-4FA8-9E0C-404A722C2D6C}" type="presParOf" srcId="{6DB6A155-038F-4AA8-86B0-105E03619E67}" destId="{5365E3B9-118C-4B60-B8D4-47F63A2958D7}" srcOrd="5" destOrd="0" presId="urn:microsoft.com/office/officeart/2005/8/layout/vList2"/>
    <dgm:cxn modelId="{1EDE223C-A35F-4B3C-8453-B5501655CE5F}" type="presParOf" srcId="{6DB6A155-038F-4AA8-86B0-105E03619E67}" destId="{CA6E72DA-E003-42D5-9C05-8736172981F7}" srcOrd="6"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42BE64-8311-4462-A72D-CA74D8BE7036}">
      <dsp:nvSpPr>
        <dsp:cNvPr id="0" name=""/>
        <dsp:cNvSpPr/>
      </dsp:nvSpPr>
      <dsp:spPr>
        <a:xfrm>
          <a:off x="0" y="373"/>
          <a:ext cx="2779933" cy="0"/>
        </a:xfrm>
        <a:prstGeom prst="line">
          <a:avLst/>
        </a:prstGeom>
        <a:gradFill rotWithShape="0">
          <a:gsLst>
            <a:gs pos="0">
              <a:schemeClr val="accent2">
                <a:hueOff val="0"/>
                <a:satOff val="0"/>
                <a:lumOff val="0"/>
                <a:alphaOff val="0"/>
                <a:tint val="100000"/>
                <a:shade val="100000"/>
                <a:satMod val="130000"/>
              </a:schemeClr>
            </a:gs>
            <a:gs pos="100000">
              <a:schemeClr val="accent2">
                <a:hueOff val="0"/>
                <a:satOff val="0"/>
                <a:lumOff val="0"/>
                <a:alphaOff val="0"/>
                <a:tint val="50000"/>
                <a:shade val="100000"/>
                <a:satMod val="350000"/>
              </a:schemeClr>
            </a:gs>
          </a:gsLst>
          <a:lin ang="16200000" scaled="0"/>
        </a:gradFill>
        <a:ln w="9525" cap="flat" cmpd="sng" algn="ctr">
          <a:solidFill>
            <a:schemeClr val="accent2">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DFA189A9-F7FF-434C-A4DB-9FA9175B0E9B}">
      <dsp:nvSpPr>
        <dsp:cNvPr id="0" name=""/>
        <dsp:cNvSpPr/>
      </dsp:nvSpPr>
      <dsp:spPr>
        <a:xfrm>
          <a:off x="0" y="373"/>
          <a:ext cx="2779933" cy="4372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a:t>1.Short term –(0-6 months)</a:t>
          </a:r>
          <a:endParaRPr lang="en-US" sz="1200" kern="1200"/>
        </a:p>
      </dsp:txBody>
      <dsp:txXfrm>
        <a:off x="0" y="373"/>
        <a:ext cx="2779933" cy="437248"/>
      </dsp:txXfrm>
    </dsp:sp>
    <dsp:sp modelId="{33E58756-4DC8-40CE-84C2-1AB3AADB5F55}">
      <dsp:nvSpPr>
        <dsp:cNvPr id="0" name=""/>
        <dsp:cNvSpPr/>
      </dsp:nvSpPr>
      <dsp:spPr>
        <a:xfrm>
          <a:off x="0" y="437621"/>
          <a:ext cx="2779933" cy="0"/>
        </a:xfrm>
        <a:prstGeom prst="line">
          <a:avLst/>
        </a:prstGeom>
        <a:gradFill rotWithShape="0">
          <a:gsLst>
            <a:gs pos="0">
              <a:schemeClr val="accent2">
                <a:hueOff val="780253"/>
                <a:satOff val="-973"/>
                <a:lumOff val="229"/>
                <a:alphaOff val="0"/>
                <a:tint val="100000"/>
                <a:shade val="100000"/>
                <a:satMod val="130000"/>
              </a:schemeClr>
            </a:gs>
            <a:gs pos="100000">
              <a:schemeClr val="accent2">
                <a:hueOff val="780253"/>
                <a:satOff val="-973"/>
                <a:lumOff val="229"/>
                <a:alphaOff val="0"/>
                <a:tint val="50000"/>
                <a:shade val="100000"/>
                <a:satMod val="350000"/>
              </a:schemeClr>
            </a:gs>
          </a:gsLst>
          <a:lin ang="16200000" scaled="0"/>
        </a:gradFill>
        <a:ln w="9525" cap="flat" cmpd="sng" algn="ctr">
          <a:solidFill>
            <a:schemeClr val="accent2">
              <a:hueOff val="780253"/>
              <a:satOff val="-973"/>
              <a:lumOff val="229"/>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3F983C9D-5233-4923-B33D-2D972A06B824}">
      <dsp:nvSpPr>
        <dsp:cNvPr id="0" name=""/>
        <dsp:cNvSpPr/>
      </dsp:nvSpPr>
      <dsp:spPr>
        <a:xfrm>
          <a:off x="0" y="437621"/>
          <a:ext cx="2779933" cy="4372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a:t>Launch bakery &amp; reach break-even </a:t>
          </a:r>
          <a:endParaRPr lang="en-US" sz="1200" kern="1200"/>
        </a:p>
      </dsp:txBody>
      <dsp:txXfrm>
        <a:off x="0" y="437621"/>
        <a:ext cx="2779933" cy="437248"/>
      </dsp:txXfrm>
    </dsp:sp>
    <dsp:sp modelId="{82FFD7BC-BCA5-4112-84A3-AD076C2F2793}">
      <dsp:nvSpPr>
        <dsp:cNvPr id="0" name=""/>
        <dsp:cNvSpPr/>
      </dsp:nvSpPr>
      <dsp:spPr>
        <a:xfrm>
          <a:off x="0" y="874870"/>
          <a:ext cx="2779933" cy="0"/>
        </a:xfrm>
        <a:prstGeom prst="line">
          <a:avLst/>
        </a:prstGeom>
        <a:gradFill rotWithShape="0">
          <a:gsLst>
            <a:gs pos="0">
              <a:schemeClr val="accent2">
                <a:hueOff val="1560506"/>
                <a:satOff val="-1946"/>
                <a:lumOff val="458"/>
                <a:alphaOff val="0"/>
                <a:tint val="100000"/>
                <a:shade val="100000"/>
                <a:satMod val="130000"/>
              </a:schemeClr>
            </a:gs>
            <a:gs pos="100000">
              <a:schemeClr val="accent2">
                <a:hueOff val="1560506"/>
                <a:satOff val="-1946"/>
                <a:lumOff val="458"/>
                <a:alphaOff val="0"/>
                <a:tint val="50000"/>
                <a:shade val="100000"/>
                <a:satMod val="350000"/>
              </a:schemeClr>
            </a:gs>
          </a:gsLst>
          <a:lin ang="16200000" scaled="0"/>
        </a:gradFill>
        <a:ln w="9525" cap="flat" cmpd="sng" algn="ctr">
          <a:solidFill>
            <a:schemeClr val="accent2">
              <a:hueOff val="1560506"/>
              <a:satOff val="-1946"/>
              <a:lumOff val="458"/>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A2289939-953C-4B31-B4BA-E33797B942E1}">
      <dsp:nvSpPr>
        <dsp:cNvPr id="0" name=""/>
        <dsp:cNvSpPr/>
      </dsp:nvSpPr>
      <dsp:spPr>
        <a:xfrm>
          <a:off x="0" y="874870"/>
          <a:ext cx="2779933" cy="4372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a:t>Build brand awareness </a:t>
          </a:r>
          <a:endParaRPr lang="en-US" sz="1200" kern="1200"/>
        </a:p>
      </dsp:txBody>
      <dsp:txXfrm>
        <a:off x="0" y="874870"/>
        <a:ext cx="2779933" cy="437248"/>
      </dsp:txXfrm>
    </dsp:sp>
    <dsp:sp modelId="{07DEF629-F9CD-432F-994E-6E96FED74E66}">
      <dsp:nvSpPr>
        <dsp:cNvPr id="0" name=""/>
        <dsp:cNvSpPr/>
      </dsp:nvSpPr>
      <dsp:spPr>
        <a:xfrm>
          <a:off x="0" y="1312118"/>
          <a:ext cx="2779933" cy="0"/>
        </a:xfrm>
        <a:prstGeom prst="line">
          <a:avLst/>
        </a:prstGeom>
        <a:gradFill rotWithShape="0">
          <a:gsLst>
            <a:gs pos="0">
              <a:schemeClr val="accent2">
                <a:hueOff val="2340759"/>
                <a:satOff val="-2919"/>
                <a:lumOff val="686"/>
                <a:alphaOff val="0"/>
                <a:tint val="100000"/>
                <a:shade val="100000"/>
                <a:satMod val="130000"/>
              </a:schemeClr>
            </a:gs>
            <a:gs pos="100000">
              <a:schemeClr val="accent2">
                <a:hueOff val="2340759"/>
                <a:satOff val="-2919"/>
                <a:lumOff val="686"/>
                <a:alphaOff val="0"/>
                <a:tint val="50000"/>
                <a:shade val="100000"/>
                <a:satMod val="350000"/>
              </a:schemeClr>
            </a:gs>
          </a:gsLst>
          <a:lin ang="16200000" scaled="0"/>
        </a:gradFill>
        <a:ln w="9525" cap="flat" cmpd="sng" algn="ctr">
          <a:solidFill>
            <a:schemeClr val="accent2">
              <a:hueOff val="2340759"/>
              <a:satOff val="-2919"/>
              <a:lumOff val="686"/>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03881811-F0D4-4FEB-AE16-22F39DCF904D}">
      <dsp:nvSpPr>
        <dsp:cNvPr id="0" name=""/>
        <dsp:cNvSpPr/>
      </dsp:nvSpPr>
      <dsp:spPr>
        <a:xfrm>
          <a:off x="0" y="1312118"/>
          <a:ext cx="2779933" cy="4372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a:t>2. Log term ( 12-24 months)</a:t>
          </a:r>
          <a:endParaRPr lang="en-US" sz="1200" kern="1200"/>
        </a:p>
      </dsp:txBody>
      <dsp:txXfrm>
        <a:off x="0" y="1312118"/>
        <a:ext cx="2779933" cy="437248"/>
      </dsp:txXfrm>
    </dsp:sp>
    <dsp:sp modelId="{BAE3D741-03EC-4CF3-A2BC-764C7F5AA14E}">
      <dsp:nvSpPr>
        <dsp:cNvPr id="0" name=""/>
        <dsp:cNvSpPr/>
      </dsp:nvSpPr>
      <dsp:spPr>
        <a:xfrm>
          <a:off x="0" y="1749366"/>
          <a:ext cx="2779933" cy="0"/>
        </a:xfrm>
        <a:prstGeom prst="line">
          <a:avLst/>
        </a:prstGeom>
        <a:gradFill rotWithShape="0">
          <a:gsLst>
            <a:gs pos="0">
              <a:schemeClr val="accent2">
                <a:hueOff val="3121013"/>
                <a:satOff val="-3893"/>
                <a:lumOff val="915"/>
                <a:alphaOff val="0"/>
                <a:tint val="100000"/>
                <a:shade val="100000"/>
                <a:satMod val="130000"/>
              </a:schemeClr>
            </a:gs>
            <a:gs pos="100000">
              <a:schemeClr val="accent2">
                <a:hueOff val="3121013"/>
                <a:satOff val="-3893"/>
                <a:lumOff val="915"/>
                <a:alphaOff val="0"/>
                <a:tint val="50000"/>
                <a:shade val="100000"/>
                <a:satMod val="350000"/>
              </a:schemeClr>
            </a:gs>
          </a:gsLst>
          <a:lin ang="16200000" scaled="0"/>
        </a:gradFill>
        <a:ln w="9525" cap="flat" cmpd="sng" algn="ctr">
          <a:solidFill>
            <a:schemeClr val="accent2">
              <a:hueOff val="3121013"/>
              <a:satOff val="-3893"/>
              <a:lumOff val="915"/>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F5DDC405-3309-4C7F-87DC-876A259AC309}">
      <dsp:nvSpPr>
        <dsp:cNvPr id="0" name=""/>
        <dsp:cNvSpPr/>
      </dsp:nvSpPr>
      <dsp:spPr>
        <a:xfrm>
          <a:off x="0" y="1749366"/>
          <a:ext cx="2779933" cy="4372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a:t>10-15 % month growth </a:t>
          </a:r>
          <a:endParaRPr lang="en-US" sz="1200" kern="1200"/>
        </a:p>
      </dsp:txBody>
      <dsp:txXfrm>
        <a:off x="0" y="1749366"/>
        <a:ext cx="2779933" cy="437248"/>
      </dsp:txXfrm>
    </dsp:sp>
    <dsp:sp modelId="{91155A89-11D8-41D1-BE39-1B8FB82BA275}">
      <dsp:nvSpPr>
        <dsp:cNvPr id="0" name=""/>
        <dsp:cNvSpPr/>
      </dsp:nvSpPr>
      <dsp:spPr>
        <a:xfrm>
          <a:off x="0" y="2186614"/>
          <a:ext cx="2779933" cy="0"/>
        </a:xfrm>
        <a:prstGeom prst="line">
          <a:avLst/>
        </a:prstGeom>
        <a:gradFill rotWithShape="0">
          <a:gsLst>
            <a:gs pos="0">
              <a:schemeClr val="accent2">
                <a:hueOff val="3901266"/>
                <a:satOff val="-4866"/>
                <a:lumOff val="1144"/>
                <a:alphaOff val="0"/>
                <a:tint val="100000"/>
                <a:shade val="100000"/>
                <a:satMod val="130000"/>
              </a:schemeClr>
            </a:gs>
            <a:gs pos="100000">
              <a:schemeClr val="accent2">
                <a:hueOff val="3901266"/>
                <a:satOff val="-4866"/>
                <a:lumOff val="1144"/>
                <a:alphaOff val="0"/>
                <a:tint val="50000"/>
                <a:shade val="100000"/>
                <a:satMod val="350000"/>
              </a:schemeClr>
            </a:gs>
          </a:gsLst>
          <a:lin ang="16200000" scaled="0"/>
        </a:gradFill>
        <a:ln w="9525" cap="flat" cmpd="sng" algn="ctr">
          <a:solidFill>
            <a:schemeClr val="accent2">
              <a:hueOff val="3901266"/>
              <a:satOff val="-4866"/>
              <a:lumOff val="1144"/>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ADB2A4F1-D5F8-48DD-99A3-9A22D4E26D2C}">
      <dsp:nvSpPr>
        <dsp:cNvPr id="0" name=""/>
        <dsp:cNvSpPr/>
      </dsp:nvSpPr>
      <dsp:spPr>
        <a:xfrm>
          <a:off x="0" y="2186614"/>
          <a:ext cx="2779933" cy="4372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a:t>Online ordering &amp; community workshop </a:t>
          </a:r>
          <a:endParaRPr lang="en-US" sz="1200" kern="1200"/>
        </a:p>
      </dsp:txBody>
      <dsp:txXfrm>
        <a:off x="0" y="2186614"/>
        <a:ext cx="2779933" cy="437248"/>
      </dsp:txXfrm>
    </dsp:sp>
    <dsp:sp modelId="{C5130BA6-8021-440C-B946-CA642443D921}">
      <dsp:nvSpPr>
        <dsp:cNvPr id="0" name=""/>
        <dsp:cNvSpPr/>
      </dsp:nvSpPr>
      <dsp:spPr>
        <a:xfrm>
          <a:off x="0" y="2623863"/>
          <a:ext cx="2779933" cy="0"/>
        </a:xfrm>
        <a:prstGeom prst="line">
          <a:avLst/>
        </a:prstGeom>
        <a:gradFill rotWithShape="0">
          <a:gsLst>
            <a:gs pos="0">
              <a:schemeClr val="accent2">
                <a:hueOff val="4681519"/>
                <a:satOff val="-5839"/>
                <a:lumOff val="1373"/>
                <a:alphaOff val="0"/>
                <a:tint val="100000"/>
                <a:shade val="100000"/>
                <a:satMod val="130000"/>
              </a:schemeClr>
            </a:gs>
            <a:gs pos="100000">
              <a:schemeClr val="accent2">
                <a:hueOff val="4681519"/>
                <a:satOff val="-5839"/>
                <a:lumOff val="1373"/>
                <a:alphaOff val="0"/>
                <a:tint val="50000"/>
                <a:shade val="100000"/>
                <a:satMod val="350000"/>
              </a:schemeClr>
            </a:gs>
          </a:gsLst>
          <a:lin ang="16200000" scaled="0"/>
        </a:gradFill>
        <a:ln w="9525" cap="flat" cmpd="sng" algn="ctr">
          <a:solidFill>
            <a:schemeClr val="accent2">
              <a:hueOff val="4681519"/>
              <a:satOff val="-5839"/>
              <a:lumOff val="1373"/>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8C6CA97E-37A4-468D-8E90-DF92CF7BC2D9}">
      <dsp:nvSpPr>
        <dsp:cNvPr id="0" name=""/>
        <dsp:cNvSpPr/>
      </dsp:nvSpPr>
      <dsp:spPr>
        <a:xfrm>
          <a:off x="0" y="2623863"/>
          <a:ext cx="2779933" cy="4372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a:t>Plan for expansion</a:t>
          </a:r>
          <a:endParaRPr lang="en-US" sz="1200" kern="1200"/>
        </a:p>
      </dsp:txBody>
      <dsp:txXfrm>
        <a:off x="0" y="2623863"/>
        <a:ext cx="2779933" cy="43724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7B90E5-AA52-47B8-BFFB-50076A1F6767}">
      <dsp:nvSpPr>
        <dsp:cNvPr id="0" name=""/>
        <dsp:cNvSpPr/>
      </dsp:nvSpPr>
      <dsp:spPr>
        <a:xfrm>
          <a:off x="0" y="664"/>
          <a:ext cx="3416836" cy="0"/>
        </a:xfrm>
        <a:prstGeom prst="line">
          <a:avLst/>
        </a:prstGeom>
        <a:gradFill rotWithShape="0">
          <a:gsLst>
            <a:gs pos="0">
              <a:schemeClr val="accent2">
                <a:hueOff val="0"/>
                <a:satOff val="0"/>
                <a:lumOff val="0"/>
                <a:alphaOff val="0"/>
                <a:tint val="100000"/>
                <a:shade val="100000"/>
                <a:satMod val="130000"/>
              </a:schemeClr>
            </a:gs>
            <a:gs pos="100000">
              <a:schemeClr val="accent2">
                <a:hueOff val="0"/>
                <a:satOff val="0"/>
                <a:lumOff val="0"/>
                <a:alphaOff val="0"/>
                <a:tint val="50000"/>
                <a:shade val="100000"/>
                <a:satMod val="350000"/>
              </a:schemeClr>
            </a:gs>
          </a:gsLst>
          <a:lin ang="16200000" scaled="0"/>
        </a:gradFill>
        <a:ln w="9525" cap="flat" cmpd="sng" algn="ctr">
          <a:solidFill>
            <a:schemeClr val="accent2">
              <a:hueOff val="0"/>
              <a:satOff val="0"/>
              <a:lumOff val="0"/>
              <a:alphaOff val="0"/>
            </a:schemeClr>
          </a:solidFill>
          <a:prstDash val="solid"/>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1">
          <a:scrgbClr r="0" g="0" b="0"/>
        </a:lnRef>
        <a:fillRef idx="3">
          <a:scrgbClr r="0" g="0" b="0"/>
        </a:fillRef>
        <a:effectRef idx="3">
          <a:scrgbClr r="0" g="0" b="0"/>
        </a:effectRef>
        <a:fontRef idx="minor">
          <a:schemeClr val="lt1"/>
        </a:fontRef>
      </dsp:style>
    </dsp:sp>
    <dsp:sp modelId="{F14BE037-BEBF-43AD-A91A-FE9D077EC3E8}">
      <dsp:nvSpPr>
        <dsp:cNvPr id="0" name=""/>
        <dsp:cNvSpPr/>
      </dsp:nvSpPr>
      <dsp:spPr>
        <a:xfrm>
          <a:off x="0" y="664"/>
          <a:ext cx="3416836" cy="10887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defRPr cap="all"/>
          </a:pPr>
          <a:r>
            <a:rPr lang="en-GB" sz="2400" kern="1200"/>
            <a:t>Authenticity handmade quality </a:t>
          </a:r>
          <a:endParaRPr lang="en-US" sz="2400" kern="1200"/>
        </a:p>
      </dsp:txBody>
      <dsp:txXfrm>
        <a:off x="0" y="664"/>
        <a:ext cx="3416836" cy="1088749"/>
      </dsp:txXfrm>
    </dsp:sp>
    <dsp:sp modelId="{5978C882-68AD-424F-B2E4-1BBF8E0016BA}">
      <dsp:nvSpPr>
        <dsp:cNvPr id="0" name=""/>
        <dsp:cNvSpPr/>
      </dsp:nvSpPr>
      <dsp:spPr>
        <a:xfrm>
          <a:off x="0" y="1089414"/>
          <a:ext cx="3416836" cy="0"/>
        </a:xfrm>
        <a:prstGeom prst="line">
          <a:avLst/>
        </a:prstGeom>
        <a:gradFill rotWithShape="0">
          <a:gsLst>
            <a:gs pos="0">
              <a:schemeClr val="accent2">
                <a:hueOff val="0"/>
                <a:satOff val="0"/>
                <a:lumOff val="0"/>
                <a:alphaOff val="0"/>
                <a:tint val="100000"/>
                <a:shade val="100000"/>
                <a:satMod val="130000"/>
              </a:schemeClr>
            </a:gs>
            <a:gs pos="100000">
              <a:schemeClr val="accent2">
                <a:hueOff val="0"/>
                <a:satOff val="0"/>
                <a:lumOff val="0"/>
                <a:alphaOff val="0"/>
                <a:tint val="50000"/>
                <a:shade val="100000"/>
                <a:satMod val="350000"/>
              </a:schemeClr>
            </a:gs>
          </a:gsLst>
          <a:lin ang="16200000" scaled="0"/>
        </a:gradFill>
        <a:ln w="9525" cap="flat" cmpd="sng" algn="ctr">
          <a:solidFill>
            <a:schemeClr val="accent2">
              <a:hueOff val="0"/>
              <a:satOff val="0"/>
              <a:lumOff val="0"/>
              <a:alphaOff val="0"/>
            </a:schemeClr>
          </a:solidFill>
          <a:prstDash val="solid"/>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1">
          <a:scrgbClr r="0" g="0" b="0"/>
        </a:lnRef>
        <a:fillRef idx="3">
          <a:scrgbClr r="0" g="0" b="0"/>
        </a:fillRef>
        <a:effectRef idx="3">
          <a:scrgbClr r="0" g="0" b="0"/>
        </a:effectRef>
        <a:fontRef idx="minor">
          <a:schemeClr val="lt1"/>
        </a:fontRef>
      </dsp:style>
    </dsp:sp>
    <dsp:sp modelId="{45BC7526-0E05-4D5C-A818-BD4B7CA92CFA}">
      <dsp:nvSpPr>
        <dsp:cNvPr id="0" name=""/>
        <dsp:cNvSpPr/>
      </dsp:nvSpPr>
      <dsp:spPr>
        <a:xfrm>
          <a:off x="0" y="1089414"/>
          <a:ext cx="3416836" cy="10887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defRPr cap="all"/>
          </a:pPr>
          <a:r>
            <a:rPr lang="en-GB" sz="2400" kern="1200"/>
            <a:t>Local ingredients </a:t>
          </a:r>
          <a:endParaRPr lang="en-US" sz="2400" kern="1200"/>
        </a:p>
      </dsp:txBody>
      <dsp:txXfrm>
        <a:off x="0" y="1089414"/>
        <a:ext cx="3416836" cy="1088749"/>
      </dsp:txXfrm>
    </dsp:sp>
    <dsp:sp modelId="{7AAAA0DF-8C29-407B-AA26-810D472E4A4B}">
      <dsp:nvSpPr>
        <dsp:cNvPr id="0" name=""/>
        <dsp:cNvSpPr/>
      </dsp:nvSpPr>
      <dsp:spPr>
        <a:xfrm>
          <a:off x="0" y="2178163"/>
          <a:ext cx="3416836" cy="0"/>
        </a:xfrm>
        <a:prstGeom prst="line">
          <a:avLst/>
        </a:prstGeom>
        <a:gradFill rotWithShape="0">
          <a:gsLst>
            <a:gs pos="0">
              <a:schemeClr val="accent2">
                <a:hueOff val="0"/>
                <a:satOff val="0"/>
                <a:lumOff val="0"/>
                <a:alphaOff val="0"/>
                <a:tint val="100000"/>
                <a:shade val="100000"/>
                <a:satMod val="130000"/>
              </a:schemeClr>
            </a:gs>
            <a:gs pos="100000">
              <a:schemeClr val="accent2">
                <a:hueOff val="0"/>
                <a:satOff val="0"/>
                <a:lumOff val="0"/>
                <a:alphaOff val="0"/>
                <a:tint val="50000"/>
                <a:shade val="100000"/>
                <a:satMod val="350000"/>
              </a:schemeClr>
            </a:gs>
          </a:gsLst>
          <a:lin ang="16200000" scaled="0"/>
        </a:gradFill>
        <a:ln w="9525" cap="flat" cmpd="sng" algn="ctr">
          <a:solidFill>
            <a:schemeClr val="accent2">
              <a:hueOff val="0"/>
              <a:satOff val="0"/>
              <a:lumOff val="0"/>
              <a:alphaOff val="0"/>
            </a:schemeClr>
          </a:solidFill>
          <a:prstDash val="solid"/>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1">
          <a:scrgbClr r="0" g="0" b="0"/>
        </a:lnRef>
        <a:fillRef idx="3">
          <a:scrgbClr r="0" g="0" b="0"/>
        </a:fillRef>
        <a:effectRef idx="3">
          <a:scrgbClr r="0" g="0" b="0"/>
        </a:effectRef>
        <a:fontRef idx="minor">
          <a:schemeClr val="lt1"/>
        </a:fontRef>
      </dsp:style>
    </dsp:sp>
    <dsp:sp modelId="{FF7338D0-9582-4B9C-AD53-5CB422DA9D7F}">
      <dsp:nvSpPr>
        <dsp:cNvPr id="0" name=""/>
        <dsp:cNvSpPr/>
      </dsp:nvSpPr>
      <dsp:spPr>
        <a:xfrm>
          <a:off x="0" y="2178163"/>
          <a:ext cx="3416836" cy="10887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defRPr cap="all"/>
          </a:pPr>
          <a:r>
            <a:rPr lang="en-GB" sz="2400" kern="1200"/>
            <a:t>Eco – friendly &amp; sustainability </a:t>
          </a:r>
          <a:endParaRPr lang="en-US" sz="2400" kern="1200"/>
        </a:p>
      </dsp:txBody>
      <dsp:txXfrm>
        <a:off x="0" y="2178163"/>
        <a:ext cx="3416836" cy="1088749"/>
      </dsp:txXfrm>
    </dsp:sp>
    <dsp:sp modelId="{205CC130-B45D-4D36-B4BE-1AB8AFD33894}">
      <dsp:nvSpPr>
        <dsp:cNvPr id="0" name=""/>
        <dsp:cNvSpPr/>
      </dsp:nvSpPr>
      <dsp:spPr>
        <a:xfrm>
          <a:off x="0" y="3266912"/>
          <a:ext cx="3416836" cy="0"/>
        </a:xfrm>
        <a:prstGeom prst="line">
          <a:avLst/>
        </a:prstGeom>
        <a:gradFill rotWithShape="0">
          <a:gsLst>
            <a:gs pos="0">
              <a:schemeClr val="accent2">
                <a:hueOff val="0"/>
                <a:satOff val="0"/>
                <a:lumOff val="0"/>
                <a:alphaOff val="0"/>
                <a:tint val="100000"/>
                <a:shade val="100000"/>
                <a:satMod val="130000"/>
              </a:schemeClr>
            </a:gs>
            <a:gs pos="100000">
              <a:schemeClr val="accent2">
                <a:hueOff val="0"/>
                <a:satOff val="0"/>
                <a:lumOff val="0"/>
                <a:alphaOff val="0"/>
                <a:tint val="50000"/>
                <a:shade val="100000"/>
                <a:satMod val="350000"/>
              </a:schemeClr>
            </a:gs>
          </a:gsLst>
          <a:lin ang="16200000" scaled="0"/>
        </a:gradFill>
        <a:ln w="9525" cap="flat" cmpd="sng" algn="ctr">
          <a:solidFill>
            <a:schemeClr val="accent2">
              <a:hueOff val="0"/>
              <a:satOff val="0"/>
              <a:lumOff val="0"/>
              <a:alphaOff val="0"/>
            </a:schemeClr>
          </a:solidFill>
          <a:prstDash val="solid"/>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1">
          <a:scrgbClr r="0" g="0" b="0"/>
        </a:lnRef>
        <a:fillRef idx="3">
          <a:scrgbClr r="0" g="0" b="0"/>
        </a:fillRef>
        <a:effectRef idx="3">
          <a:scrgbClr r="0" g="0" b="0"/>
        </a:effectRef>
        <a:fontRef idx="minor">
          <a:schemeClr val="lt1"/>
        </a:fontRef>
      </dsp:style>
    </dsp:sp>
    <dsp:sp modelId="{54D672F7-649C-4535-BD94-DE6B35D4AF2B}">
      <dsp:nvSpPr>
        <dsp:cNvPr id="0" name=""/>
        <dsp:cNvSpPr/>
      </dsp:nvSpPr>
      <dsp:spPr>
        <a:xfrm>
          <a:off x="0" y="3266912"/>
          <a:ext cx="3416836" cy="10887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defRPr cap="all"/>
          </a:pPr>
          <a:r>
            <a:rPr lang="en-GB" sz="2400" kern="1200"/>
            <a:t>Affordable pricing </a:t>
          </a:r>
          <a:endParaRPr lang="en-US" sz="2400" kern="1200"/>
        </a:p>
      </dsp:txBody>
      <dsp:txXfrm>
        <a:off x="0" y="3266912"/>
        <a:ext cx="3416836" cy="1088749"/>
      </dsp:txXfrm>
    </dsp:sp>
    <dsp:sp modelId="{718FFB24-FEF3-4DBC-98CB-ACD7ABD70BAC}">
      <dsp:nvSpPr>
        <dsp:cNvPr id="0" name=""/>
        <dsp:cNvSpPr/>
      </dsp:nvSpPr>
      <dsp:spPr>
        <a:xfrm>
          <a:off x="0" y="4355661"/>
          <a:ext cx="3416836" cy="0"/>
        </a:xfrm>
        <a:prstGeom prst="line">
          <a:avLst/>
        </a:prstGeom>
        <a:gradFill rotWithShape="0">
          <a:gsLst>
            <a:gs pos="0">
              <a:schemeClr val="accent2">
                <a:hueOff val="0"/>
                <a:satOff val="0"/>
                <a:lumOff val="0"/>
                <a:alphaOff val="0"/>
                <a:tint val="100000"/>
                <a:shade val="100000"/>
                <a:satMod val="130000"/>
              </a:schemeClr>
            </a:gs>
            <a:gs pos="100000">
              <a:schemeClr val="accent2">
                <a:hueOff val="0"/>
                <a:satOff val="0"/>
                <a:lumOff val="0"/>
                <a:alphaOff val="0"/>
                <a:tint val="50000"/>
                <a:shade val="100000"/>
                <a:satMod val="350000"/>
              </a:schemeClr>
            </a:gs>
          </a:gsLst>
          <a:lin ang="16200000" scaled="0"/>
        </a:gradFill>
        <a:ln w="9525" cap="flat" cmpd="sng" algn="ctr">
          <a:solidFill>
            <a:schemeClr val="accent2">
              <a:hueOff val="0"/>
              <a:satOff val="0"/>
              <a:lumOff val="0"/>
              <a:alphaOff val="0"/>
            </a:schemeClr>
          </a:solidFill>
          <a:prstDash val="solid"/>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1">
          <a:scrgbClr r="0" g="0" b="0"/>
        </a:lnRef>
        <a:fillRef idx="3">
          <a:scrgbClr r="0" g="0" b="0"/>
        </a:fillRef>
        <a:effectRef idx="3">
          <a:scrgbClr r="0" g="0" b="0"/>
        </a:effectRef>
        <a:fontRef idx="minor">
          <a:schemeClr val="lt1"/>
        </a:fontRef>
      </dsp:style>
    </dsp:sp>
    <dsp:sp modelId="{02EC863E-9CE2-4290-85D9-234672E6506F}">
      <dsp:nvSpPr>
        <dsp:cNvPr id="0" name=""/>
        <dsp:cNvSpPr/>
      </dsp:nvSpPr>
      <dsp:spPr>
        <a:xfrm>
          <a:off x="0" y="4355661"/>
          <a:ext cx="3416836" cy="10887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defRPr cap="all"/>
          </a:pPr>
          <a:r>
            <a:rPr lang="en-GB" sz="2400" kern="1200"/>
            <a:t>Personal , community – focused service </a:t>
          </a:r>
          <a:endParaRPr lang="en-US" sz="2400" kern="1200"/>
        </a:p>
      </dsp:txBody>
      <dsp:txXfrm>
        <a:off x="0" y="4355661"/>
        <a:ext cx="3416836" cy="108874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89AE7F-0B3C-46BA-B78E-CD1A94B1A20A}">
      <dsp:nvSpPr>
        <dsp:cNvPr id="0" name=""/>
        <dsp:cNvSpPr/>
      </dsp:nvSpPr>
      <dsp:spPr>
        <a:xfrm>
          <a:off x="0" y="0"/>
          <a:ext cx="4357246" cy="0"/>
        </a:xfrm>
        <a:prstGeom prst="line">
          <a:avLst/>
        </a:prstGeom>
        <a:gradFill rotWithShape="0">
          <a:gsLst>
            <a:gs pos="0">
              <a:schemeClr val="accent5">
                <a:hueOff val="0"/>
                <a:satOff val="0"/>
                <a:lumOff val="0"/>
                <a:alphaOff val="0"/>
                <a:tint val="100000"/>
                <a:shade val="100000"/>
                <a:satMod val="130000"/>
              </a:schemeClr>
            </a:gs>
            <a:gs pos="100000">
              <a:schemeClr val="accent5">
                <a:hueOff val="0"/>
                <a:satOff val="0"/>
                <a:lumOff val="0"/>
                <a:alphaOff val="0"/>
                <a:tint val="50000"/>
                <a:shade val="100000"/>
                <a:satMod val="350000"/>
              </a:schemeClr>
            </a:gs>
          </a:gsLst>
          <a:lin ang="16200000" scaled="0"/>
        </a:gradFill>
        <a:ln w="9525" cap="flat" cmpd="sng" algn="ctr">
          <a:solidFill>
            <a:schemeClr val="accent5">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A78E9022-CADD-4A78-A34C-710A3337DB7A}">
      <dsp:nvSpPr>
        <dsp:cNvPr id="0" name=""/>
        <dsp:cNvSpPr/>
      </dsp:nvSpPr>
      <dsp:spPr>
        <a:xfrm>
          <a:off x="0" y="0"/>
          <a:ext cx="4357246" cy="10981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solidFill>
                <a:schemeClr val="bg1"/>
              </a:solidFill>
            </a:rPr>
            <a:t>Target – students , office , workers , local residence</a:t>
          </a:r>
          <a:endParaRPr lang="en-US" sz="2600" kern="1200">
            <a:solidFill>
              <a:schemeClr val="bg1"/>
            </a:solidFill>
          </a:endParaRPr>
        </a:p>
      </dsp:txBody>
      <dsp:txXfrm>
        <a:off x="0" y="0"/>
        <a:ext cx="4357246" cy="1098190"/>
      </dsp:txXfrm>
    </dsp:sp>
    <dsp:sp modelId="{D93B6912-0BB0-4CFA-A75C-1627027E7E25}">
      <dsp:nvSpPr>
        <dsp:cNvPr id="0" name=""/>
        <dsp:cNvSpPr/>
      </dsp:nvSpPr>
      <dsp:spPr>
        <a:xfrm>
          <a:off x="0" y="1098190"/>
          <a:ext cx="4357246" cy="0"/>
        </a:xfrm>
        <a:prstGeom prst="line">
          <a:avLst/>
        </a:prstGeom>
        <a:gradFill rotWithShape="0">
          <a:gsLst>
            <a:gs pos="0">
              <a:schemeClr val="accent5">
                <a:hueOff val="-3311292"/>
                <a:satOff val="13270"/>
                <a:lumOff val="2876"/>
                <a:alphaOff val="0"/>
                <a:tint val="100000"/>
                <a:shade val="100000"/>
                <a:satMod val="130000"/>
              </a:schemeClr>
            </a:gs>
            <a:gs pos="100000">
              <a:schemeClr val="accent5">
                <a:hueOff val="-3311292"/>
                <a:satOff val="13270"/>
                <a:lumOff val="2876"/>
                <a:alphaOff val="0"/>
                <a:tint val="50000"/>
                <a:shade val="100000"/>
                <a:satMod val="350000"/>
              </a:schemeClr>
            </a:gs>
          </a:gsLst>
          <a:lin ang="16200000" scaled="0"/>
        </a:gradFill>
        <a:ln w="9525" cap="flat" cmpd="sng" algn="ctr">
          <a:solidFill>
            <a:schemeClr val="accent5">
              <a:hueOff val="-3311292"/>
              <a:satOff val="13270"/>
              <a:lumOff val="2876"/>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07ABB3E1-8D8D-4C9F-8BC7-3351FF754A25}">
      <dsp:nvSpPr>
        <dsp:cNvPr id="0" name=""/>
        <dsp:cNvSpPr/>
      </dsp:nvSpPr>
      <dsp:spPr>
        <a:xfrm>
          <a:off x="0" y="1098190"/>
          <a:ext cx="4357246" cy="10981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solidFill>
                <a:schemeClr val="bg1"/>
              </a:solidFill>
            </a:rPr>
            <a:t>Demographic -18-55 years , middle income </a:t>
          </a:r>
          <a:endParaRPr lang="en-US" sz="2600" kern="1200">
            <a:solidFill>
              <a:schemeClr val="bg1"/>
            </a:solidFill>
          </a:endParaRPr>
        </a:p>
      </dsp:txBody>
      <dsp:txXfrm>
        <a:off x="0" y="1098190"/>
        <a:ext cx="4357246" cy="1098190"/>
      </dsp:txXfrm>
    </dsp:sp>
    <dsp:sp modelId="{08101DB0-981C-440A-A2AA-E4EB61287A3D}">
      <dsp:nvSpPr>
        <dsp:cNvPr id="0" name=""/>
        <dsp:cNvSpPr/>
      </dsp:nvSpPr>
      <dsp:spPr>
        <a:xfrm>
          <a:off x="0" y="2196380"/>
          <a:ext cx="4357246" cy="0"/>
        </a:xfrm>
        <a:prstGeom prst="line">
          <a:avLst/>
        </a:prstGeom>
        <a:gradFill rotWithShape="0">
          <a:gsLst>
            <a:gs pos="0">
              <a:schemeClr val="accent5">
                <a:hueOff val="-6622584"/>
                <a:satOff val="26541"/>
                <a:lumOff val="5752"/>
                <a:alphaOff val="0"/>
                <a:tint val="100000"/>
                <a:shade val="100000"/>
                <a:satMod val="130000"/>
              </a:schemeClr>
            </a:gs>
            <a:gs pos="100000">
              <a:schemeClr val="accent5">
                <a:hueOff val="-6622584"/>
                <a:satOff val="26541"/>
                <a:lumOff val="5752"/>
                <a:alphaOff val="0"/>
                <a:tint val="50000"/>
                <a:shade val="100000"/>
                <a:satMod val="350000"/>
              </a:schemeClr>
            </a:gs>
          </a:gsLst>
          <a:lin ang="16200000" scaled="0"/>
        </a:gradFill>
        <a:ln w="9525" cap="flat" cmpd="sng" algn="ctr">
          <a:solidFill>
            <a:schemeClr val="accent5">
              <a:hueOff val="-6622584"/>
              <a:satOff val="26541"/>
              <a:lumOff val="5752"/>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E4B2BE46-5D0B-44E4-9BFD-2FE311CF89F9}">
      <dsp:nvSpPr>
        <dsp:cNvPr id="0" name=""/>
        <dsp:cNvSpPr/>
      </dsp:nvSpPr>
      <dsp:spPr>
        <a:xfrm>
          <a:off x="0" y="2196380"/>
          <a:ext cx="4357246" cy="10981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solidFill>
                <a:schemeClr val="bg1"/>
              </a:solidFill>
            </a:rPr>
            <a:t>Psychographic- value freshness , local sourcing , sustainability</a:t>
          </a:r>
          <a:endParaRPr lang="en-US" sz="2600" kern="1200">
            <a:solidFill>
              <a:schemeClr val="bg1"/>
            </a:solidFill>
          </a:endParaRPr>
        </a:p>
      </dsp:txBody>
      <dsp:txXfrm>
        <a:off x="0" y="2196380"/>
        <a:ext cx="4357246" cy="1098190"/>
      </dsp:txXfrm>
    </dsp:sp>
    <dsp:sp modelId="{3DB39B16-A0C5-47DA-9812-BD5D1F0447C2}">
      <dsp:nvSpPr>
        <dsp:cNvPr id="0" name=""/>
        <dsp:cNvSpPr/>
      </dsp:nvSpPr>
      <dsp:spPr>
        <a:xfrm>
          <a:off x="0" y="3294569"/>
          <a:ext cx="4357246" cy="0"/>
        </a:xfrm>
        <a:prstGeom prst="line">
          <a:avLst/>
        </a:prstGeom>
        <a:gradFill rotWithShape="0">
          <a:gsLst>
            <a:gs pos="0">
              <a:schemeClr val="accent5">
                <a:hueOff val="-9933876"/>
                <a:satOff val="39811"/>
                <a:lumOff val="8628"/>
                <a:alphaOff val="0"/>
                <a:tint val="100000"/>
                <a:shade val="100000"/>
                <a:satMod val="130000"/>
              </a:schemeClr>
            </a:gs>
            <a:gs pos="100000">
              <a:schemeClr val="accent5">
                <a:hueOff val="-9933876"/>
                <a:satOff val="39811"/>
                <a:lumOff val="8628"/>
                <a:alphaOff val="0"/>
                <a:tint val="50000"/>
                <a:shade val="100000"/>
                <a:satMod val="350000"/>
              </a:schemeClr>
            </a:gs>
          </a:gsLst>
          <a:lin ang="16200000" scaled="0"/>
        </a:gradFill>
        <a:ln w="9525" cap="flat" cmpd="sng" algn="ctr">
          <a:solidFill>
            <a:schemeClr val="accent5">
              <a:hueOff val="-9933876"/>
              <a:satOff val="39811"/>
              <a:lumOff val="8628"/>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ABC812D6-8151-4947-956E-06399F1242E1}">
      <dsp:nvSpPr>
        <dsp:cNvPr id="0" name=""/>
        <dsp:cNvSpPr/>
      </dsp:nvSpPr>
      <dsp:spPr>
        <a:xfrm>
          <a:off x="0" y="3294570"/>
          <a:ext cx="4357246" cy="10981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solidFill>
                <a:schemeClr val="bg1"/>
              </a:solidFill>
            </a:rPr>
            <a:t>Behavioural-daily indulgence and loyalty programs. </a:t>
          </a:r>
          <a:endParaRPr lang="en-US" sz="2600" kern="1200">
            <a:solidFill>
              <a:schemeClr val="bg1"/>
            </a:solidFill>
          </a:endParaRPr>
        </a:p>
      </dsp:txBody>
      <dsp:txXfrm>
        <a:off x="0" y="3294570"/>
        <a:ext cx="4357246" cy="109819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94CB618-0889-49DF-A10B-357BAFCCEF9A}">
      <dsp:nvSpPr>
        <dsp:cNvPr id="0" name=""/>
        <dsp:cNvSpPr/>
      </dsp:nvSpPr>
      <dsp:spPr>
        <a:xfrm>
          <a:off x="0" y="1035484"/>
          <a:ext cx="1370099" cy="870013"/>
        </a:xfrm>
        <a:prstGeom prst="roundRect">
          <a:avLst>
            <a:gd name="adj" fmla="val 10000"/>
          </a:avLst>
        </a:prstGeom>
        <a:gradFill rotWithShape="0">
          <a:gsLst>
            <a:gs pos="0">
              <a:schemeClr val="accent4">
                <a:hueOff val="0"/>
                <a:satOff val="0"/>
                <a:lumOff val="0"/>
                <a:alphaOff val="0"/>
                <a:tint val="100000"/>
                <a:shade val="100000"/>
                <a:satMod val="130000"/>
              </a:schemeClr>
            </a:gs>
            <a:gs pos="100000">
              <a:schemeClr val="accent4">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CF54AB96-E2EC-42E5-9236-25F013D93B66}">
      <dsp:nvSpPr>
        <dsp:cNvPr id="0" name=""/>
        <dsp:cNvSpPr/>
      </dsp:nvSpPr>
      <dsp:spPr>
        <a:xfrm>
          <a:off x="152233" y="1180106"/>
          <a:ext cx="1370099" cy="870013"/>
        </a:xfrm>
        <a:prstGeom prst="roundRect">
          <a:avLst>
            <a:gd name="adj" fmla="val 10000"/>
          </a:avLst>
        </a:prstGeom>
        <a:solidFill>
          <a:schemeClr val="lt1">
            <a:alpha val="90000"/>
            <a:hueOff val="0"/>
            <a:satOff val="0"/>
            <a:lumOff val="0"/>
            <a:alphaOff val="0"/>
          </a:schemeClr>
        </a:solidFill>
        <a:ln w="9525" cap="flat" cmpd="sng" algn="ctr">
          <a:solidFill>
            <a:schemeClr val="accent4">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defRPr cap="all"/>
          </a:pPr>
          <a:r>
            <a:rPr lang="en-GB" sz="1200" b="1" kern="1200">
              <a:ea typeface="+mn-ea"/>
              <a:cs typeface="+mn-cs"/>
            </a:rPr>
            <a:t>Website with SEO</a:t>
          </a:r>
          <a:r>
            <a:rPr lang="en-GB" sz="1200" kern="1200">
              <a:ea typeface="+mn-ea"/>
              <a:cs typeface="+mn-cs"/>
            </a:rPr>
            <a:t>: Nottingham bakery;</a:t>
          </a:r>
          <a:endParaRPr lang="en-US" sz="1200" kern="1200">
            <a:ea typeface="+mn-ea"/>
            <a:cs typeface="+mn-cs"/>
          </a:endParaRPr>
        </a:p>
      </dsp:txBody>
      <dsp:txXfrm>
        <a:off x="177715" y="1205588"/>
        <a:ext cx="1319135" cy="819049"/>
      </dsp:txXfrm>
    </dsp:sp>
    <dsp:sp modelId="{5805E34C-9315-4403-92AB-D4E183DEDBAD}">
      <dsp:nvSpPr>
        <dsp:cNvPr id="0" name=""/>
        <dsp:cNvSpPr/>
      </dsp:nvSpPr>
      <dsp:spPr>
        <a:xfrm>
          <a:off x="1674566" y="1035484"/>
          <a:ext cx="1370099" cy="870013"/>
        </a:xfrm>
        <a:prstGeom prst="roundRect">
          <a:avLst>
            <a:gd name="adj" fmla="val 10000"/>
          </a:avLst>
        </a:prstGeom>
        <a:gradFill rotWithShape="0">
          <a:gsLst>
            <a:gs pos="0">
              <a:schemeClr val="accent4">
                <a:hueOff val="0"/>
                <a:satOff val="0"/>
                <a:lumOff val="0"/>
                <a:alphaOff val="0"/>
                <a:tint val="100000"/>
                <a:shade val="100000"/>
                <a:satMod val="130000"/>
              </a:schemeClr>
            </a:gs>
            <a:gs pos="100000">
              <a:schemeClr val="accent4">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DAB22153-BA85-41BD-89AC-84CBD3E0B20E}">
      <dsp:nvSpPr>
        <dsp:cNvPr id="0" name=""/>
        <dsp:cNvSpPr/>
      </dsp:nvSpPr>
      <dsp:spPr>
        <a:xfrm>
          <a:off x="1826799" y="1180106"/>
          <a:ext cx="1370099" cy="870013"/>
        </a:xfrm>
        <a:prstGeom prst="roundRect">
          <a:avLst>
            <a:gd name="adj" fmla="val 10000"/>
          </a:avLst>
        </a:prstGeom>
        <a:solidFill>
          <a:schemeClr val="lt1">
            <a:alpha val="90000"/>
            <a:hueOff val="0"/>
            <a:satOff val="0"/>
            <a:lumOff val="0"/>
            <a:alphaOff val="0"/>
          </a:schemeClr>
        </a:solidFill>
        <a:ln w="9525" cap="flat" cmpd="sng" algn="ctr">
          <a:solidFill>
            <a:schemeClr val="accent4">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defRPr cap="all"/>
          </a:pPr>
          <a:r>
            <a:rPr lang="en-GB" sz="1200" b="1" kern="1200">
              <a:ea typeface="+mn-ea"/>
              <a:cs typeface="+mn-cs"/>
            </a:rPr>
            <a:t>Social Media </a:t>
          </a:r>
          <a:r>
            <a:rPr lang="en-GB" sz="1200" kern="1200">
              <a:ea typeface="+mn-ea"/>
              <a:cs typeface="+mn-cs"/>
            </a:rPr>
            <a:t>: </a:t>
          </a:r>
          <a:r>
            <a:rPr lang="en-GB" sz="1200" kern="1200">
              <a:latin typeface="Calibri"/>
              <a:ea typeface="+mn-ea"/>
              <a:cs typeface="+mn-cs"/>
            </a:rPr>
            <a:t>Instagram</a:t>
          </a:r>
          <a:r>
            <a:rPr lang="en-GB" sz="1200" kern="1200">
              <a:ea typeface="+mn-ea"/>
              <a:cs typeface="+mn-cs"/>
            </a:rPr>
            <a:t> , Facebook, TikTok;</a:t>
          </a:r>
          <a:endParaRPr lang="en-US" sz="1200" kern="1200">
            <a:ea typeface="+mn-ea"/>
            <a:cs typeface="+mn-cs"/>
          </a:endParaRPr>
        </a:p>
      </dsp:txBody>
      <dsp:txXfrm>
        <a:off x="1852281" y="1205588"/>
        <a:ext cx="1319135" cy="819049"/>
      </dsp:txXfrm>
    </dsp:sp>
    <dsp:sp modelId="{D577C70C-28FE-405C-91C8-954F0A9DDEC2}">
      <dsp:nvSpPr>
        <dsp:cNvPr id="0" name=""/>
        <dsp:cNvSpPr/>
      </dsp:nvSpPr>
      <dsp:spPr>
        <a:xfrm>
          <a:off x="3349132" y="1035484"/>
          <a:ext cx="1370099" cy="870013"/>
        </a:xfrm>
        <a:prstGeom prst="roundRect">
          <a:avLst>
            <a:gd name="adj" fmla="val 10000"/>
          </a:avLst>
        </a:prstGeom>
        <a:gradFill rotWithShape="0">
          <a:gsLst>
            <a:gs pos="0">
              <a:schemeClr val="accent4">
                <a:hueOff val="0"/>
                <a:satOff val="0"/>
                <a:lumOff val="0"/>
                <a:alphaOff val="0"/>
                <a:tint val="100000"/>
                <a:shade val="100000"/>
                <a:satMod val="130000"/>
              </a:schemeClr>
            </a:gs>
            <a:gs pos="100000">
              <a:schemeClr val="accent4">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D210AB51-3DDB-4D02-AF63-6F7B2B673AF6}">
      <dsp:nvSpPr>
        <dsp:cNvPr id="0" name=""/>
        <dsp:cNvSpPr/>
      </dsp:nvSpPr>
      <dsp:spPr>
        <a:xfrm>
          <a:off x="3501366" y="1180106"/>
          <a:ext cx="1370099" cy="870013"/>
        </a:xfrm>
        <a:prstGeom prst="roundRect">
          <a:avLst>
            <a:gd name="adj" fmla="val 10000"/>
          </a:avLst>
        </a:prstGeom>
        <a:solidFill>
          <a:schemeClr val="lt1">
            <a:alpha val="90000"/>
            <a:hueOff val="0"/>
            <a:satOff val="0"/>
            <a:lumOff val="0"/>
            <a:alphaOff val="0"/>
          </a:schemeClr>
        </a:solidFill>
        <a:ln w="9525" cap="flat" cmpd="sng" algn="ctr">
          <a:solidFill>
            <a:schemeClr val="accent4">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defRPr cap="all"/>
          </a:pPr>
          <a:r>
            <a:rPr lang="en-GB" sz="1200" b="1" kern="1200">
              <a:ea typeface="+mn-ea"/>
              <a:cs typeface="+mn-cs"/>
            </a:rPr>
            <a:t>Local influencers </a:t>
          </a:r>
          <a:r>
            <a:rPr lang="en-GB" sz="1200" kern="1200">
              <a:ea typeface="+mn-ea"/>
              <a:cs typeface="+mn-cs"/>
            </a:rPr>
            <a:t>, students collaboration.</a:t>
          </a:r>
          <a:endParaRPr lang="en-US" sz="1200" kern="1200">
            <a:ea typeface="+mn-ea"/>
            <a:cs typeface="+mn-cs"/>
          </a:endParaRPr>
        </a:p>
      </dsp:txBody>
      <dsp:txXfrm>
        <a:off x="3526848" y="1205588"/>
        <a:ext cx="1319135" cy="81904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38151D-E681-4ED5-9CC8-E812214377D3}">
      <dsp:nvSpPr>
        <dsp:cNvPr id="0" name=""/>
        <dsp:cNvSpPr/>
      </dsp:nvSpPr>
      <dsp:spPr>
        <a:xfrm>
          <a:off x="481140" y="1305221"/>
          <a:ext cx="783896" cy="78389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929D5D8-30E6-4DB2-9605-74D330667D05}">
      <dsp:nvSpPr>
        <dsp:cNvPr id="0" name=""/>
        <dsp:cNvSpPr/>
      </dsp:nvSpPr>
      <dsp:spPr>
        <a:xfrm>
          <a:off x="2092" y="2350525"/>
          <a:ext cx="1741992" cy="696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GB" sz="1400" kern="1200"/>
            <a:t>Structure –Sole Trader</a:t>
          </a:r>
        </a:p>
        <a:p>
          <a:pPr marL="0" lvl="0" indent="0" algn="ctr" defTabSz="622300">
            <a:lnSpc>
              <a:spcPct val="90000"/>
            </a:lnSpc>
            <a:spcBef>
              <a:spcPct val="0"/>
            </a:spcBef>
            <a:spcAft>
              <a:spcPct val="35000"/>
            </a:spcAft>
            <a:buNone/>
          </a:pPr>
          <a:r>
            <a:rPr lang="en-GB" sz="1400" kern="1200"/>
            <a:t>( willing in future to convert to LTD);</a:t>
          </a:r>
          <a:endParaRPr lang="en-US" sz="1400" kern="1200"/>
        </a:p>
      </dsp:txBody>
      <dsp:txXfrm>
        <a:off x="2092" y="2350525"/>
        <a:ext cx="1741992" cy="696796"/>
      </dsp:txXfrm>
    </dsp:sp>
    <dsp:sp modelId="{9655FE73-75B1-4122-8F92-B637EB3FD3E0}">
      <dsp:nvSpPr>
        <dsp:cNvPr id="0" name=""/>
        <dsp:cNvSpPr/>
      </dsp:nvSpPr>
      <dsp:spPr>
        <a:xfrm>
          <a:off x="2527981" y="1305221"/>
          <a:ext cx="783896" cy="78389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58493A5-2E33-408F-958B-951B6739ACD6}">
      <dsp:nvSpPr>
        <dsp:cNvPr id="0" name=""/>
        <dsp:cNvSpPr/>
      </dsp:nvSpPr>
      <dsp:spPr>
        <a:xfrm>
          <a:off x="2048933" y="2350525"/>
          <a:ext cx="1741992" cy="696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GB" sz="1400" kern="1200"/>
            <a:t>Compliance – Food Hygiene , GDPR Health&amp;Safety;</a:t>
          </a:r>
          <a:endParaRPr lang="en-US" sz="1400" kern="1200"/>
        </a:p>
      </dsp:txBody>
      <dsp:txXfrm>
        <a:off x="2048933" y="2350525"/>
        <a:ext cx="1741992" cy="696796"/>
      </dsp:txXfrm>
    </dsp:sp>
    <dsp:sp modelId="{CCD9FCD1-2EF6-42E5-8DA3-F414C41FE31F}">
      <dsp:nvSpPr>
        <dsp:cNvPr id="0" name=""/>
        <dsp:cNvSpPr/>
      </dsp:nvSpPr>
      <dsp:spPr>
        <a:xfrm>
          <a:off x="4574822" y="1305221"/>
          <a:ext cx="783896" cy="78389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5D3D982-F853-4F24-8F50-F6D370B3E2C2}">
      <dsp:nvSpPr>
        <dsp:cNvPr id="0" name=""/>
        <dsp:cNvSpPr/>
      </dsp:nvSpPr>
      <dsp:spPr>
        <a:xfrm>
          <a:off x="4095774" y="2350525"/>
          <a:ext cx="1741992" cy="696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GB" sz="1400" kern="1200"/>
            <a:t>Insurance: Public , product and employer liability;</a:t>
          </a:r>
          <a:endParaRPr lang="en-US" sz="1400" kern="1200"/>
        </a:p>
      </dsp:txBody>
      <dsp:txXfrm>
        <a:off x="4095774" y="2350525"/>
        <a:ext cx="1741992" cy="696796"/>
      </dsp:txXfrm>
    </dsp:sp>
    <dsp:sp modelId="{3F55BC4F-8D73-4BC9-BAB3-520031293C14}">
      <dsp:nvSpPr>
        <dsp:cNvPr id="0" name=""/>
        <dsp:cNvSpPr/>
      </dsp:nvSpPr>
      <dsp:spPr>
        <a:xfrm>
          <a:off x="6621662" y="1305221"/>
          <a:ext cx="783896" cy="78389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7FBDE06-57AB-4B3E-9D6E-D2B72ECA07B4}">
      <dsp:nvSpPr>
        <dsp:cNvPr id="0" name=""/>
        <dsp:cNvSpPr/>
      </dsp:nvSpPr>
      <dsp:spPr>
        <a:xfrm>
          <a:off x="6142615" y="2350525"/>
          <a:ext cx="1741992" cy="696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GB" sz="1400" kern="1200"/>
            <a:t>Registration: Notthigam City council </a:t>
          </a:r>
          <a:endParaRPr lang="en-US" sz="1400" kern="1200"/>
        </a:p>
      </dsp:txBody>
      <dsp:txXfrm>
        <a:off x="6142615" y="2350525"/>
        <a:ext cx="1741992" cy="69679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5DF2C1-E66E-4822-8282-057D284D4D4B}">
      <dsp:nvSpPr>
        <dsp:cNvPr id="0" name=""/>
        <dsp:cNvSpPr/>
      </dsp:nvSpPr>
      <dsp:spPr>
        <a:xfrm>
          <a:off x="0" y="44009"/>
          <a:ext cx="5614060" cy="595877"/>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rtl="0">
            <a:lnSpc>
              <a:spcPct val="90000"/>
            </a:lnSpc>
            <a:spcBef>
              <a:spcPct val="0"/>
            </a:spcBef>
            <a:spcAft>
              <a:spcPct val="35000"/>
            </a:spcAft>
            <a:buNone/>
          </a:pPr>
          <a:r>
            <a:rPr lang="en-GB" sz="1500" b="1" kern="1200">
              <a:solidFill>
                <a:srgbClr val="000000"/>
              </a:solidFill>
              <a:latin typeface="Calibri"/>
              <a:ea typeface="+mn-ea"/>
              <a:cs typeface="+mn-cs"/>
            </a:rPr>
            <a:t>Start capital - £45000 </a:t>
          </a:r>
          <a:endParaRPr lang="en-US" sz="1500" b="1" kern="1200">
            <a:solidFill>
              <a:srgbClr val="000000"/>
            </a:solidFill>
            <a:latin typeface="Calibri"/>
            <a:ea typeface="+mn-ea"/>
            <a:cs typeface="+mn-cs"/>
          </a:endParaRPr>
        </a:p>
      </dsp:txBody>
      <dsp:txXfrm>
        <a:off x="29088" y="73097"/>
        <a:ext cx="5555884" cy="537701"/>
      </dsp:txXfrm>
    </dsp:sp>
    <dsp:sp modelId="{1F538365-EA24-49BF-A52D-85C9598834E3}">
      <dsp:nvSpPr>
        <dsp:cNvPr id="0" name=""/>
        <dsp:cNvSpPr/>
      </dsp:nvSpPr>
      <dsp:spPr>
        <a:xfrm>
          <a:off x="0" y="683086"/>
          <a:ext cx="5614060" cy="595877"/>
        </a:xfrm>
        <a:prstGeom prst="roundRect">
          <a:avLst/>
        </a:prstGeom>
        <a:solidFill>
          <a:schemeClr val="accent5">
            <a:hueOff val="-3311292"/>
            <a:satOff val="13270"/>
            <a:lumOff val="287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rtl="0">
            <a:lnSpc>
              <a:spcPct val="90000"/>
            </a:lnSpc>
            <a:spcBef>
              <a:spcPct val="0"/>
            </a:spcBef>
            <a:spcAft>
              <a:spcPct val="35000"/>
            </a:spcAft>
            <a:buNone/>
          </a:pPr>
          <a:r>
            <a:rPr lang="en-GB" sz="1500" b="1" kern="1200">
              <a:solidFill>
                <a:srgbClr val="000000"/>
              </a:solidFill>
              <a:latin typeface="Calibri"/>
              <a:ea typeface="+mn-ea"/>
              <a:cs typeface="+mn-cs"/>
            </a:rPr>
            <a:t>Year 1 –Turnover-£120000-Profit margin -15-20%</a:t>
          </a:r>
          <a:endParaRPr lang="en-US" sz="1500" b="1" kern="1200">
            <a:solidFill>
              <a:srgbClr val="000000"/>
            </a:solidFill>
            <a:latin typeface="Calibri"/>
            <a:ea typeface="+mn-ea"/>
            <a:cs typeface="+mn-cs"/>
          </a:endParaRPr>
        </a:p>
      </dsp:txBody>
      <dsp:txXfrm>
        <a:off x="29088" y="712174"/>
        <a:ext cx="5555884" cy="537701"/>
      </dsp:txXfrm>
    </dsp:sp>
    <dsp:sp modelId="{F871AF71-D07B-42F1-AD63-2953FD13A529}">
      <dsp:nvSpPr>
        <dsp:cNvPr id="0" name=""/>
        <dsp:cNvSpPr/>
      </dsp:nvSpPr>
      <dsp:spPr>
        <a:xfrm>
          <a:off x="0" y="1322164"/>
          <a:ext cx="5614060" cy="595877"/>
        </a:xfrm>
        <a:prstGeom prst="roundRect">
          <a:avLst/>
        </a:prstGeom>
        <a:solidFill>
          <a:schemeClr val="accent5">
            <a:hueOff val="-6622584"/>
            <a:satOff val="26541"/>
            <a:lumOff val="5752"/>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rtl="0">
            <a:lnSpc>
              <a:spcPct val="90000"/>
            </a:lnSpc>
            <a:spcBef>
              <a:spcPct val="0"/>
            </a:spcBef>
            <a:spcAft>
              <a:spcPct val="35000"/>
            </a:spcAft>
            <a:buNone/>
          </a:pPr>
          <a:r>
            <a:rPr lang="en-GB" sz="1500" b="1" kern="1200">
              <a:solidFill>
                <a:srgbClr val="000000"/>
              </a:solidFill>
              <a:latin typeface="Calibri"/>
              <a:ea typeface="+mn-ea"/>
              <a:cs typeface="+mn-cs"/>
            </a:rPr>
            <a:t>Funding £20000 personal saving + £25000 start-up loan;</a:t>
          </a:r>
          <a:endParaRPr lang="en-US" sz="1500" b="1" kern="1200">
            <a:solidFill>
              <a:srgbClr val="000000"/>
            </a:solidFill>
            <a:ea typeface="+mn-ea"/>
            <a:cs typeface="+mn-cs"/>
          </a:endParaRPr>
        </a:p>
      </dsp:txBody>
      <dsp:txXfrm>
        <a:off x="29088" y="1351252"/>
        <a:ext cx="5555884" cy="537701"/>
      </dsp:txXfrm>
    </dsp:sp>
    <dsp:sp modelId="{CA6E72DA-E003-42D5-9C05-8736172981F7}">
      <dsp:nvSpPr>
        <dsp:cNvPr id="0" name=""/>
        <dsp:cNvSpPr/>
      </dsp:nvSpPr>
      <dsp:spPr>
        <a:xfrm>
          <a:off x="0" y="1961241"/>
          <a:ext cx="5614060" cy="595877"/>
        </a:xfrm>
        <a:prstGeom prst="roundRect">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rtl="0">
            <a:lnSpc>
              <a:spcPct val="90000"/>
            </a:lnSpc>
            <a:spcBef>
              <a:spcPct val="0"/>
            </a:spcBef>
            <a:spcAft>
              <a:spcPct val="35000"/>
            </a:spcAft>
            <a:buNone/>
          </a:pPr>
          <a:r>
            <a:rPr lang="en-GB" sz="1500" b="1" kern="1200">
              <a:solidFill>
                <a:srgbClr val="000000"/>
              </a:solidFill>
              <a:latin typeface="Calibri"/>
              <a:ea typeface="+mn-ea"/>
              <a:cs typeface="+mn-cs"/>
            </a:rPr>
            <a:t>Break even –Month 6 –average daily sales- 120 customers( £600 day/average £5 customer )</a:t>
          </a:r>
          <a:endParaRPr lang="en-US" sz="1500" b="1" kern="1200">
            <a:solidFill>
              <a:srgbClr val="000000"/>
            </a:solidFill>
            <a:ea typeface="+mn-ea"/>
            <a:cs typeface="+mn-cs"/>
          </a:endParaRPr>
        </a:p>
      </dsp:txBody>
      <dsp:txXfrm>
        <a:off x="29088" y="1990329"/>
        <a:ext cx="5555884" cy="537701"/>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11/5/2025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11/5/2025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11/5/2025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11/5/2025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11/5/2025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11/5/2025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11/5/2025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11/5/2025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8" Type="http://schemas.openxmlformats.org/officeDocument/2006/relationships/hyperlink" Target="https://pxhere.com/en/photo/1111998" TargetMode="External"/><Relationship Id="rId3" Type="http://schemas.openxmlformats.org/officeDocument/2006/relationships/hyperlink" Target="https://pxhere.com/en/photo/1282861" TargetMode="External"/><Relationship Id="rId7" Type="http://schemas.openxmlformats.org/officeDocument/2006/relationships/image" Target="../media/image5.jpeg"/><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hyperlink" Target="https://pxhere.com/en/photo/719443" TargetMode="External"/><Relationship Id="rId5" Type="http://schemas.openxmlformats.org/officeDocument/2006/relationships/image" Target="../media/image4.jpeg"/><Relationship Id="rId10" Type="http://schemas.openxmlformats.org/officeDocument/2006/relationships/hyperlink" Target="https://pxhere.com/en/photo/987776" TargetMode="External"/><Relationship Id="rId4" Type="http://schemas.openxmlformats.org/officeDocument/2006/relationships/image" Target="../media/image3.png"/><Relationship Id="rId9" Type="http://schemas.openxmlformats.org/officeDocument/2006/relationships/image" Target="../media/image6.jpeg"/></Relationships>
</file>

<file path=ppt/slides/_rels/slide3.xml.rels><?xml version="1.0" encoding="UTF-8" standalone="yes"?>
<Relationships xmlns="http://schemas.openxmlformats.org/package/2006/relationships"><Relationship Id="rId8" Type="http://schemas.openxmlformats.org/officeDocument/2006/relationships/image" Target="../media/image10.jpeg"/><Relationship Id="rId13" Type="http://schemas.openxmlformats.org/officeDocument/2006/relationships/diagramLayout" Target="../diagrams/layout1.xml"/><Relationship Id="rId3" Type="http://schemas.openxmlformats.org/officeDocument/2006/relationships/hyperlink" Target="https://www.theidearoom.net/creative-birthday-cakes/" TargetMode="External"/><Relationship Id="rId7" Type="http://schemas.openxmlformats.org/officeDocument/2006/relationships/hyperlink" Target="https://elgourmeturbano.blogspot.com/2021/07/pasteleria-tecnicasdecocina-secretos.html" TargetMode="External"/><Relationship Id="rId12" Type="http://schemas.openxmlformats.org/officeDocument/2006/relationships/diagramData" Target="../diagrams/data1.xml"/><Relationship Id="rId2" Type="http://schemas.openxmlformats.org/officeDocument/2006/relationships/image" Target="../media/image7.jpeg"/><Relationship Id="rId16" Type="http://schemas.microsoft.com/office/2007/relationships/diagramDrawing" Target="../diagrams/drawing1.xml"/><Relationship Id="rId1" Type="http://schemas.openxmlformats.org/officeDocument/2006/relationships/slideLayout" Target="../slideLayouts/slideLayout2.xml"/><Relationship Id="rId6" Type="http://schemas.openxmlformats.org/officeDocument/2006/relationships/image" Target="../media/image9.jpeg"/><Relationship Id="rId11" Type="http://schemas.openxmlformats.org/officeDocument/2006/relationships/hyperlink" Target="https://www.pexels.com/photo/birthday-cake-in-men-s-hands-6203/" TargetMode="External"/><Relationship Id="rId5" Type="http://schemas.openxmlformats.org/officeDocument/2006/relationships/hyperlink" Target="https://pxhere.com/en/photo/564581" TargetMode="External"/><Relationship Id="rId15" Type="http://schemas.openxmlformats.org/officeDocument/2006/relationships/diagramColors" Target="../diagrams/colors1.xml"/><Relationship Id="rId10" Type="http://schemas.openxmlformats.org/officeDocument/2006/relationships/image" Target="../media/image11.jpeg"/><Relationship Id="rId4" Type="http://schemas.openxmlformats.org/officeDocument/2006/relationships/image" Target="../media/image8.jpeg"/><Relationship Id="rId9" Type="http://schemas.openxmlformats.org/officeDocument/2006/relationships/hyperlink" Target="https://en.wikipedia.org/wiki/Birthday_cake" TargetMode="External"/><Relationship Id="rId1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hyperlink" Target="https://www.publicdomainpictures.net/en/view-image.php?image=59451&amp;picture=traditional-bakers-family" TargetMode="External"/><Relationship Id="rId7" Type="http://schemas.openxmlformats.org/officeDocument/2006/relationships/diagramColors" Target="../diagrams/colors2.xml"/><Relationship Id="rId2" Type="http://schemas.openxmlformats.org/officeDocument/2006/relationships/image" Target="../media/image12.jpeg"/><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5.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pexels.com/video/man-kneading-a-dough-8135843/" TargetMode="External"/><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image" Target="../media/image18.jpeg"/><Relationship Id="rId13" Type="http://schemas.openxmlformats.org/officeDocument/2006/relationships/diagramColors" Target="../diagrams/colors3.xml"/><Relationship Id="rId3" Type="http://schemas.openxmlformats.org/officeDocument/2006/relationships/hyperlink" Target="https://www.rawpixel.com/search/customer%20list" TargetMode="External"/><Relationship Id="rId7" Type="http://schemas.openxmlformats.org/officeDocument/2006/relationships/hyperlink" Target="https://www.onecommunityglobal.org/purpose-mission-values/" TargetMode="External"/><Relationship Id="rId12" Type="http://schemas.openxmlformats.org/officeDocument/2006/relationships/diagramQuickStyle" Target="../diagrams/quickStyle3.xml"/><Relationship Id="rId2" Type="http://schemas.openxmlformats.org/officeDocument/2006/relationships/image" Target="../media/image15.jpeg"/><Relationship Id="rId1" Type="http://schemas.openxmlformats.org/officeDocument/2006/relationships/slideLayout" Target="../slideLayouts/slideLayout2.xml"/><Relationship Id="rId6" Type="http://schemas.openxmlformats.org/officeDocument/2006/relationships/image" Target="../media/image17.jpeg"/><Relationship Id="rId11" Type="http://schemas.openxmlformats.org/officeDocument/2006/relationships/diagramLayout" Target="../diagrams/layout3.xml"/><Relationship Id="rId5" Type="http://schemas.openxmlformats.org/officeDocument/2006/relationships/hyperlink" Target="https://openclipart.org/detail/214724/family" TargetMode="External"/><Relationship Id="rId10" Type="http://schemas.openxmlformats.org/officeDocument/2006/relationships/diagramData" Target="../diagrams/data3.xml"/><Relationship Id="rId4" Type="http://schemas.openxmlformats.org/officeDocument/2006/relationships/image" Target="../media/image16.png"/><Relationship Id="rId9" Type="http://schemas.openxmlformats.org/officeDocument/2006/relationships/hyperlink" Target="https://opentextbc.ca/introtourism2e/chapter/loyalty-and-customer-relationships/" TargetMode="External"/><Relationship Id="rId14" Type="http://schemas.microsoft.com/office/2007/relationships/diagramDrawing" Target="../diagrams/drawing3.xml"/></Relationships>
</file>

<file path=ppt/slides/_rels/slide8.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hyperlink" Target="https://thevirtualassist.net/best-guide-to-make-digital-marketing-strategy/" TargetMode="External"/><Relationship Id="rId7" Type="http://schemas.openxmlformats.org/officeDocument/2006/relationships/diagramColors" Target="../diagrams/colors4.xml"/><Relationship Id="rId2" Type="http://schemas.openxmlformats.org/officeDocument/2006/relationships/image" Target="../media/image19.jpeg"/><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0.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hyperlink" Target="https://thevirtualassist.net/how-to-make-financial-planning-no-bankruptcy/" TargetMode="External"/><Relationship Id="rId7" Type="http://schemas.openxmlformats.org/officeDocument/2006/relationships/diagramColors" Target="../diagrams/colors6.xml"/><Relationship Id="rId2" Type="http://schemas.openxmlformats.org/officeDocument/2006/relationships/image" Target="../media/image29.png"/><Relationship Id="rId1" Type="http://schemas.openxmlformats.org/officeDocument/2006/relationships/slideLayout" Target="../slideLayouts/slideLayout2.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12.xml.rels><?xml version="1.0" encoding="UTF-8" standalone="yes"?>
<Relationships xmlns="http://schemas.openxmlformats.org/package/2006/relationships"><Relationship Id="rId3" Type="http://schemas.openxmlformats.org/officeDocument/2006/relationships/hyperlink" Target="https://www.rawpixel.com/search/bakery%20display?sort=curated&amp;page=1" TargetMode="External"/><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3504" y="802955"/>
            <a:ext cx="3574747" cy="1454051"/>
          </a:xfrm>
        </p:spPr>
        <p:txBody>
          <a:bodyPr>
            <a:normAutofit/>
          </a:bodyPr>
          <a:lstStyle/>
          <a:p>
            <a:r>
              <a:rPr lang="en-GB" sz="3100">
                <a:solidFill>
                  <a:schemeClr val="tx2"/>
                </a:solidFill>
                <a:latin typeface="Aharoni" panose="020F0502020204030204" pitchFamily="2" charset="-79"/>
                <a:cs typeface="Aharoni" panose="020F0502020204030204" pitchFamily="2" charset="-79"/>
              </a:rPr>
              <a:t>HOME SWEET BAKERY </a:t>
            </a:r>
          </a:p>
        </p:txBody>
      </p:sp>
      <p:sp>
        <p:nvSpPr>
          <p:cNvPr id="8" name="Rectangle 3">
            <a:extLst>
              <a:ext uri="{FF2B5EF4-FFF2-40B4-BE49-F238E27FC236}">
                <a16:creationId xmlns:a16="http://schemas.microsoft.com/office/drawing/2014/main" id="{C33EDAFA-7FA6-4A7F-06C5-D5578B445B11}"/>
              </a:ext>
            </a:extLst>
          </p:cNvPr>
          <p:cNvSpPr>
            <a:spLocks noGrp="1" noChangeArrowheads="1"/>
          </p:cNvSpPr>
          <p:nvPr>
            <p:ph idx="1"/>
          </p:nvPr>
        </p:nvSpPr>
        <p:spPr bwMode="auto">
          <a:xfrm>
            <a:off x="603504" y="2421683"/>
            <a:ext cx="4095818" cy="3353476"/>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t"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FontTx/>
              <a:buNone/>
              <a:tabLst/>
            </a:pPr>
            <a:r>
              <a:rPr kumimoji="0" lang="en-GB" altLang="en-US" sz="1600" b="0" i="0" u="none" strike="noStrike" cap="none" normalizeH="0" baseline="0">
                <a:ln>
                  <a:noFill/>
                </a:ln>
                <a:solidFill>
                  <a:schemeClr val="tx2"/>
                </a:solidFill>
                <a:effectLst/>
                <a:latin typeface="ADLaM Display" panose="02010000000000000000" pitchFamily="2" charset="0"/>
                <a:ea typeface="Times New Roman" panose="02020603050405020304" pitchFamily="18" charset="0"/>
                <a:cs typeface="Times New Roman" panose="02020603050405020304" pitchFamily="18" charset="0"/>
              </a:rPr>
              <a:t>BUSSINESS MANAGEMENT (BA)</a:t>
            </a:r>
            <a:endParaRPr lang="en-GB" altLang="en-US" sz="1600">
              <a:solidFill>
                <a:schemeClr val="tx2"/>
              </a:solidFill>
              <a:latin typeface="ADLaM Display" panose="02010000000000000000" pitchFamily="2" charset="0"/>
              <a:ea typeface="Times New Roman" panose="02020603050405020304" pitchFamily="18" charset="0"/>
              <a:cs typeface="Times New Roman" panose="02020603050405020304" pitchFamily="18" charset="0"/>
            </a:endParaRPr>
          </a:p>
          <a:p>
            <a:pPr marL="0" marR="0" lvl="0" indent="0" defTabSz="914400" rtl="0" eaLnBrk="0" fontAlgn="base" latinLnBrk="0" hangingPunct="0">
              <a:spcBef>
                <a:spcPct val="0"/>
              </a:spcBef>
              <a:spcAft>
                <a:spcPts val="600"/>
              </a:spcAft>
              <a:buClrTx/>
              <a:buSzTx/>
              <a:buFontTx/>
              <a:buNone/>
              <a:tabLst/>
            </a:pPr>
            <a:r>
              <a:rPr lang="en-GB" altLang="en-US" sz="1600">
                <a:solidFill>
                  <a:schemeClr val="tx2"/>
                </a:solidFill>
                <a:latin typeface="ADLaM Display" panose="02010000000000000000" pitchFamily="2" charset="0"/>
                <a:cs typeface="Times New Roman" panose="02020603050405020304" pitchFamily="18" charset="0"/>
              </a:rPr>
              <a:t>LCBB5013-ENTREPRENEURHIP</a:t>
            </a:r>
            <a:endParaRPr kumimoji="0" lang="en-GB" altLang="en-US" sz="1600" b="0" i="0" u="none" strike="noStrike" cap="none" normalizeH="0" baseline="0">
              <a:ln>
                <a:noFill/>
              </a:ln>
              <a:solidFill>
                <a:schemeClr val="tx2"/>
              </a:solidFill>
              <a:effectLst/>
            </a:endParaRPr>
          </a:p>
          <a:p>
            <a:pPr marL="0" marR="0" lvl="0" indent="0" defTabSz="914400" rtl="0" eaLnBrk="0" fontAlgn="base" latinLnBrk="0" hangingPunct="0">
              <a:spcBef>
                <a:spcPct val="0"/>
              </a:spcBef>
              <a:spcAft>
                <a:spcPts val="600"/>
              </a:spcAft>
              <a:buClrTx/>
              <a:buSzTx/>
              <a:buFontTx/>
              <a:buNone/>
              <a:tabLst/>
            </a:pPr>
            <a:r>
              <a:rPr kumimoji="0" lang="en-GB" altLang="en-US" sz="1600" b="0" i="0" u="none" strike="noStrike" cap="none" normalizeH="0" baseline="0">
                <a:ln>
                  <a:noFill/>
                </a:ln>
                <a:solidFill>
                  <a:schemeClr val="tx2"/>
                </a:solidFill>
                <a:effectLst/>
                <a:latin typeface="Aptos" panose="020B0004020202020204" pitchFamily="34" charset="0"/>
                <a:ea typeface="Times New Roman" panose="02020603050405020304" pitchFamily="18" charset="0"/>
                <a:cs typeface="Times New Roman" panose="02020603050405020304" pitchFamily="18" charset="0"/>
              </a:rPr>
              <a:t>MODULE LECTURE- VASILIOS TAVLARIDIS         </a:t>
            </a:r>
          </a:p>
          <a:p>
            <a:pPr marL="0" marR="0" lvl="0" indent="0" defTabSz="914400" rtl="0" eaLnBrk="0" fontAlgn="base" latinLnBrk="0" hangingPunct="0">
              <a:spcBef>
                <a:spcPct val="0"/>
              </a:spcBef>
              <a:spcAft>
                <a:spcPts val="600"/>
              </a:spcAft>
              <a:buClrTx/>
              <a:buSzTx/>
              <a:buFontTx/>
              <a:buNone/>
              <a:tabLst/>
            </a:pPr>
            <a:r>
              <a:rPr kumimoji="0" lang="en-GB" altLang="en-US" sz="1600" b="0" i="0" u="none" strike="noStrike" cap="none" normalizeH="0" baseline="0">
                <a:ln>
                  <a:noFill/>
                </a:ln>
                <a:solidFill>
                  <a:schemeClr val="tx2"/>
                </a:solidFill>
                <a:effectLst/>
                <a:latin typeface="Aptos" panose="020B0004020202020204" pitchFamily="34" charset="0"/>
                <a:ea typeface="Times New Roman" panose="02020603050405020304" pitchFamily="18" charset="0"/>
                <a:cs typeface="Times New Roman" panose="02020603050405020304" pitchFamily="18" charset="0"/>
              </a:rPr>
              <a:t> LECTURER-MASUD IBRAHIM</a:t>
            </a:r>
            <a:endParaRPr kumimoji="0" lang="en-GB" altLang="en-US" sz="1600" b="0" i="0" u="none" strike="noStrike" cap="none" normalizeH="0" baseline="0">
              <a:ln>
                <a:noFill/>
              </a:ln>
              <a:solidFill>
                <a:schemeClr val="tx2"/>
              </a:solidFill>
              <a:effectLst/>
            </a:endParaRPr>
          </a:p>
          <a:p>
            <a:pPr marL="0" marR="0" lvl="0" indent="0" defTabSz="914400" rtl="0" eaLnBrk="0" fontAlgn="base" latinLnBrk="0" hangingPunct="0">
              <a:spcBef>
                <a:spcPct val="0"/>
              </a:spcBef>
              <a:spcAft>
                <a:spcPts val="600"/>
              </a:spcAft>
              <a:buClrTx/>
              <a:buSzTx/>
              <a:buFontTx/>
              <a:buNone/>
              <a:tabLst/>
            </a:pPr>
            <a:endParaRPr kumimoji="0" lang="en-GB" altLang="en-US" sz="1600" b="0" i="0" u="none" strike="noStrike" cap="none" normalizeH="0" baseline="0">
              <a:ln>
                <a:noFill/>
              </a:ln>
              <a:solidFill>
                <a:schemeClr val="tx2"/>
              </a:solidFill>
              <a:effectLst/>
            </a:endParaRPr>
          </a:p>
          <a:p>
            <a:pPr marL="0" marR="0" lvl="0" indent="0" defTabSz="914400" rtl="0" eaLnBrk="0" fontAlgn="base" latinLnBrk="0" hangingPunct="0">
              <a:spcBef>
                <a:spcPct val="0"/>
              </a:spcBef>
              <a:spcAft>
                <a:spcPts val="600"/>
              </a:spcAft>
              <a:buClrTx/>
              <a:buSzTx/>
              <a:buFontTx/>
              <a:buNone/>
              <a:tabLst/>
            </a:pPr>
            <a:r>
              <a:rPr kumimoji="0" lang="en-GB" altLang="en-US" sz="1600" b="0" i="0" u="none" strike="noStrike" cap="none" normalizeH="0" baseline="0">
                <a:ln>
                  <a:noFill/>
                </a:ln>
                <a:solidFill>
                  <a:schemeClr val="tx2"/>
                </a:solidFill>
                <a:effectLst/>
                <a:latin typeface="Aptos" panose="020B0004020202020204" pitchFamily="34" charset="0"/>
                <a:ea typeface="Times New Roman" panose="02020603050405020304" pitchFamily="18" charset="0"/>
                <a:cs typeface="Times New Roman" panose="02020603050405020304" pitchFamily="18" charset="0"/>
              </a:rPr>
              <a:t>Florentina Zauca-2333203</a:t>
            </a:r>
            <a:r>
              <a:rPr kumimoji="0" lang="en-GB" altLang="en-US" sz="1600" b="0" i="0" u="none" strike="noStrike" cap="none" normalizeH="0" baseline="0">
                <a:ln>
                  <a:noFill/>
                </a:ln>
                <a:solidFill>
                  <a:schemeClr val="tx2"/>
                </a:solidFill>
                <a:effectLst/>
                <a:latin typeface="Arial" panose="020B0604020202020204" pitchFamily="34" charset="0"/>
              </a:rPr>
              <a:t> </a:t>
            </a:r>
          </a:p>
        </p:txBody>
      </p:sp>
      <p:pic>
        <p:nvPicPr>
          <p:cNvPr id="5" name="Picture 4" descr="A close-up of a sign&#10;&#10;AI-generated content may be incorrect.">
            <a:extLst>
              <a:ext uri="{FF2B5EF4-FFF2-40B4-BE49-F238E27FC236}">
                <a16:creationId xmlns:a16="http://schemas.microsoft.com/office/drawing/2014/main" id="{615AAE45-3DDD-7C6C-D8B0-5EEDB482599E}"/>
              </a:ext>
            </a:extLst>
          </p:cNvPr>
          <p:cNvPicPr>
            <a:picLocks noChangeAspect="1"/>
          </p:cNvPicPr>
          <p:nvPr/>
        </p:nvPicPr>
        <p:blipFill>
          <a:blip r:embed="rId2"/>
          <a:stretch>
            <a:fillRect/>
          </a:stretch>
        </p:blipFill>
        <p:spPr>
          <a:xfrm>
            <a:off x="5781294" y="3281087"/>
            <a:ext cx="3106674" cy="1219369"/>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7" name="Picture 36" descr="A blue and pink macaroons with a bite taken out of it&#10;&#10;AI-generated content may be incorrect.">
            <a:extLst>
              <a:ext uri="{FF2B5EF4-FFF2-40B4-BE49-F238E27FC236}">
                <a16:creationId xmlns:a16="http://schemas.microsoft.com/office/drawing/2014/main" id="{4E95C8E2-2DCE-D89C-1C6A-1533D91118AE}"/>
              </a:ext>
            </a:extLst>
          </p:cNvPr>
          <p:cNvPicPr>
            <a:picLocks noChangeAspect="1"/>
          </p:cNvPicPr>
          <p:nvPr/>
        </p:nvPicPr>
        <p:blipFill>
          <a:blip r:embed="rId2">
            <a:alphaModFix amt="35000"/>
            <a:extLst>
              <a:ext uri="{837473B0-CC2E-450A-ABE3-18F120FF3D39}">
                <a1611:picAttrSrcUrl xmlns:a1611="http://schemas.microsoft.com/office/drawing/2016/11/main" r:id="rId3"/>
              </a:ext>
            </a:extLst>
          </a:blip>
          <a:srcRect l="247" r="10727" b="1"/>
          <a:stretch>
            <a:fillRect/>
          </a:stretch>
        </p:blipFill>
        <p:spPr>
          <a:xfrm>
            <a:off x="20" y="1021"/>
            <a:ext cx="9143980" cy="6855958"/>
          </a:xfrm>
          <a:prstGeom prst="rect">
            <a:avLst/>
          </a:prstGeom>
        </p:spPr>
      </p:pic>
      <p:sp>
        <p:nvSpPr>
          <p:cNvPr id="2" name="Title 1">
            <a:extLst>
              <a:ext uri="{FF2B5EF4-FFF2-40B4-BE49-F238E27FC236}">
                <a16:creationId xmlns:a16="http://schemas.microsoft.com/office/drawing/2014/main" id="{F32537B7-57A1-89DC-0377-1BF0120E1E3A}"/>
              </a:ext>
            </a:extLst>
          </p:cNvPr>
          <p:cNvSpPr>
            <a:spLocks noGrp="1"/>
          </p:cNvSpPr>
          <p:nvPr>
            <p:ph type="title"/>
          </p:nvPr>
        </p:nvSpPr>
        <p:spPr>
          <a:xfrm>
            <a:off x="600823" y="1396289"/>
            <a:ext cx="3468257" cy="1325563"/>
          </a:xfrm>
        </p:spPr>
        <p:txBody>
          <a:bodyPr>
            <a:normAutofit/>
          </a:bodyPr>
          <a:lstStyle/>
          <a:p>
            <a:r>
              <a:rPr lang="en-GB"/>
              <a:t>Business idea</a:t>
            </a:r>
          </a:p>
        </p:txBody>
      </p:sp>
      <p:sp>
        <p:nvSpPr>
          <p:cNvPr id="84" name="Oval 83">
            <a:extLst>
              <a:ext uri="{FF2B5EF4-FFF2-40B4-BE49-F238E27FC236}">
                <a16:creationId xmlns:a16="http://schemas.microsoft.com/office/drawing/2014/main" id="{07977D39-626F-40D7-B00F-16E02602DD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36621" y="197110"/>
            <a:ext cx="1515618" cy="202082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2" descr="A cartoon of a chef">
            <a:extLst>
              <a:ext uri="{FF2B5EF4-FFF2-40B4-BE49-F238E27FC236}">
                <a16:creationId xmlns:a16="http://schemas.microsoft.com/office/drawing/2014/main" id="{D20C5595-25C0-4E10-92A0-9D7CB85CD1C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18587" r="18418" b="7"/>
          <a:stretch>
            <a:fillRect/>
          </a:stretch>
        </p:blipFill>
        <p:spPr bwMode="auto">
          <a:xfrm>
            <a:off x="4260065" y="361702"/>
            <a:ext cx="1268730" cy="1691640"/>
          </a:xfrm>
          <a:custGeom>
            <a:avLst/>
            <a:gdLst/>
            <a:ahLst/>
            <a:cxnLst/>
            <a:rect l="l" t="t" r="r" b="b"/>
            <a:pathLst>
              <a:path w="1956816" h="1956816">
                <a:moveTo>
                  <a:pt x="978408" y="0"/>
                </a:moveTo>
                <a:cubicBezTo>
                  <a:pt x="1518768" y="0"/>
                  <a:pt x="1956816" y="438048"/>
                  <a:pt x="1956816" y="978408"/>
                </a:cubicBezTo>
                <a:cubicBezTo>
                  <a:pt x="1956816" y="1518768"/>
                  <a:pt x="1518768" y="1956816"/>
                  <a:pt x="978408" y="1956816"/>
                </a:cubicBezTo>
                <a:cubicBezTo>
                  <a:pt x="438048" y="1956816"/>
                  <a:pt x="0" y="1518768"/>
                  <a:pt x="0" y="978408"/>
                </a:cubicBezTo>
                <a:cubicBezTo>
                  <a:pt x="0" y="438048"/>
                  <a:pt x="438048" y="0"/>
                  <a:pt x="978408" y="0"/>
                </a:cubicBez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064DBD51-B891-D872-AA90-E8633CD418E3}"/>
              </a:ext>
            </a:extLst>
          </p:cNvPr>
          <p:cNvSpPr>
            <a:spLocks noGrp="1"/>
          </p:cNvSpPr>
          <p:nvPr>
            <p:ph idx="1"/>
          </p:nvPr>
        </p:nvSpPr>
        <p:spPr>
          <a:xfrm>
            <a:off x="604157" y="2871982"/>
            <a:ext cx="3418732" cy="3181684"/>
          </a:xfrm>
        </p:spPr>
        <p:txBody>
          <a:bodyPr anchor="t">
            <a:normAutofit/>
          </a:bodyPr>
          <a:lstStyle/>
          <a:p>
            <a:r>
              <a:rPr lang="en-GB" sz="1600"/>
              <a:t>Home sweet bakery  is a traditional homemade bakery located in Nottingham. This concept is to bring back the authenticity taste of homemade bakery and to maintain the concept into busy urban market bakery chain. The inspiration for the business is from my passion for homemade baking and after years decided to run a small business. </a:t>
            </a:r>
            <a:br>
              <a:rPr lang="en-GB" sz="1600"/>
            </a:br>
            <a:r>
              <a:rPr lang="en-GB" sz="1600"/>
              <a:t> </a:t>
            </a:r>
          </a:p>
        </p:txBody>
      </p:sp>
      <p:sp>
        <p:nvSpPr>
          <p:cNvPr id="85" name="Freeform: Shape 75">
            <a:extLst>
              <a:ext uri="{FF2B5EF4-FFF2-40B4-BE49-F238E27FC236}">
                <a16:creationId xmlns:a16="http://schemas.microsoft.com/office/drawing/2014/main" id="{B905CDE4-B751-4B3E-B625-6E59F89034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6199" y="1"/>
            <a:ext cx="3057801" cy="3445261"/>
          </a:xfrm>
          <a:custGeom>
            <a:avLst/>
            <a:gdLst>
              <a:gd name="connsiteX0" fmla="*/ 250035 w 4077068"/>
              <a:gd name="connsiteY0" fmla="*/ 0 h 3445261"/>
              <a:gd name="connsiteX1" fmla="*/ 4077068 w 4077068"/>
              <a:gd name="connsiteY1" fmla="*/ 0 h 3445261"/>
              <a:gd name="connsiteX2" fmla="*/ 4077068 w 4077068"/>
              <a:gd name="connsiteY2" fmla="*/ 2743040 h 3445261"/>
              <a:gd name="connsiteX3" fmla="*/ 4074154 w 4077068"/>
              <a:gd name="connsiteY3" fmla="*/ 2746247 h 3445261"/>
              <a:gd name="connsiteX4" fmla="*/ 2386584 w 4077068"/>
              <a:gd name="connsiteY4" fmla="*/ 3445261 h 3445261"/>
              <a:gd name="connsiteX5" fmla="*/ 0 w 4077068"/>
              <a:gd name="connsiteY5" fmla="*/ 1058677 h 3445261"/>
              <a:gd name="connsiteX6" fmla="*/ 187550 w 4077068"/>
              <a:gd name="connsiteY6" fmla="*/ 129711 h 34452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77068" h="3445261">
                <a:moveTo>
                  <a:pt x="250035" y="0"/>
                </a:moveTo>
                <a:lnTo>
                  <a:pt x="4077068" y="0"/>
                </a:lnTo>
                <a:lnTo>
                  <a:pt x="4077068" y="2743040"/>
                </a:lnTo>
                <a:lnTo>
                  <a:pt x="4074154" y="2746247"/>
                </a:lnTo>
                <a:cubicBezTo>
                  <a:pt x="3642267" y="3178134"/>
                  <a:pt x="3045621" y="3445261"/>
                  <a:pt x="2386584" y="3445261"/>
                </a:cubicBezTo>
                <a:cubicBezTo>
                  <a:pt x="1068510" y="3445261"/>
                  <a:pt x="0" y="2376751"/>
                  <a:pt x="0" y="1058677"/>
                </a:cubicBezTo>
                <a:cubicBezTo>
                  <a:pt x="0" y="729159"/>
                  <a:pt x="66782" y="415238"/>
                  <a:pt x="187550" y="129711"/>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6" name="Oval 85">
            <a:extLst>
              <a:ext uri="{FF2B5EF4-FFF2-40B4-BE49-F238E27FC236}">
                <a16:creationId xmlns:a16="http://schemas.microsoft.com/office/drawing/2014/main" id="{08108C16-F4C0-44AA-999D-17BD39219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55245" y="2557569"/>
            <a:ext cx="2304288" cy="307238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2" name="Picture 31" descr="A pile of food with green powder&#10;&#10;AI-generated content may be incorrect.">
            <a:extLst>
              <a:ext uri="{FF2B5EF4-FFF2-40B4-BE49-F238E27FC236}">
                <a16:creationId xmlns:a16="http://schemas.microsoft.com/office/drawing/2014/main" id="{E1D2CE31-5C0E-5665-5B71-F77E423FE395}"/>
              </a:ext>
            </a:extLst>
          </p:cNvPr>
          <p:cNvPicPr>
            <a:picLocks noChangeAspect="1"/>
          </p:cNvPicPr>
          <p:nvPr/>
        </p:nvPicPr>
        <p:blipFill>
          <a:blip r:embed="rId5">
            <a:extLst>
              <a:ext uri="{837473B0-CC2E-450A-ABE3-18F120FF3D39}">
                <a1611:picAttrSrcUrl xmlns:a1611="http://schemas.microsoft.com/office/drawing/2016/11/main" r:id="rId6"/>
              </a:ext>
            </a:extLst>
          </a:blip>
          <a:srcRect l="18974" r="31152" b="2"/>
          <a:stretch>
            <a:fillRect/>
          </a:stretch>
        </p:blipFill>
        <p:spPr>
          <a:xfrm>
            <a:off x="4378689" y="2722161"/>
            <a:ext cx="2057400" cy="2743200"/>
          </a:xfrm>
          <a:custGeom>
            <a:avLst/>
            <a:gdLst/>
            <a:ahLst/>
            <a:cxnLst/>
            <a:rect l="l" t="t" r="r" b="b"/>
            <a:pathLst>
              <a:path w="2834640" h="2834640">
                <a:moveTo>
                  <a:pt x="1417320" y="0"/>
                </a:moveTo>
                <a:cubicBezTo>
                  <a:pt x="2200084" y="0"/>
                  <a:pt x="2834640" y="634556"/>
                  <a:pt x="2834640" y="1417320"/>
                </a:cubicBezTo>
                <a:cubicBezTo>
                  <a:pt x="2834640" y="2200084"/>
                  <a:pt x="2200084" y="2834640"/>
                  <a:pt x="1417320" y="2834640"/>
                </a:cubicBezTo>
                <a:cubicBezTo>
                  <a:pt x="634556" y="2834640"/>
                  <a:pt x="0" y="2200084"/>
                  <a:pt x="0" y="1417320"/>
                </a:cubicBezTo>
                <a:cubicBezTo>
                  <a:pt x="0" y="634556"/>
                  <a:pt x="634556" y="0"/>
                  <a:pt x="1417320" y="0"/>
                </a:cubicBezTo>
                <a:close/>
              </a:path>
            </a:pathLst>
          </a:custGeom>
        </p:spPr>
      </p:pic>
      <p:pic>
        <p:nvPicPr>
          <p:cNvPr id="8" name="Picture 7" descr="A tray of pastries and flowers&#10;&#10;AI-generated content may be incorrect.">
            <a:extLst>
              <a:ext uri="{FF2B5EF4-FFF2-40B4-BE49-F238E27FC236}">
                <a16:creationId xmlns:a16="http://schemas.microsoft.com/office/drawing/2014/main" id="{F3BC3D82-0919-2D66-5A51-11F15D6016BD}"/>
              </a:ext>
            </a:extLst>
          </p:cNvPr>
          <p:cNvPicPr>
            <a:picLocks noChangeAspect="1"/>
          </p:cNvPicPr>
          <p:nvPr/>
        </p:nvPicPr>
        <p:blipFill>
          <a:blip r:embed="rId7">
            <a:extLst>
              <a:ext uri="{837473B0-CC2E-450A-ABE3-18F120FF3D39}">
                <a1611:picAttrSrcUrl xmlns:a1611="http://schemas.microsoft.com/office/drawing/2016/11/main" r:id="rId8"/>
              </a:ext>
            </a:extLst>
          </a:blip>
          <a:srcRect l="13838" r="26463" b="4"/>
          <a:stretch>
            <a:fillRect/>
          </a:stretch>
        </p:blipFill>
        <p:spPr>
          <a:xfrm>
            <a:off x="6208968" y="2"/>
            <a:ext cx="2935032" cy="3281569"/>
          </a:xfrm>
          <a:custGeom>
            <a:avLst/>
            <a:gdLst/>
            <a:ahLst/>
            <a:cxnLst/>
            <a:rect l="l" t="t" r="r" b="b"/>
            <a:pathLst>
              <a:path w="3913376" h="3281569">
                <a:moveTo>
                  <a:pt x="267865" y="0"/>
                </a:moveTo>
                <a:lnTo>
                  <a:pt x="3913376" y="0"/>
                </a:lnTo>
                <a:lnTo>
                  <a:pt x="3913376" y="2499938"/>
                </a:lnTo>
                <a:lnTo>
                  <a:pt x="3794714" y="2630499"/>
                </a:lnTo>
                <a:cubicBezTo>
                  <a:pt x="3392450" y="3032763"/>
                  <a:pt x="2836727" y="3281569"/>
                  <a:pt x="2222892" y="3281569"/>
                </a:cubicBezTo>
                <a:cubicBezTo>
                  <a:pt x="995223" y="3281569"/>
                  <a:pt x="0" y="2286346"/>
                  <a:pt x="0" y="1058677"/>
                </a:cubicBezTo>
                <a:cubicBezTo>
                  <a:pt x="0" y="751760"/>
                  <a:pt x="62202" y="459370"/>
                  <a:pt x="174686" y="193427"/>
                </a:cubicBezTo>
                <a:close/>
              </a:path>
            </a:pathLst>
          </a:custGeom>
        </p:spPr>
      </p:pic>
      <p:sp>
        <p:nvSpPr>
          <p:cNvPr id="87" name="Freeform: Shape 79">
            <a:extLst>
              <a:ext uri="{FF2B5EF4-FFF2-40B4-BE49-F238E27FC236}">
                <a16:creationId xmlns:a16="http://schemas.microsoft.com/office/drawing/2014/main" id="{C8F10CB3-3B5E-4C7A-98CF-B87454DD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36277" y="3966828"/>
            <a:ext cx="2504969" cy="2891173"/>
          </a:xfrm>
          <a:custGeom>
            <a:avLst/>
            <a:gdLst>
              <a:gd name="connsiteX0" fmla="*/ 2002536 w 3339958"/>
              <a:gd name="connsiteY0" fmla="*/ 0 h 2891173"/>
              <a:gd name="connsiteX1" fmla="*/ 3276335 w 3339958"/>
              <a:gd name="connsiteY1" fmla="*/ 457282 h 2891173"/>
              <a:gd name="connsiteX2" fmla="*/ 3339958 w 3339958"/>
              <a:gd name="connsiteY2" fmla="*/ 515107 h 2891173"/>
              <a:gd name="connsiteX3" fmla="*/ 3339958 w 3339958"/>
              <a:gd name="connsiteY3" fmla="*/ 2891173 h 2891173"/>
              <a:gd name="connsiteX4" fmla="*/ 209954 w 3339958"/>
              <a:gd name="connsiteY4" fmla="*/ 2891173 h 2891173"/>
              <a:gd name="connsiteX5" fmla="*/ 157369 w 3339958"/>
              <a:gd name="connsiteY5" fmla="*/ 2782014 h 2891173"/>
              <a:gd name="connsiteX6" fmla="*/ 0 w 3339958"/>
              <a:gd name="connsiteY6" fmla="*/ 2002536 h 2891173"/>
              <a:gd name="connsiteX7" fmla="*/ 2002536 w 3339958"/>
              <a:gd name="connsiteY7" fmla="*/ 0 h 28911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39958" h="2891173">
                <a:moveTo>
                  <a:pt x="2002536" y="0"/>
                </a:moveTo>
                <a:cubicBezTo>
                  <a:pt x="2486398" y="0"/>
                  <a:pt x="2930179" y="171609"/>
                  <a:pt x="3276335" y="457282"/>
                </a:cubicBezTo>
                <a:lnTo>
                  <a:pt x="3339958" y="515107"/>
                </a:lnTo>
                <a:lnTo>
                  <a:pt x="3339958" y="2891173"/>
                </a:lnTo>
                <a:lnTo>
                  <a:pt x="209954" y="2891173"/>
                </a:lnTo>
                <a:lnTo>
                  <a:pt x="157369" y="2782014"/>
                </a:lnTo>
                <a:cubicBezTo>
                  <a:pt x="56036" y="2542434"/>
                  <a:pt x="0" y="2279029"/>
                  <a:pt x="0" y="2002536"/>
                </a:cubicBezTo>
                <a:cubicBezTo>
                  <a:pt x="0" y="896566"/>
                  <a:pt x="896566" y="0"/>
                  <a:pt x="2002536"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7" name="Picture 26" descr="A pile of donuts with chocolate drizzle&#10;&#10;AI-generated content may be incorrect.">
            <a:extLst>
              <a:ext uri="{FF2B5EF4-FFF2-40B4-BE49-F238E27FC236}">
                <a16:creationId xmlns:a16="http://schemas.microsoft.com/office/drawing/2014/main" id="{F5AEED61-E3E3-5602-70F6-1E8AC9634F0D}"/>
              </a:ext>
            </a:extLst>
          </p:cNvPr>
          <p:cNvPicPr>
            <a:picLocks noChangeAspect="1"/>
          </p:cNvPicPr>
          <p:nvPr/>
        </p:nvPicPr>
        <p:blipFill>
          <a:blip r:embed="rId9">
            <a:extLst>
              <a:ext uri="{837473B0-CC2E-450A-ABE3-18F120FF3D39}">
                <a1611:picAttrSrcUrl xmlns:a1611="http://schemas.microsoft.com/office/drawing/2016/11/main" r:id="rId10"/>
              </a:ext>
            </a:extLst>
          </a:blip>
          <a:srcRect l="17602" r="24468" b="5"/>
          <a:stretch>
            <a:fillRect/>
          </a:stretch>
        </p:blipFill>
        <p:spPr>
          <a:xfrm>
            <a:off x="6757062" y="4131546"/>
            <a:ext cx="2384184" cy="2726454"/>
          </a:xfrm>
          <a:custGeom>
            <a:avLst/>
            <a:gdLst/>
            <a:ahLst/>
            <a:cxnLst/>
            <a:rect l="l" t="t" r="r" b="b"/>
            <a:pathLst>
              <a:path w="3178912" h="2726454">
                <a:moveTo>
                  <a:pt x="1837818" y="0"/>
                </a:moveTo>
                <a:cubicBezTo>
                  <a:pt x="2345318" y="0"/>
                  <a:pt x="2804772" y="205705"/>
                  <a:pt x="3137352" y="538285"/>
                </a:cubicBezTo>
                <a:lnTo>
                  <a:pt x="3178912" y="584013"/>
                </a:lnTo>
                <a:lnTo>
                  <a:pt x="3178912" y="2726454"/>
                </a:lnTo>
                <a:lnTo>
                  <a:pt x="229483" y="2726454"/>
                </a:lnTo>
                <a:lnTo>
                  <a:pt x="221815" y="2713832"/>
                </a:lnTo>
                <a:cubicBezTo>
                  <a:pt x="80353" y="2453425"/>
                  <a:pt x="0" y="2155005"/>
                  <a:pt x="0" y="1837818"/>
                </a:cubicBezTo>
                <a:cubicBezTo>
                  <a:pt x="0" y="822819"/>
                  <a:pt x="822819" y="0"/>
                  <a:pt x="1837818" y="0"/>
                </a:cubicBezTo>
                <a:close/>
              </a:path>
            </a:pathLst>
          </a:custGeom>
        </p:spPr>
      </p:pic>
    </p:spTree>
    <p:extLst>
      <p:ext uri="{BB962C8B-B14F-4D97-AF65-F5344CB8AC3E}">
        <p14:creationId xmlns:p14="http://schemas.microsoft.com/office/powerpoint/2010/main" val="3160415236"/>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69CD3A-DB62-0FCF-6800-7E9A528E211E}"/>
              </a:ext>
            </a:extLst>
          </p:cNvPr>
          <p:cNvSpPr>
            <a:spLocks noGrp="1"/>
          </p:cNvSpPr>
          <p:nvPr>
            <p:ph type="title"/>
          </p:nvPr>
        </p:nvSpPr>
        <p:spPr>
          <a:xfrm>
            <a:off x="3009332" y="4928180"/>
            <a:ext cx="2640841" cy="1286354"/>
          </a:xfrm>
        </p:spPr>
        <p:txBody>
          <a:bodyPr>
            <a:normAutofit/>
          </a:bodyPr>
          <a:lstStyle/>
          <a:p>
            <a:pPr algn="r"/>
            <a:r>
              <a:rPr lang="en-GB" sz="3300"/>
              <a:t>Objectives </a:t>
            </a:r>
          </a:p>
        </p:txBody>
      </p:sp>
      <p:sp>
        <p:nvSpPr>
          <p:cNvPr id="106" name="Right Triangle 105">
            <a:extLst>
              <a:ext uri="{FF2B5EF4-FFF2-40B4-BE49-F238E27FC236}">
                <a16:creationId xmlns:a16="http://schemas.microsoft.com/office/drawing/2014/main" id="{23293907-0F26-4752-BCD0-3AC2C5026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73798" y="635538"/>
            <a:ext cx="510306" cy="849747"/>
          </a:xfrm>
          <a:prstGeom prst="rtTriangle">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1" name="Picture 70" descr="A cake with strawberries on top&#10;&#10;AI-generated content may be incorrect.">
            <a:extLst>
              <a:ext uri="{FF2B5EF4-FFF2-40B4-BE49-F238E27FC236}">
                <a16:creationId xmlns:a16="http://schemas.microsoft.com/office/drawing/2014/main" id="{864E4A7C-6370-F405-A881-1A2E9414CEAC}"/>
              </a:ext>
            </a:extLst>
          </p:cNvPr>
          <p:cNvPicPr>
            <a:picLocks noChangeAspect="1"/>
          </p:cNvPicPr>
          <p:nvPr/>
        </p:nvPicPr>
        <p:blipFill>
          <a:blip r:embed="rId2">
            <a:extLst>
              <a:ext uri="{837473B0-CC2E-450A-ABE3-18F120FF3D39}">
                <a1611:picAttrSrcUrl xmlns:a1611="http://schemas.microsoft.com/office/drawing/2016/11/main" r:id="rId3"/>
              </a:ext>
            </a:extLst>
          </a:blip>
          <a:srcRect t="13825" r="8" b="24713"/>
          <a:stretch>
            <a:fillRect/>
          </a:stretch>
        </p:blipFill>
        <p:spPr>
          <a:xfrm>
            <a:off x="2227380" y="1483803"/>
            <a:ext cx="1492946" cy="1374782"/>
          </a:xfrm>
          <a:prstGeom prst="rect">
            <a:avLst/>
          </a:prstGeom>
        </p:spPr>
      </p:pic>
      <p:pic>
        <p:nvPicPr>
          <p:cNvPr id="55" name="Picture 54" descr="A cake with a person on it&#10;&#10;AI-generated content may be incorrect.">
            <a:extLst>
              <a:ext uri="{FF2B5EF4-FFF2-40B4-BE49-F238E27FC236}">
                <a16:creationId xmlns:a16="http://schemas.microsoft.com/office/drawing/2014/main" id="{6EB52253-A32C-89D9-A8C0-CA494BEF81A2}"/>
              </a:ext>
            </a:extLst>
          </p:cNvPr>
          <p:cNvPicPr>
            <a:picLocks noChangeAspect="1"/>
          </p:cNvPicPr>
          <p:nvPr/>
        </p:nvPicPr>
        <p:blipFill>
          <a:blip r:embed="rId4">
            <a:extLst>
              <a:ext uri="{837473B0-CC2E-450A-ABE3-18F120FF3D39}">
                <a1611:picAttrSrcUrl xmlns:a1611="http://schemas.microsoft.com/office/drawing/2016/11/main" r:id="rId5"/>
              </a:ext>
            </a:extLst>
          </a:blip>
          <a:srcRect l="10714" r="10713" b="-2"/>
          <a:stretch>
            <a:fillRect/>
          </a:stretch>
        </p:blipFill>
        <p:spPr>
          <a:xfrm>
            <a:off x="472593" y="2837669"/>
            <a:ext cx="1758045" cy="3416073"/>
          </a:xfrm>
          <a:prstGeom prst="rect">
            <a:avLst/>
          </a:prstGeom>
        </p:spPr>
      </p:pic>
      <p:sp>
        <p:nvSpPr>
          <p:cNvPr id="108" name="Freeform: Shape 102">
            <a:extLst>
              <a:ext uri="{FF2B5EF4-FFF2-40B4-BE49-F238E27FC236}">
                <a16:creationId xmlns:a16="http://schemas.microsoft.com/office/drawing/2014/main" id="{339141A8-FDFD-4ABE-A499-72C9669F4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664157" y="1286480"/>
            <a:ext cx="1371600" cy="1767583"/>
          </a:xfrm>
          <a:custGeom>
            <a:avLst/>
            <a:gdLst>
              <a:gd name="connsiteX0" fmla="*/ 0 w 1371600"/>
              <a:gd name="connsiteY0" fmla="*/ 0 h 2356777"/>
              <a:gd name="connsiteX1" fmla="*/ 0 w 1371600"/>
              <a:gd name="connsiteY1" fmla="*/ 1216152 h 2356777"/>
              <a:gd name="connsiteX2" fmla="*/ 4495 w 1371600"/>
              <a:gd name="connsiteY2" fmla="*/ 1216152 h 2356777"/>
              <a:gd name="connsiteX3" fmla="*/ 4495 w 1371600"/>
              <a:gd name="connsiteY3" fmla="*/ 2356777 h 2356777"/>
              <a:gd name="connsiteX4" fmla="*/ 1367105 w 1371600"/>
              <a:gd name="connsiteY4" fmla="*/ 2356777 h 2356777"/>
              <a:gd name="connsiteX5" fmla="*/ 1367105 w 1371600"/>
              <a:gd name="connsiteY5" fmla="*/ 1216152 h 2356777"/>
              <a:gd name="connsiteX6" fmla="*/ 1371600 w 1371600"/>
              <a:gd name="connsiteY6" fmla="*/ 1216152 h 2356777"/>
              <a:gd name="connsiteX7" fmla="*/ 1367105 w 1371600"/>
              <a:gd name="connsiteY7" fmla="*/ 1212166 h 2356777"/>
              <a:gd name="connsiteX8" fmla="*/ 1367105 w 1371600"/>
              <a:gd name="connsiteY8" fmla="*/ 1210176 h 2356777"/>
              <a:gd name="connsiteX9" fmla="*/ 1364860 w 1371600"/>
              <a:gd name="connsiteY9" fmla="*/ 1210176 h 2356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71600" h="2356777">
                <a:moveTo>
                  <a:pt x="0" y="0"/>
                </a:moveTo>
                <a:lnTo>
                  <a:pt x="0" y="1216152"/>
                </a:lnTo>
                <a:lnTo>
                  <a:pt x="4495" y="1216152"/>
                </a:lnTo>
                <a:lnTo>
                  <a:pt x="4495" y="2356777"/>
                </a:lnTo>
                <a:lnTo>
                  <a:pt x="1367105" y="2356777"/>
                </a:lnTo>
                <a:lnTo>
                  <a:pt x="1367105" y="1216152"/>
                </a:lnTo>
                <a:lnTo>
                  <a:pt x="1371600" y="1216152"/>
                </a:lnTo>
                <a:lnTo>
                  <a:pt x="1367105" y="1212166"/>
                </a:lnTo>
                <a:lnTo>
                  <a:pt x="1367105" y="1210176"/>
                </a:lnTo>
                <a:lnTo>
                  <a:pt x="1364860" y="1210176"/>
                </a:lnTo>
                <a:close/>
              </a:path>
            </a:pathLst>
          </a:cu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1" name="Picture 50" descr="A person in a kitchen preparing food&#10;&#10;AI-generated content may be incorrect.">
            <a:extLst>
              <a:ext uri="{FF2B5EF4-FFF2-40B4-BE49-F238E27FC236}">
                <a16:creationId xmlns:a16="http://schemas.microsoft.com/office/drawing/2014/main" id="{7B4832A1-0B12-A891-A753-AC483DDCA47C}"/>
              </a:ext>
            </a:extLst>
          </p:cNvPr>
          <p:cNvPicPr>
            <a:picLocks noChangeAspect="1"/>
          </p:cNvPicPr>
          <p:nvPr/>
        </p:nvPicPr>
        <p:blipFill>
          <a:blip r:embed="rId6">
            <a:extLst>
              <a:ext uri="{837473B0-CC2E-450A-ABE3-18F120FF3D39}">
                <a1611:picAttrSrcUrl xmlns:a1611="http://schemas.microsoft.com/office/drawing/2016/11/main" r:id="rId7"/>
              </a:ext>
            </a:extLst>
          </a:blip>
          <a:srcRect l="4218" r="25494" b="8"/>
          <a:stretch>
            <a:fillRect/>
          </a:stretch>
        </p:blipFill>
        <p:spPr>
          <a:xfrm>
            <a:off x="472594" y="626994"/>
            <a:ext cx="912912" cy="863632"/>
          </a:xfrm>
          <a:prstGeom prst="rect">
            <a:avLst/>
          </a:prstGeom>
        </p:spPr>
      </p:pic>
      <p:sp>
        <p:nvSpPr>
          <p:cNvPr id="105" name="Right Triangle 104">
            <a:extLst>
              <a:ext uri="{FF2B5EF4-FFF2-40B4-BE49-F238E27FC236}">
                <a16:creationId xmlns:a16="http://schemas.microsoft.com/office/drawing/2014/main" id="{E916EF49-F958-4F28-A999-F8FA8D09AF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405121" y="2437565"/>
            <a:ext cx="244200" cy="406635"/>
          </a:xfrm>
          <a:prstGeom prst="rtTriangle">
            <a:avLst/>
          </a:prstGeom>
          <a:solidFill>
            <a:srgbClr val="A3D0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8" name="Picture 77" descr="A group of candles with lit candles&#10;&#10;AI-generated content may be incorrect.">
            <a:extLst>
              <a:ext uri="{FF2B5EF4-FFF2-40B4-BE49-F238E27FC236}">
                <a16:creationId xmlns:a16="http://schemas.microsoft.com/office/drawing/2014/main" id="{93B0811C-F2B0-1FDC-30FA-0D496F5D50CE}"/>
              </a:ext>
            </a:extLst>
          </p:cNvPr>
          <p:cNvPicPr>
            <a:picLocks noChangeAspect="1"/>
          </p:cNvPicPr>
          <p:nvPr/>
        </p:nvPicPr>
        <p:blipFill>
          <a:blip r:embed="rId8">
            <a:extLst>
              <a:ext uri="{837473B0-CC2E-450A-ABE3-18F120FF3D39}">
                <a1611:picAttrSrcUrl xmlns:a1611="http://schemas.microsoft.com/office/drawing/2016/11/main" r:id="rId9"/>
              </a:ext>
            </a:extLst>
          </a:blip>
          <a:srcRect l="22955" r="25901" b="-4"/>
          <a:stretch>
            <a:fillRect/>
          </a:stretch>
        </p:blipFill>
        <p:spPr>
          <a:xfrm>
            <a:off x="3046575" y="2848636"/>
            <a:ext cx="2603598" cy="1883664"/>
          </a:xfrm>
          <a:prstGeom prst="rect">
            <a:avLst/>
          </a:prstGeom>
        </p:spPr>
      </p:pic>
      <p:sp>
        <p:nvSpPr>
          <p:cNvPr id="107" name="Right Triangle 106">
            <a:extLst>
              <a:ext uri="{FF2B5EF4-FFF2-40B4-BE49-F238E27FC236}">
                <a16:creationId xmlns:a16="http://schemas.microsoft.com/office/drawing/2014/main" id="{A7665D74-DFEA-412C-928C-F090E67084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702799" y="3379588"/>
            <a:ext cx="1881096" cy="819195"/>
          </a:xfrm>
          <a:prstGeom prst="rtTriangle">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9" name="Right Triangle 108">
            <a:extLst>
              <a:ext uri="{FF2B5EF4-FFF2-40B4-BE49-F238E27FC236}">
                <a16:creationId xmlns:a16="http://schemas.microsoft.com/office/drawing/2014/main" id="{2335FEDF-EF88-4E68-9CF7-5A72EF32AF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20326" y="1488222"/>
            <a:ext cx="819195" cy="1364098"/>
          </a:xfrm>
          <a:prstGeom prst="rtTriangle">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9" name="Picture 68" descr="A cake on a stand&#10;&#10;AI-generated content may be incorrect.">
            <a:extLst>
              <a:ext uri="{FF2B5EF4-FFF2-40B4-BE49-F238E27FC236}">
                <a16:creationId xmlns:a16="http://schemas.microsoft.com/office/drawing/2014/main" id="{CA5EEB08-A0D0-38BE-E91C-BDBD9E8CEDDB}"/>
              </a:ext>
            </a:extLst>
          </p:cNvPr>
          <p:cNvPicPr>
            <a:picLocks noChangeAspect="1"/>
          </p:cNvPicPr>
          <p:nvPr/>
        </p:nvPicPr>
        <p:blipFill>
          <a:blip r:embed="rId10">
            <a:extLst>
              <a:ext uri="{837473B0-CC2E-450A-ABE3-18F120FF3D39}">
                <a1611:picAttrSrcUrl xmlns:a1611="http://schemas.microsoft.com/office/drawing/2016/11/main" r:id="rId11"/>
              </a:ext>
            </a:extLst>
          </a:blip>
          <a:srcRect l="8421" r="4" b="4"/>
          <a:stretch>
            <a:fillRect/>
          </a:stretch>
        </p:blipFill>
        <p:spPr>
          <a:xfrm>
            <a:off x="5650173" y="635538"/>
            <a:ext cx="3021232" cy="2202131"/>
          </a:xfrm>
          <a:prstGeom prst="rect">
            <a:avLst/>
          </a:prstGeom>
        </p:spPr>
      </p:pic>
      <p:sp>
        <p:nvSpPr>
          <p:cNvPr id="111" name="Right Triangle 110">
            <a:extLst>
              <a:ext uri="{FF2B5EF4-FFF2-40B4-BE49-F238E27FC236}">
                <a16:creationId xmlns:a16="http://schemas.microsoft.com/office/drawing/2014/main" id="{837A7BE2-DF08-4ECE-A520-13927DBF4C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900281" y="5087080"/>
            <a:ext cx="1495517" cy="837806"/>
          </a:xfrm>
          <a:prstGeom prst="rtTriangle">
            <a:avLst/>
          </a:prstGeom>
          <a:solidFill>
            <a:schemeClr val="accent3">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29" name="Content Placeholder 2">
            <a:extLst>
              <a:ext uri="{FF2B5EF4-FFF2-40B4-BE49-F238E27FC236}">
                <a16:creationId xmlns:a16="http://schemas.microsoft.com/office/drawing/2014/main" id="{2F092A2E-9D46-3ACB-B3D2-44537ADA0614}"/>
              </a:ext>
            </a:extLst>
          </p:cNvPr>
          <p:cNvGraphicFramePr>
            <a:graphicFrameLocks noGrp="1"/>
          </p:cNvGraphicFramePr>
          <p:nvPr>
            <p:ph idx="1"/>
            <p:extLst>
              <p:ext uri="{D42A27DB-BD31-4B8C-83A1-F6EECF244321}">
                <p14:modId xmlns:p14="http://schemas.microsoft.com/office/powerpoint/2010/main" val="3938931335"/>
              </p:ext>
            </p:extLst>
          </p:nvPr>
        </p:nvGraphicFramePr>
        <p:xfrm>
          <a:off x="5891472" y="3153048"/>
          <a:ext cx="2779933" cy="3061485"/>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spTree>
    <p:extLst>
      <p:ext uri="{BB962C8B-B14F-4D97-AF65-F5344CB8AC3E}">
        <p14:creationId xmlns:p14="http://schemas.microsoft.com/office/powerpoint/2010/main" val="1241603601"/>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27" y="-1"/>
            <a:ext cx="9143999"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601F06-133D-A41A-4176-4268965A3CED}"/>
              </a:ext>
            </a:extLst>
          </p:cNvPr>
          <p:cNvSpPr>
            <a:spLocks noGrp="1"/>
          </p:cNvSpPr>
          <p:nvPr>
            <p:ph type="title"/>
          </p:nvPr>
        </p:nvSpPr>
        <p:spPr>
          <a:xfrm>
            <a:off x="852774" y="670559"/>
            <a:ext cx="3512491" cy="2148841"/>
          </a:xfrm>
        </p:spPr>
        <p:txBody>
          <a:bodyPr anchor="t">
            <a:normAutofit/>
          </a:bodyPr>
          <a:lstStyle/>
          <a:p>
            <a:r>
              <a:rPr lang="en-GB"/>
              <a:t>Unique Selling Point</a:t>
            </a:r>
          </a:p>
        </p:txBody>
      </p:sp>
      <p:pic>
        <p:nvPicPr>
          <p:cNvPr id="6" name="Picture 5" descr="A close-up of hands making dough&#10;&#10;AI-generated content may be incorrect.">
            <a:extLst>
              <a:ext uri="{FF2B5EF4-FFF2-40B4-BE49-F238E27FC236}">
                <a16:creationId xmlns:a16="http://schemas.microsoft.com/office/drawing/2014/main" id="{D5605B36-F41C-554E-8AFB-749B6C694299}"/>
              </a:ext>
            </a:extLst>
          </p:cNvPr>
          <p:cNvPicPr>
            <a:picLocks noChangeAspect="1"/>
          </p:cNvPicPr>
          <p:nvPr/>
        </p:nvPicPr>
        <p:blipFill>
          <a:blip r:embed="rId2">
            <a:extLst>
              <a:ext uri="{837473B0-CC2E-450A-ABE3-18F120FF3D39}">
                <a1611:picAttrSrcUrl xmlns:a1611="http://schemas.microsoft.com/office/drawing/2016/11/main" r:id="rId3"/>
              </a:ext>
            </a:extLst>
          </a:blip>
          <a:srcRect l="12437" r="9655"/>
          <a:stretch>
            <a:fillRect/>
          </a:stretch>
        </p:blipFill>
        <p:spPr>
          <a:xfrm>
            <a:off x="20" y="3105151"/>
            <a:ext cx="4836298"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graphicFrame>
        <p:nvGraphicFramePr>
          <p:cNvPr id="17" name="Content Placeholder 2">
            <a:extLst>
              <a:ext uri="{FF2B5EF4-FFF2-40B4-BE49-F238E27FC236}">
                <a16:creationId xmlns:a16="http://schemas.microsoft.com/office/drawing/2014/main" id="{13C70983-8458-362E-8E2A-A317E7007582}"/>
              </a:ext>
            </a:extLst>
          </p:cNvPr>
          <p:cNvGraphicFramePr>
            <a:graphicFrameLocks noGrp="1"/>
          </p:cNvGraphicFramePr>
          <p:nvPr>
            <p:ph idx="1"/>
            <p:extLst>
              <p:ext uri="{D42A27DB-BD31-4B8C-83A1-F6EECF244321}">
                <p14:modId xmlns:p14="http://schemas.microsoft.com/office/powerpoint/2010/main" val="302371076"/>
              </p:ext>
            </p:extLst>
          </p:nvPr>
        </p:nvGraphicFramePr>
        <p:xfrm>
          <a:off x="5097753" y="670559"/>
          <a:ext cx="3416836" cy="544507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0661888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Breads on display">
            <a:extLst>
              <a:ext uri="{FF2B5EF4-FFF2-40B4-BE49-F238E27FC236}">
                <a16:creationId xmlns:a16="http://schemas.microsoft.com/office/drawing/2014/main" id="{14467A18-90F9-62B5-F957-2E49748B58B7}"/>
              </a:ext>
            </a:extLst>
          </p:cNvPr>
          <p:cNvPicPr>
            <a:picLocks noChangeAspect="1"/>
          </p:cNvPicPr>
          <p:nvPr/>
        </p:nvPicPr>
        <p:blipFill>
          <a:blip r:embed="rId2"/>
          <a:srcRect l="11236" r="18176" b="-1"/>
          <a:stretch>
            <a:fillRect/>
          </a:stretch>
        </p:blipFill>
        <p:spPr>
          <a:xfrm>
            <a:off x="4395480" y="10"/>
            <a:ext cx="4748518" cy="6857990"/>
          </a:xfrm>
          <a:prstGeom prst="rect">
            <a:avLst/>
          </a:prstGeom>
        </p:spPr>
      </p:pic>
      <p:sp>
        <p:nvSpPr>
          <p:cNvPr id="27" name="Rectangle 26">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542696"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1CD380D-83DF-0265-96DB-4E28D2CBB229}"/>
              </a:ext>
            </a:extLst>
          </p:cNvPr>
          <p:cNvSpPr>
            <a:spLocks noGrp="1"/>
          </p:cNvSpPr>
          <p:nvPr>
            <p:ph type="title"/>
          </p:nvPr>
        </p:nvSpPr>
        <p:spPr>
          <a:xfrm>
            <a:off x="628650" y="365125"/>
            <a:ext cx="2866641" cy="1899912"/>
          </a:xfrm>
        </p:spPr>
        <p:txBody>
          <a:bodyPr>
            <a:normAutofit/>
          </a:bodyPr>
          <a:lstStyle/>
          <a:p>
            <a:r>
              <a:rPr lang="en-GB" sz="3500"/>
              <a:t>Competitive analysis</a:t>
            </a:r>
          </a:p>
        </p:txBody>
      </p:sp>
      <p:sp>
        <p:nvSpPr>
          <p:cNvPr id="3" name="Content Placeholder 2">
            <a:extLst>
              <a:ext uri="{FF2B5EF4-FFF2-40B4-BE49-F238E27FC236}">
                <a16:creationId xmlns:a16="http://schemas.microsoft.com/office/drawing/2014/main" id="{36430985-4348-5F48-7A4A-EB9C8BB4B56D}"/>
              </a:ext>
            </a:extLst>
          </p:cNvPr>
          <p:cNvSpPr>
            <a:spLocks noGrp="1"/>
          </p:cNvSpPr>
          <p:nvPr>
            <p:ph idx="1"/>
          </p:nvPr>
        </p:nvSpPr>
        <p:spPr>
          <a:xfrm>
            <a:off x="331767" y="2186798"/>
            <a:ext cx="4172926" cy="3742762"/>
          </a:xfrm>
        </p:spPr>
        <p:txBody>
          <a:bodyPr vert="horz" lIns="91440" tIns="45720" rIns="91440" bIns="45720" rtlCol="0" anchor="t">
            <a:normAutofit/>
          </a:bodyPr>
          <a:lstStyle/>
          <a:p>
            <a:pPr marL="0" indent="0">
              <a:buNone/>
            </a:pPr>
            <a:r>
              <a:rPr lang="en-GB" sz="2400"/>
              <a:t>The  Federation of Bakers Limited in Nottingham is highly competitive such as Greggs and Bird’s Bakery; in present both maintain a high quality of products  and service. </a:t>
            </a:r>
            <a:endParaRPr lang="en-US" sz="2400">
              <a:ea typeface="Calibri"/>
              <a:cs typeface="Calibri"/>
            </a:endParaRPr>
          </a:p>
        </p:txBody>
      </p:sp>
    </p:spTree>
    <p:extLst>
      <p:ext uri="{BB962C8B-B14F-4D97-AF65-F5344CB8AC3E}">
        <p14:creationId xmlns:p14="http://schemas.microsoft.com/office/powerpoint/2010/main" val="30929827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D945B7-DDEF-0FB0-C4F6-48D82463FF9C}"/>
              </a:ext>
            </a:extLst>
          </p:cNvPr>
          <p:cNvSpPr>
            <a:spLocks noGrp="1"/>
          </p:cNvSpPr>
          <p:nvPr>
            <p:ph type="title"/>
          </p:nvPr>
        </p:nvSpPr>
        <p:spPr>
          <a:xfrm>
            <a:off x="6882292" y="239732"/>
            <a:ext cx="2260348" cy="2452687"/>
          </a:xfrm>
        </p:spPr>
        <p:txBody>
          <a:bodyPr anchor="ctr">
            <a:normAutofit/>
          </a:bodyPr>
          <a:lstStyle/>
          <a:p>
            <a:r>
              <a:rPr lang="en-GB" sz="3100"/>
              <a:t>Challenges </a:t>
            </a:r>
          </a:p>
        </p:txBody>
      </p:sp>
      <p:pic>
        <p:nvPicPr>
          <p:cNvPr id="5" name="Picture 4" descr="A person making dough on a counter&#10;&#10;AI-generated content may be incorrect.">
            <a:extLst>
              <a:ext uri="{FF2B5EF4-FFF2-40B4-BE49-F238E27FC236}">
                <a16:creationId xmlns:a16="http://schemas.microsoft.com/office/drawing/2014/main" id="{4BCDC57A-E264-55B3-9284-7A349E0830D6}"/>
              </a:ext>
            </a:extLst>
          </p:cNvPr>
          <p:cNvPicPr>
            <a:picLocks noChangeAspect="1"/>
          </p:cNvPicPr>
          <p:nvPr/>
        </p:nvPicPr>
        <p:blipFill>
          <a:blip r:embed="rId2">
            <a:extLst>
              <a:ext uri="{837473B0-CC2E-450A-ABE3-18F120FF3D39}">
                <a1611:picAttrSrcUrl xmlns:a1611="http://schemas.microsoft.com/office/drawing/2016/11/main" r:id="rId3"/>
              </a:ext>
            </a:extLst>
          </a:blip>
          <a:srcRect b="27858"/>
          <a:stretch>
            <a:fillRect/>
          </a:stretch>
        </p:blipFill>
        <p:spPr>
          <a:xfrm>
            <a:off x="20" y="10"/>
            <a:ext cx="6877773" cy="3106941"/>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5232BF54-0B09-3883-4595-C77ED0A54CEB}"/>
              </a:ext>
            </a:extLst>
          </p:cNvPr>
          <p:cNvSpPr>
            <a:spLocks noGrp="1"/>
          </p:cNvSpPr>
          <p:nvPr>
            <p:ph idx="1"/>
          </p:nvPr>
        </p:nvSpPr>
        <p:spPr>
          <a:xfrm>
            <a:off x="129883" y="3713266"/>
            <a:ext cx="8919358" cy="2492271"/>
          </a:xfrm>
        </p:spPr>
        <p:txBody>
          <a:bodyPr vert="horz" lIns="91440" tIns="45720" rIns="91440" bIns="45720" rtlCol="0" anchor="ctr">
            <a:noAutofit/>
          </a:bodyPr>
          <a:lstStyle/>
          <a:p>
            <a:pPr marL="0" indent="0">
              <a:lnSpc>
                <a:spcPct val="90000"/>
              </a:lnSpc>
              <a:buNone/>
            </a:pPr>
            <a:r>
              <a:rPr lang="en-GB" sz="2000"/>
              <a:t>Entry barriers are moderate: equipment costs, health regulations, local brand building are required, but they are manageable. The growing demand for artisan/local food (e.g., via Mintel, 2023) means new entrants may be attracted. Therefore, HOME SWEET BAKERY must quickly build brand loyalty, a distinct identity and strong supplier relationships to secure its position.</a:t>
            </a:r>
            <a:br>
              <a:rPr lang="en-GB" sz="2000"/>
            </a:br>
            <a:r>
              <a:rPr lang="en-GB" sz="2000"/>
              <a:t>Substitutes include supermarket bakery sections (e.g., Tesco, Sainsbury’s), pre-packaged bread, and coffee shops offering pastries. The key is differentiating via freshness, taste, local sourcing and in-store experience — which HOME SWEET BAKERY aims to deliver.</a:t>
            </a:r>
            <a:endParaRPr lang="en-US" sz="2000">
              <a:ea typeface="Calibri"/>
              <a:cs typeface="Calibri"/>
            </a:endParaRPr>
          </a:p>
        </p:txBody>
      </p:sp>
    </p:spTree>
    <p:extLst>
      <p:ext uri="{BB962C8B-B14F-4D97-AF65-F5344CB8AC3E}">
        <p14:creationId xmlns:p14="http://schemas.microsoft.com/office/powerpoint/2010/main" val="29720831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group of people at a bakery&#10;&#10;AI-generated content may be incorrect.">
            <a:extLst>
              <a:ext uri="{FF2B5EF4-FFF2-40B4-BE49-F238E27FC236}">
                <a16:creationId xmlns:a16="http://schemas.microsoft.com/office/drawing/2014/main" id="{D97B9E8A-D0C2-1712-7E39-4A31C4F68181}"/>
              </a:ext>
            </a:extLst>
          </p:cNvPr>
          <p:cNvPicPr>
            <a:picLocks noChangeAspect="1"/>
          </p:cNvPicPr>
          <p:nvPr/>
        </p:nvPicPr>
        <p:blipFill>
          <a:blip r:embed="rId2">
            <a:duotone>
              <a:prstClr val="black"/>
              <a:schemeClr val="tx2">
                <a:tint val="45000"/>
                <a:satMod val="400000"/>
              </a:schemeClr>
            </a:duotone>
            <a:alphaModFix amt="35000"/>
            <a:extLst>
              <a:ext uri="{837473B0-CC2E-450A-ABE3-18F120FF3D39}">
                <a1611:picAttrSrcUrl xmlns:a1611="http://schemas.microsoft.com/office/drawing/2016/11/main" r:id="rId3"/>
              </a:ext>
            </a:extLst>
          </a:blip>
          <a:srcRect l="21611"/>
          <a:stretch>
            <a:fillRect/>
          </a:stretch>
        </p:blipFill>
        <p:spPr>
          <a:xfrm>
            <a:off x="20" y="4899"/>
            <a:ext cx="9143980" cy="6853101"/>
          </a:xfrm>
          <a:prstGeom prst="rect">
            <a:avLst/>
          </a:prstGeom>
        </p:spPr>
      </p:pic>
      <p:sp>
        <p:nvSpPr>
          <p:cNvPr id="2" name="Title 1">
            <a:extLst>
              <a:ext uri="{FF2B5EF4-FFF2-40B4-BE49-F238E27FC236}">
                <a16:creationId xmlns:a16="http://schemas.microsoft.com/office/drawing/2014/main" id="{2BFAECEE-41C1-C2E3-1567-C2A63D699A65}"/>
              </a:ext>
            </a:extLst>
          </p:cNvPr>
          <p:cNvSpPr>
            <a:spLocks noGrp="1"/>
          </p:cNvSpPr>
          <p:nvPr>
            <p:ph type="title"/>
          </p:nvPr>
        </p:nvSpPr>
        <p:spPr>
          <a:xfrm>
            <a:off x="3719233" y="1093050"/>
            <a:ext cx="5035367" cy="994172"/>
          </a:xfrm>
        </p:spPr>
        <p:txBody>
          <a:bodyPr>
            <a:normAutofit/>
          </a:bodyPr>
          <a:lstStyle/>
          <a:p>
            <a:pPr>
              <a:lnSpc>
                <a:spcPct val="90000"/>
              </a:lnSpc>
            </a:pPr>
            <a:r>
              <a:rPr lang="en-GB" sz="3400" b="1">
                <a:solidFill>
                  <a:schemeClr val="bg1"/>
                </a:solidFill>
              </a:rPr>
              <a:t>4Ps Market segmentation</a:t>
            </a:r>
            <a:endParaRPr lang="en-GB" sz="3400" b="1">
              <a:solidFill>
                <a:schemeClr val="bg1"/>
              </a:solidFill>
              <a:ea typeface="Calibri"/>
              <a:cs typeface="Calibri"/>
            </a:endParaRPr>
          </a:p>
        </p:txBody>
      </p:sp>
      <p:sp>
        <p:nvSpPr>
          <p:cNvPr id="39" name="Freeform: Shape 33">
            <a:extLst>
              <a:ext uri="{FF2B5EF4-FFF2-40B4-BE49-F238E27FC236}">
                <a16:creationId xmlns:a16="http://schemas.microsoft.com/office/drawing/2014/main" id="{2EEE8F11-3582-44B7-9869-F2D26D7DD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2" y="-18673"/>
            <a:ext cx="3330605" cy="2859452"/>
          </a:xfrm>
          <a:custGeom>
            <a:avLst/>
            <a:gdLst>
              <a:gd name="connsiteX0" fmla="*/ 0 w 4133221"/>
              <a:gd name="connsiteY0" fmla="*/ 0 h 3548529"/>
              <a:gd name="connsiteX1" fmla="*/ 3798429 w 4133221"/>
              <a:gd name="connsiteY1" fmla="*/ 0 h 3548529"/>
              <a:gd name="connsiteX2" fmla="*/ 3850140 w 4133221"/>
              <a:gd name="connsiteY2" fmla="*/ 85119 h 3548529"/>
              <a:gd name="connsiteX3" fmla="*/ 4133221 w 4133221"/>
              <a:gd name="connsiteY3" fmla="*/ 1203093 h 3548529"/>
              <a:gd name="connsiteX4" fmla="*/ 1787785 w 4133221"/>
              <a:gd name="connsiteY4" fmla="*/ 3548529 h 3548529"/>
              <a:gd name="connsiteX5" fmla="*/ 129311 w 4133221"/>
              <a:gd name="connsiteY5" fmla="*/ 2861567 h 3548529"/>
              <a:gd name="connsiteX6" fmla="*/ 0 w 4133221"/>
              <a:gd name="connsiteY6" fmla="*/ 2719289 h 3548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33221" h="3548529">
                <a:moveTo>
                  <a:pt x="0" y="0"/>
                </a:moveTo>
                <a:lnTo>
                  <a:pt x="3798429" y="0"/>
                </a:lnTo>
                <a:lnTo>
                  <a:pt x="3850140" y="85119"/>
                </a:lnTo>
                <a:cubicBezTo>
                  <a:pt x="4030674" y="417451"/>
                  <a:pt x="4133221" y="798296"/>
                  <a:pt x="4133221" y="1203093"/>
                </a:cubicBezTo>
                <a:cubicBezTo>
                  <a:pt x="4133221" y="2498442"/>
                  <a:pt x="3083134" y="3548529"/>
                  <a:pt x="1787785" y="3548529"/>
                </a:cubicBezTo>
                <a:cubicBezTo>
                  <a:pt x="1140111" y="3548529"/>
                  <a:pt x="553752" y="3286007"/>
                  <a:pt x="129311" y="2861567"/>
                </a:cubicBezTo>
                <a:lnTo>
                  <a:pt x="0" y="2719289"/>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defTabSz="685800">
              <a:defRPr/>
            </a:pPr>
            <a:endParaRPr lang="en-US" sz="1350">
              <a:solidFill>
                <a:prstClr val="white"/>
              </a:solidFill>
              <a:latin typeface="Calibri" panose="020F0502020204030204"/>
            </a:endParaRPr>
          </a:p>
        </p:txBody>
      </p:sp>
      <p:sp>
        <p:nvSpPr>
          <p:cNvPr id="40" name="Freeform: Shape 35">
            <a:extLst>
              <a:ext uri="{FF2B5EF4-FFF2-40B4-BE49-F238E27FC236}">
                <a16:creationId xmlns:a16="http://schemas.microsoft.com/office/drawing/2014/main" id="{2141F1CC-6A53-4BCF-9127-AABB52E249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2" y="4317040"/>
            <a:ext cx="2811899" cy="2553376"/>
          </a:xfrm>
          <a:custGeom>
            <a:avLst/>
            <a:gdLst>
              <a:gd name="connsiteX0" fmla="*/ 1359768 w 3321156"/>
              <a:gd name="connsiteY0" fmla="*/ 0 h 3015812"/>
              <a:gd name="connsiteX1" fmla="*/ 3321156 w 3321156"/>
              <a:gd name="connsiteY1" fmla="*/ 1961388 h 3015812"/>
              <a:gd name="connsiteX2" fmla="*/ 3084427 w 3321156"/>
              <a:gd name="connsiteY2" fmla="*/ 2896302 h 3015812"/>
              <a:gd name="connsiteX3" fmla="*/ 3011823 w 3321156"/>
              <a:gd name="connsiteY3" fmla="*/ 3015812 h 3015812"/>
              <a:gd name="connsiteX4" fmla="*/ 0 w 3321156"/>
              <a:gd name="connsiteY4" fmla="*/ 3015812 h 3015812"/>
              <a:gd name="connsiteX5" fmla="*/ 0 w 3321156"/>
              <a:gd name="connsiteY5" fmla="*/ 549808 h 3015812"/>
              <a:gd name="connsiteX6" fmla="*/ 112143 w 3321156"/>
              <a:gd name="connsiteY6" fmla="*/ 447886 h 3015812"/>
              <a:gd name="connsiteX7" fmla="*/ 1359768 w 3321156"/>
              <a:gd name="connsiteY7" fmla="*/ 0 h 3015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21156" h="3015812">
                <a:moveTo>
                  <a:pt x="1359768" y="0"/>
                </a:moveTo>
                <a:cubicBezTo>
                  <a:pt x="2443013" y="0"/>
                  <a:pt x="3321156" y="878143"/>
                  <a:pt x="3321156" y="1961388"/>
                </a:cubicBezTo>
                <a:cubicBezTo>
                  <a:pt x="3321156" y="2299902"/>
                  <a:pt x="3235400" y="2618387"/>
                  <a:pt x="3084427" y="2896302"/>
                </a:cubicBezTo>
                <a:lnTo>
                  <a:pt x="3011823" y="3015812"/>
                </a:lnTo>
                <a:lnTo>
                  <a:pt x="0" y="3015812"/>
                </a:lnTo>
                <a:lnTo>
                  <a:pt x="0" y="549808"/>
                </a:lnTo>
                <a:lnTo>
                  <a:pt x="112143" y="447886"/>
                </a:lnTo>
                <a:cubicBezTo>
                  <a:pt x="451187" y="168082"/>
                  <a:pt x="885848" y="0"/>
                  <a:pt x="1359768"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defTabSz="685800">
              <a:defRPr/>
            </a:pPr>
            <a:endParaRPr lang="en-US" sz="1350">
              <a:solidFill>
                <a:prstClr val="white"/>
              </a:solidFill>
              <a:latin typeface="Calibri" panose="020F0502020204030204"/>
            </a:endParaRPr>
          </a:p>
        </p:txBody>
      </p:sp>
      <p:sp>
        <p:nvSpPr>
          <p:cNvPr id="38" name="Oval 37">
            <a:extLst>
              <a:ext uri="{FF2B5EF4-FFF2-40B4-BE49-F238E27FC236}">
                <a16:creationId xmlns:a16="http://schemas.microsoft.com/office/drawing/2014/main" id="{561B2B49-7142-4CA8-A929-4671548E6A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45955" y="2696725"/>
            <a:ext cx="2372868" cy="2372868"/>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defRPr/>
            </a:pPr>
            <a:endParaRPr lang="en-US" sz="1350">
              <a:solidFill>
                <a:prstClr val="white"/>
              </a:solidFill>
              <a:latin typeface="Calibri" panose="020F0502020204030204"/>
            </a:endParaRPr>
          </a:p>
        </p:txBody>
      </p:sp>
      <p:pic>
        <p:nvPicPr>
          <p:cNvPr id="13" name="Picture 12" descr="A group of people with different colors&#10;&#10;AI-generated content may be incorrect.">
            <a:extLst>
              <a:ext uri="{FF2B5EF4-FFF2-40B4-BE49-F238E27FC236}">
                <a16:creationId xmlns:a16="http://schemas.microsoft.com/office/drawing/2014/main" id="{E10ACE0B-4769-5B32-E18D-87EE53461203}"/>
              </a:ext>
            </a:extLst>
          </p:cNvPr>
          <p:cNvPicPr>
            <a:picLocks noChangeAspect="1"/>
          </p:cNvPicPr>
          <p:nvPr/>
        </p:nvPicPr>
        <p:blipFill>
          <a:blip r:embed="rId4">
            <a:extLst>
              <a:ext uri="{837473B0-CC2E-450A-ABE3-18F120FF3D39}">
                <a1611:picAttrSrcUrl xmlns:a1611="http://schemas.microsoft.com/office/drawing/2016/11/main" r:id="rId5"/>
              </a:ext>
            </a:extLst>
          </a:blip>
          <a:srcRect l="10769" r="7721" b="2"/>
          <a:stretch>
            <a:fillRect/>
          </a:stretch>
        </p:blipFill>
        <p:spPr>
          <a:xfrm>
            <a:off x="-772" y="-18674"/>
            <a:ext cx="3197446" cy="2726292"/>
          </a:xfrm>
          <a:custGeom>
            <a:avLst/>
            <a:gdLst/>
            <a:ahLst/>
            <a:cxnLst/>
            <a:rect l="l" t="t" r="r" b="b"/>
            <a:pathLst>
              <a:path w="3967973" h="3383280">
                <a:moveTo>
                  <a:pt x="0" y="0"/>
                </a:moveTo>
                <a:lnTo>
                  <a:pt x="3605273" y="0"/>
                </a:lnTo>
                <a:lnTo>
                  <a:pt x="3704836" y="163887"/>
                </a:lnTo>
                <a:cubicBezTo>
                  <a:pt x="3872651" y="472804"/>
                  <a:pt x="3967973" y="826817"/>
                  <a:pt x="3967973" y="1203093"/>
                </a:cubicBezTo>
                <a:cubicBezTo>
                  <a:pt x="3967973" y="2407177"/>
                  <a:pt x="2991870" y="3383280"/>
                  <a:pt x="1787786" y="3383280"/>
                </a:cubicBezTo>
                <a:cubicBezTo>
                  <a:pt x="1110489" y="3383280"/>
                  <a:pt x="505326" y="3074435"/>
                  <a:pt x="105448" y="2589894"/>
                </a:cubicBezTo>
                <a:lnTo>
                  <a:pt x="0" y="2448881"/>
                </a:lnTo>
                <a:close/>
              </a:path>
            </a:pathLst>
          </a:custGeom>
        </p:spPr>
      </p:pic>
      <p:pic>
        <p:nvPicPr>
          <p:cNvPr id="26" name="Picture 25" descr="Hands holding the earth in their hands">
            <a:extLst>
              <a:ext uri="{FF2B5EF4-FFF2-40B4-BE49-F238E27FC236}">
                <a16:creationId xmlns:a16="http://schemas.microsoft.com/office/drawing/2014/main" id="{915C050C-AA33-2923-3DA7-59DB7D6D5CF4}"/>
              </a:ext>
            </a:extLst>
          </p:cNvPr>
          <p:cNvPicPr>
            <a:picLocks noChangeAspect="1"/>
          </p:cNvPicPr>
          <p:nvPr/>
        </p:nvPicPr>
        <p:blipFill>
          <a:blip r:embed="rId6">
            <a:extLst>
              <a:ext uri="{837473B0-CC2E-450A-ABE3-18F120FF3D39}">
                <a1611:picAttrSrcUrl xmlns:a1611="http://schemas.microsoft.com/office/drawing/2016/11/main" r:id="rId7"/>
              </a:ext>
            </a:extLst>
          </a:blip>
          <a:srcRect l="1598" r="5904" b="2"/>
          <a:stretch>
            <a:fillRect/>
          </a:stretch>
        </p:blipFill>
        <p:spPr>
          <a:xfrm>
            <a:off x="2369399" y="2820169"/>
            <a:ext cx="2125980" cy="2125980"/>
          </a:xfrm>
          <a:custGeom>
            <a:avLst/>
            <a:gdLst/>
            <a:ahLst/>
            <a:cxnLst/>
            <a:rect l="l" t="t" r="r" b="b"/>
            <a:pathLst>
              <a:path w="2880360" h="2880360">
                <a:moveTo>
                  <a:pt x="1440180" y="0"/>
                </a:moveTo>
                <a:cubicBezTo>
                  <a:pt x="2235569" y="0"/>
                  <a:pt x="2880360" y="644791"/>
                  <a:pt x="2880360" y="1440180"/>
                </a:cubicBezTo>
                <a:cubicBezTo>
                  <a:pt x="2880360" y="2235569"/>
                  <a:pt x="2235569" y="2880360"/>
                  <a:pt x="1440180" y="2880360"/>
                </a:cubicBezTo>
                <a:cubicBezTo>
                  <a:pt x="644791" y="2880360"/>
                  <a:pt x="0" y="2235569"/>
                  <a:pt x="0" y="1440180"/>
                </a:cubicBezTo>
                <a:cubicBezTo>
                  <a:pt x="0" y="644791"/>
                  <a:pt x="644791" y="0"/>
                  <a:pt x="1440180" y="0"/>
                </a:cubicBezTo>
                <a:close/>
              </a:path>
            </a:pathLst>
          </a:custGeom>
        </p:spPr>
      </p:pic>
      <p:pic>
        <p:nvPicPr>
          <p:cNvPr id="29" name="Picture 28" descr="A group of credit cards&#10;&#10;AI-generated content may be incorrect.">
            <a:extLst>
              <a:ext uri="{FF2B5EF4-FFF2-40B4-BE49-F238E27FC236}">
                <a16:creationId xmlns:a16="http://schemas.microsoft.com/office/drawing/2014/main" id="{F90B8F79-687A-2F10-D7A6-FD247555F61C}"/>
              </a:ext>
            </a:extLst>
          </p:cNvPr>
          <p:cNvPicPr>
            <a:picLocks noChangeAspect="1"/>
          </p:cNvPicPr>
          <p:nvPr/>
        </p:nvPicPr>
        <p:blipFill>
          <a:blip r:embed="rId8">
            <a:extLst>
              <a:ext uri="{837473B0-CC2E-450A-ABE3-18F120FF3D39}">
                <a1611:picAttrSrcUrl xmlns:a1611="http://schemas.microsoft.com/office/drawing/2016/11/main" r:id="rId9"/>
              </a:ext>
            </a:extLst>
          </a:blip>
          <a:srcRect r="2323" b="-7"/>
          <a:stretch>
            <a:fillRect/>
          </a:stretch>
        </p:blipFill>
        <p:spPr>
          <a:xfrm>
            <a:off x="-1" y="4456800"/>
            <a:ext cx="2671281" cy="2413623"/>
          </a:xfrm>
          <a:custGeom>
            <a:avLst/>
            <a:gdLst/>
            <a:ahLst/>
            <a:cxnLst/>
            <a:rect l="l" t="t" r="r" b="b"/>
            <a:pathLst>
              <a:path w="3155071" h="2850749">
                <a:moveTo>
                  <a:pt x="1358746" y="0"/>
                </a:moveTo>
                <a:cubicBezTo>
                  <a:pt x="2350829" y="0"/>
                  <a:pt x="3155071" y="804242"/>
                  <a:pt x="3155071" y="1796325"/>
                </a:cubicBezTo>
                <a:cubicBezTo>
                  <a:pt x="3155071" y="2168356"/>
                  <a:pt x="3041975" y="2513972"/>
                  <a:pt x="2848287" y="2800668"/>
                </a:cubicBezTo>
                <a:lnTo>
                  <a:pt x="2810837" y="2850749"/>
                </a:lnTo>
                <a:lnTo>
                  <a:pt x="0" y="2850749"/>
                </a:lnTo>
                <a:lnTo>
                  <a:pt x="0" y="623564"/>
                </a:lnTo>
                <a:lnTo>
                  <a:pt x="88552" y="526132"/>
                </a:lnTo>
                <a:cubicBezTo>
                  <a:pt x="413623" y="201061"/>
                  <a:pt x="862705" y="0"/>
                  <a:pt x="1358746" y="0"/>
                </a:cubicBezTo>
                <a:close/>
              </a:path>
            </a:pathLst>
          </a:custGeom>
        </p:spPr>
      </p:pic>
      <p:graphicFrame>
        <p:nvGraphicFramePr>
          <p:cNvPr id="5" name="Content Placeholder 2">
            <a:extLst>
              <a:ext uri="{FF2B5EF4-FFF2-40B4-BE49-F238E27FC236}">
                <a16:creationId xmlns:a16="http://schemas.microsoft.com/office/drawing/2014/main" id="{4FE4CBF2-7D46-0730-0B88-58618AB953F7}"/>
              </a:ext>
            </a:extLst>
          </p:cNvPr>
          <p:cNvGraphicFramePr>
            <a:graphicFrameLocks noGrp="1"/>
          </p:cNvGraphicFramePr>
          <p:nvPr>
            <p:ph idx="1"/>
            <p:extLst>
              <p:ext uri="{D42A27DB-BD31-4B8C-83A1-F6EECF244321}">
                <p14:modId xmlns:p14="http://schemas.microsoft.com/office/powerpoint/2010/main" val="2277273879"/>
              </p:ext>
            </p:extLst>
          </p:nvPr>
        </p:nvGraphicFramePr>
        <p:xfrm>
          <a:off x="4565588" y="1966475"/>
          <a:ext cx="4357246" cy="4392760"/>
        </p:xfrm>
        <a:graphic>
          <a:graphicData uri="http://schemas.openxmlformats.org/drawingml/2006/diagram">
            <dgm:relIds xmlns:dgm="http://schemas.openxmlformats.org/drawingml/2006/diagram" xmlns:r="http://schemas.openxmlformats.org/officeDocument/2006/relationships" r:dm="rId10" r:lo="rId11" r:qs="rId12" r:cs="rId13"/>
          </a:graphicData>
        </a:graphic>
      </p:graphicFrame>
    </p:spTree>
    <p:extLst>
      <p:ext uri="{BB962C8B-B14F-4D97-AF65-F5344CB8AC3E}">
        <p14:creationId xmlns:p14="http://schemas.microsoft.com/office/powerpoint/2010/main" val="4078584833"/>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9F79630B-0F0B-446E-A637-38FA8F61D1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B3437C99-FC8E-4311-B48A-F0C4C329B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71" y="-1"/>
            <a:ext cx="9144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989C468-EF1B-CED4-7FB5-FE552B1278ED}"/>
              </a:ext>
            </a:extLst>
          </p:cNvPr>
          <p:cNvSpPr>
            <a:spLocks noGrp="1"/>
          </p:cNvSpPr>
          <p:nvPr>
            <p:ph type="title"/>
          </p:nvPr>
        </p:nvSpPr>
        <p:spPr>
          <a:xfrm>
            <a:off x="852776" y="609600"/>
            <a:ext cx="2696758" cy="1330839"/>
          </a:xfrm>
        </p:spPr>
        <p:txBody>
          <a:bodyPr>
            <a:normAutofit/>
          </a:bodyPr>
          <a:lstStyle/>
          <a:p>
            <a:pPr>
              <a:lnSpc>
                <a:spcPct val="90000"/>
              </a:lnSpc>
            </a:pPr>
            <a:r>
              <a:rPr lang="en-GB" sz="3400"/>
              <a:t>Digital Market Strategy </a:t>
            </a:r>
          </a:p>
        </p:txBody>
      </p:sp>
      <p:pic>
        <p:nvPicPr>
          <p:cNvPr id="6" name="Picture 5" descr="A group of people holding a megaphone&#10;&#10;AI-generated content may be incorrect.">
            <a:extLst>
              <a:ext uri="{FF2B5EF4-FFF2-40B4-BE49-F238E27FC236}">
                <a16:creationId xmlns:a16="http://schemas.microsoft.com/office/drawing/2014/main" id="{1F937CF8-333A-CC10-DBD4-298F5F846536}"/>
              </a:ext>
            </a:extLst>
          </p:cNvPr>
          <p:cNvPicPr>
            <a:picLocks noChangeAspect="1"/>
          </p:cNvPicPr>
          <p:nvPr/>
        </p:nvPicPr>
        <p:blipFill>
          <a:blip r:embed="rId2">
            <a:extLst>
              <a:ext uri="{837473B0-CC2E-450A-ABE3-18F120FF3D39}">
                <a1611:picAttrSrcUrl xmlns:a1611="http://schemas.microsoft.com/office/drawing/2016/11/main" r:id="rId3"/>
              </a:ext>
            </a:extLst>
          </a:blip>
          <a:srcRect l="29027" r="12944" b="-1"/>
          <a:stretch>
            <a:fillRect/>
          </a:stretch>
        </p:blipFill>
        <p:spPr>
          <a:xfrm>
            <a:off x="3552803" y="1"/>
            <a:ext cx="5571404" cy="6857999"/>
          </a:xfrm>
          <a:custGeom>
            <a:avLst/>
            <a:gdLst/>
            <a:ahLst/>
            <a:cxnLst/>
            <a:rect l="l" t="t" r="r" b="b"/>
            <a:pathLst>
              <a:path w="7243812" h="6857999">
                <a:moveTo>
                  <a:pt x="609803" y="0"/>
                </a:moveTo>
                <a:lnTo>
                  <a:pt x="1222601" y="0"/>
                </a:lnTo>
                <a:lnTo>
                  <a:pt x="1223032" y="1645"/>
                </a:lnTo>
                <a:lnTo>
                  <a:pt x="1343371" y="1645"/>
                </a:lnTo>
                <a:lnTo>
                  <a:pt x="1343665" y="0"/>
                </a:lnTo>
                <a:lnTo>
                  <a:pt x="1884172" y="0"/>
                </a:lnTo>
                <a:lnTo>
                  <a:pt x="1884280" y="1645"/>
                </a:lnTo>
                <a:lnTo>
                  <a:pt x="7243812" y="1645"/>
                </a:lnTo>
                <a:lnTo>
                  <a:pt x="7243812" y="6857999"/>
                </a:lnTo>
                <a:lnTo>
                  <a:pt x="133676" y="6857999"/>
                </a:lnTo>
                <a:lnTo>
                  <a:pt x="114609" y="6843646"/>
                </a:lnTo>
                <a:cubicBezTo>
                  <a:pt x="106811" y="6836369"/>
                  <a:pt x="103243" y="6828354"/>
                  <a:pt x="111459" y="6817746"/>
                </a:cubicBezTo>
                <a:cubicBezTo>
                  <a:pt x="93943" y="6769544"/>
                  <a:pt x="97901" y="6796071"/>
                  <a:pt x="113412" y="6759582"/>
                </a:cubicBezTo>
                <a:cubicBezTo>
                  <a:pt x="110188" y="6732087"/>
                  <a:pt x="99653" y="6727133"/>
                  <a:pt x="100729" y="6705297"/>
                </a:cubicBezTo>
                <a:cubicBezTo>
                  <a:pt x="94563" y="6675394"/>
                  <a:pt x="99792" y="6669536"/>
                  <a:pt x="87662" y="6640957"/>
                </a:cubicBezTo>
                <a:cubicBezTo>
                  <a:pt x="74199" y="6591883"/>
                  <a:pt x="82185" y="6576319"/>
                  <a:pt x="83084" y="6541313"/>
                </a:cubicBezTo>
                <a:cubicBezTo>
                  <a:pt x="82225" y="6490855"/>
                  <a:pt x="67640" y="6422980"/>
                  <a:pt x="59444" y="6370251"/>
                </a:cubicBezTo>
                <a:cubicBezTo>
                  <a:pt x="51248" y="6317522"/>
                  <a:pt x="30729" y="6270972"/>
                  <a:pt x="33908" y="6224938"/>
                </a:cubicBezTo>
                <a:lnTo>
                  <a:pt x="30063" y="6089693"/>
                </a:lnTo>
                <a:cubicBezTo>
                  <a:pt x="25730" y="6032039"/>
                  <a:pt x="3474" y="5997051"/>
                  <a:pt x="29101" y="5973994"/>
                </a:cubicBezTo>
                <a:cubicBezTo>
                  <a:pt x="17018" y="5940131"/>
                  <a:pt x="41135" y="5955713"/>
                  <a:pt x="33855" y="5939847"/>
                </a:cubicBezTo>
                <a:lnTo>
                  <a:pt x="12982" y="5906467"/>
                </a:lnTo>
                <a:lnTo>
                  <a:pt x="8416" y="5862699"/>
                </a:lnTo>
                <a:cubicBezTo>
                  <a:pt x="7895" y="5838948"/>
                  <a:pt x="8409" y="5853058"/>
                  <a:pt x="12052" y="5823324"/>
                </a:cubicBezTo>
                <a:cubicBezTo>
                  <a:pt x="11631" y="5805291"/>
                  <a:pt x="11213" y="5787258"/>
                  <a:pt x="10793" y="5769225"/>
                </a:cubicBezTo>
                <a:cubicBezTo>
                  <a:pt x="17866" y="5738356"/>
                  <a:pt x="19121" y="5696311"/>
                  <a:pt x="25986" y="5667896"/>
                </a:cubicBezTo>
                <a:cubicBezTo>
                  <a:pt x="16329" y="5647975"/>
                  <a:pt x="42195" y="5619318"/>
                  <a:pt x="43687" y="5594585"/>
                </a:cubicBezTo>
                <a:cubicBezTo>
                  <a:pt x="32512" y="5517959"/>
                  <a:pt x="44052" y="5536542"/>
                  <a:pt x="40019" y="5464225"/>
                </a:cubicBezTo>
                <a:cubicBezTo>
                  <a:pt x="32676" y="5400671"/>
                  <a:pt x="26469" y="5311951"/>
                  <a:pt x="22904" y="5269726"/>
                </a:cubicBezTo>
                <a:cubicBezTo>
                  <a:pt x="19341" y="5227501"/>
                  <a:pt x="14742" y="5212581"/>
                  <a:pt x="18628" y="5210876"/>
                </a:cubicBezTo>
                <a:cubicBezTo>
                  <a:pt x="-20300" y="5161742"/>
                  <a:pt x="15511" y="5141336"/>
                  <a:pt x="5392" y="5111369"/>
                </a:cubicBezTo>
                <a:cubicBezTo>
                  <a:pt x="10662" y="5053859"/>
                  <a:pt x="15546" y="5034036"/>
                  <a:pt x="13324" y="5009272"/>
                </a:cubicBezTo>
                <a:cubicBezTo>
                  <a:pt x="25126" y="4982633"/>
                  <a:pt x="74251" y="4956261"/>
                  <a:pt x="48699" y="4925805"/>
                </a:cubicBezTo>
                <a:cubicBezTo>
                  <a:pt x="76704" y="4931200"/>
                  <a:pt x="39437" y="4888353"/>
                  <a:pt x="62925" y="4877992"/>
                </a:cubicBezTo>
                <a:cubicBezTo>
                  <a:pt x="82480" y="4871554"/>
                  <a:pt x="75731" y="4857054"/>
                  <a:pt x="79496" y="4844323"/>
                </a:cubicBezTo>
                <a:cubicBezTo>
                  <a:pt x="97657" y="4832308"/>
                  <a:pt x="110974" y="4752352"/>
                  <a:pt x="101400" y="4733115"/>
                </a:cubicBezTo>
                <a:cubicBezTo>
                  <a:pt x="108185" y="4679357"/>
                  <a:pt x="119720" y="4662889"/>
                  <a:pt x="111223" y="4625153"/>
                </a:cubicBezTo>
                <a:cubicBezTo>
                  <a:pt x="106592" y="4588197"/>
                  <a:pt x="114401" y="4567830"/>
                  <a:pt x="126359" y="4539168"/>
                </a:cubicBezTo>
                <a:cubicBezTo>
                  <a:pt x="126535" y="4522289"/>
                  <a:pt x="126710" y="4505410"/>
                  <a:pt x="126886" y="4488531"/>
                </a:cubicBezTo>
                <a:cubicBezTo>
                  <a:pt x="126165" y="4473140"/>
                  <a:pt x="132917" y="4437329"/>
                  <a:pt x="135099" y="4411258"/>
                </a:cubicBezTo>
                <a:cubicBezTo>
                  <a:pt x="107667" y="4345686"/>
                  <a:pt x="146840" y="4280033"/>
                  <a:pt x="132327" y="4219510"/>
                </a:cubicBezTo>
                <a:cubicBezTo>
                  <a:pt x="138549" y="4158987"/>
                  <a:pt x="124091" y="4192084"/>
                  <a:pt x="172424" y="4048117"/>
                </a:cubicBezTo>
                <a:cubicBezTo>
                  <a:pt x="167703" y="4015047"/>
                  <a:pt x="203806" y="3905047"/>
                  <a:pt x="177666" y="3878222"/>
                </a:cubicBezTo>
                <a:cubicBezTo>
                  <a:pt x="167714" y="3821305"/>
                  <a:pt x="183914" y="3845122"/>
                  <a:pt x="156982" y="3778166"/>
                </a:cubicBezTo>
                <a:cubicBezTo>
                  <a:pt x="160365" y="3760234"/>
                  <a:pt x="142791" y="3724716"/>
                  <a:pt x="142115" y="3707357"/>
                </a:cubicBezTo>
                <a:cubicBezTo>
                  <a:pt x="139253" y="3688591"/>
                  <a:pt x="140202" y="3672776"/>
                  <a:pt x="139805" y="3665569"/>
                </a:cubicBezTo>
                <a:cubicBezTo>
                  <a:pt x="139778" y="3665084"/>
                  <a:pt x="139750" y="3664599"/>
                  <a:pt x="139723" y="3664114"/>
                </a:cubicBezTo>
                <a:lnTo>
                  <a:pt x="134134" y="3653088"/>
                </a:lnTo>
                <a:lnTo>
                  <a:pt x="126568" y="3641228"/>
                </a:lnTo>
                <a:cubicBezTo>
                  <a:pt x="126560" y="3629488"/>
                  <a:pt x="126549" y="3617747"/>
                  <a:pt x="126540" y="3606007"/>
                </a:cubicBezTo>
                <a:lnTo>
                  <a:pt x="134645" y="3597336"/>
                </a:lnTo>
                <a:lnTo>
                  <a:pt x="131649" y="3586412"/>
                </a:lnTo>
                <a:lnTo>
                  <a:pt x="134221" y="3569719"/>
                </a:lnTo>
                <a:lnTo>
                  <a:pt x="133795" y="3568021"/>
                </a:lnTo>
                <a:lnTo>
                  <a:pt x="130189" y="3553678"/>
                </a:lnTo>
                <a:lnTo>
                  <a:pt x="129827" y="3552249"/>
                </a:lnTo>
                <a:lnTo>
                  <a:pt x="122183" y="3542019"/>
                </a:lnTo>
                <a:lnTo>
                  <a:pt x="112426" y="3531201"/>
                </a:lnTo>
                <a:lnTo>
                  <a:pt x="105626" y="3496391"/>
                </a:lnTo>
                <a:lnTo>
                  <a:pt x="111971" y="3486850"/>
                </a:lnTo>
                <a:lnTo>
                  <a:pt x="106910" y="3476412"/>
                </a:lnTo>
                <a:cubicBezTo>
                  <a:pt x="105781" y="3466028"/>
                  <a:pt x="105824" y="3433967"/>
                  <a:pt x="105209" y="3424545"/>
                </a:cubicBezTo>
                <a:lnTo>
                  <a:pt x="103215" y="3419880"/>
                </a:lnTo>
                <a:lnTo>
                  <a:pt x="104953" y="3415218"/>
                </a:lnTo>
                <a:lnTo>
                  <a:pt x="101255" y="3409825"/>
                </a:lnTo>
                <a:lnTo>
                  <a:pt x="103044" y="3407057"/>
                </a:lnTo>
                <a:lnTo>
                  <a:pt x="89764" y="3378959"/>
                </a:lnTo>
                <a:lnTo>
                  <a:pt x="83991" y="3362948"/>
                </a:lnTo>
                <a:lnTo>
                  <a:pt x="66858" y="3332072"/>
                </a:lnTo>
                <a:lnTo>
                  <a:pt x="69057" y="3325671"/>
                </a:lnTo>
                <a:lnTo>
                  <a:pt x="51631" y="3278130"/>
                </a:lnTo>
                <a:lnTo>
                  <a:pt x="53959" y="3277179"/>
                </a:lnTo>
                <a:lnTo>
                  <a:pt x="60205" y="3262610"/>
                </a:lnTo>
                <a:lnTo>
                  <a:pt x="58998" y="3258677"/>
                </a:lnTo>
                <a:cubicBezTo>
                  <a:pt x="46010" y="3210316"/>
                  <a:pt x="80872" y="3236545"/>
                  <a:pt x="45170" y="3180546"/>
                </a:cubicBezTo>
                <a:cubicBezTo>
                  <a:pt x="53643" y="3171780"/>
                  <a:pt x="52550" y="3163902"/>
                  <a:pt x="45228" y="3151828"/>
                </a:cubicBezTo>
                <a:cubicBezTo>
                  <a:pt x="39651" y="3128169"/>
                  <a:pt x="64667" y="3124610"/>
                  <a:pt x="45020" y="3103777"/>
                </a:cubicBezTo>
                <a:cubicBezTo>
                  <a:pt x="59127" y="3105196"/>
                  <a:pt x="41123" y="3057428"/>
                  <a:pt x="57092" y="3065434"/>
                </a:cubicBezTo>
                <a:cubicBezTo>
                  <a:pt x="55435" y="3051512"/>
                  <a:pt x="40803" y="3032637"/>
                  <a:pt x="35088" y="3020247"/>
                </a:cubicBezTo>
                <a:cubicBezTo>
                  <a:pt x="32503" y="3002537"/>
                  <a:pt x="18197" y="3001119"/>
                  <a:pt x="22803" y="2991092"/>
                </a:cubicBezTo>
                <a:cubicBezTo>
                  <a:pt x="24338" y="2987749"/>
                  <a:pt x="27975" y="2983455"/>
                  <a:pt x="34850" y="2977278"/>
                </a:cubicBezTo>
                <a:cubicBezTo>
                  <a:pt x="22587" y="2954448"/>
                  <a:pt x="35600" y="2946689"/>
                  <a:pt x="36223" y="2911749"/>
                </a:cubicBezTo>
                <a:cubicBezTo>
                  <a:pt x="35158" y="2886513"/>
                  <a:pt x="29761" y="2843788"/>
                  <a:pt x="28462" y="2825860"/>
                </a:cubicBezTo>
                <a:cubicBezTo>
                  <a:pt x="28449" y="2818634"/>
                  <a:pt x="28437" y="2811409"/>
                  <a:pt x="28424" y="2804183"/>
                </a:cubicBezTo>
                <a:lnTo>
                  <a:pt x="21292" y="2790136"/>
                </a:lnTo>
                <a:lnTo>
                  <a:pt x="16179" y="2760208"/>
                </a:lnTo>
                <a:lnTo>
                  <a:pt x="22858" y="2751112"/>
                </a:lnTo>
                <a:lnTo>
                  <a:pt x="18505" y="2740278"/>
                </a:lnTo>
                <a:lnTo>
                  <a:pt x="22482" y="2726489"/>
                </a:lnTo>
                <a:lnTo>
                  <a:pt x="18175" y="2725052"/>
                </a:lnTo>
                <a:lnTo>
                  <a:pt x="10521" y="2715895"/>
                </a:lnTo>
                <a:lnTo>
                  <a:pt x="25499" y="2665666"/>
                </a:lnTo>
                <a:lnTo>
                  <a:pt x="30658" y="2635351"/>
                </a:lnTo>
                <a:cubicBezTo>
                  <a:pt x="30723" y="2625597"/>
                  <a:pt x="30791" y="2615842"/>
                  <a:pt x="30857" y="2606088"/>
                </a:cubicBezTo>
                <a:lnTo>
                  <a:pt x="37532" y="2596456"/>
                </a:lnTo>
                <a:cubicBezTo>
                  <a:pt x="41239" y="2582253"/>
                  <a:pt x="34640" y="2564757"/>
                  <a:pt x="36511" y="2549900"/>
                </a:cubicBezTo>
                <a:lnTo>
                  <a:pt x="53712" y="2496499"/>
                </a:lnTo>
                <a:cubicBezTo>
                  <a:pt x="53527" y="2492743"/>
                  <a:pt x="64725" y="2449625"/>
                  <a:pt x="64540" y="2445869"/>
                </a:cubicBezTo>
                <a:cubicBezTo>
                  <a:pt x="61940" y="2441580"/>
                  <a:pt x="65575" y="2413465"/>
                  <a:pt x="64348" y="2408995"/>
                </a:cubicBezTo>
                <a:cubicBezTo>
                  <a:pt x="100333" y="2407546"/>
                  <a:pt x="71752" y="2329020"/>
                  <a:pt x="101725" y="2335735"/>
                </a:cubicBezTo>
                <a:cubicBezTo>
                  <a:pt x="120512" y="2299003"/>
                  <a:pt x="138791" y="2291744"/>
                  <a:pt x="147278" y="2260088"/>
                </a:cubicBezTo>
                <a:cubicBezTo>
                  <a:pt x="152668" y="2224200"/>
                  <a:pt x="143589" y="2220953"/>
                  <a:pt x="152643" y="2193455"/>
                </a:cubicBezTo>
                <a:cubicBezTo>
                  <a:pt x="152701" y="2159228"/>
                  <a:pt x="131577" y="2138038"/>
                  <a:pt x="161815" y="2107942"/>
                </a:cubicBezTo>
                <a:lnTo>
                  <a:pt x="168884" y="2024270"/>
                </a:lnTo>
                <a:lnTo>
                  <a:pt x="210800" y="1969445"/>
                </a:lnTo>
                <a:lnTo>
                  <a:pt x="215063" y="1961162"/>
                </a:lnTo>
                <a:lnTo>
                  <a:pt x="226767" y="1945112"/>
                </a:lnTo>
                <a:lnTo>
                  <a:pt x="225906" y="1942021"/>
                </a:lnTo>
                <a:lnTo>
                  <a:pt x="220555" y="1935584"/>
                </a:lnTo>
                <a:cubicBezTo>
                  <a:pt x="220179" y="1930292"/>
                  <a:pt x="223282" y="1914884"/>
                  <a:pt x="223648" y="1910265"/>
                </a:cubicBezTo>
                <a:cubicBezTo>
                  <a:pt x="221934" y="1909994"/>
                  <a:pt x="221895" y="1909162"/>
                  <a:pt x="222758" y="1907867"/>
                </a:cubicBezTo>
                <a:lnTo>
                  <a:pt x="229387" y="1899379"/>
                </a:lnTo>
                <a:lnTo>
                  <a:pt x="231548" y="1895114"/>
                </a:lnTo>
                <a:lnTo>
                  <a:pt x="216553" y="1892417"/>
                </a:lnTo>
                <a:cubicBezTo>
                  <a:pt x="209075" y="1884999"/>
                  <a:pt x="222114" y="1866643"/>
                  <a:pt x="209739" y="1861483"/>
                </a:cubicBezTo>
                <a:cubicBezTo>
                  <a:pt x="214584" y="1853278"/>
                  <a:pt x="219066" y="1844665"/>
                  <a:pt x="222950" y="1835810"/>
                </a:cubicBezTo>
                <a:lnTo>
                  <a:pt x="224812" y="1830569"/>
                </a:lnTo>
                <a:lnTo>
                  <a:pt x="224522" y="1830429"/>
                </a:lnTo>
                <a:cubicBezTo>
                  <a:pt x="224224" y="1829219"/>
                  <a:pt x="224571" y="1827468"/>
                  <a:pt x="225830" y="1824832"/>
                </a:cubicBezTo>
                <a:lnTo>
                  <a:pt x="228207" y="1821003"/>
                </a:lnTo>
                <a:lnTo>
                  <a:pt x="230878" y="1807109"/>
                </a:lnTo>
                <a:lnTo>
                  <a:pt x="227355" y="1805316"/>
                </a:lnTo>
                <a:lnTo>
                  <a:pt x="228132" y="1804434"/>
                </a:lnTo>
                <a:cubicBezTo>
                  <a:pt x="237533" y="1798221"/>
                  <a:pt x="248274" y="1797417"/>
                  <a:pt x="223762" y="1784314"/>
                </a:cubicBezTo>
                <a:cubicBezTo>
                  <a:pt x="240655" y="1769422"/>
                  <a:pt x="224912" y="1763793"/>
                  <a:pt x="226521" y="1740358"/>
                </a:cubicBezTo>
                <a:cubicBezTo>
                  <a:pt x="240385" y="1732435"/>
                  <a:pt x="239102" y="1724301"/>
                  <a:pt x="233164" y="1715685"/>
                </a:cubicBezTo>
                <a:cubicBezTo>
                  <a:pt x="245499" y="1694404"/>
                  <a:pt x="240415" y="1672675"/>
                  <a:pt x="245819" y="1647555"/>
                </a:cubicBezTo>
                <a:cubicBezTo>
                  <a:pt x="268668" y="1622803"/>
                  <a:pt x="248434" y="1605585"/>
                  <a:pt x="254317" y="1578752"/>
                </a:cubicBezTo>
                <a:lnTo>
                  <a:pt x="249918" y="1546022"/>
                </a:lnTo>
                <a:cubicBezTo>
                  <a:pt x="251996" y="1543635"/>
                  <a:pt x="248777" y="1521210"/>
                  <a:pt x="248927" y="1519929"/>
                </a:cubicBezTo>
                <a:lnTo>
                  <a:pt x="248704" y="1519731"/>
                </a:lnTo>
                <a:lnTo>
                  <a:pt x="252245" y="1514846"/>
                </a:lnTo>
                <a:cubicBezTo>
                  <a:pt x="255314" y="1501295"/>
                  <a:pt x="252199" y="1477394"/>
                  <a:pt x="254681" y="1463304"/>
                </a:cubicBezTo>
                <a:cubicBezTo>
                  <a:pt x="257024" y="1459891"/>
                  <a:pt x="268983" y="1432466"/>
                  <a:pt x="267138" y="1430305"/>
                </a:cubicBezTo>
                <a:lnTo>
                  <a:pt x="266110" y="1429568"/>
                </a:lnTo>
                <a:lnTo>
                  <a:pt x="286784" y="1404045"/>
                </a:lnTo>
                <a:lnTo>
                  <a:pt x="294521" y="1360879"/>
                </a:lnTo>
                <a:lnTo>
                  <a:pt x="324750" y="1301993"/>
                </a:lnTo>
                <a:lnTo>
                  <a:pt x="328780" y="1210776"/>
                </a:lnTo>
                <a:cubicBezTo>
                  <a:pt x="344171" y="1197232"/>
                  <a:pt x="343390" y="1192124"/>
                  <a:pt x="346123" y="1157176"/>
                </a:cubicBezTo>
                <a:cubicBezTo>
                  <a:pt x="359383" y="1110140"/>
                  <a:pt x="355619" y="1111028"/>
                  <a:pt x="349331" y="1063288"/>
                </a:cubicBezTo>
                <a:cubicBezTo>
                  <a:pt x="364194" y="1005331"/>
                  <a:pt x="362778" y="969963"/>
                  <a:pt x="431245" y="889417"/>
                </a:cubicBezTo>
                <a:lnTo>
                  <a:pt x="459477" y="816346"/>
                </a:lnTo>
                <a:cubicBezTo>
                  <a:pt x="465006" y="808083"/>
                  <a:pt x="496978" y="764380"/>
                  <a:pt x="489268" y="752692"/>
                </a:cubicBezTo>
                <a:lnTo>
                  <a:pt x="505368" y="724368"/>
                </a:lnTo>
                <a:lnTo>
                  <a:pt x="511178" y="722494"/>
                </a:lnTo>
                <a:lnTo>
                  <a:pt x="514451" y="717531"/>
                </a:lnTo>
                <a:cubicBezTo>
                  <a:pt x="514171" y="710761"/>
                  <a:pt x="513893" y="703992"/>
                  <a:pt x="513612" y="697222"/>
                </a:cubicBezTo>
                <a:cubicBezTo>
                  <a:pt x="513272" y="693376"/>
                  <a:pt x="513720" y="690905"/>
                  <a:pt x="514772" y="689289"/>
                </a:cubicBezTo>
                <a:lnTo>
                  <a:pt x="515249" y="689151"/>
                </a:lnTo>
                <a:cubicBezTo>
                  <a:pt x="515320" y="686637"/>
                  <a:pt x="515389" y="684122"/>
                  <a:pt x="515461" y="681608"/>
                </a:cubicBezTo>
                <a:cubicBezTo>
                  <a:pt x="522970" y="666964"/>
                  <a:pt x="551123" y="617831"/>
                  <a:pt x="560298" y="601285"/>
                </a:cubicBezTo>
                <a:cubicBezTo>
                  <a:pt x="558549" y="585107"/>
                  <a:pt x="540289" y="573171"/>
                  <a:pt x="570504" y="582332"/>
                </a:cubicBezTo>
                <a:cubicBezTo>
                  <a:pt x="570816" y="577121"/>
                  <a:pt x="573898" y="574271"/>
                  <a:pt x="578347" y="572511"/>
                </a:cubicBezTo>
                <a:lnTo>
                  <a:pt x="580375" y="572092"/>
                </a:lnTo>
                <a:lnTo>
                  <a:pt x="575722" y="536015"/>
                </a:lnTo>
                <a:lnTo>
                  <a:pt x="578705" y="531675"/>
                </a:lnTo>
                <a:lnTo>
                  <a:pt x="564084" y="491380"/>
                </a:lnTo>
                <a:cubicBezTo>
                  <a:pt x="560969" y="487340"/>
                  <a:pt x="560134" y="482008"/>
                  <a:pt x="564457" y="473782"/>
                </a:cubicBezTo>
                <a:lnTo>
                  <a:pt x="566413" y="472000"/>
                </a:lnTo>
                <a:lnTo>
                  <a:pt x="584600" y="354566"/>
                </a:lnTo>
                <a:cubicBezTo>
                  <a:pt x="586100" y="325288"/>
                  <a:pt x="584583" y="317533"/>
                  <a:pt x="588077" y="265704"/>
                </a:cubicBezTo>
                <a:cubicBezTo>
                  <a:pt x="588008" y="205530"/>
                  <a:pt x="578491" y="226511"/>
                  <a:pt x="580576" y="187093"/>
                </a:cubicBezTo>
                <a:cubicBezTo>
                  <a:pt x="579265" y="162458"/>
                  <a:pt x="569240" y="117589"/>
                  <a:pt x="587928" y="130336"/>
                </a:cubicBezTo>
                <a:cubicBezTo>
                  <a:pt x="552635" y="69804"/>
                  <a:pt x="604651" y="82036"/>
                  <a:pt x="593881" y="17287"/>
                </a:cubicBezTo>
                <a:cubicBezTo>
                  <a:pt x="600399" y="13784"/>
                  <a:pt x="605413" y="8440"/>
                  <a:pt x="609224" y="1705"/>
                </a:cubicBezTo>
                <a:close/>
              </a:path>
            </a:pathLst>
          </a:custGeom>
        </p:spPr>
      </p:pic>
      <p:graphicFrame>
        <p:nvGraphicFramePr>
          <p:cNvPr id="5" name="Content Placeholder 2">
            <a:extLst>
              <a:ext uri="{FF2B5EF4-FFF2-40B4-BE49-F238E27FC236}">
                <a16:creationId xmlns:a16="http://schemas.microsoft.com/office/drawing/2014/main" id="{43B2D926-E494-B33F-F3A0-29CF0B68B153}"/>
              </a:ext>
            </a:extLst>
          </p:cNvPr>
          <p:cNvGraphicFramePr>
            <a:graphicFrameLocks noGrp="1"/>
          </p:cNvGraphicFramePr>
          <p:nvPr>
            <p:ph idx="1"/>
            <p:extLst>
              <p:ext uri="{D42A27DB-BD31-4B8C-83A1-F6EECF244321}">
                <p14:modId xmlns:p14="http://schemas.microsoft.com/office/powerpoint/2010/main" val="3339860483"/>
              </p:ext>
            </p:extLst>
          </p:nvPr>
        </p:nvGraphicFramePr>
        <p:xfrm>
          <a:off x="-8521" y="2156361"/>
          <a:ext cx="4871466" cy="308560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6039391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 name="Rectangle 36">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143" y="0"/>
            <a:ext cx="9141714"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5DAE6169-41D9-1090-81AC-B785997BFE63}"/>
              </a:ext>
            </a:extLst>
          </p:cNvPr>
          <p:cNvSpPr>
            <a:spLocks noGrp="1"/>
          </p:cNvSpPr>
          <p:nvPr>
            <p:ph type="title"/>
          </p:nvPr>
        </p:nvSpPr>
        <p:spPr>
          <a:xfrm>
            <a:off x="628650" y="557188"/>
            <a:ext cx="7886700" cy="1133499"/>
          </a:xfrm>
        </p:spPr>
        <p:txBody>
          <a:bodyPr>
            <a:normAutofit/>
          </a:bodyPr>
          <a:lstStyle/>
          <a:p>
            <a:r>
              <a:rPr lang="en-GB" sz="4500"/>
              <a:t>Legal structure&amp; Compliance </a:t>
            </a:r>
          </a:p>
        </p:txBody>
      </p:sp>
      <p:graphicFrame>
        <p:nvGraphicFramePr>
          <p:cNvPr id="5" name="Content Placeholder 2">
            <a:extLst>
              <a:ext uri="{FF2B5EF4-FFF2-40B4-BE49-F238E27FC236}">
                <a16:creationId xmlns:a16="http://schemas.microsoft.com/office/drawing/2014/main" id="{B9DC1EBA-3A53-E8C7-9D1D-7ED8B7565491}"/>
              </a:ext>
            </a:extLst>
          </p:cNvPr>
          <p:cNvGraphicFramePr>
            <a:graphicFrameLocks noGrp="1"/>
          </p:cNvGraphicFramePr>
          <p:nvPr>
            <p:ph idx="1"/>
            <p:extLst>
              <p:ext uri="{D42A27DB-BD31-4B8C-83A1-F6EECF244321}">
                <p14:modId xmlns:p14="http://schemas.microsoft.com/office/powerpoint/2010/main" val="530072755"/>
              </p:ext>
            </p:extLst>
          </p:nvPr>
        </p:nvGraphicFramePr>
        <p:xfrm>
          <a:off x="628650" y="1828800"/>
          <a:ext cx="7886700" cy="43525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576580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 name="!!Rectangle">
            <a:extLst>
              <a:ext uri="{FF2B5EF4-FFF2-40B4-BE49-F238E27FC236}">
                <a16:creationId xmlns:a16="http://schemas.microsoft.com/office/drawing/2014/main" id="{362810D9-2C5A-477D-949C-C191895477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467"/>
            <a:ext cx="9143999" cy="6866467"/>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8" name="Content Placeholder 7" descr="Baker adding blueberries to a cake">
            <a:extLst>
              <a:ext uri="{FF2B5EF4-FFF2-40B4-BE49-F238E27FC236}">
                <a16:creationId xmlns:a16="http://schemas.microsoft.com/office/drawing/2014/main" id="{2F0AAF88-8372-BF83-D1E2-A1D3E976132D}"/>
              </a:ext>
            </a:extLst>
          </p:cNvPr>
          <p:cNvPicPr>
            <a:picLocks noChangeAspect="1"/>
          </p:cNvPicPr>
          <p:nvPr/>
        </p:nvPicPr>
        <p:blipFill>
          <a:blip r:embed="rId2">
            <a:alphaModFix amt="55000"/>
          </a:blip>
          <a:srcRect r="10999" b="-2"/>
          <a:stretch>
            <a:fillRect/>
          </a:stretch>
        </p:blipFill>
        <p:spPr>
          <a:xfrm>
            <a:off x="20" y="-9107"/>
            <a:ext cx="9143980" cy="6858000"/>
          </a:xfrm>
          <a:prstGeom prst="rect">
            <a:avLst/>
          </a:prstGeom>
        </p:spPr>
      </p:pic>
      <p:sp>
        <p:nvSpPr>
          <p:cNvPr id="27" name="Title 26">
            <a:extLst>
              <a:ext uri="{FF2B5EF4-FFF2-40B4-BE49-F238E27FC236}">
                <a16:creationId xmlns:a16="http://schemas.microsoft.com/office/drawing/2014/main" id="{ED214B93-368F-FD1A-D97E-C7740B2110E7}"/>
              </a:ext>
            </a:extLst>
          </p:cNvPr>
          <p:cNvSpPr>
            <a:spLocks noGrp="1"/>
          </p:cNvSpPr>
          <p:nvPr>
            <p:ph type="title"/>
          </p:nvPr>
        </p:nvSpPr>
        <p:spPr>
          <a:xfrm>
            <a:off x="515124" y="155917"/>
            <a:ext cx="7769668" cy="1074784"/>
          </a:xfrm>
        </p:spPr>
        <p:txBody>
          <a:bodyPr>
            <a:normAutofit/>
          </a:bodyPr>
          <a:lstStyle/>
          <a:p>
            <a:r>
              <a:rPr lang="en-GB">
                <a:solidFill>
                  <a:srgbClr val="FFFFFF"/>
                </a:solidFill>
              </a:rPr>
              <a:t>Diagram Structure</a:t>
            </a:r>
          </a:p>
        </p:txBody>
      </p:sp>
      <p:sp>
        <p:nvSpPr>
          <p:cNvPr id="62" name="Arc 6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6" name="Content Placeholder 25">
            <a:extLst>
              <a:ext uri="{FF2B5EF4-FFF2-40B4-BE49-F238E27FC236}">
                <a16:creationId xmlns:a16="http://schemas.microsoft.com/office/drawing/2014/main" id="{38E7A3D8-0701-8610-AE83-3CCFB8CF2078}"/>
              </a:ext>
            </a:extLst>
          </p:cNvPr>
          <p:cNvSpPr>
            <a:spLocks noGrp="1"/>
          </p:cNvSpPr>
          <p:nvPr>
            <p:ph idx="1"/>
          </p:nvPr>
        </p:nvSpPr>
        <p:spPr>
          <a:xfrm>
            <a:off x="1900546" y="591344"/>
            <a:ext cx="7243433" cy="5585619"/>
          </a:xfrm>
        </p:spPr>
        <p:txBody>
          <a:bodyPr anchor="ctr">
            <a:normAutofit/>
          </a:bodyPr>
          <a:lstStyle/>
          <a:p>
            <a:pPr marL="0" indent="0">
              <a:lnSpc>
                <a:spcPct val="90000"/>
              </a:lnSpc>
              <a:buNone/>
            </a:pPr>
            <a:endParaRPr lang="en-GB" sz="2500">
              <a:solidFill>
                <a:srgbClr val="FFFFFF"/>
              </a:solidFill>
            </a:endParaRPr>
          </a:p>
          <a:p>
            <a:pPr marL="0" indent="0">
              <a:lnSpc>
                <a:spcPct val="90000"/>
              </a:lnSpc>
              <a:buNone/>
            </a:pPr>
            <a:r>
              <a:rPr lang="en-GB" sz="2500">
                <a:solidFill>
                  <a:srgbClr val="FFFFFF"/>
                </a:solidFill>
              </a:rPr>
              <a:t>                Founder / Owner  </a:t>
            </a:r>
            <a:endParaRPr lang="en-GB" sz="2500">
              <a:solidFill>
                <a:srgbClr val="FFFFFF"/>
              </a:solidFill>
              <a:ea typeface="Calibri"/>
              <a:cs typeface="Calibri"/>
            </a:endParaRPr>
          </a:p>
          <a:p>
            <a:pPr marL="0" indent="0">
              <a:lnSpc>
                <a:spcPct val="90000"/>
              </a:lnSpc>
              <a:buNone/>
            </a:pPr>
            <a:r>
              <a:rPr lang="en-GB" sz="2500">
                <a:solidFill>
                  <a:srgbClr val="FFFFFF"/>
                </a:solidFill>
              </a:rPr>
              <a:t>                               │  </a:t>
            </a:r>
            <a:endParaRPr lang="en-GB" sz="2500">
              <a:solidFill>
                <a:srgbClr val="FFFFFF"/>
              </a:solidFill>
              <a:ea typeface="Calibri"/>
              <a:cs typeface="Calibri"/>
            </a:endParaRPr>
          </a:p>
          <a:p>
            <a:pPr marL="0" indent="0">
              <a:lnSpc>
                <a:spcPct val="90000"/>
              </a:lnSpc>
              <a:buNone/>
            </a:pPr>
            <a:r>
              <a:rPr lang="en-GB" sz="2500">
                <a:solidFill>
                  <a:srgbClr val="FFFFFF"/>
                </a:solidFill>
              </a:rPr>
              <a:t>        ┌─────────────┴─────────────┐     </a:t>
            </a:r>
          </a:p>
          <a:p>
            <a:pPr marL="0" indent="0">
              <a:lnSpc>
                <a:spcPct val="90000"/>
              </a:lnSpc>
              <a:buNone/>
            </a:pPr>
            <a:r>
              <a:rPr lang="en-GB" sz="2500">
                <a:solidFill>
                  <a:srgbClr val="FFFFFF"/>
                </a:solidFill>
              </a:rPr>
              <a:t>Finance &amp; Admin                   Operations Manager  </a:t>
            </a:r>
          </a:p>
          <a:p>
            <a:pPr>
              <a:lnSpc>
                <a:spcPct val="90000"/>
              </a:lnSpc>
            </a:pPr>
            <a:endParaRPr lang="en-GB" sz="2500">
              <a:solidFill>
                <a:srgbClr val="FFFFFF"/>
              </a:solidFill>
            </a:endParaRPr>
          </a:p>
          <a:p>
            <a:pPr marL="0" indent="0">
              <a:lnSpc>
                <a:spcPct val="90000"/>
              </a:lnSpc>
              <a:buNone/>
            </a:pPr>
            <a:r>
              <a:rPr lang="en-GB" sz="2500">
                <a:solidFill>
                  <a:srgbClr val="FFFFFF"/>
                </a:solidFill>
              </a:rPr>
              <a:t>         │                                                                 │  </a:t>
            </a:r>
            <a:endParaRPr lang="en-GB" sz="2500">
              <a:solidFill>
                <a:srgbClr val="FFFFFF"/>
              </a:solidFill>
              <a:ea typeface="Calibri"/>
              <a:cs typeface="Calibri"/>
            </a:endParaRPr>
          </a:p>
          <a:p>
            <a:pPr marL="0" indent="0">
              <a:lnSpc>
                <a:spcPct val="90000"/>
              </a:lnSpc>
              <a:buNone/>
            </a:pPr>
            <a:r>
              <a:rPr lang="en-GB" sz="2500">
                <a:solidFill>
                  <a:srgbClr val="FFFFFF"/>
                </a:solidFill>
              </a:rPr>
              <a:t>Part-Time Accountant        Head Baker Assistants  </a:t>
            </a:r>
            <a:endParaRPr lang="en-GB" sz="2500">
              <a:solidFill>
                <a:srgbClr val="FFFFFF"/>
              </a:solidFill>
              <a:ea typeface="Calibri"/>
              <a:cs typeface="Calibri"/>
            </a:endParaRPr>
          </a:p>
          <a:p>
            <a:pPr marL="0" indent="0">
              <a:lnSpc>
                <a:spcPct val="90000"/>
              </a:lnSpc>
              <a:buNone/>
            </a:pPr>
            <a:r>
              <a:rPr lang="en-GB" sz="2500">
                <a:solidFill>
                  <a:srgbClr val="FFFFFF"/>
                </a:solidFill>
              </a:rPr>
              <a:t>                                    │  </a:t>
            </a:r>
            <a:endParaRPr lang="en-GB" sz="2500">
              <a:solidFill>
                <a:srgbClr val="FFFFFF"/>
              </a:solidFill>
              <a:ea typeface="Calibri"/>
              <a:cs typeface="Calibri"/>
            </a:endParaRPr>
          </a:p>
          <a:p>
            <a:pPr marL="0" indent="0">
              <a:lnSpc>
                <a:spcPct val="90000"/>
              </a:lnSpc>
              <a:buNone/>
            </a:pPr>
            <a:r>
              <a:rPr lang="en-GB" sz="2500">
                <a:solidFill>
                  <a:srgbClr val="FFFFFF"/>
                </a:solidFill>
              </a:rPr>
              <a:t>               Front-of-House Team (2 staff)  </a:t>
            </a:r>
            <a:endParaRPr lang="en-GB" sz="2500">
              <a:solidFill>
                <a:srgbClr val="FFFFFF"/>
              </a:solidFill>
              <a:ea typeface="Calibri"/>
              <a:cs typeface="Calibri"/>
            </a:endParaRPr>
          </a:p>
          <a:p>
            <a:pPr>
              <a:lnSpc>
                <a:spcPct val="90000"/>
              </a:lnSpc>
            </a:pPr>
            <a:endParaRPr lang="en-GB" sz="2500">
              <a:solidFill>
                <a:srgbClr val="FFFFFF"/>
              </a:solidFill>
            </a:endParaRPr>
          </a:p>
        </p:txBody>
      </p:sp>
    </p:spTree>
    <p:extLst>
      <p:ext uri="{BB962C8B-B14F-4D97-AF65-F5344CB8AC3E}">
        <p14:creationId xmlns:p14="http://schemas.microsoft.com/office/powerpoint/2010/main" val="17372396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C1ABAF-635A-1AE0-DE74-EA5728010474}"/>
              </a:ext>
            </a:extLst>
          </p:cNvPr>
          <p:cNvSpPr>
            <a:spLocks noGrp="1"/>
          </p:cNvSpPr>
          <p:nvPr>
            <p:ph type="title"/>
          </p:nvPr>
        </p:nvSpPr>
        <p:spPr>
          <a:xfrm>
            <a:off x="360759" y="3752849"/>
            <a:ext cx="2468166" cy="2452687"/>
          </a:xfrm>
        </p:spPr>
        <p:txBody>
          <a:bodyPr anchor="ctr">
            <a:normAutofit/>
          </a:bodyPr>
          <a:lstStyle/>
          <a:p>
            <a:r>
              <a:rPr lang="en-GB" sz="3100"/>
              <a:t>Financial plan overview</a:t>
            </a:r>
          </a:p>
        </p:txBody>
      </p:sp>
      <p:pic>
        <p:nvPicPr>
          <p:cNvPr id="6" name="Picture 5" descr="A person counting money and a pink device">
            <a:extLst>
              <a:ext uri="{FF2B5EF4-FFF2-40B4-BE49-F238E27FC236}">
                <a16:creationId xmlns:a16="http://schemas.microsoft.com/office/drawing/2014/main" id="{7D81F64B-5828-37A2-2C60-593C277BC824}"/>
              </a:ext>
            </a:extLst>
          </p:cNvPr>
          <p:cNvPicPr>
            <a:picLocks noChangeAspect="1"/>
          </p:cNvPicPr>
          <p:nvPr/>
        </p:nvPicPr>
        <p:blipFill>
          <a:blip r:embed="rId2">
            <a:extLst>
              <a:ext uri="{837473B0-CC2E-450A-ABE3-18F120FF3D39}">
                <a1611:picAttrSrcUrl xmlns:a1611="http://schemas.microsoft.com/office/drawing/2016/11/main" r:id="rId3"/>
              </a:ext>
            </a:extLst>
          </a:blip>
          <a:srcRect t="27858"/>
          <a:stretch>
            <a:fillRect/>
          </a:stretch>
        </p:blipFill>
        <p:spPr>
          <a:xfrm>
            <a:off x="20" y="10"/>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a:ln>
            <a:solidFill>
              <a:schemeClr val="tx1"/>
            </a:solidFill>
          </a:ln>
        </p:spPr>
      </p:pic>
      <p:graphicFrame>
        <p:nvGraphicFramePr>
          <p:cNvPr id="5" name="Content Placeholder 2">
            <a:extLst>
              <a:ext uri="{FF2B5EF4-FFF2-40B4-BE49-F238E27FC236}">
                <a16:creationId xmlns:a16="http://schemas.microsoft.com/office/drawing/2014/main" id="{FB82E978-6783-8D1B-EBBD-335A8ED6AD79}"/>
              </a:ext>
            </a:extLst>
          </p:cNvPr>
          <p:cNvGraphicFramePr>
            <a:graphicFrameLocks noGrp="1"/>
          </p:cNvGraphicFramePr>
          <p:nvPr>
            <p:ph idx="1"/>
            <p:extLst>
              <p:ext uri="{D42A27DB-BD31-4B8C-83A1-F6EECF244321}">
                <p14:modId xmlns:p14="http://schemas.microsoft.com/office/powerpoint/2010/main" val="760867532"/>
              </p:ext>
            </p:extLst>
          </p:nvPr>
        </p:nvGraphicFramePr>
        <p:xfrm>
          <a:off x="3177882" y="3752850"/>
          <a:ext cx="5614060" cy="260112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0416138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8F90786E-B72D-4C32-BDCE-A170B0078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8" name="Rectangle 37">
            <a:extLst>
              <a:ext uri="{FF2B5EF4-FFF2-40B4-BE49-F238E27FC236}">
                <a16:creationId xmlns:a16="http://schemas.microsoft.com/office/drawing/2014/main" id="{5E46F2E7-848F-4A6C-A098-4764FDEA77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5" name="Picture 4" descr="A person and person standing behind a glass display case&#10;&#10;AI-generated content may be incorrect.">
            <a:extLst>
              <a:ext uri="{FF2B5EF4-FFF2-40B4-BE49-F238E27FC236}">
                <a16:creationId xmlns:a16="http://schemas.microsoft.com/office/drawing/2014/main" id="{B2CB9CFE-DE94-6627-ECC0-A6204ABB74B5}"/>
              </a:ext>
            </a:extLst>
          </p:cNvPr>
          <p:cNvPicPr>
            <a:picLocks noChangeAspect="1"/>
          </p:cNvPicPr>
          <p:nvPr/>
        </p:nvPicPr>
        <p:blipFill>
          <a:blip r:embed="rId2">
            <a:alphaModFix amt="60000"/>
            <a:extLst>
              <a:ext uri="{837473B0-CC2E-450A-ABE3-18F120FF3D39}">
                <a1611:picAttrSrcUrl xmlns:a1611="http://schemas.microsoft.com/office/drawing/2016/11/main" r:id="rId3"/>
              </a:ext>
            </a:extLst>
          </a:blip>
          <a:srcRect l="8861" r="2138" b="-1"/>
          <a:stretch>
            <a:fillRect/>
          </a:stretch>
        </p:blipFill>
        <p:spPr>
          <a:xfrm>
            <a:off x="20" y="10"/>
            <a:ext cx="9143980" cy="6857990"/>
          </a:xfrm>
          <a:prstGeom prst="rect">
            <a:avLst/>
          </a:prstGeom>
        </p:spPr>
      </p:pic>
      <p:sp>
        <p:nvSpPr>
          <p:cNvPr id="2" name="Title 1">
            <a:extLst>
              <a:ext uri="{FF2B5EF4-FFF2-40B4-BE49-F238E27FC236}">
                <a16:creationId xmlns:a16="http://schemas.microsoft.com/office/drawing/2014/main" id="{C07804F3-A3E1-58AB-DB6B-70F1E344E8DC}"/>
              </a:ext>
            </a:extLst>
          </p:cNvPr>
          <p:cNvSpPr>
            <a:spLocks noGrp="1"/>
          </p:cNvSpPr>
          <p:nvPr>
            <p:ph type="title"/>
          </p:nvPr>
        </p:nvSpPr>
        <p:spPr>
          <a:xfrm>
            <a:off x="628649" y="1671570"/>
            <a:ext cx="3866446" cy="4072044"/>
          </a:xfrm>
        </p:spPr>
        <p:txBody>
          <a:bodyPr anchor="t">
            <a:normAutofit/>
          </a:bodyPr>
          <a:lstStyle/>
          <a:p>
            <a:r>
              <a:rPr lang="en-GB">
                <a:ln w="22225">
                  <a:solidFill>
                    <a:srgbClr val="FFFFFF"/>
                  </a:solidFill>
                </a:ln>
                <a:solidFill>
                  <a:srgbClr val="FFFFFF"/>
                </a:solidFill>
              </a:rPr>
              <a:t>Why “Home Sweet Bakery”?</a:t>
            </a:r>
          </a:p>
        </p:txBody>
      </p:sp>
      <p:sp>
        <p:nvSpPr>
          <p:cNvPr id="3" name="Content Placeholder 2">
            <a:extLst>
              <a:ext uri="{FF2B5EF4-FFF2-40B4-BE49-F238E27FC236}">
                <a16:creationId xmlns:a16="http://schemas.microsoft.com/office/drawing/2014/main" id="{8B567C8B-1F4D-0F7A-F227-81329EE69998}"/>
              </a:ext>
            </a:extLst>
          </p:cNvPr>
          <p:cNvSpPr>
            <a:spLocks noGrp="1"/>
          </p:cNvSpPr>
          <p:nvPr>
            <p:ph idx="1"/>
          </p:nvPr>
        </p:nvSpPr>
        <p:spPr>
          <a:xfrm>
            <a:off x="463333" y="3706104"/>
            <a:ext cx="5896951" cy="1819791"/>
          </a:xfrm>
        </p:spPr>
        <p:txBody>
          <a:bodyPr vert="horz" lIns="91440" tIns="45720" rIns="91440" bIns="45720" rtlCol="0" anchor="t">
            <a:noAutofit/>
          </a:bodyPr>
          <a:lstStyle/>
          <a:p>
            <a:pPr marL="0" indent="0">
              <a:buNone/>
            </a:pPr>
            <a:r>
              <a:rPr lang="en-GB" sz="2000" b="1">
                <a:solidFill>
                  <a:srgbClr val="FFFFFF"/>
                </a:solidFill>
              </a:rPr>
              <a:t>Baking always has been more than a hobby for me , it is a way to bring comfort , connection  and a little happiness into people’s lives. I have always believed that one small thing , a warm loaf of bread, a slice of cake , or even a good cup of coffee , can truly make someone’s day better. </a:t>
            </a:r>
            <a:endParaRPr lang="en-US" sz="2000"/>
          </a:p>
          <a:p>
            <a:endParaRPr lang="en-GB" sz="1700">
              <a:solidFill>
                <a:srgbClr val="FFFFFF"/>
              </a:solidFill>
            </a:endParaRPr>
          </a:p>
        </p:txBody>
      </p:sp>
    </p:spTree>
    <p:extLst>
      <p:ext uri="{BB962C8B-B14F-4D97-AF65-F5344CB8AC3E}">
        <p14:creationId xmlns:p14="http://schemas.microsoft.com/office/powerpoint/2010/main" val="406693307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5" name="Picture 24" descr="Files in folders">
            <a:extLst>
              <a:ext uri="{FF2B5EF4-FFF2-40B4-BE49-F238E27FC236}">
                <a16:creationId xmlns:a16="http://schemas.microsoft.com/office/drawing/2014/main" id="{190C1F44-DF8E-3622-1FA9-2329563B4662}"/>
              </a:ext>
            </a:extLst>
          </p:cNvPr>
          <p:cNvPicPr>
            <a:picLocks noChangeAspect="1"/>
          </p:cNvPicPr>
          <p:nvPr/>
        </p:nvPicPr>
        <p:blipFill>
          <a:blip r:embed="rId2">
            <a:alphaModFix amt="35000"/>
          </a:blip>
          <a:srcRect l="6320" r="4679" b="-2"/>
          <a:stretch>
            <a:fillRect/>
          </a:stretch>
        </p:blipFill>
        <p:spPr>
          <a:xfrm>
            <a:off x="20" y="1"/>
            <a:ext cx="9143980" cy="6848103"/>
          </a:xfrm>
          <a:prstGeom prst="rect">
            <a:avLst/>
          </a:prstGeom>
        </p:spPr>
      </p:pic>
      <p:sp>
        <p:nvSpPr>
          <p:cNvPr id="2" name="Title 1">
            <a:extLst>
              <a:ext uri="{FF2B5EF4-FFF2-40B4-BE49-F238E27FC236}">
                <a16:creationId xmlns:a16="http://schemas.microsoft.com/office/drawing/2014/main" id="{9173539C-006A-AB31-5192-BEF1F25EC7B5}"/>
              </a:ext>
            </a:extLst>
          </p:cNvPr>
          <p:cNvSpPr>
            <a:spLocks noGrp="1"/>
          </p:cNvSpPr>
          <p:nvPr>
            <p:ph type="title"/>
          </p:nvPr>
        </p:nvSpPr>
        <p:spPr>
          <a:xfrm>
            <a:off x="358239" y="-2453"/>
            <a:ext cx="8229600" cy="1143000"/>
          </a:xfrm>
        </p:spPr>
        <p:txBody>
          <a:bodyPr>
            <a:normAutofit/>
          </a:bodyPr>
          <a:lstStyle/>
          <a:p>
            <a:r>
              <a:rPr lang="en-GB" sz="6500">
                <a:ln w="22225">
                  <a:solidFill>
                    <a:srgbClr val="FFFFFF"/>
                  </a:solidFill>
                </a:ln>
                <a:noFill/>
              </a:rPr>
              <a:t>REFERENCES </a:t>
            </a:r>
          </a:p>
        </p:txBody>
      </p:sp>
      <p:sp>
        <p:nvSpPr>
          <p:cNvPr id="27" name="Content Placeholder 2">
            <a:extLst>
              <a:ext uri="{FF2B5EF4-FFF2-40B4-BE49-F238E27FC236}">
                <a16:creationId xmlns:a16="http://schemas.microsoft.com/office/drawing/2014/main" id="{B2925DEE-E7F4-B1F9-BF06-5CDDBA570085}"/>
              </a:ext>
            </a:extLst>
          </p:cNvPr>
          <p:cNvSpPr>
            <a:spLocks noGrp="1"/>
          </p:cNvSpPr>
          <p:nvPr>
            <p:ph idx="1"/>
          </p:nvPr>
        </p:nvSpPr>
        <p:spPr>
          <a:xfrm>
            <a:off x="100941" y="1451759"/>
            <a:ext cx="9041079" cy="4991079"/>
          </a:xfrm>
        </p:spPr>
        <p:txBody>
          <a:bodyPr anchor="ctr">
            <a:normAutofit fontScale="70000" lnSpcReduction="20000"/>
          </a:bodyPr>
          <a:lstStyle/>
          <a:p>
            <a:pPr lvl="0">
              <a:buFont typeface="Wingdings"/>
              <a:buChar char="q"/>
            </a:pPr>
            <a:r>
              <a:rPr lang="en-GB" b="1"/>
              <a:t>Porter, M. E. (1979). </a:t>
            </a:r>
            <a:r>
              <a:rPr lang="en-GB" b="1" i="1"/>
              <a:t>How Competitive Forces Shape Strategy.</a:t>
            </a:r>
            <a:r>
              <a:rPr lang="en-GB" b="1"/>
              <a:t> Harvard Business Review.</a:t>
            </a:r>
            <a:endParaRPr lang="en-GB" b="1">
              <a:ea typeface="Calibri"/>
              <a:cs typeface="Calibri"/>
            </a:endParaRPr>
          </a:p>
          <a:p>
            <a:pPr>
              <a:buFont typeface="Wingdings"/>
              <a:buChar char="q"/>
            </a:pPr>
            <a:endParaRPr lang="en-GB" b="1">
              <a:ea typeface="Calibri"/>
              <a:cs typeface="Calibri"/>
            </a:endParaRPr>
          </a:p>
          <a:p>
            <a:pPr lvl="0">
              <a:buFont typeface="Wingdings"/>
              <a:buChar char="q"/>
            </a:pPr>
            <a:r>
              <a:rPr lang="en-GB" b="1"/>
              <a:t>Porter, M. E. (2008). </a:t>
            </a:r>
            <a:r>
              <a:rPr lang="en-GB" b="1" i="1"/>
              <a:t>The Five Competitive Forces That Shape Strategy.</a:t>
            </a:r>
            <a:r>
              <a:rPr lang="en-GB" b="1"/>
              <a:t> Harvard Business Review.</a:t>
            </a:r>
            <a:endParaRPr lang="en-GB" b="1">
              <a:ea typeface="Calibri"/>
              <a:cs typeface="Calibri"/>
            </a:endParaRPr>
          </a:p>
          <a:p>
            <a:pPr>
              <a:buFont typeface="Wingdings"/>
              <a:buChar char="q"/>
            </a:pPr>
            <a:endParaRPr lang="en-GB" b="1">
              <a:ea typeface="Calibri"/>
              <a:cs typeface="Calibri"/>
            </a:endParaRPr>
          </a:p>
          <a:p>
            <a:pPr lvl="0">
              <a:buFont typeface="Wingdings"/>
              <a:buChar char="q"/>
            </a:pPr>
            <a:r>
              <a:rPr lang="en-GB" b="1"/>
              <a:t>Grant, R. M. (2016). </a:t>
            </a:r>
            <a:r>
              <a:rPr lang="en-GB" b="1" i="1"/>
              <a:t>Contemporary Strategy Analysis.</a:t>
            </a:r>
            <a:r>
              <a:rPr lang="en-GB" b="1"/>
              <a:t> 9th Edition. Wiley.</a:t>
            </a:r>
            <a:endParaRPr lang="en-GB" b="1">
              <a:ea typeface="Calibri"/>
              <a:cs typeface="Calibri"/>
            </a:endParaRPr>
          </a:p>
          <a:p>
            <a:pPr>
              <a:buFont typeface="Wingdings"/>
              <a:buChar char="q"/>
            </a:pPr>
            <a:endParaRPr lang="en-GB" b="1">
              <a:ea typeface="Calibri"/>
              <a:cs typeface="Calibri"/>
            </a:endParaRPr>
          </a:p>
          <a:p>
            <a:pPr lvl="0">
              <a:buFont typeface="Wingdings"/>
              <a:buChar char="q"/>
            </a:pPr>
            <a:r>
              <a:rPr lang="en-GB" b="1"/>
              <a:t>McCarthy, E. J. (1964). </a:t>
            </a:r>
            <a:r>
              <a:rPr lang="en-GB" b="1" i="1"/>
              <a:t>Basic Marketing: A Managerial Approach.</a:t>
            </a:r>
            <a:r>
              <a:rPr lang="en-GB" b="1"/>
              <a:t> Irwin.</a:t>
            </a:r>
            <a:endParaRPr lang="en-GB" b="1">
              <a:ea typeface="Calibri"/>
              <a:cs typeface="Calibri"/>
            </a:endParaRPr>
          </a:p>
          <a:p>
            <a:pPr marL="0" indent="0">
              <a:buNone/>
            </a:pPr>
            <a:r>
              <a:rPr lang="en-GB" b="1"/>
              <a:t>     ONS (2024). Average disposable income: Nottingham area.</a:t>
            </a:r>
            <a:endParaRPr lang="en-GB" b="1">
              <a:ea typeface="Calibri"/>
              <a:cs typeface="Calibri"/>
            </a:endParaRPr>
          </a:p>
          <a:p>
            <a:pPr>
              <a:buFont typeface="Wingdings"/>
              <a:buChar char="q"/>
            </a:pPr>
            <a:endParaRPr lang="en-GB" b="1">
              <a:ea typeface="Calibri"/>
              <a:cs typeface="Calibri"/>
            </a:endParaRPr>
          </a:p>
          <a:p>
            <a:pPr lvl="0">
              <a:buFont typeface="Wingdings"/>
              <a:buChar char="q"/>
            </a:pPr>
            <a:r>
              <a:rPr lang="en-GB" b="1"/>
              <a:t>Mintel (2023). Artisan bakery market trends UK.</a:t>
            </a:r>
            <a:endParaRPr lang="en-GB" b="1">
              <a:ea typeface="Calibri"/>
              <a:cs typeface="Calibri"/>
            </a:endParaRPr>
          </a:p>
          <a:p>
            <a:pPr lvl="0">
              <a:buFont typeface="Wingdings"/>
              <a:buChar char="q"/>
            </a:pPr>
            <a:r>
              <a:rPr lang="en-GB" b="1"/>
              <a:t>Statista (2023/2024). Consumer behaviour: preference for local, ethical food and online search before visiting cafés.</a:t>
            </a:r>
            <a:endParaRPr lang="en-GB" b="1">
              <a:ea typeface="Calibri"/>
              <a:cs typeface="Calibri"/>
            </a:endParaRPr>
          </a:p>
        </p:txBody>
      </p:sp>
    </p:spTree>
    <p:extLst>
      <p:ext uri="{BB962C8B-B14F-4D97-AF65-F5344CB8AC3E}">
        <p14:creationId xmlns:p14="http://schemas.microsoft.com/office/powerpoint/2010/main" val="3880323812"/>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
  <Application>Microsoft Office PowerPoint</Application>
  <PresentationFormat>On-screen Show (4:3)</PresentationFormat>
  <Slides>13</Slides>
  <Notes>0</Notes>
  <HiddenSlides>0</HiddenSlide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HOME SWEET BAKERY </vt:lpstr>
      <vt:lpstr>Business idea</vt:lpstr>
      <vt:lpstr>Objectives </vt:lpstr>
      <vt:lpstr>Unique Selling Point</vt:lpstr>
      <vt:lpstr>Competitive analysis</vt:lpstr>
      <vt:lpstr>Challenges </vt:lpstr>
      <vt:lpstr>4Ps Market segmentation</vt:lpstr>
      <vt:lpstr>Digital Market Strategy </vt:lpstr>
      <vt:lpstr>Legal structure&amp; Compliance </vt:lpstr>
      <vt:lpstr>Diagram Structure</vt:lpstr>
      <vt:lpstr>Financial plan overview</vt:lpstr>
      <vt:lpstr>Why “Home Sweet Bakery”?</vt:lpstr>
      <vt:lpstr>REFERENCES </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Florentina Zauca</dc:creator>
  <cp:keywords/>
  <dc:description>generated using python-pptx</dc:description>
  <cp:revision>2</cp:revision>
  <dcterms:created xsi:type="dcterms:W3CDTF">2013-01-27T09:14:16Z</dcterms:created>
  <dcterms:modified xsi:type="dcterms:W3CDTF">2025-11-05T15:27:25Z</dcterms:modified>
  <cp:category/>
</cp:coreProperties>
</file>