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00" r:id="rId4"/>
  </p:sldMasterIdLst>
  <p:sldIdLst>
    <p:sldId id="301" r:id="rId5"/>
    <p:sldId id="257" r:id="rId6"/>
    <p:sldId id="259" r:id="rId7"/>
    <p:sldId id="258" r:id="rId8"/>
    <p:sldId id="288" r:id="rId9"/>
    <p:sldId id="289" r:id="rId10"/>
    <p:sldId id="290" r:id="rId11"/>
    <p:sldId id="291" r:id="rId12"/>
    <p:sldId id="292" r:id="rId13"/>
    <p:sldId id="262" r:id="rId14"/>
    <p:sldId id="263" r:id="rId15"/>
    <p:sldId id="293" r:id="rId16"/>
    <p:sldId id="294" r:id="rId17"/>
    <p:sldId id="295" r:id="rId18"/>
    <p:sldId id="296" r:id="rId19"/>
    <p:sldId id="298" r:id="rId20"/>
    <p:sldId id="297" r:id="rId21"/>
    <p:sldId id="299" r:id="rId22"/>
    <p:sldId id="300" r:id="rId23"/>
    <p:sldId id="267" r:id="rId24"/>
    <p:sldId id="26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946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789E8567-3B30-4386-A4E4-51E883259F40}"/>
    <pc:docChg chg="delSld modSld">
      <pc:chgData name="Julia Ault" userId="448e6d29-d07f-428e-8f66-47be6c4f352b" providerId="ADAL" clId="{789E8567-3B30-4386-A4E4-51E883259F40}" dt="2018-04-02T15:14:53.028" v="16" actId="20577"/>
      <pc:docMkLst>
        <pc:docMk/>
      </pc:docMkLst>
      <pc:sldChg chg="del">
        <pc:chgData name="Julia Ault" userId="448e6d29-d07f-428e-8f66-47be6c4f352b" providerId="ADAL" clId="{789E8567-3B30-4386-A4E4-51E883259F40}" dt="2018-04-02T15:14:26.213" v="0" actId="2696"/>
        <pc:sldMkLst>
          <pc:docMk/>
          <pc:sldMk cId="2188415301" sldId="287"/>
        </pc:sldMkLst>
      </pc:sldChg>
      <pc:sldChg chg="modSp">
        <pc:chgData name="Julia Ault" userId="448e6d29-d07f-428e-8f66-47be6c4f352b" providerId="ADAL" clId="{789E8567-3B30-4386-A4E4-51E883259F40}" dt="2018-04-02T15:14:53.028" v="16" actId="20577"/>
        <pc:sldMkLst>
          <pc:docMk/>
          <pc:sldMk cId="2102688943" sldId="301"/>
        </pc:sldMkLst>
        <pc:spChg chg="mod">
          <ac:chgData name="Julia Ault" userId="448e6d29-d07f-428e-8f66-47be6c4f352b" providerId="ADAL" clId="{789E8567-3B30-4386-A4E4-51E883259F40}" dt="2018-04-02T15:14:53.028" v="16" actId="20577"/>
          <ac:spMkLst>
            <pc:docMk/>
            <pc:sldMk cId="2102688943" sldId="301"/>
            <ac:spMk id="13314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634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5479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160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7045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02/04/2018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519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02/04/2018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5518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02/04/2018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638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571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069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466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02/04/2018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7144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930147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02/04/2018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497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01" r:id="rId1"/>
    <p:sldLayoutId id="2147484802" r:id="rId2"/>
    <p:sldLayoutId id="2147484803" r:id="rId3"/>
    <p:sldLayoutId id="2147484804" r:id="rId4"/>
    <p:sldLayoutId id="2147484805" r:id="rId5"/>
    <p:sldLayoutId id="2147484806" r:id="rId6"/>
    <p:sldLayoutId id="2147484807" r:id="rId7"/>
    <p:sldLayoutId id="2147484808" r:id="rId8"/>
    <p:sldLayoutId id="2147484809" r:id="rId9"/>
    <p:sldLayoutId id="2147484810" r:id="rId10"/>
    <p:sldLayoutId id="2147484811" r:id="rId11"/>
    <p:sldLayoutId id="2147484812" r:id="rId12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nonverbal-communication.html" TargetMode="External"/><Relationship Id="rId2" Type="http://schemas.openxmlformats.org/officeDocument/2006/relationships/hyperlink" Target="http://www.skillsyouneed.com/ips/verbal-communication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killsyouneed.com/ips/interpersonal-communication.html#ixzz2QAH60YoF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nonverbal-communication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apboxorations.com/copyright.ht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empathy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reflecting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listening-skills.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www.skillsyouneed.com/ips/interpersonal-communication.html#ixzz2QAH60YoF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illsyouneed.com/ips/interpersonal-communication.html#ixzz2QAH60YoF" TargetMode="External"/><Relationship Id="rId2" Type="http://schemas.openxmlformats.org/officeDocument/2006/relationships/hyperlink" Target="http://www.skillsyouneed.com/ips/charisma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kevan.org/johari" TargetMode="External"/><Relationship Id="rId2" Type="http://schemas.openxmlformats.org/officeDocument/2006/relationships/hyperlink" Target="http://www.keirsey.com/sorter/register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kevan.org/nohar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65313" y="2335695"/>
            <a:ext cx="7772400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&amp; Employability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Inter-personal Communication</a:t>
            </a:r>
            <a:b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GB" altLang="en-US" sz="40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sz="2400" dirty="0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Julia Ault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Arial" panose="020B0604020202020204" pitchFamily="34" charset="0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688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</a:rPr>
              <a:t>What is Interpersonal Communication?</a:t>
            </a:r>
            <a:br>
              <a:rPr lang="en-GB" sz="3200" cap="none" dirty="0">
                <a:solidFill>
                  <a:schemeClr val="tx2"/>
                </a:solidFill>
              </a:rPr>
            </a:br>
            <a:endParaRPr lang="en-GB" sz="32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08720"/>
            <a:ext cx="7924800" cy="4608512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220000"/>
              </a:lnSpc>
              <a:buNone/>
            </a:pPr>
            <a:r>
              <a:rPr lang="en-GB" sz="6200" b="1" dirty="0">
                <a:solidFill>
                  <a:schemeClr val="tx2"/>
                </a:solidFill>
              </a:rPr>
              <a:t>It is:</a:t>
            </a:r>
          </a:p>
          <a:p>
            <a:pPr>
              <a:lnSpc>
                <a:spcPct val="220000"/>
              </a:lnSpc>
            </a:pPr>
            <a:r>
              <a:rPr lang="en-GB" sz="6200" b="1" dirty="0">
                <a:solidFill>
                  <a:schemeClr val="tx2"/>
                </a:solidFill>
              </a:rPr>
              <a:t>The process </a:t>
            </a:r>
            <a:r>
              <a:rPr lang="en-GB" sz="6200" dirty="0"/>
              <a:t>by which people exchange information, feelings, and meaning through </a:t>
            </a:r>
            <a:r>
              <a:rPr lang="en-GB" sz="6200" b="1" u="sng" dirty="0">
                <a:hlinkClick r:id="rId2"/>
              </a:rPr>
              <a:t>verbal</a:t>
            </a:r>
            <a:r>
              <a:rPr lang="en-GB" sz="6200" dirty="0"/>
              <a:t> and </a:t>
            </a:r>
            <a:r>
              <a:rPr lang="en-GB" sz="6200" b="1" u="sng" dirty="0">
                <a:hlinkClick r:id="rId3"/>
              </a:rPr>
              <a:t>non-verbal</a:t>
            </a:r>
            <a:r>
              <a:rPr lang="en-GB" sz="6200" dirty="0"/>
              <a:t> messages </a:t>
            </a:r>
          </a:p>
          <a:p>
            <a:pPr>
              <a:lnSpc>
                <a:spcPct val="220000"/>
              </a:lnSpc>
            </a:pPr>
            <a:r>
              <a:rPr lang="en-GB" sz="6200" b="1" dirty="0">
                <a:solidFill>
                  <a:schemeClr val="tx2"/>
                </a:solidFill>
              </a:rPr>
              <a:t>Face-to-face communication</a:t>
            </a:r>
            <a:r>
              <a:rPr lang="en-GB" sz="6200" dirty="0">
                <a:solidFill>
                  <a:schemeClr val="tx2"/>
                </a:solidFill>
              </a:rPr>
              <a:t> </a:t>
            </a:r>
          </a:p>
          <a:p>
            <a:pPr>
              <a:lnSpc>
                <a:spcPct val="220000"/>
              </a:lnSpc>
            </a:pPr>
            <a:r>
              <a:rPr lang="en-GB" sz="6200" b="1" dirty="0">
                <a:solidFill>
                  <a:schemeClr val="tx2"/>
                </a:solidFill>
              </a:rPr>
              <a:t>Not just about what is actually said </a:t>
            </a:r>
            <a:r>
              <a:rPr lang="en-GB" sz="6200" dirty="0"/>
              <a:t>- the language used - but </a:t>
            </a:r>
            <a:r>
              <a:rPr lang="en-GB" sz="6200" b="1" dirty="0"/>
              <a:t>how</a:t>
            </a:r>
            <a:r>
              <a:rPr lang="en-GB" sz="6200" dirty="0"/>
              <a:t> it is said and the non-verbal messages sent through tone of voice, facial expressions, gestures and body language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22043" y="5390274"/>
            <a:ext cx="302433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4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42096301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80920" cy="1152128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</a:rPr>
              <a:t>What is Interpersonal Communication?</a:t>
            </a:r>
            <a:br>
              <a:rPr lang="en-GB" sz="3200" cap="none" dirty="0">
                <a:solidFill>
                  <a:schemeClr val="tx2"/>
                </a:solidFill>
              </a:rPr>
            </a:br>
            <a:endParaRPr lang="en-GB" sz="32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52736"/>
            <a:ext cx="7924800" cy="4536504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210000"/>
              </a:lnSpc>
              <a:buFont typeface="Wingdings" pitchFamily="2" charset="2"/>
              <a:buChar char="v"/>
            </a:pPr>
            <a:r>
              <a:rPr lang="en-GB" sz="2900" dirty="0"/>
              <a:t>When two or more people are in the same place and are aware of each other's presence, then communication is taking place, no matter how subtle or unintentional. </a:t>
            </a:r>
          </a:p>
          <a:p>
            <a:pPr>
              <a:lnSpc>
                <a:spcPct val="210000"/>
              </a:lnSpc>
              <a:buFont typeface="Wingdings" pitchFamily="2" charset="2"/>
              <a:buChar char="v"/>
            </a:pPr>
            <a:r>
              <a:rPr lang="en-GB" sz="2900" dirty="0"/>
              <a:t>Without speech, an observer may be using cues of posture, facial expression, and dress to form an impression of the other's role, emotional state, personality and/or intentions. </a:t>
            </a:r>
          </a:p>
          <a:p>
            <a:pPr>
              <a:lnSpc>
                <a:spcPct val="210000"/>
              </a:lnSpc>
              <a:buFont typeface="Wingdings" pitchFamily="2" charset="2"/>
              <a:buChar char="v"/>
            </a:pPr>
            <a:r>
              <a:rPr lang="en-GB" sz="2900" dirty="0"/>
              <a:t>Although no communication may be intended, people receive messages through such forms of </a:t>
            </a:r>
            <a:r>
              <a:rPr lang="en-GB" sz="2900" b="1" u="sng" dirty="0">
                <a:hlinkClick r:id="rId2"/>
              </a:rPr>
              <a:t>non-verbal</a:t>
            </a:r>
            <a:r>
              <a:rPr lang="en-GB" sz="2900" dirty="0"/>
              <a:t> behaviour.</a:t>
            </a:r>
          </a:p>
        </p:txBody>
      </p:sp>
    </p:spTree>
    <p:extLst>
      <p:ext uri="{BB962C8B-B14F-4D97-AF65-F5344CB8AC3E}">
        <p14:creationId xmlns:p14="http://schemas.microsoft.com/office/powerpoint/2010/main" val="2955309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40" y="404664"/>
            <a:ext cx="8642920" cy="64807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8066856" cy="3816424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4000" b="1" dirty="0"/>
              <a:t>*Interpersonal communication is inescapable*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900" b="1" dirty="0"/>
          </a:p>
          <a:p>
            <a:pPr>
              <a:lnSpc>
                <a:spcPct val="150000"/>
              </a:lnSpc>
            </a:pPr>
            <a:r>
              <a:rPr lang="en-GB" dirty="0"/>
              <a:t>We can't </a:t>
            </a:r>
            <a:r>
              <a:rPr lang="en-GB" b="1" dirty="0"/>
              <a:t>not</a:t>
            </a:r>
            <a:r>
              <a:rPr lang="en-GB" dirty="0"/>
              <a:t> communicate. Through words, tone of voice, gestures, posture, facial expression etc, we constantly communicate and receive communication from others. </a:t>
            </a:r>
          </a:p>
          <a:p>
            <a:pPr>
              <a:lnSpc>
                <a:spcPct val="150000"/>
              </a:lnSpc>
            </a:pPr>
            <a:r>
              <a:rPr lang="en-GB" dirty="0"/>
              <a:t>Remember a basic principle of communication in general: people are not mind readers. Another way to put this is: people judge you by your behaviour, not your intent.</a:t>
            </a:r>
          </a:p>
        </p:txBody>
      </p:sp>
    </p:spTree>
    <p:extLst>
      <p:ext uri="{BB962C8B-B14F-4D97-AF65-F5344CB8AC3E}">
        <p14:creationId xmlns:p14="http://schemas.microsoft.com/office/powerpoint/2010/main" val="10227147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40" y="332656"/>
            <a:ext cx="8642920" cy="64807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96752"/>
            <a:ext cx="7924800" cy="446449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dirty="0"/>
              <a:t>*Interpersonal communication is irreversible*</a:t>
            </a:r>
          </a:p>
          <a:p>
            <a:pPr>
              <a:lnSpc>
                <a:spcPct val="150000"/>
              </a:lnSpc>
            </a:pPr>
            <a:endParaRPr lang="en-GB" sz="2000" b="1" dirty="0"/>
          </a:p>
          <a:p>
            <a:pPr>
              <a:lnSpc>
                <a:spcPct val="150000"/>
              </a:lnSpc>
            </a:pPr>
            <a:r>
              <a:rPr lang="en-GB" sz="2400" dirty="0"/>
              <a:t>You can't really take back something once it has been said. The effect must inevitably remain.</a:t>
            </a:r>
            <a:br>
              <a:rPr lang="en-GB" sz="2400" dirty="0"/>
            </a:br>
            <a:r>
              <a:rPr lang="en-GB" sz="2400" dirty="0"/>
              <a:t> </a:t>
            </a:r>
            <a:br>
              <a:rPr lang="en-GB" sz="2400" dirty="0"/>
            </a:br>
            <a:r>
              <a:rPr lang="en-GB" sz="2400" dirty="0"/>
              <a:t>A Russian proverb says, </a:t>
            </a:r>
            <a:r>
              <a:rPr lang="en-GB" sz="2400" dirty="0">
                <a:solidFill>
                  <a:schemeClr val="tx2"/>
                </a:solidFill>
              </a:rPr>
              <a:t>"</a:t>
            </a:r>
            <a:r>
              <a:rPr lang="en-GB" sz="2400" i="1" dirty="0">
                <a:solidFill>
                  <a:schemeClr val="tx2"/>
                </a:solidFill>
              </a:rPr>
              <a:t>Once a word goes out of your mouth, you can never swallow it again</a:t>
            </a:r>
            <a:r>
              <a:rPr lang="en-GB" sz="2400" dirty="0">
                <a:solidFill>
                  <a:schemeClr val="tx2"/>
                </a:solidFill>
              </a:rPr>
              <a:t>."</a:t>
            </a:r>
          </a:p>
        </p:txBody>
      </p:sp>
    </p:spTree>
    <p:extLst>
      <p:ext uri="{BB962C8B-B14F-4D97-AF65-F5344CB8AC3E}">
        <p14:creationId xmlns:p14="http://schemas.microsoft.com/office/powerpoint/2010/main" val="637604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40" y="404664"/>
            <a:ext cx="8642920" cy="64807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8066856" cy="38164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b="1" dirty="0"/>
              <a:t>*Interpersonal communication is complicated*</a:t>
            </a:r>
            <a:br>
              <a:rPr lang="en-GB" sz="4000" b="1" dirty="0"/>
            </a:br>
            <a:endParaRPr lang="en-GB" sz="4000" b="1" dirty="0"/>
          </a:p>
          <a:p>
            <a:pPr>
              <a:lnSpc>
                <a:spcPct val="150000"/>
              </a:lnSpc>
            </a:pPr>
            <a:r>
              <a:rPr lang="en-GB" sz="3400" dirty="0"/>
              <a:t>No form of communication is simple. Because of the number of variables involved, even simple requests are extremely complex. </a:t>
            </a:r>
          </a:p>
          <a:p>
            <a:pPr>
              <a:lnSpc>
                <a:spcPct val="150000"/>
              </a:lnSpc>
            </a:pPr>
            <a:r>
              <a:rPr lang="en-GB" sz="3400" dirty="0" err="1"/>
              <a:t>Osmo</a:t>
            </a:r>
            <a:r>
              <a:rPr lang="en-GB" sz="3400" dirty="0"/>
              <a:t> </a:t>
            </a:r>
            <a:r>
              <a:rPr lang="en-GB" sz="3400" dirty="0" err="1"/>
              <a:t>Wiio</a:t>
            </a:r>
            <a:r>
              <a:rPr lang="en-GB" sz="3400" dirty="0"/>
              <a:t>* gives us some communication maxims similar to Murphy's law </a:t>
            </a:r>
          </a:p>
          <a:p>
            <a:pPr>
              <a:lnSpc>
                <a:spcPct val="150000"/>
              </a:lnSpc>
            </a:pPr>
            <a:r>
              <a:rPr lang="en-GB" sz="3400" i="1" dirty="0">
                <a:solidFill>
                  <a:schemeClr val="tx2"/>
                </a:solidFill>
              </a:rPr>
              <a:t>If communication can fail, it will!</a:t>
            </a:r>
          </a:p>
        </p:txBody>
      </p:sp>
    </p:spTree>
    <p:extLst>
      <p:ext uri="{BB962C8B-B14F-4D97-AF65-F5344CB8AC3E}">
        <p14:creationId xmlns:p14="http://schemas.microsoft.com/office/powerpoint/2010/main" val="37976896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40" y="404664"/>
            <a:ext cx="8642920" cy="64807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8066856" cy="38164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4000" b="1" dirty="0"/>
              <a:t>*Interpersonal communication is complicated*</a:t>
            </a:r>
            <a:br>
              <a:rPr lang="en-GB" sz="4000" b="1" dirty="0"/>
            </a:br>
            <a:endParaRPr lang="en-GB" sz="4000" b="1" dirty="0"/>
          </a:p>
          <a:p>
            <a:pPr>
              <a:lnSpc>
                <a:spcPct val="150000"/>
              </a:lnSpc>
            </a:pPr>
            <a:r>
              <a:rPr lang="en-GB" sz="3600" dirty="0"/>
              <a:t>If a message can be understood in different ways, it will be understood in just that way which does the most harm.</a:t>
            </a:r>
          </a:p>
          <a:p>
            <a:pPr>
              <a:lnSpc>
                <a:spcPct val="150000"/>
              </a:lnSpc>
            </a:pPr>
            <a:r>
              <a:rPr lang="en-GB" sz="3600" dirty="0"/>
              <a:t>There is always somebody who knows better than you what you meant by your message.</a:t>
            </a:r>
          </a:p>
          <a:p>
            <a:pPr>
              <a:lnSpc>
                <a:spcPct val="150000"/>
              </a:lnSpc>
            </a:pPr>
            <a:r>
              <a:rPr lang="en-GB" sz="3600" dirty="0"/>
              <a:t>The more communication there is, the more difficult it is for communication to succeed</a:t>
            </a:r>
            <a:endParaRPr lang="en-GB" sz="3400" i="1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AD7203-8F96-4AF0-9823-3E0802CD5280}"/>
              </a:ext>
            </a:extLst>
          </p:cNvPr>
          <p:cNvSpPr txBox="1"/>
          <p:nvPr/>
        </p:nvSpPr>
        <p:spPr>
          <a:xfrm>
            <a:off x="3995936" y="5229200"/>
            <a:ext cx="48975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*Osmo Wiio, </a:t>
            </a:r>
            <a:r>
              <a:rPr lang="en-GB" sz="1000" i="1" dirty="0"/>
              <a:t>Wiio's Laws--and Some Others</a:t>
            </a:r>
            <a:r>
              <a:rPr lang="en-GB" sz="1000" dirty="0"/>
              <a:t> (Espoo, Finland: Welin-Goos, 1978):</a:t>
            </a:r>
          </a:p>
        </p:txBody>
      </p:sp>
    </p:spTree>
    <p:extLst>
      <p:ext uri="{BB962C8B-B14F-4D97-AF65-F5344CB8AC3E}">
        <p14:creationId xmlns:p14="http://schemas.microsoft.com/office/powerpoint/2010/main" val="1998464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40" y="404664"/>
            <a:ext cx="8642920" cy="64807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2776"/>
            <a:ext cx="8066856" cy="25922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b="1" dirty="0"/>
              <a:t>*Interpersonal communication is contextual*</a:t>
            </a:r>
            <a:br>
              <a:rPr lang="en-GB" sz="11200" b="1" dirty="0"/>
            </a:br>
            <a:endParaRPr lang="en-GB" sz="11200" b="1" dirty="0"/>
          </a:p>
          <a:p>
            <a:pPr>
              <a:lnSpc>
                <a:spcPct val="160000"/>
              </a:lnSpc>
            </a:pPr>
            <a:r>
              <a:rPr lang="en-GB" sz="8000" dirty="0"/>
              <a:t>In other words, communication does not happen in isolation. </a:t>
            </a:r>
            <a:br>
              <a:rPr lang="en-GB" sz="8000" dirty="0"/>
            </a:br>
            <a:r>
              <a:rPr lang="en-GB" sz="8000" b="1" dirty="0"/>
              <a:t>There is:</a:t>
            </a:r>
          </a:p>
          <a:p>
            <a:pPr>
              <a:lnSpc>
                <a:spcPct val="160000"/>
              </a:lnSpc>
            </a:pPr>
            <a:r>
              <a:rPr lang="en-GB" sz="8000" i="1" dirty="0"/>
              <a:t>Psychological context</a:t>
            </a:r>
            <a:r>
              <a:rPr lang="en-GB" sz="8000" dirty="0"/>
              <a:t>: who you are and what you bring to the interaction.</a:t>
            </a:r>
          </a:p>
          <a:p>
            <a:pPr>
              <a:lnSpc>
                <a:spcPct val="160000"/>
              </a:lnSpc>
            </a:pPr>
            <a:r>
              <a:rPr lang="en-GB" sz="8000" i="1" dirty="0"/>
              <a:t>Relational context</a:t>
            </a:r>
            <a:r>
              <a:rPr lang="en-GB" sz="8000" dirty="0"/>
              <a:t>: your reactions to the other person - the "mix."</a:t>
            </a:r>
          </a:p>
          <a:p>
            <a:pPr>
              <a:lnSpc>
                <a:spcPct val="160000"/>
              </a:lnSpc>
            </a:pPr>
            <a:r>
              <a:rPr lang="en-GB" sz="8000" i="1" dirty="0"/>
              <a:t>Situational context</a:t>
            </a:r>
            <a:r>
              <a:rPr lang="en-GB" sz="8000" dirty="0"/>
              <a:t>: An interaction that takes place in a classroom will be very different from one that takes place in a bar.</a:t>
            </a:r>
          </a:p>
        </p:txBody>
      </p:sp>
    </p:spTree>
    <p:extLst>
      <p:ext uri="{BB962C8B-B14F-4D97-AF65-F5344CB8AC3E}">
        <p14:creationId xmlns:p14="http://schemas.microsoft.com/office/powerpoint/2010/main" val="33549839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540" y="404664"/>
            <a:ext cx="8642920" cy="648072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Principles of Interpersonal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8572" y="1268760"/>
            <a:ext cx="8066856" cy="25922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1200" b="1" dirty="0"/>
              <a:t>*Interpersonal communication is contextual*</a:t>
            </a:r>
          </a:p>
          <a:p>
            <a:pPr>
              <a:lnSpc>
                <a:spcPct val="160000"/>
              </a:lnSpc>
            </a:pPr>
            <a:r>
              <a:rPr lang="en-GB" sz="8000" i="1" dirty="0">
                <a:solidFill>
                  <a:schemeClr val="tx2"/>
                </a:solidFill>
              </a:rPr>
              <a:t>Environmental context</a:t>
            </a:r>
            <a:r>
              <a:rPr lang="en-GB" sz="8000" dirty="0">
                <a:solidFill>
                  <a:schemeClr val="tx2"/>
                </a:solidFill>
              </a:rPr>
              <a:t>: </a:t>
            </a:r>
            <a:br>
              <a:rPr lang="en-GB" sz="8000" dirty="0"/>
            </a:br>
            <a:r>
              <a:rPr lang="en-GB" sz="8000" dirty="0"/>
              <a:t>Location, noise level, temperature, season, time of day are all examples of factors in the environmental context.</a:t>
            </a:r>
          </a:p>
          <a:p>
            <a:pPr>
              <a:lnSpc>
                <a:spcPct val="160000"/>
              </a:lnSpc>
            </a:pPr>
            <a:r>
              <a:rPr lang="en-GB" sz="8000" i="1" dirty="0">
                <a:solidFill>
                  <a:schemeClr val="tx2"/>
                </a:solidFill>
              </a:rPr>
              <a:t>Cultural context</a:t>
            </a:r>
            <a:r>
              <a:rPr lang="en-GB" sz="8000" dirty="0">
                <a:solidFill>
                  <a:schemeClr val="tx2"/>
                </a:solidFill>
              </a:rPr>
              <a:t> </a:t>
            </a:r>
            <a:br>
              <a:rPr lang="en-GB" sz="8000" dirty="0">
                <a:solidFill>
                  <a:schemeClr val="tx2"/>
                </a:solidFill>
              </a:rPr>
            </a:br>
            <a:r>
              <a:rPr lang="en-GB" sz="8000" dirty="0"/>
              <a:t>includes all the learned behaviours and rules that affect the interaction. If you and the other person come from different cultures for example, there is a possible basis for misunderstanding in the cultural context 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5A7B9D-2CE5-44B1-940E-159FD4CCF7DF}"/>
              </a:ext>
            </a:extLst>
          </p:cNvPr>
          <p:cNvSpPr txBox="1"/>
          <p:nvPr/>
        </p:nvSpPr>
        <p:spPr>
          <a:xfrm>
            <a:off x="5439753" y="5301208"/>
            <a:ext cx="345370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hlinkClick r:id="rId2"/>
              </a:rPr>
              <a:t>Copyright © 2000 by Donnell King</a:t>
            </a:r>
            <a:r>
              <a:rPr lang="en-GB" sz="1000" dirty="0"/>
              <a:t>. All rights reserved.</a:t>
            </a:r>
          </a:p>
        </p:txBody>
      </p:sp>
    </p:spTree>
    <p:extLst>
      <p:ext uri="{BB962C8B-B14F-4D97-AF65-F5344CB8AC3E}">
        <p14:creationId xmlns:p14="http://schemas.microsoft.com/office/powerpoint/2010/main" val="2447003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39"/>
            <a:ext cx="8640960" cy="988787"/>
          </a:xfrm>
        </p:spPr>
        <p:txBody>
          <a:bodyPr/>
          <a:lstStyle/>
          <a:p>
            <a:r>
              <a:rPr lang="en-GB" sz="36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Remember the </a:t>
            </a:r>
            <a:r>
              <a:rPr lang="en-GB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en-GB" sz="36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ommunication Cycle!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534" y="1371600"/>
            <a:ext cx="6794849" cy="4187470"/>
          </a:xfrm>
        </p:spPr>
      </p:pic>
    </p:spTree>
    <p:extLst>
      <p:ext uri="{BB962C8B-B14F-4D97-AF65-F5344CB8AC3E}">
        <p14:creationId xmlns:p14="http://schemas.microsoft.com/office/powerpoint/2010/main" val="25571832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7511" y="1302876"/>
            <a:ext cx="8208912" cy="227759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/>
              <a:t>As we have seen in the previous slides, interpersonal communication can be a something of a minefield for the unprepared.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The most effective way to avoid the mines is to work on your own interpersonal skills which will  help you recognise and defuse difficult situations - hopefully before they arise.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7943365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321813"/>
            <a:ext cx="7796383" cy="242161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u="sng" dirty="0"/>
              <a:t>Empathise</a:t>
            </a:r>
            <a:endParaRPr lang="en-GB" sz="2800" u="sng" dirty="0"/>
          </a:p>
          <a:p>
            <a:pPr>
              <a:lnSpc>
                <a:spcPct val="150000"/>
              </a:lnSpc>
            </a:pPr>
            <a:r>
              <a:rPr lang="en-GB" sz="2400" u="sng" dirty="0">
                <a:hlinkClick r:id="rId2"/>
              </a:rPr>
              <a:t>Empathy</a:t>
            </a:r>
            <a:r>
              <a:rPr lang="en-GB" sz="2400" dirty="0"/>
              <a:t> is trying to see things from the point-of-view of others. </a:t>
            </a:r>
            <a:br>
              <a:rPr lang="en-GB" sz="2400" dirty="0"/>
            </a:br>
            <a:r>
              <a:rPr lang="en-GB" sz="2400" dirty="0"/>
              <a:t>When communicating with others, try not to be judgemental or biased by preconceived ideas or beliefs – try and view situations and responses from the other person’s perspective instead.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5130825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321813"/>
            <a:ext cx="7796383" cy="242161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800" b="1" u="sng" dirty="0"/>
              <a:t>Learn to Listen</a:t>
            </a:r>
            <a:br>
              <a:rPr lang="en-GB" sz="2800" b="1" u="sng" dirty="0"/>
            </a:br>
            <a:r>
              <a:rPr lang="en-GB" sz="2000" dirty="0"/>
              <a:t>Listening is not the same as hearing; learn to listen not only to the words being spoken, but how they are being spoken and the non-verbal messages sent with them.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 </a:t>
            </a:r>
            <a:br>
              <a:rPr lang="en-GB" sz="2000" dirty="0"/>
            </a:br>
            <a:r>
              <a:rPr lang="en-GB" sz="2000" dirty="0"/>
              <a:t>Use the techniques of </a:t>
            </a:r>
            <a:r>
              <a:rPr lang="en-GB" sz="2000" u="sng" dirty="0">
                <a:hlinkClick r:id="rId2"/>
              </a:rPr>
              <a:t>clarification and reflection</a:t>
            </a:r>
            <a:r>
              <a:rPr lang="en-GB" sz="2000" dirty="0"/>
              <a:t> to confirm what the other person has said and avoid any confusion. 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7782790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321813"/>
            <a:ext cx="7796383" cy="2421613"/>
          </a:xfrm>
        </p:spPr>
        <p:txBody>
          <a:bodyPr/>
          <a:lstStyle/>
          <a:p>
            <a:pPr marL="0" indent="0">
              <a:buNone/>
            </a:pPr>
            <a:r>
              <a:rPr lang="en-GB" sz="2800" b="1" u="sng" dirty="0"/>
              <a:t>Learn to Listen</a:t>
            </a:r>
          </a:p>
          <a:p>
            <a:pPr marL="0" indent="0">
              <a:buNone/>
            </a:pPr>
            <a:endParaRPr lang="en-GB" sz="2800" u="sng" dirty="0"/>
          </a:p>
          <a:p>
            <a:pPr marL="0" indent="0">
              <a:lnSpc>
                <a:spcPct val="200000"/>
              </a:lnSpc>
              <a:buNone/>
            </a:pPr>
            <a:r>
              <a:rPr lang="en-GB" sz="2000" dirty="0"/>
              <a:t>Try not to think about what to say next whist listening; clear your mind and focus on the message being received instead.  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GB" sz="2000" dirty="0"/>
              <a:t>Your friends, colleagues and other acquaintances will appreciate good </a:t>
            </a:r>
            <a:r>
              <a:rPr lang="en-GB" sz="2000" u="sng" dirty="0">
                <a:hlinkClick r:id="rId2"/>
              </a:rPr>
              <a:t>listening skills</a:t>
            </a:r>
            <a:r>
              <a:rPr lang="en-GB" sz="2000" dirty="0"/>
              <a:t>. 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89633970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7969" y="1321813"/>
            <a:ext cx="7796383" cy="2421613"/>
          </a:xfrm>
        </p:spPr>
        <p:txBody>
          <a:bodyPr/>
          <a:lstStyle/>
          <a:p>
            <a:pPr marL="0" indent="0">
              <a:buNone/>
            </a:pPr>
            <a:r>
              <a:rPr lang="en-GB" sz="2800" b="1" u="sng" dirty="0"/>
              <a:t>Communicate Effectively</a:t>
            </a:r>
          </a:p>
          <a:p>
            <a:pPr marL="0" indent="0">
              <a:buNone/>
            </a:pPr>
            <a:endParaRPr lang="en-GB" sz="1600" u="sng" dirty="0"/>
          </a:p>
          <a:p>
            <a:pPr>
              <a:lnSpc>
                <a:spcPct val="150000"/>
              </a:lnSpc>
            </a:pPr>
            <a:r>
              <a:rPr lang="en-GB" sz="2000" dirty="0"/>
              <a:t>Do not say the first thing that comes into your mind but instead take a moment and pay close attention to what you say and how you say it. 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 Focus on the meaning of what you want to communicate.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Aim to increase understanding by considering how your message might be received by the other person.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3469570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7" y="1556792"/>
            <a:ext cx="8225686" cy="2421613"/>
          </a:xfrm>
        </p:spPr>
        <p:txBody>
          <a:bodyPr/>
          <a:lstStyle/>
          <a:p>
            <a:pPr marL="0" indent="0">
              <a:buNone/>
            </a:pPr>
            <a:r>
              <a:rPr lang="en-GB" sz="2800" b="1" u="sng" dirty="0"/>
              <a:t>Communicate Effectively</a:t>
            </a:r>
          </a:p>
          <a:p>
            <a:pPr marL="0" indent="0">
              <a:buNone/>
            </a:pPr>
            <a:endParaRPr lang="en-GB" sz="1600" u="sng" dirty="0"/>
          </a:p>
          <a:p>
            <a:pPr>
              <a:lnSpc>
                <a:spcPct val="150000"/>
              </a:lnSpc>
            </a:pPr>
            <a:r>
              <a:rPr lang="en-GB" sz="2400" dirty="0"/>
              <a:t>Aim to increase understanding by considering how your message might be received by the other person.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Present information in a way that its meaning can be clearly understood.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21937429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7" y="1484784"/>
            <a:ext cx="8225686" cy="2421613"/>
          </a:xfrm>
        </p:spPr>
        <p:txBody>
          <a:bodyPr/>
          <a:lstStyle/>
          <a:p>
            <a:pPr marL="0" indent="0">
              <a:buNone/>
            </a:pPr>
            <a:r>
              <a:rPr lang="en-GB" sz="2800" b="1" u="sng" dirty="0"/>
              <a:t>Communicate Effectively</a:t>
            </a:r>
          </a:p>
          <a:p>
            <a:pPr marL="0" indent="0">
              <a:buNone/>
            </a:pPr>
            <a:endParaRPr lang="en-GB" sz="1600" u="sng" dirty="0"/>
          </a:p>
          <a:p>
            <a:pPr>
              <a:lnSpc>
                <a:spcPct val="150000"/>
              </a:lnSpc>
            </a:pPr>
            <a:r>
              <a:rPr lang="en-GB" sz="2400" dirty="0"/>
              <a:t>Avoid jargon and over-complicated language.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Explain things as simply as possible. 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Request clarification if unclear about a message.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Make eye contact and avoid defensive body language.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</p:spTree>
    <p:extLst>
      <p:ext uri="{BB962C8B-B14F-4D97-AF65-F5344CB8AC3E}">
        <p14:creationId xmlns:p14="http://schemas.microsoft.com/office/powerpoint/2010/main" val="18936324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7" y="1301760"/>
            <a:ext cx="6417099" cy="38554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/>
              <a:t>Use Humour</a:t>
            </a:r>
          </a:p>
          <a:p>
            <a:pPr marL="0" indent="0">
              <a:buNone/>
            </a:pPr>
            <a:endParaRPr lang="en-GB" sz="1600" u="sng" dirty="0"/>
          </a:p>
          <a:p>
            <a:r>
              <a:rPr lang="en-GB" sz="2400" dirty="0"/>
              <a:t>Laughing releases endorphins that can help relieve stress and anxiety; most people like to laugh and will feel drawn to somebody who can make them laugh.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Do ensure your humour is appropriate to the situation! 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2"/>
              </a:rPr>
              <a:t>skillsyouneed.com</a:t>
            </a:r>
            <a:endParaRPr lang="en-GB" sz="1050" dirty="0"/>
          </a:p>
        </p:txBody>
      </p:sp>
      <p:pic>
        <p:nvPicPr>
          <p:cNvPr id="6" name="Picture 2" descr="C:\Users\Julia\AppData\Local\Microsoft\Windows\Temporary Internet Files\Content.IE5\BBDIWFUN\MC900136783[1].wmf">
            <a:extLst>
              <a:ext uri="{FF2B5EF4-FFF2-40B4-BE49-F238E27FC236}">
                <a16:creationId xmlns:a16="http://schemas.microsoft.com/office/drawing/2014/main" id="{5B94C215-0D5D-4782-9B97-F0DA71F5E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7" y="2060848"/>
            <a:ext cx="1969443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8887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82596"/>
            <a:ext cx="7924800" cy="720080"/>
          </a:xfrm>
        </p:spPr>
        <p:txBody>
          <a:bodyPr/>
          <a:lstStyle/>
          <a:p>
            <a:r>
              <a:rPr lang="en-GB" sz="32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57" y="1301760"/>
            <a:ext cx="6417099" cy="38554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/>
              <a:t>Use Humour</a:t>
            </a:r>
          </a:p>
          <a:p>
            <a:pPr marL="0" indent="0">
              <a:buNone/>
            </a:pPr>
            <a:endParaRPr lang="en-GB" sz="1600" u="sng" dirty="0"/>
          </a:p>
          <a:p>
            <a:r>
              <a:rPr lang="en-GB" sz="2400" dirty="0"/>
              <a:t>Use your sense of humour to break the ice, to lower barriers and gain the affection of others.  </a:t>
            </a:r>
            <a:br>
              <a:rPr lang="en-GB" sz="2400" dirty="0"/>
            </a:br>
            <a:endParaRPr lang="en-GB" sz="2400" dirty="0"/>
          </a:p>
          <a:p>
            <a:r>
              <a:rPr lang="en-GB" sz="2400" dirty="0"/>
              <a:t>By using appropriate humour, you will be perceived as more </a:t>
            </a:r>
            <a:r>
              <a:rPr lang="en-GB" sz="2400" u="sng" dirty="0">
                <a:hlinkClick r:id="rId2"/>
              </a:rPr>
              <a:t>charismatic</a:t>
            </a:r>
            <a:r>
              <a:rPr lang="en-GB" sz="24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072273" y="5301208"/>
            <a:ext cx="274819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Further information: </a:t>
            </a:r>
            <a:r>
              <a:rPr lang="en-GB" sz="1050" dirty="0">
                <a:hlinkClick r:id="rId3"/>
              </a:rPr>
              <a:t>skillsyouneed.com</a:t>
            </a:r>
            <a:endParaRPr lang="en-GB" sz="1050" dirty="0"/>
          </a:p>
        </p:txBody>
      </p:sp>
      <p:pic>
        <p:nvPicPr>
          <p:cNvPr id="7" name="Picture 3" descr="C:\Users\Julia\AppData\Local\Microsoft\Windows\Temporary Internet Files\Content.IE5\A37N72LH\MC900136781[1].wmf">
            <a:extLst>
              <a:ext uri="{FF2B5EF4-FFF2-40B4-BE49-F238E27FC236}">
                <a16:creationId xmlns:a16="http://schemas.microsoft.com/office/drawing/2014/main" id="{6F0D7797-C286-4F76-979B-681D18DA8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03108"/>
            <a:ext cx="1831738" cy="245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58133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352928" cy="612068"/>
          </a:xfrm>
        </p:spPr>
        <p:txBody>
          <a:bodyPr/>
          <a:lstStyle/>
          <a:p>
            <a:r>
              <a:rPr lang="en-GB" sz="3600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your interpersonal skills</a:t>
            </a: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215596"/>
            <a:ext cx="8496944" cy="439544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u="sng" dirty="0"/>
              <a:t>Maintain a Positive Attitude and Smile</a:t>
            </a:r>
          </a:p>
          <a:p>
            <a:endParaRPr lang="en-GB" sz="2000" dirty="0"/>
          </a:p>
          <a:p>
            <a:r>
              <a:rPr lang="en-GB" sz="2400" dirty="0"/>
              <a:t>Do your best to be friendly, upbeat and positive with other people.</a:t>
            </a:r>
          </a:p>
          <a:p>
            <a:r>
              <a:rPr lang="en-GB" sz="2400" dirty="0"/>
              <a:t>When things do not go to plan, stay optimistic and learn from your mistakes.  </a:t>
            </a:r>
          </a:p>
          <a:p>
            <a:r>
              <a:rPr lang="en-GB" sz="2400" dirty="0"/>
              <a:t>If you smile often and stay cheerful, people are more likely to respond positively to you.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1" name="Picture 3" descr="C:\Users\Julia\AppData\Local\Microsoft\Windows\Temporary Internet Files\Content.IE5\A37N72LH\MC9004382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870" y="4458910"/>
            <a:ext cx="1152127" cy="115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909" y="4458910"/>
            <a:ext cx="1152127" cy="1152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Julia\AppData\Local\Microsoft\Windows\Temporary Internet Files\Content.IE5\T13PBIV9\MC9004231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1041" y="4371741"/>
            <a:ext cx="1154131" cy="115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850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32656"/>
            <a:ext cx="7924800" cy="998984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8851" y="2132856"/>
            <a:ext cx="7460541" cy="3096344"/>
          </a:xfrm>
        </p:spPr>
        <p:txBody>
          <a:bodyPr>
            <a:normAutofit/>
          </a:bodyPr>
          <a:lstStyle/>
          <a:p>
            <a:r>
              <a:rPr lang="en-GB" sz="2800" dirty="0">
                <a:hlinkClick r:id="rId2"/>
              </a:rPr>
              <a:t>Temperament Quiz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>
                <a:hlinkClick r:id="rId3"/>
              </a:rPr>
              <a:t>Interactive Johari window (positives)</a:t>
            </a:r>
            <a:br>
              <a:rPr lang="en-GB" sz="2800" dirty="0"/>
            </a:br>
            <a:endParaRPr lang="en-GB" sz="2800" dirty="0"/>
          </a:p>
          <a:p>
            <a:r>
              <a:rPr lang="en-GB" sz="2800" dirty="0">
                <a:hlinkClick r:id="rId4"/>
              </a:rPr>
              <a:t>Interactive Nohari window  (negatives)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90251564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3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710BD3F0AEEF84FA606FD601678EC93" ma:contentTypeVersion="1" ma:contentTypeDescription="Create a new document." ma:contentTypeScope="" ma:versionID="53194e0a1cbc8dd084c0fc876045e961">
  <xsd:schema xmlns:xsd="http://www.w3.org/2001/XMLSchema" xmlns:xs="http://www.w3.org/2001/XMLSchema" xmlns:p="http://schemas.microsoft.com/office/2006/metadata/properties" xmlns:ns3="af73078d-a5bc-48dc-b246-bc0132131284" targetNamespace="http://schemas.microsoft.com/office/2006/metadata/properties" ma:root="true" ma:fieldsID="714dd1e4e50199be1d05dbe51e1f0f04" ns3:_="">
    <xsd:import namespace="af73078d-a5bc-48dc-b246-bc0132131284"/>
    <xsd:element name="properties">
      <xsd:complexType>
        <xsd:sequence>
          <xsd:element name="documentManagement">
            <xsd:complexType>
              <xsd:all>
                <xsd:element ref="ns3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73078d-a5bc-48dc-b246-bc013213128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C64DB47-1B1A-41B6-9348-3DDBAC3A07DB}">
  <ds:schemaRefs>
    <ds:schemaRef ds:uri="http://schemas.openxmlformats.org/package/2006/metadata/core-properties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microsoft.com/office/infopath/2007/PartnerControls"/>
    <ds:schemaRef ds:uri="af73078d-a5bc-48dc-b246-bc0132131284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C37B431-D20A-462A-A49C-34C611ACCAA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5C6719A-9685-4ADE-9C07-E9CFE4AD4B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73078d-a5bc-48dc-b246-bc01321312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536</Words>
  <Application>Microsoft Office PowerPoint</Application>
  <PresentationFormat>On-screen Show (4:3)</PresentationFormat>
  <Paragraphs>105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Arial Rounded MT Bold</vt:lpstr>
      <vt:lpstr>Corbel</vt:lpstr>
      <vt:lpstr>Myriad Pro</vt:lpstr>
      <vt:lpstr>Wingdings</vt:lpstr>
      <vt:lpstr>SftWP July 15</vt:lpstr>
      <vt:lpstr>BMSK4001  Academic &amp; Employability Skills  Inter-personal Communication  Julia Ault  </vt:lpstr>
      <vt:lpstr>What is Interpersonal Communication? </vt:lpstr>
      <vt:lpstr>What is Interpersonal Communication? </vt:lpstr>
      <vt:lpstr>Principles of Interpersonal Communication</vt:lpstr>
      <vt:lpstr>Principles of Interpersonal Communication</vt:lpstr>
      <vt:lpstr>Principles of Interpersonal Communication</vt:lpstr>
      <vt:lpstr>Principles of Interpersonal Communication</vt:lpstr>
      <vt:lpstr>Principles of Interpersonal Communication</vt:lpstr>
      <vt:lpstr>Principles of Interpersonal Communication</vt:lpstr>
      <vt:lpstr>Remember the Communication Cycle!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Developing your interpersonal skills</vt:lpstr>
      <vt:lpstr>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BMSK4001 Interpersonal Communication JA</dc:title>
  <dc:creator>Julia Ault</dc:creator>
  <cp:lastModifiedBy>Julia Ault</cp:lastModifiedBy>
  <cp:revision>20</cp:revision>
  <dcterms:created xsi:type="dcterms:W3CDTF">2013-04-11T14:22:44Z</dcterms:created>
  <dcterms:modified xsi:type="dcterms:W3CDTF">2018-04-02T15:14:59Z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0x010100E710BD3F0AEEF84FA606FD601678EC93</vt:lpwstr>
  </property>
  <property fmtid="{D5CDD505-2E9C-101B-9397-08002B2CF9AE}" pid="3" name="IsMyDocuments">
    <vt:bool>true</vt:bool>
  </property>
</Properties>
</file>