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8" r:id="rId3"/>
    <p:sldId id="259" r:id="rId4"/>
    <p:sldId id="262" r:id="rId5"/>
    <p:sldId id="263" r:id="rId6"/>
    <p:sldId id="261" r:id="rId7"/>
    <p:sldId id="265"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9E845D8-6EDE-40B7-8E30-1A9B4A9426E7}" type="datetimeFigureOut">
              <a:rPr lang="en-GB" smtClean="0"/>
              <a:t>11/03/2016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065D5B-157B-4931-97C8-7F677CC6F0B1}" type="slidenum">
              <a:rPr lang="en-GB" smtClean="0"/>
              <a:t>‹#›</a:t>
            </a:fld>
            <a:endParaRPr lang="en-GB"/>
          </a:p>
        </p:txBody>
      </p:sp>
    </p:spTree>
    <p:extLst>
      <p:ext uri="{BB962C8B-B14F-4D97-AF65-F5344CB8AC3E}">
        <p14:creationId xmlns:p14="http://schemas.microsoft.com/office/powerpoint/2010/main" val="1172361913"/>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9E845D8-6EDE-40B7-8E30-1A9B4A9426E7}" type="datetimeFigureOut">
              <a:rPr lang="en-GB" smtClean="0"/>
              <a:t>11/03/2016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065D5B-157B-4931-97C8-7F677CC6F0B1}" type="slidenum">
              <a:rPr lang="en-GB" smtClean="0"/>
              <a:t>‹#›</a:t>
            </a:fld>
            <a:endParaRPr lang="en-GB"/>
          </a:p>
        </p:txBody>
      </p:sp>
    </p:spTree>
    <p:extLst>
      <p:ext uri="{BB962C8B-B14F-4D97-AF65-F5344CB8AC3E}">
        <p14:creationId xmlns:p14="http://schemas.microsoft.com/office/powerpoint/2010/main" val="3611969951"/>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9E845D8-6EDE-40B7-8E30-1A9B4A9426E7}" type="datetimeFigureOut">
              <a:rPr lang="en-GB" smtClean="0"/>
              <a:t>11/03/2016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065D5B-157B-4931-97C8-7F677CC6F0B1}" type="slidenum">
              <a:rPr lang="en-GB" smtClean="0"/>
              <a:t>‹#›</a:t>
            </a:fld>
            <a:endParaRPr lang="en-GB"/>
          </a:p>
        </p:txBody>
      </p:sp>
    </p:spTree>
    <p:extLst>
      <p:ext uri="{BB962C8B-B14F-4D97-AF65-F5344CB8AC3E}">
        <p14:creationId xmlns:p14="http://schemas.microsoft.com/office/powerpoint/2010/main" val="224907998"/>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9E845D8-6EDE-40B7-8E30-1A9B4A9426E7}" type="datetimeFigureOut">
              <a:rPr lang="en-GB" smtClean="0"/>
              <a:t>11/03/2016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065D5B-157B-4931-97C8-7F677CC6F0B1}" type="slidenum">
              <a:rPr lang="en-GB" smtClean="0"/>
              <a:t>‹#›</a:t>
            </a:fld>
            <a:endParaRPr lang="en-GB"/>
          </a:p>
        </p:txBody>
      </p:sp>
    </p:spTree>
    <p:extLst>
      <p:ext uri="{BB962C8B-B14F-4D97-AF65-F5344CB8AC3E}">
        <p14:creationId xmlns:p14="http://schemas.microsoft.com/office/powerpoint/2010/main" val="53156133"/>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9E845D8-6EDE-40B7-8E30-1A9B4A9426E7}" type="datetimeFigureOut">
              <a:rPr lang="en-GB" smtClean="0"/>
              <a:t>11/03/2016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065D5B-157B-4931-97C8-7F677CC6F0B1}" type="slidenum">
              <a:rPr lang="en-GB" smtClean="0"/>
              <a:t>‹#›</a:t>
            </a:fld>
            <a:endParaRPr lang="en-GB"/>
          </a:p>
        </p:txBody>
      </p:sp>
    </p:spTree>
    <p:extLst>
      <p:ext uri="{BB962C8B-B14F-4D97-AF65-F5344CB8AC3E}">
        <p14:creationId xmlns:p14="http://schemas.microsoft.com/office/powerpoint/2010/main" val="2966290129"/>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9E845D8-6EDE-40B7-8E30-1A9B4A9426E7}" type="datetimeFigureOut">
              <a:rPr lang="en-GB" smtClean="0"/>
              <a:t>11/03/2016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065D5B-157B-4931-97C8-7F677CC6F0B1}" type="slidenum">
              <a:rPr lang="en-GB" smtClean="0"/>
              <a:t>‹#›</a:t>
            </a:fld>
            <a:endParaRPr lang="en-GB"/>
          </a:p>
        </p:txBody>
      </p:sp>
    </p:spTree>
    <p:extLst>
      <p:ext uri="{BB962C8B-B14F-4D97-AF65-F5344CB8AC3E}">
        <p14:creationId xmlns:p14="http://schemas.microsoft.com/office/powerpoint/2010/main" val="1847173729"/>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E845D8-6EDE-40B7-8E30-1A9B4A9426E7}" type="datetimeFigureOut">
              <a:rPr lang="en-GB" smtClean="0"/>
              <a:t>11/03/2016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065D5B-157B-4931-97C8-7F677CC6F0B1}" type="slidenum">
              <a:rPr lang="en-GB" smtClean="0"/>
              <a:t>‹#›</a:t>
            </a:fld>
            <a:endParaRPr lang="en-GB"/>
          </a:p>
        </p:txBody>
      </p:sp>
    </p:spTree>
    <p:extLst>
      <p:ext uri="{BB962C8B-B14F-4D97-AF65-F5344CB8AC3E}">
        <p14:creationId xmlns:p14="http://schemas.microsoft.com/office/powerpoint/2010/main" val="264299903"/>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9E845D8-6EDE-40B7-8E30-1A9B4A9426E7}" type="datetimeFigureOut">
              <a:rPr lang="en-GB" smtClean="0"/>
              <a:t>11/03/2016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065D5B-157B-4931-97C8-7F677CC6F0B1}" type="slidenum">
              <a:rPr lang="en-GB" smtClean="0"/>
              <a:t>‹#›</a:t>
            </a:fld>
            <a:endParaRPr lang="en-GB"/>
          </a:p>
        </p:txBody>
      </p:sp>
    </p:spTree>
    <p:extLst>
      <p:ext uri="{BB962C8B-B14F-4D97-AF65-F5344CB8AC3E}">
        <p14:creationId xmlns:p14="http://schemas.microsoft.com/office/powerpoint/2010/main" val="1061296662"/>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9E845D8-6EDE-40B7-8E30-1A9B4A9426E7}" type="datetimeFigureOut">
              <a:rPr lang="en-GB" smtClean="0"/>
              <a:t>11/03/2016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065D5B-157B-4931-97C8-7F677CC6F0B1}" type="slidenum">
              <a:rPr lang="en-GB" smtClean="0"/>
              <a:t>‹#›</a:t>
            </a:fld>
            <a:endParaRPr lang="en-GB"/>
          </a:p>
        </p:txBody>
      </p:sp>
    </p:spTree>
    <p:extLst>
      <p:ext uri="{BB962C8B-B14F-4D97-AF65-F5344CB8AC3E}">
        <p14:creationId xmlns:p14="http://schemas.microsoft.com/office/powerpoint/2010/main" val="3137468470"/>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9E845D8-6EDE-40B7-8E30-1A9B4A9426E7}" type="datetimeFigureOut">
              <a:rPr lang="en-GB" smtClean="0"/>
              <a:t>11/03/2016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065D5B-157B-4931-97C8-7F677CC6F0B1}" type="slidenum">
              <a:rPr lang="en-GB" smtClean="0"/>
              <a:t>‹#›</a:t>
            </a:fld>
            <a:endParaRPr lang="en-GB"/>
          </a:p>
        </p:txBody>
      </p:sp>
    </p:spTree>
    <p:extLst>
      <p:ext uri="{BB962C8B-B14F-4D97-AF65-F5344CB8AC3E}">
        <p14:creationId xmlns:p14="http://schemas.microsoft.com/office/powerpoint/2010/main" val="2538564334"/>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9E845D8-6EDE-40B7-8E30-1A9B4A9426E7}" type="datetimeFigureOut">
              <a:rPr lang="en-GB" smtClean="0"/>
              <a:t>11/03/2016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065D5B-157B-4931-97C8-7F677CC6F0B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66056273"/>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9E845D8-6EDE-40B7-8E30-1A9B4A9426E7}" type="datetimeFigureOut">
              <a:rPr lang="en-GB" smtClean="0"/>
              <a:t>11/03/2016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065D5B-157B-4931-97C8-7F677CC6F0B1}" type="slidenum">
              <a:rPr lang="en-GB" smtClean="0"/>
              <a:t>‹#›</a:t>
            </a:fld>
            <a:endParaRPr lang="en-GB"/>
          </a:p>
        </p:txBody>
      </p:sp>
    </p:spTree>
    <p:extLst>
      <p:ext uri="{BB962C8B-B14F-4D97-AF65-F5344CB8AC3E}">
        <p14:creationId xmlns:p14="http://schemas.microsoft.com/office/powerpoint/2010/main" val="2558604398"/>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9E845D8-6EDE-40B7-8E30-1A9B4A9426E7}" type="datetimeFigureOut">
              <a:rPr lang="en-GB" smtClean="0"/>
              <a:t>11/03/2016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065D5B-157B-4931-97C8-7F677CC6F0B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09879217"/>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9E845D8-6EDE-40B7-8E30-1A9B4A9426E7}" type="datetimeFigureOut">
              <a:rPr lang="en-GB" smtClean="0"/>
              <a:t>11/03/2016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065D5B-157B-4931-97C8-7F677CC6F0B1}" type="slidenum">
              <a:rPr lang="en-GB" smtClean="0"/>
              <a:t>‹#›</a:t>
            </a:fld>
            <a:endParaRPr lang="en-GB"/>
          </a:p>
        </p:txBody>
      </p:sp>
    </p:spTree>
    <p:extLst>
      <p:ext uri="{BB962C8B-B14F-4D97-AF65-F5344CB8AC3E}">
        <p14:creationId xmlns:p14="http://schemas.microsoft.com/office/powerpoint/2010/main" val="2665601726"/>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9E845D8-6EDE-40B7-8E30-1A9B4A9426E7}" type="datetimeFigureOut">
              <a:rPr lang="en-GB" smtClean="0"/>
              <a:t>11/03/2016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065D5B-157B-4931-97C8-7F677CC6F0B1}" type="slidenum">
              <a:rPr lang="en-GB" smtClean="0"/>
              <a:t>‹#›</a:t>
            </a:fld>
            <a:endParaRPr lang="en-GB"/>
          </a:p>
        </p:txBody>
      </p:sp>
    </p:spTree>
    <p:extLst>
      <p:ext uri="{BB962C8B-B14F-4D97-AF65-F5344CB8AC3E}">
        <p14:creationId xmlns:p14="http://schemas.microsoft.com/office/powerpoint/2010/main" val="3773205908"/>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9E845D8-6EDE-40B7-8E30-1A9B4A9426E7}" type="datetimeFigureOut">
              <a:rPr lang="en-GB" smtClean="0"/>
              <a:t>11/03/2016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065D5B-157B-4931-97C8-7F677CC6F0B1}" type="slidenum">
              <a:rPr lang="en-GB" smtClean="0"/>
              <a:t>‹#›</a:t>
            </a:fld>
            <a:endParaRPr lang="en-GB"/>
          </a:p>
        </p:txBody>
      </p:sp>
    </p:spTree>
    <p:extLst>
      <p:ext uri="{BB962C8B-B14F-4D97-AF65-F5344CB8AC3E}">
        <p14:creationId xmlns:p14="http://schemas.microsoft.com/office/powerpoint/2010/main" val="608289500"/>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9E845D8-6EDE-40B7-8E30-1A9B4A9426E7}" type="datetimeFigureOut">
              <a:rPr lang="en-GB" smtClean="0"/>
              <a:t>11/03/2016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B065D5B-157B-4931-97C8-7F677CC6F0B1}" type="slidenum">
              <a:rPr lang="en-GB" smtClean="0"/>
              <a:t>‹#›</a:t>
            </a:fld>
            <a:endParaRPr lang="en-GB"/>
          </a:p>
        </p:txBody>
      </p:sp>
    </p:spTree>
    <p:extLst>
      <p:ext uri="{BB962C8B-B14F-4D97-AF65-F5344CB8AC3E}">
        <p14:creationId xmlns:p14="http://schemas.microsoft.com/office/powerpoint/2010/main" val="425024508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Lst>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www.oxfordmail.co.uk/news/9506531.Once_rare_red_kites__are_becoming_a_pest_/" TargetMode="External"/><Relationship Id="rId3" Type="http://schemas.openxmlformats.org/officeDocument/2006/relationships/hyperlink" Target="http://naturenet.net/law/wcagen.html" TargetMode="External"/><Relationship Id="rId7" Type="http://schemas.openxmlformats.org/officeDocument/2006/relationships/hyperlink" Target="http://jncc.defra.gov.uk/page-1377" TargetMode="External"/><Relationship Id="rId2" Type="http://schemas.openxmlformats.org/officeDocument/2006/relationships/hyperlink" Target="http://jncc.defra.gov.uk/page-3614" TargetMode="External"/><Relationship Id="rId1" Type="http://schemas.openxmlformats.org/officeDocument/2006/relationships/slideLayout" Target="../slideLayouts/slideLayout2.xml"/><Relationship Id="rId6" Type="http://schemas.openxmlformats.org/officeDocument/2006/relationships/hyperlink" Target="http://www.rspb.org.uk/discoverandenjoynature/discoverandlearn/birdguide/name/r/redkite/conservation.aspx" TargetMode="External"/><Relationship Id="rId5" Type="http://schemas.openxmlformats.org/officeDocument/2006/relationships/hyperlink" Target="http://birdsofbritain.co.uk/features/conservation.asp" TargetMode="External"/><Relationship Id="rId4" Type="http://schemas.openxmlformats.org/officeDocument/2006/relationships/hyperlink" Target="http://www.legislation.gov.uk/ukpga/1981/69" TargetMode="External"/><Relationship Id="rId9" Type="http://schemas.openxmlformats.org/officeDocument/2006/relationships/hyperlink" Target="http://www.theguardian.com/environment/2015/oct/28/uk-criticised-for-failure-to-defend-european-nature-protection-law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37892" y="1416675"/>
            <a:ext cx="6670416" cy="584775"/>
          </a:xfrm>
          <a:prstGeom prst="rect">
            <a:avLst/>
          </a:prstGeom>
          <a:noFill/>
        </p:spPr>
        <p:txBody>
          <a:bodyPr wrap="none" rtlCol="0">
            <a:spAutoFit/>
          </a:bodyPr>
          <a:lstStyle/>
          <a:p>
            <a:r>
              <a:rPr lang="en-GB" sz="3200" dirty="0" smtClean="0">
                <a:latin typeface="Times New Roman" panose="02020603050405020304" pitchFamily="18" charset="0"/>
                <a:cs typeface="Times New Roman" panose="02020603050405020304" pitchFamily="18" charset="0"/>
              </a:rPr>
              <a:t>The Wildlife and Countryside Act 1981</a:t>
            </a:r>
            <a:endParaRPr lang="en-GB" sz="3200"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83357" y="2437863"/>
            <a:ext cx="3276198" cy="2848868"/>
          </a:xfrm>
          <a:prstGeom prst="rect">
            <a:avLst/>
          </a:prstGeom>
        </p:spPr>
      </p:pic>
    </p:spTree>
    <p:extLst>
      <p:ext uri="{BB962C8B-B14F-4D97-AF65-F5344CB8AC3E}">
        <p14:creationId xmlns:p14="http://schemas.microsoft.com/office/powerpoint/2010/main" val="2470898085"/>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487" y="738389"/>
            <a:ext cx="8596668" cy="984319"/>
          </a:xfrm>
        </p:spPr>
        <p:txBody>
          <a:bodyPr>
            <a:normAutofit/>
          </a:bodyPr>
          <a:lstStyle/>
          <a:p>
            <a:r>
              <a:rPr lang="en-GB" sz="3200" u="sng" dirty="0" smtClean="0">
                <a:solidFill>
                  <a:schemeClr val="tx1"/>
                </a:solidFill>
                <a:latin typeface="Times New Roman" panose="02020603050405020304" pitchFamily="18" charset="0"/>
                <a:cs typeface="Times New Roman" panose="02020603050405020304" pitchFamily="18" charset="0"/>
              </a:rPr>
              <a:t>What is the act and what is it’s purpose?</a:t>
            </a:r>
            <a:endParaRPr lang="en-GB" sz="3200" u="sng"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1722708"/>
            <a:ext cx="8596668" cy="4858396"/>
          </a:xfrm>
        </p:spPr>
        <p:txBody>
          <a:bodyPr>
            <a:noAutofit/>
          </a:bodyPr>
          <a:lstStyle/>
          <a:p>
            <a:r>
              <a:rPr lang="en-GB" sz="2000" dirty="0" smtClean="0">
                <a:solidFill>
                  <a:schemeClr val="tx1"/>
                </a:solidFill>
                <a:latin typeface="Times New Roman" panose="02020603050405020304" pitchFamily="18" charset="0"/>
                <a:cs typeface="Times New Roman" panose="02020603050405020304" pitchFamily="18" charset="0"/>
              </a:rPr>
              <a:t>In short, the Act is a government document that outlines and overarches all legislative protection of wildlife and habitats in England, Wales and Scotland. It is the instrument by which said protective legislation is implemented.</a:t>
            </a:r>
          </a:p>
          <a:p>
            <a:r>
              <a:rPr lang="en-GB" sz="2000" dirty="0" smtClean="0">
                <a:solidFill>
                  <a:schemeClr val="tx1"/>
                </a:solidFill>
                <a:latin typeface="Times New Roman" panose="02020603050405020304" pitchFamily="18" charset="0"/>
                <a:cs typeface="Times New Roman" panose="02020603050405020304" pitchFamily="18" charset="0"/>
              </a:rPr>
              <a:t>The Act is a continuation of evolving environmental legislation in the U.K.. It’s a recognition of multiple European environmental policy ratifications, such as the Bern </a:t>
            </a:r>
            <a:r>
              <a:rPr lang="en-GB" sz="2000" dirty="0">
                <a:solidFill>
                  <a:schemeClr val="tx1"/>
                </a:solidFill>
                <a:latin typeface="Times New Roman" panose="02020603050405020304" pitchFamily="18" charset="0"/>
                <a:cs typeface="Times New Roman" panose="02020603050405020304" pitchFamily="18" charset="0"/>
              </a:rPr>
              <a:t>Convention on the Conservation of European </a:t>
            </a:r>
            <a:r>
              <a:rPr lang="en-GB" sz="2000" dirty="0" smtClean="0">
                <a:solidFill>
                  <a:schemeClr val="tx1"/>
                </a:solidFill>
                <a:latin typeface="Times New Roman" panose="02020603050405020304" pitchFamily="18" charset="0"/>
                <a:cs typeface="Times New Roman" panose="02020603050405020304" pitchFamily="18" charset="0"/>
              </a:rPr>
              <a:t>Wildlife, </a:t>
            </a:r>
            <a:r>
              <a:rPr lang="en-GB" sz="2000" dirty="0">
                <a:solidFill>
                  <a:schemeClr val="tx1"/>
                </a:solidFill>
                <a:latin typeface="Times New Roman" panose="02020603050405020304" pitchFamily="18" charset="0"/>
                <a:cs typeface="Times New Roman" panose="02020603050405020304" pitchFamily="18" charset="0"/>
              </a:rPr>
              <a:t> European Union Directives on the Conservation of Wild Birds (79/409/EEC</a:t>
            </a:r>
            <a:r>
              <a:rPr lang="en-GB" sz="2000" dirty="0" smtClean="0">
                <a:solidFill>
                  <a:schemeClr val="tx1"/>
                </a:solidFill>
                <a:latin typeface="Times New Roman" panose="02020603050405020304" pitchFamily="18" charset="0"/>
                <a:cs typeface="Times New Roman" panose="02020603050405020304" pitchFamily="18" charset="0"/>
              </a:rPr>
              <a:t>), </a:t>
            </a:r>
            <a:r>
              <a:rPr lang="en-GB" sz="2000" dirty="0">
                <a:solidFill>
                  <a:schemeClr val="tx1"/>
                </a:solidFill>
                <a:latin typeface="Times New Roman" panose="02020603050405020304" pitchFamily="18" charset="0"/>
                <a:cs typeface="Times New Roman" panose="02020603050405020304" pitchFamily="18" charset="0"/>
              </a:rPr>
              <a:t>Natural Habitats and Wild Fauna and Flora (92/43/FFC</a:t>
            </a:r>
            <a:r>
              <a:rPr lang="en-GB" sz="2000" dirty="0" smtClean="0">
                <a:solidFill>
                  <a:schemeClr val="tx1"/>
                </a:solidFill>
                <a:latin typeface="Times New Roman" panose="02020603050405020304" pitchFamily="18" charset="0"/>
                <a:cs typeface="Times New Roman" panose="02020603050405020304" pitchFamily="18" charset="0"/>
              </a:rPr>
              <a:t>) and </a:t>
            </a:r>
            <a:r>
              <a:rPr lang="en-GB" sz="2000" dirty="0">
                <a:solidFill>
                  <a:schemeClr val="tx1"/>
                </a:solidFill>
                <a:latin typeface="Times New Roman" panose="02020603050405020304" pitchFamily="18" charset="0"/>
                <a:cs typeface="Times New Roman" panose="02020603050405020304" pitchFamily="18" charset="0"/>
              </a:rPr>
              <a:t>Natural Habitats</a:t>
            </a:r>
            <a:r>
              <a:rPr lang="en-GB" sz="2000" dirty="0" smtClean="0">
                <a:solidFill>
                  <a:schemeClr val="tx1"/>
                </a:solidFill>
                <a:latin typeface="Times New Roman" panose="02020603050405020304" pitchFamily="18" charset="0"/>
                <a:cs typeface="Times New Roman" panose="02020603050405020304" pitchFamily="18" charset="0"/>
              </a:rPr>
              <a:t> and the </a:t>
            </a:r>
            <a:r>
              <a:rPr lang="en-GB" sz="2000" dirty="0">
                <a:solidFill>
                  <a:schemeClr val="tx1"/>
                </a:solidFill>
                <a:latin typeface="Times New Roman" panose="02020603050405020304" pitchFamily="18" charset="0"/>
                <a:cs typeface="Times New Roman" panose="02020603050405020304" pitchFamily="18" charset="0"/>
              </a:rPr>
              <a:t>Convention on the Conservation of Migratory Species of Wild Animals (1979</a:t>
            </a:r>
            <a:r>
              <a:rPr lang="en-GB" sz="2000" dirty="0" smtClean="0">
                <a:solidFill>
                  <a:schemeClr val="tx1"/>
                </a:solidFill>
                <a:latin typeface="Times New Roman" panose="02020603050405020304" pitchFamily="18" charset="0"/>
                <a:cs typeface="Times New Roman" panose="02020603050405020304" pitchFamily="18" charset="0"/>
              </a:rPr>
              <a:t>).</a:t>
            </a:r>
          </a:p>
          <a:p>
            <a:r>
              <a:rPr lang="en-GB" sz="2000" dirty="0" smtClean="0">
                <a:solidFill>
                  <a:schemeClr val="tx1"/>
                </a:solidFill>
                <a:latin typeface="Times New Roman" panose="02020603050405020304" pitchFamily="18" charset="0"/>
                <a:cs typeface="Times New Roman" panose="02020603050405020304" pitchFamily="18" charset="0"/>
              </a:rPr>
              <a:t>The Wildlife and Countryside Act is the U.K governments mechanism of matching the standards set out in the multiple European bills for the protection of wildlife.</a:t>
            </a:r>
          </a:p>
          <a:p>
            <a:r>
              <a:rPr lang="en-GB" sz="2000" dirty="0" smtClean="0">
                <a:solidFill>
                  <a:schemeClr val="tx1"/>
                </a:solidFill>
                <a:latin typeface="Times New Roman" panose="02020603050405020304" pitchFamily="18" charset="0"/>
                <a:cs typeface="Times New Roman" panose="02020603050405020304" pitchFamily="18" charset="0"/>
              </a:rPr>
              <a:t>It is split into 74 sections in 4 different categories, all with proportionate penalties for breaching the environmental restrictions.  </a:t>
            </a:r>
            <a:endParaRPr lang="en-GB"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6566934"/>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u="sng" dirty="0" smtClean="0">
                <a:solidFill>
                  <a:schemeClr val="tx1"/>
                </a:solidFill>
                <a:latin typeface="Times New Roman" panose="02020603050405020304" pitchFamily="18" charset="0"/>
                <a:cs typeface="Times New Roman" panose="02020603050405020304" pitchFamily="18" charset="0"/>
              </a:rPr>
              <a:t>The Acts structure</a:t>
            </a:r>
            <a:endParaRPr lang="en-GB" sz="3200" u="sng"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3" y="1468193"/>
            <a:ext cx="5132451" cy="5061396"/>
          </a:xfrm>
        </p:spPr>
        <p:txBody>
          <a:bodyPr>
            <a:normAutofit fontScale="47500" lnSpcReduction="20000"/>
          </a:bodyPr>
          <a:lstStyle/>
          <a:p>
            <a:pPr marL="0" indent="0">
              <a:buNone/>
            </a:pPr>
            <a:r>
              <a:rPr lang="en-GB" sz="3400" dirty="0" smtClean="0">
                <a:latin typeface="Times New Roman" panose="02020603050405020304" pitchFamily="18" charset="0"/>
                <a:cs typeface="Times New Roman" panose="02020603050405020304" pitchFamily="18" charset="0"/>
              </a:rPr>
              <a:t>The act is split in to four distinct sections:</a:t>
            </a:r>
          </a:p>
          <a:p>
            <a:pPr marL="0" indent="0" fontAlgn="base">
              <a:buNone/>
            </a:pPr>
            <a:r>
              <a:rPr lang="en-GB" sz="3400" b="1" u="sng" dirty="0" smtClean="0">
                <a:latin typeface="Times New Roman" panose="02020603050405020304" pitchFamily="18" charset="0"/>
                <a:cs typeface="Times New Roman" panose="02020603050405020304" pitchFamily="18" charset="0"/>
              </a:rPr>
              <a:t>1) </a:t>
            </a:r>
            <a:r>
              <a:rPr lang="en-GB" sz="3400" b="1" u="sng" dirty="0" smtClean="0">
                <a:latin typeface="Times New Roman" panose="02020603050405020304" pitchFamily="18" charset="0"/>
                <a:cs typeface="Times New Roman" panose="02020603050405020304" pitchFamily="18" charset="0"/>
              </a:rPr>
              <a:t>WILDLIFE</a:t>
            </a:r>
            <a:r>
              <a:rPr lang="en-GB" sz="3400" b="1" u="sng" dirty="0" smtClean="0">
                <a:latin typeface="Times New Roman" panose="02020603050405020304" pitchFamily="18" charset="0"/>
                <a:cs typeface="Times New Roman" panose="02020603050405020304" pitchFamily="18" charset="0"/>
              </a:rPr>
              <a:t>:</a:t>
            </a:r>
            <a:endParaRPr lang="en-GB" sz="3400" u="sng" dirty="0">
              <a:latin typeface="Times New Roman" panose="02020603050405020304" pitchFamily="18" charset="0"/>
              <a:cs typeface="Times New Roman" panose="02020603050405020304" pitchFamily="18" charset="0"/>
            </a:endParaRPr>
          </a:p>
          <a:p>
            <a:pPr marL="0" indent="0" fontAlgn="base">
              <a:buNone/>
            </a:pPr>
            <a:r>
              <a:rPr lang="en-GB" sz="3400" i="1" u="sng" dirty="0">
                <a:latin typeface="Times New Roman" panose="02020603050405020304" pitchFamily="18" charset="0"/>
                <a:cs typeface="Times New Roman" panose="02020603050405020304" pitchFamily="18" charset="0"/>
              </a:rPr>
              <a:t>Protection of </a:t>
            </a:r>
            <a:r>
              <a:rPr lang="en-GB" sz="3400" i="1" u="sng" dirty="0" smtClean="0">
                <a:latin typeface="Times New Roman" panose="02020603050405020304" pitchFamily="18" charset="0"/>
                <a:cs typeface="Times New Roman" panose="02020603050405020304" pitchFamily="18" charset="0"/>
              </a:rPr>
              <a:t>birds</a:t>
            </a:r>
            <a:endParaRPr lang="en-GB" sz="3400" i="1" u="sng" dirty="0">
              <a:latin typeface="Times New Roman" panose="02020603050405020304" pitchFamily="18" charset="0"/>
              <a:cs typeface="Times New Roman" panose="02020603050405020304" pitchFamily="18" charset="0"/>
            </a:endParaRPr>
          </a:p>
          <a:p>
            <a:pPr lvl="0" fontAlgn="base"/>
            <a:r>
              <a:rPr lang="en-GB" sz="3400" dirty="0">
                <a:latin typeface="Times New Roman" panose="02020603050405020304" pitchFamily="18" charset="0"/>
                <a:cs typeface="Times New Roman" panose="02020603050405020304" pitchFamily="18" charset="0"/>
              </a:rPr>
              <a:t>Protection of wild birds, their nests and </a:t>
            </a:r>
            <a:r>
              <a:rPr lang="en-GB" sz="3400" dirty="0" smtClean="0">
                <a:latin typeface="Times New Roman" panose="02020603050405020304" pitchFamily="18" charset="0"/>
                <a:cs typeface="Times New Roman" panose="02020603050405020304" pitchFamily="18" charset="0"/>
              </a:rPr>
              <a:t>eggs.</a:t>
            </a:r>
          </a:p>
          <a:p>
            <a:pPr lvl="0" fontAlgn="base"/>
            <a:r>
              <a:rPr lang="en-GB" sz="3400" dirty="0" smtClean="0">
                <a:latin typeface="Times New Roman" panose="02020603050405020304" pitchFamily="18" charset="0"/>
                <a:cs typeface="Times New Roman" panose="02020603050405020304" pitchFamily="18" charset="0"/>
              </a:rPr>
              <a:t>Areas </a:t>
            </a:r>
            <a:r>
              <a:rPr lang="en-GB" sz="3400" dirty="0">
                <a:latin typeface="Times New Roman" panose="02020603050405020304" pitchFamily="18" charset="0"/>
                <a:cs typeface="Times New Roman" panose="02020603050405020304" pitchFamily="18" charset="0"/>
              </a:rPr>
              <a:t>of special protection</a:t>
            </a:r>
            <a:r>
              <a:rPr lang="en-GB" sz="3400" dirty="0" smtClean="0">
                <a:latin typeface="Times New Roman" panose="02020603050405020304" pitchFamily="18" charset="0"/>
                <a:cs typeface="Times New Roman" panose="02020603050405020304" pitchFamily="18" charset="0"/>
              </a:rPr>
              <a:t>.</a:t>
            </a:r>
            <a:endParaRPr lang="en-GB" sz="3400" dirty="0">
              <a:latin typeface="Times New Roman" panose="02020603050405020304" pitchFamily="18" charset="0"/>
              <a:cs typeface="Times New Roman" panose="02020603050405020304" pitchFamily="18" charset="0"/>
            </a:endParaRPr>
          </a:p>
          <a:p>
            <a:pPr lvl="0" fontAlgn="base"/>
            <a:r>
              <a:rPr lang="en-GB" sz="3400" dirty="0">
                <a:latin typeface="Times New Roman" panose="02020603050405020304" pitchFamily="18" charset="0"/>
                <a:cs typeface="Times New Roman" panose="02020603050405020304" pitchFamily="18" charset="0"/>
              </a:rPr>
              <a:t>Prohibition of certain methods of killing or taking wild birds.</a:t>
            </a:r>
          </a:p>
          <a:p>
            <a:pPr lvl="0" fontAlgn="base"/>
            <a:r>
              <a:rPr lang="en-GB" sz="3400" dirty="0" smtClean="0">
                <a:latin typeface="Times New Roman" panose="02020603050405020304" pitchFamily="18" charset="0"/>
                <a:cs typeface="Times New Roman" panose="02020603050405020304" pitchFamily="18" charset="0"/>
              </a:rPr>
              <a:t>Sale/distribution </a:t>
            </a:r>
            <a:r>
              <a:rPr lang="en-GB" sz="3400" dirty="0">
                <a:latin typeface="Times New Roman" panose="02020603050405020304" pitchFamily="18" charset="0"/>
                <a:cs typeface="Times New Roman" panose="02020603050405020304" pitchFamily="18" charset="0"/>
              </a:rPr>
              <a:t>of live or dead </a:t>
            </a:r>
            <a:r>
              <a:rPr lang="en-GB" sz="3400" dirty="0" smtClean="0">
                <a:latin typeface="Times New Roman" panose="02020603050405020304" pitchFamily="18" charset="0"/>
                <a:cs typeface="Times New Roman" panose="02020603050405020304" pitchFamily="18" charset="0"/>
              </a:rPr>
              <a:t>birds</a:t>
            </a:r>
            <a:r>
              <a:rPr lang="en-GB" sz="3400" dirty="0">
                <a:latin typeface="Times New Roman" panose="02020603050405020304" pitchFamily="18" charset="0"/>
                <a:cs typeface="Times New Roman" panose="02020603050405020304" pitchFamily="18" charset="0"/>
              </a:rPr>
              <a:t> </a:t>
            </a:r>
            <a:r>
              <a:rPr lang="en-GB" sz="3400" dirty="0" smtClean="0">
                <a:latin typeface="Times New Roman" panose="02020603050405020304" pitchFamily="18" charset="0"/>
                <a:cs typeface="Times New Roman" panose="02020603050405020304" pitchFamily="18" charset="0"/>
              </a:rPr>
              <a:t>or eggs.</a:t>
            </a:r>
            <a:endParaRPr lang="en-GB" sz="3400" dirty="0">
              <a:latin typeface="Times New Roman" panose="02020603050405020304" pitchFamily="18" charset="0"/>
              <a:cs typeface="Times New Roman" panose="02020603050405020304" pitchFamily="18" charset="0"/>
            </a:endParaRPr>
          </a:p>
          <a:p>
            <a:pPr lvl="0" fontAlgn="base"/>
            <a:r>
              <a:rPr lang="en-GB" sz="3400" dirty="0">
                <a:latin typeface="Times New Roman" panose="02020603050405020304" pitchFamily="18" charset="0"/>
                <a:cs typeface="Times New Roman" panose="02020603050405020304" pitchFamily="18" charset="0"/>
              </a:rPr>
              <a:t>Registration etc. of certain captive wild birds.</a:t>
            </a:r>
          </a:p>
          <a:p>
            <a:pPr lvl="0" fontAlgn="base"/>
            <a:r>
              <a:rPr lang="en-GB" sz="3400" dirty="0">
                <a:latin typeface="Times New Roman" panose="02020603050405020304" pitchFamily="18" charset="0"/>
                <a:cs typeface="Times New Roman" panose="02020603050405020304" pitchFamily="18" charset="0"/>
              </a:rPr>
              <a:t>Protection of captive birds</a:t>
            </a:r>
            <a:r>
              <a:rPr lang="en-GB" sz="3400" dirty="0" smtClean="0">
                <a:latin typeface="Times New Roman" panose="02020603050405020304" pitchFamily="18" charset="0"/>
                <a:cs typeface="Times New Roman" panose="02020603050405020304" pitchFamily="18" charset="0"/>
              </a:rPr>
              <a:t>.</a:t>
            </a:r>
          </a:p>
          <a:p>
            <a:pPr lvl="0" fontAlgn="base"/>
            <a:endParaRPr lang="en-GB" sz="3400" dirty="0">
              <a:latin typeface="Times New Roman" panose="02020603050405020304" pitchFamily="18" charset="0"/>
              <a:cs typeface="Times New Roman" panose="02020603050405020304" pitchFamily="18" charset="0"/>
            </a:endParaRPr>
          </a:p>
          <a:p>
            <a:pPr marL="0" indent="0" fontAlgn="base">
              <a:buNone/>
            </a:pPr>
            <a:r>
              <a:rPr lang="en-GB" sz="3400" i="1" u="sng" dirty="0">
                <a:latin typeface="Times New Roman" panose="02020603050405020304" pitchFamily="18" charset="0"/>
                <a:cs typeface="Times New Roman" panose="02020603050405020304" pitchFamily="18" charset="0"/>
              </a:rPr>
              <a:t>Protection of other animals.</a:t>
            </a:r>
            <a:endParaRPr lang="en-GB" sz="3400" u="sng" dirty="0">
              <a:latin typeface="Times New Roman" panose="02020603050405020304" pitchFamily="18" charset="0"/>
              <a:cs typeface="Times New Roman" panose="02020603050405020304" pitchFamily="18" charset="0"/>
            </a:endParaRPr>
          </a:p>
          <a:p>
            <a:pPr lvl="0" fontAlgn="base"/>
            <a:r>
              <a:rPr lang="en-GB" sz="3400" dirty="0">
                <a:latin typeface="Times New Roman" panose="02020603050405020304" pitchFamily="18" charset="0"/>
                <a:cs typeface="Times New Roman" panose="02020603050405020304" pitchFamily="18" charset="0"/>
              </a:rPr>
              <a:t>Protection of certain wild </a:t>
            </a:r>
            <a:r>
              <a:rPr lang="en-GB" sz="3400" dirty="0" smtClean="0">
                <a:latin typeface="Times New Roman" panose="02020603050405020304" pitchFamily="18" charset="0"/>
                <a:cs typeface="Times New Roman" panose="02020603050405020304" pitchFamily="18" charset="0"/>
              </a:rPr>
              <a:t>animals (e.g. Red Kite) </a:t>
            </a:r>
            <a:endParaRPr lang="en-GB" sz="3400" dirty="0">
              <a:latin typeface="Times New Roman" panose="02020603050405020304" pitchFamily="18" charset="0"/>
              <a:cs typeface="Times New Roman" panose="02020603050405020304" pitchFamily="18" charset="0"/>
            </a:endParaRPr>
          </a:p>
          <a:p>
            <a:pPr lvl="0" fontAlgn="base"/>
            <a:r>
              <a:rPr lang="en-GB" sz="3400" dirty="0">
                <a:latin typeface="Times New Roman" panose="02020603050405020304" pitchFamily="18" charset="0"/>
                <a:cs typeface="Times New Roman" panose="02020603050405020304" pitchFamily="18" charset="0"/>
              </a:rPr>
              <a:t>Prohibition of certain methods of killing or taking wild animals.</a:t>
            </a:r>
          </a:p>
          <a:p>
            <a:pPr lvl="0" fontAlgn="base"/>
            <a:r>
              <a:rPr lang="en-GB" sz="3400" dirty="0">
                <a:latin typeface="Times New Roman" panose="02020603050405020304" pitchFamily="18" charset="0"/>
                <a:cs typeface="Times New Roman" panose="02020603050405020304" pitchFamily="18" charset="0"/>
              </a:rPr>
              <a:t>Protection of certain </a:t>
            </a:r>
            <a:r>
              <a:rPr lang="en-GB" sz="3400" dirty="0" smtClean="0">
                <a:latin typeface="Times New Roman" panose="02020603050405020304" pitchFamily="18" charset="0"/>
                <a:cs typeface="Times New Roman" panose="02020603050405020304" pitchFamily="18" charset="0"/>
              </a:rPr>
              <a:t>mammals.</a:t>
            </a:r>
          </a:p>
          <a:p>
            <a:endParaRPr lang="en-GB" dirty="0">
              <a:latin typeface="Times New Roman" panose="02020603050405020304" pitchFamily="18" charset="0"/>
              <a:cs typeface="Times New Roman" panose="02020603050405020304" pitchFamily="18" charset="0"/>
            </a:endParaRPr>
          </a:p>
        </p:txBody>
      </p:sp>
      <p:sp>
        <p:nvSpPr>
          <p:cNvPr id="6" name="TextBox 5"/>
          <p:cNvSpPr txBox="1"/>
          <p:nvPr/>
        </p:nvSpPr>
        <p:spPr>
          <a:xfrm>
            <a:off x="5809785" y="1831446"/>
            <a:ext cx="4694663" cy="2308324"/>
          </a:xfrm>
          <a:prstGeom prst="rect">
            <a:avLst/>
          </a:prstGeom>
          <a:noFill/>
        </p:spPr>
        <p:txBody>
          <a:bodyPr wrap="square" rtlCol="0">
            <a:spAutoFit/>
          </a:bodyPr>
          <a:lstStyle/>
          <a:p>
            <a:pPr fontAlgn="base"/>
            <a:r>
              <a:rPr lang="en-GB" sz="1600" i="1" u="sng" dirty="0">
                <a:latin typeface="Times New Roman" panose="02020603050405020304" pitchFamily="18" charset="0"/>
                <a:cs typeface="Times New Roman" panose="02020603050405020304" pitchFamily="18" charset="0"/>
              </a:rPr>
              <a:t>Protection of plants</a:t>
            </a:r>
            <a:endParaRPr lang="en-GB" sz="1600" u="sng" dirty="0">
              <a:latin typeface="Times New Roman" panose="02020603050405020304" pitchFamily="18" charset="0"/>
              <a:cs typeface="Times New Roman" panose="02020603050405020304" pitchFamily="18" charset="0"/>
            </a:endParaRPr>
          </a:p>
          <a:p>
            <a:pPr marL="285750" lvl="0" indent="-285750" fontAlgn="base">
              <a:buClr>
                <a:schemeClr val="accent1"/>
              </a:buClr>
              <a:buSzPct val="80000"/>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Protection of wild plants.</a:t>
            </a:r>
          </a:p>
          <a:p>
            <a:pPr fontAlgn="base"/>
            <a:r>
              <a:rPr lang="en-GB" sz="1600" i="1" u="sng" dirty="0">
                <a:latin typeface="Times New Roman" panose="02020603050405020304" pitchFamily="18" charset="0"/>
                <a:cs typeface="Times New Roman" panose="02020603050405020304" pitchFamily="18" charset="0"/>
              </a:rPr>
              <a:t>Miscellaneous</a:t>
            </a:r>
            <a:endParaRPr lang="en-GB" sz="1600" u="sng" dirty="0">
              <a:latin typeface="Times New Roman" panose="02020603050405020304" pitchFamily="18" charset="0"/>
              <a:cs typeface="Times New Roman" panose="02020603050405020304" pitchFamily="18" charset="0"/>
            </a:endParaRPr>
          </a:p>
          <a:p>
            <a:pPr marL="285750" lvl="0" indent="-285750" fontAlgn="base">
              <a:buClr>
                <a:schemeClr val="accent1"/>
              </a:buClr>
              <a:buSzPct val="80000"/>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Introduction of new species </a:t>
            </a:r>
            <a:r>
              <a:rPr lang="en-GB" sz="1600" dirty="0" smtClean="0">
                <a:latin typeface="Times New Roman" panose="02020603050405020304" pitchFamily="18" charset="0"/>
                <a:cs typeface="Times New Roman" panose="02020603050405020304" pitchFamily="18" charset="0"/>
              </a:rPr>
              <a:t>etc.</a:t>
            </a:r>
            <a:endParaRPr lang="en-GB" sz="1600" dirty="0">
              <a:latin typeface="Times New Roman" panose="02020603050405020304" pitchFamily="18" charset="0"/>
              <a:cs typeface="Times New Roman" panose="02020603050405020304" pitchFamily="18" charset="0"/>
            </a:endParaRPr>
          </a:p>
          <a:p>
            <a:pPr fontAlgn="base"/>
            <a:r>
              <a:rPr lang="en-GB" sz="1600" i="1" u="sng" dirty="0" smtClean="0">
                <a:latin typeface="Times New Roman" panose="02020603050405020304" pitchFamily="18" charset="0"/>
                <a:cs typeface="Times New Roman" panose="02020603050405020304" pitchFamily="18" charset="0"/>
              </a:rPr>
              <a:t>Supplementary</a:t>
            </a:r>
            <a:endParaRPr lang="en-GB" sz="1600" dirty="0">
              <a:latin typeface="Times New Roman" panose="02020603050405020304" pitchFamily="18" charset="0"/>
              <a:cs typeface="Times New Roman" panose="02020603050405020304" pitchFamily="18" charset="0"/>
            </a:endParaRPr>
          </a:p>
          <a:p>
            <a:pPr marL="742950" lvl="1" indent="-285750" fontAlgn="base">
              <a:buClr>
                <a:schemeClr val="accent1"/>
              </a:buClr>
              <a:buSzPct val="80000"/>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Power to grant licences</a:t>
            </a:r>
          </a:p>
          <a:p>
            <a:pPr marL="742950" lvl="1" indent="-285750" fontAlgn="base">
              <a:buClr>
                <a:schemeClr val="accent1"/>
              </a:buClr>
              <a:buSzPct val="80000"/>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False statements made for obtaining registration or licence etc.</a:t>
            </a:r>
          </a:p>
          <a:p>
            <a:pPr marL="742950" lvl="1" indent="-285750" fontAlgn="base">
              <a:buClr>
                <a:schemeClr val="accent1"/>
              </a:buClr>
              <a:buSzPct val="80000"/>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Attempts to commit </a:t>
            </a:r>
            <a:r>
              <a:rPr lang="en-GB" sz="1600" dirty="0" smtClean="0">
                <a:latin typeface="Times New Roman" panose="02020603050405020304" pitchFamily="18" charset="0"/>
                <a:cs typeface="Times New Roman" panose="02020603050405020304" pitchFamily="18" charset="0"/>
              </a:rPr>
              <a:t>offences.</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71139853"/>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u="sng" dirty="0" smtClean="0">
                <a:solidFill>
                  <a:schemeClr val="tx1"/>
                </a:solidFill>
                <a:latin typeface="Times New Roman" panose="02020603050405020304" pitchFamily="18" charset="0"/>
                <a:cs typeface="Times New Roman" panose="02020603050405020304" pitchFamily="18" charset="0"/>
              </a:rPr>
              <a:t>The Acts Structure continued </a:t>
            </a:r>
            <a:endParaRPr lang="en-GB" sz="3200" u="sng"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57561" y="1561170"/>
            <a:ext cx="5798634" cy="5062653"/>
          </a:xfrm>
        </p:spPr>
        <p:txBody>
          <a:bodyPr>
            <a:normAutofit fontScale="55000" lnSpcReduction="20000"/>
          </a:bodyPr>
          <a:lstStyle/>
          <a:p>
            <a:pPr marL="0" indent="0" fontAlgn="base">
              <a:buNone/>
            </a:pPr>
            <a:r>
              <a:rPr lang="en-GB" sz="2900" b="1" u="sng" dirty="0" smtClean="0">
                <a:latin typeface="Times New Roman" panose="02020603050405020304" pitchFamily="18" charset="0"/>
                <a:cs typeface="Times New Roman" panose="02020603050405020304" pitchFamily="18" charset="0"/>
              </a:rPr>
              <a:t>2) NATURE </a:t>
            </a:r>
            <a:r>
              <a:rPr lang="en-GB" sz="2900" b="1" u="sng" dirty="0">
                <a:latin typeface="Times New Roman" panose="02020603050405020304" pitchFamily="18" charset="0"/>
                <a:cs typeface="Times New Roman" panose="02020603050405020304" pitchFamily="18" charset="0"/>
              </a:rPr>
              <a:t>CONSERVATION, COUNTRYSIDE AND NATIONAL </a:t>
            </a:r>
            <a:r>
              <a:rPr lang="en-GB" sz="2900" b="1" u="sng" dirty="0" smtClean="0">
                <a:latin typeface="Times New Roman" panose="02020603050405020304" pitchFamily="18" charset="0"/>
                <a:cs typeface="Times New Roman" panose="02020603050405020304" pitchFamily="18" charset="0"/>
              </a:rPr>
              <a:t>PARKS:</a:t>
            </a:r>
          </a:p>
          <a:p>
            <a:pPr marL="0" indent="0" fontAlgn="base">
              <a:buNone/>
            </a:pPr>
            <a:r>
              <a:rPr lang="en-GB" sz="2900" i="1" u="sng" dirty="0" smtClean="0">
                <a:latin typeface="Times New Roman" panose="02020603050405020304" pitchFamily="18" charset="0"/>
                <a:cs typeface="Times New Roman" panose="02020603050405020304" pitchFamily="18" charset="0"/>
              </a:rPr>
              <a:t>Nature conservation</a:t>
            </a:r>
            <a:endParaRPr lang="en-GB" sz="2900" i="1" u="sng" dirty="0">
              <a:latin typeface="Times New Roman" panose="02020603050405020304" pitchFamily="18" charset="0"/>
              <a:cs typeface="Times New Roman" panose="02020603050405020304" pitchFamily="18" charset="0"/>
            </a:endParaRPr>
          </a:p>
          <a:p>
            <a:pPr fontAlgn="base"/>
            <a:r>
              <a:rPr lang="en-GB" sz="2900" dirty="0">
                <a:latin typeface="Times New Roman" panose="02020603050405020304" pitchFamily="18" charset="0"/>
                <a:cs typeface="Times New Roman" panose="02020603050405020304" pitchFamily="18" charset="0"/>
              </a:rPr>
              <a:t>Areas of special scientific interest.</a:t>
            </a:r>
          </a:p>
          <a:p>
            <a:pPr fontAlgn="base"/>
            <a:r>
              <a:rPr lang="en-GB" sz="2900" dirty="0">
                <a:latin typeface="Times New Roman" panose="02020603050405020304" pitchFamily="18" charset="0"/>
                <a:cs typeface="Times New Roman" panose="02020603050405020304" pitchFamily="18" charset="0"/>
              </a:rPr>
              <a:t>Special protection for certain areas of special scientific </a:t>
            </a:r>
            <a:r>
              <a:rPr lang="en-GB" sz="2900" dirty="0" smtClean="0">
                <a:latin typeface="Times New Roman" panose="02020603050405020304" pitchFamily="18" charset="0"/>
                <a:cs typeface="Times New Roman" panose="02020603050405020304" pitchFamily="18" charset="0"/>
              </a:rPr>
              <a:t>interest.</a:t>
            </a:r>
          </a:p>
          <a:p>
            <a:pPr fontAlgn="base"/>
            <a:r>
              <a:rPr lang="en-GB" sz="2900" dirty="0" smtClean="0">
                <a:latin typeface="Times New Roman" panose="02020603050405020304" pitchFamily="18" charset="0"/>
                <a:cs typeface="Times New Roman" panose="02020603050405020304" pitchFamily="18" charset="0"/>
              </a:rPr>
              <a:t>Duties </a:t>
            </a:r>
            <a:r>
              <a:rPr lang="en-GB" sz="2900" dirty="0">
                <a:latin typeface="Times New Roman" panose="02020603050405020304" pitchFamily="18" charset="0"/>
                <a:cs typeface="Times New Roman" panose="02020603050405020304" pitchFamily="18" charset="0"/>
              </a:rPr>
              <a:t>of agriculture Ministers with respect to areas of special scientific interest</a:t>
            </a:r>
            <a:r>
              <a:rPr lang="en-GB" sz="2900" dirty="0" smtClean="0">
                <a:latin typeface="Times New Roman" panose="02020603050405020304" pitchFamily="18" charset="0"/>
                <a:cs typeface="Times New Roman" panose="02020603050405020304" pitchFamily="18" charset="0"/>
              </a:rPr>
              <a:t>.</a:t>
            </a:r>
            <a:endParaRPr lang="en-GB" sz="2900" dirty="0">
              <a:latin typeface="Times New Roman" panose="02020603050405020304" pitchFamily="18" charset="0"/>
              <a:cs typeface="Times New Roman" panose="02020603050405020304" pitchFamily="18" charset="0"/>
            </a:endParaRPr>
          </a:p>
          <a:p>
            <a:pPr fontAlgn="base"/>
            <a:r>
              <a:rPr lang="en-GB" sz="2900" dirty="0">
                <a:latin typeface="Times New Roman" panose="02020603050405020304" pitchFamily="18" charset="0"/>
                <a:cs typeface="Times New Roman" panose="02020603050405020304" pitchFamily="18" charset="0"/>
              </a:rPr>
              <a:t>Limestone pavement orders.</a:t>
            </a:r>
          </a:p>
          <a:p>
            <a:pPr fontAlgn="base"/>
            <a:r>
              <a:rPr lang="en-GB" sz="2900" dirty="0">
                <a:latin typeface="Times New Roman" panose="02020603050405020304" pitchFamily="18" charset="0"/>
                <a:cs typeface="Times New Roman" panose="02020603050405020304" pitchFamily="18" charset="0"/>
              </a:rPr>
              <a:t>National nature reserves.</a:t>
            </a:r>
          </a:p>
          <a:p>
            <a:pPr fontAlgn="base"/>
            <a:r>
              <a:rPr lang="en-GB" sz="2900" dirty="0">
                <a:latin typeface="Times New Roman" panose="02020603050405020304" pitchFamily="18" charset="0"/>
                <a:cs typeface="Times New Roman" panose="02020603050405020304" pitchFamily="18" charset="0"/>
              </a:rPr>
              <a:t>Marine nature reserves.</a:t>
            </a:r>
          </a:p>
          <a:p>
            <a:pPr fontAlgn="base"/>
            <a:r>
              <a:rPr lang="en-GB" sz="2900" dirty="0">
                <a:latin typeface="Times New Roman" panose="02020603050405020304" pitchFamily="18" charset="0"/>
                <a:cs typeface="Times New Roman" panose="02020603050405020304" pitchFamily="18" charset="0"/>
              </a:rPr>
              <a:t>Byelaws for protection of marine nature reserves.</a:t>
            </a:r>
          </a:p>
          <a:p>
            <a:pPr fontAlgn="base"/>
            <a:r>
              <a:rPr lang="en-GB" sz="2900" dirty="0">
                <a:latin typeface="Times New Roman" panose="02020603050405020304" pitchFamily="18" charset="0"/>
                <a:cs typeface="Times New Roman" panose="02020603050405020304" pitchFamily="18" charset="0"/>
              </a:rPr>
              <a:t>Grants and loans by Nature Conservancy Council.</a:t>
            </a:r>
          </a:p>
          <a:p>
            <a:pPr marL="0" indent="0" fontAlgn="base">
              <a:buNone/>
            </a:pPr>
            <a:r>
              <a:rPr lang="en-GB" sz="2900" i="1" u="sng" dirty="0">
                <a:latin typeface="Times New Roman" panose="02020603050405020304" pitchFamily="18" charset="0"/>
                <a:cs typeface="Times New Roman" panose="02020603050405020304" pitchFamily="18" charset="0"/>
              </a:rPr>
              <a:t>Countryside</a:t>
            </a:r>
            <a:endParaRPr lang="en-GB" sz="2900" u="sng" dirty="0">
              <a:latin typeface="Times New Roman" panose="02020603050405020304" pitchFamily="18" charset="0"/>
              <a:cs typeface="Times New Roman" panose="02020603050405020304" pitchFamily="18" charset="0"/>
            </a:endParaRPr>
          </a:p>
          <a:p>
            <a:pPr fontAlgn="base"/>
            <a:r>
              <a:rPr lang="en-GB" sz="2900" dirty="0">
                <a:latin typeface="Times New Roman" panose="02020603050405020304" pitchFamily="18" charset="0"/>
                <a:cs typeface="Times New Roman" panose="02020603050405020304" pitchFamily="18" charset="0"/>
              </a:rPr>
              <a:t>Management agreements with owners and occupiers of </a:t>
            </a:r>
            <a:r>
              <a:rPr lang="en-GB" sz="2900" dirty="0" smtClean="0">
                <a:latin typeface="Times New Roman" panose="02020603050405020304" pitchFamily="18" charset="0"/>
                <a:cs typeface="Times New Roman" panose="02020603050405020304" pitchFamily="18" charset="0"/>
              </a:rPr>
              <a:t>land</a:t>
            </a:r>
            <a:r>
              <a:rPr lang="en-GB" sz="2900" dirty="0">
                <a:latin typeface="Times New Roman" panose="02020603050405020304" pitchFamily="18" charset="0"/>
                <a:cs typeface="Times New Roman" panose="02020603050405020304" pitchFamily="18" charset="0"/>
              </a:rPr>
              <a:t>.</a:t>
            </a:r>
            <a:endParaRPr lang="en-GB" sz="2900" dirty="0">
              <a:latin typeface="Times New Roman" panose="02020603050405020304" pitchFamily="18" charset="0"/>
              <a:cs typeface="Times New Roman" panose="02020603050405020304" pitchFamily="18" charset="0"/>
            </a:endParaRPr>
          </a:p>
          <a:p>
            <a:pPr fontAlgn="base"/>
            <a:r>
              <a:rPr lang="en-GB" sz="2900" dirty="0" smtClean="0">
                <a:latin typeface="Times New Roman" panose="02020603050405020304" pitchFamily="18" charset="0"/>
                <a:cs typeface="Times New Roman" panose="02020603050405020304" pitchFamily="18" charset="0"/>
              </a:rPr>
              <a:t>Duties </a:t>
            </a:r>
            <a:r>
              <a:rPr lang="en-GB" sz="2900" dirty="0">
                <a:latin typeface="Times New Roman" panose="02020603050405020304" pitchFamily="18" charset="0"/>
                <a:cs typeface="Times New Roman" panose="02020603050405020304" pitchFamily="18" charset="0"/>
              </a:rPr>
              <a:t>of agriculture Ministers with respect to the </a:t>
            </a:r>
            <a:r>
              <a:rPr lang="en-GB" sz="2900" dirty="0" smtClean="0">
                <a:latin typeface="Times New Roman" panose="02020603050405020304" pitchFamily="18" charset="0"/>
                <a:cs typeface="Times New Roman" panose="02020603050405020304" pitchFamily="18" charset="0"/>
              </a:rPr>
              <a:t>countryside</a:t>
            </a:r>
          </a:p>
          <a:p>
            <a:endParaRPr lang="en-GB" dirty="0"/>
          </a:p>
        </p:txBody>
      </p:sp>
      <p:sp>
        <p:nvSpPr>
          <p:cNvPr id="6" name="TextBox 5"/>
          <p:cNvSpPr txBox="1"/>
          <p:nvPr/>
        </p:nvSpPr>
        <p:spPr>
          <a:xfrm>
            <a:off x="6356195" y="1930400"/>
            <a:ext cx="4028481" cy="4308872"/>
          </a:xfrm>
          <a:prstGeom prst="rect">
            <a:avLst/>
          </a:prstGeom>
          <a:noFill/>
        </p:spPr>
        <p:txBody>
          <a:bodyPr wrap="square" rtlCol="0">
            <a:spAutoFit/>
          </a:bodyPr>
          <a:lstStyle/>
          <a:p>
            <a:pPr fontAlgn="base"/>
            <a:r>
              <a:rPr lang="en-GB" sz="1600" i="1" u="sng" dirty="0">
                <a:latin typeface="Times New Roman" panose="02020603050405020304" pitchFamily="18" charset="0"/>
                <a:cs typeface="Times New Roman" panose="02020603050405020304" pitchFamily="18" charset="0"/>
              </a:rPr>
              <a:t>National Parks</a:t>
            </a:r>
          </a:p>
          <a:p>
            <a:pPr marL="285750" indent="-285750" fontAlgn="base">
              <a:buClr>
                <a:schemeClr val="accent1"/>
              </a:buClr>
              <a:buSzPct val="80000"/>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Notification of agricultural operations on moor and heath in National Parks.</a:t>
            </a:r>
          </a:p>
          <a:p>
            <a:pPr marL="285750" indent="-285750" fontAlgn="base">
              <a:buClr>
                <a:schemeClr val="accent1"/>
              </a:buClr>
              <a:buSzPct val="80000"/>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Maps of National Parks showing certain areas of moor or heath.</a:t>
            </a:r>
          </a:p>
          <a:p>
            <a:pPr marL="285750" indent="-285750" fontAlgn="base">
              <a:buClr>
                <a:schemeClr val="accent1"/>
              </a:buClr>
              <a:buSzPct val="80000"/>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Grants and loans for purposes of National Parks.</a:t>
            </a:r>
          </a:p>
          <a:p>
            <a:pPr marL="285750" indent="-285750" fontAlgn="base">
              <a:buClr>
                <a:schemeClr val="accent1"/>
              </a:buClr>
              <a:buSzPct val="80000"/>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Power to vary order designating National Park.</a:t>
            </a:r>
          </a:p>
          <a:p>
            <a:pPr marL="285750" indent="-285750" fontAlgn="base">
              <a:buClr>
                <a:schemeClr val="accent1"/>
              </a:buClr>
              <a:buSzPct val="80000"/>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Membership of National Park authorities.</a:t>
            </a:r>
          </a:p>
          <a:p>
            <a:pPr fontAlgn="base"/>
            <a:r>
              <a:rPr lang="en-GB" sz="1600" i="1" u="sng" dirty="0">
                <a:latin typeface="Times New Roman" panose="02020603050405020304" pitchFamily="18" charset="0"/>
                <a:cs typeface="Times New Roman" panose="02020603050405020304" pitchFamily="18" charset="0"/>
              </a:rPr>
              <a:t>Miscellaneous and </a:t>
            </a:r>
            <a:r>
              <a:rPr lang="en-GB" sz="1600" i="1" u="sng" dirty="0" smtClean="0">
                <a:latin typeface="Times New Roman" panose="02020603050405020304" pitchFamily="18" charset="0"/>
                <a:cs typeface="Times New Roman" panose="02020603050405020304" pitchFamily="18" charset="0"/>
              </a:rPr>
              <a:t>supplementary </a:t>
            </a:r>
            <a:endParaRPr lang="en-GB" sz="1600" dirty="0">
              <a:latin typeface="Times New Roman" panose="02020603050405020304" pitchFamily="18" charset="0"/>
              <a:cs typeface="Times New Roman" panose="02020603050405020304" pitchFamily="18" charset="0"/>
            </a:endParaRPr>
          </a:p>
          <a:p>
            <a:pPr marL="285750" indent="-285750" fontAlgn="base">
              <a:buClr>
                <a:schemeClr val="accent1"/>
              </a:buClr>
              <a:buSzPct val="80000"/>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Duties of water authorities etc. with respect to nature conservation and the countryside.</a:t>
            </a:r>
          </a:p>
          <a:p>
            <a:pPr marL="285750" indent="-285750" fontAlgn="base">
              <a:buClr>
                <a:schemeClr val="accent1"/>
              </a:buClr>
              <a:buSzPct val="80000"/>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Extension of power to appoint wardens.</a:t>
            </a:r>
          </a:p>
          <a:p>
            <a:pPr marL="285750" indent="-285750" fontAlgn="base">
              <a:buClr>
                <a:schemeClr val="accent1"/>
              </a:buClr>
              <a:buSzPct val="80000"/>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Payments under certain agreements offered by authorities</a:t>
            </a:r>
            <a:r>
              <a:rPr lang="en-GB" sz="1600" dirty="0" smtClean="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42966855"/>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u="sng" dirty="0" smtClean="0">
                <a:solidFill>
                  <a:schemeClr val="tx1"/>
                </a:solidFill>
                <a:latin typeface="Times New Roman" panose="02020603050405020304" pitchFamily="18" charset="0"/>
                <a:cs typeface="Times New Roman" panose="02020603050405020304" pitchFamily="18" charset="0"/>
              </a:rPr>
              <a:t>The Acts Structure continued </a:t>
            </a:r>
            <a:endParaRPr lang="en-GB" sz="3200" u="sng"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57561" y="1561170"/>
            <a:ext cx="5798634" cy="5062653"/>
          </a:xfrm>
        </p:spPr>
        <p:txBody>
          <a:bodyPr>
            <a:normAutofit fontScale="92500" lnSpcReduction="20000"/>
          </a:bodyPr>
          <a:lstStyle/>
          <a:p>
            <a:pPr marL="0" indent="0" fontAlgn="base">
              <a:buNone/>
            </a:pPr>
            <a:r>
              <a:rPr lang="en-GB" sz="1900" b="1" u="sng" dirty="0" smtClean="0">
                <a:latin typeface="Times New Roman" panose="02020603050405020304" pitchFamily="18" charset="0"/>
                <a:cs typeface="Times New Roman" panose="02020603050405020304" pitchFamily="18" charset="0"/>
              </a:rPr>
              <a:t>3) Public </a:t>
            </a:r>
            <a:r>
              <a:rPr lang="en-GB" sz="1900" b="1" u="sng" dirty="0">
                <a:latin typeface="Times New Roman" panose="02020603050405020304" pitchFamily="18" charset="0"/>
                <a:cs typeface="Times New Roman" panose="02020603050405020304" pitchFamily="18" charset="0"/>
              </a:rPr>
              <a:t>Rights of </a:t>
            </a:r>
            <a:r>
              <a:rPr lang="en-GB" sz="1900" b="1" u="sng" dirty="0" smtClean="0">
                <a:latin typeface="Times New Roman" panose="02020603050405020304" pitchFamily="18" charset="0"/>
                <a:cs typeface="Times New Roman" panose="02020603050405020304" pitchFamily="18" charset="0"/>
              </a:rPr>
              <a:t>Way</a:t>
            </a:r>
            <a:r>
              <a:rPr lang="en-GB" sz="1900" b="1" u="sng" dirty="0">
                <a:latin typeface="Times New Roman" panose="02020603050405020304" pitchFamily="18" charset="0"/>
                <a:cs typeface="Times New Roman" panose="02020603050405020304" pitchFamily="18" charset="0"/>
              </a:rPr>
              <a:t>:</a:t>
            </a:r>
            <a:endParaRPr lang="en-GB" sz="1900" b="1" u="sng" dirty="0" smtClean="0">
              <a:latin typeface="Times New Roman" panose="02020603050405020304" pitchFamily="18" charset="0"/>
              <a:cs typeface="Times New Roman" panose="02020603050405020304" pitchFamily="18" charset="0"/>
            </a:endParaRPr>
          </a:p>
          <a:p>
            <a:pPr marL="0" indent="0" fontAlgn="base">
              <a:buNone/>
            </a:pPr>
            <a:r>
              <a:rPr lang="en-GB" sz="1700" u="sng" dirty="0">
                <a:latin typeface="Times New Roman" panose="02020603050405020304" pitchFamily="18" charset="0"/>
                <a:cs typeface="Times New Roman" panose="02020603050405020304" pitchFamily="18" charset="0"/>
              </a:rPr>
              <a:t/>
            </a:r>
            <a:br>
              <a:rPr lang="en-GB" sz="1700" u="sng" dirty="0">
                <a:latin typeface="Times New Roman" panose="02020603050405020304" pitchFamily="18" charset="0"/>
                <a:cs typeface="Times New Roman" panose="02020603050405020304" pitchFamily="18" charset="0"/>
              </a:rPr>
            </a:br>
            <a:r>
              <a:rPr lang="en-GB" sz="1700" i="1" u="sng" dirty="0">
                <a:latin typeface="Times New Roman" panose="02020603050405020304" pitchFamily="18" charset="0"/>
                <a:cs typeface="Times New Roman" panose="02020603050405020304" pitchFamily="18" charset="0"/>
              </a:rPr>
              <a:t>Ascertainment of public rights of </a:t>
            </a:r>
            <a:r>
              <a:rPr lang="en-GB" sz="1700" i="1" u="sng" dirty="0" smtClean="0">
                <a:latin typeface="Times New Roman" panose="02020603050405020304" pitchFamily="18" charset="0"/>
                <a:cs typeface="Times New Roman" panose="02020603050405020304" pitchFamily="18" charset="0"/>
              </a:rPr>
              <a:t>way</a:t>
            </a:r>
            <a:endParaRPr lang="en-GB" sz="1700" u="sng" dirty="0">
              <a:latin typeface="Times New Roman" panose="02020603050405020304" pitchFamily="18" charset="0"/>
              <a:cs typeface="Times New Roman" panose="02020603050405020304" pitchFamily="18" charset="0"/>
            </a:endParaRPr>
          </a:p>
          <a:p>
            <a:pPr fontAlgn="base"/>
            <a:r>
              <a:rPr lang="en-GB" sz="1700" dirty="0">
                <a:latin typeface="Times New Roman" panose="02020603050405020304" pitchFamily="18" charset="0"/>
                <a:cs typeface="Times New Roman" panose="02020603050405020304" pitchFamily="18" charset="0"/>
              </a:rPr>
              <a:t>Duty to keep definitive map and statement under continuous review.</a:t>
            </a:r>
          </a:p>
          <a:p>
            <a:pPr fontAlgn="base"/>
            <a:r>
              <a:rPr lang="en-GB" sz="1700" dirty="0">
                <a:latin typeface="Times New Roman" panose="02020603050405020304" pitchFamily="18" charset="0"/>
                <a:cs typeface="Times New Roman" panose="02020603050405020304" pitchFamily="18" charset="0"/>
              </a:rPr>
              <a:t>Duty to reclassify roads used as public paths</a:t>
            </a:r>
            <a:r>
              <a:rPr lang="en-GB" sz="1700" dirty="0" smtClean="0">
                <a:latin typeface="Times New Roman" panose="02020603050405020304" pitchFamily="18" charset="0"/>
                <a:cs typeface="Times New Roman" panose="02020603050405020304" pitchFamily="18" charset="0"/>
              </a:rPr>
              <a:t>.</a:t>
            </a:r>
            <a:endParaRPr lang="en-GB" sz="1700" dirty="0">
              <a:latin typeface="Times New Roman" panose="02020603050405020304" pitchFamily="18" charset="0"/>
              <a:cs typeface="Times New Roman" panose="02020603050405020304" pitchFamily="18" charset="0"/>
            </a:endParaRPr>
          </a:p>
          <a:p>
            <a:pPr fontAlgn="base"/>
            <a:r>
              <a:rPr lang="en-GB" sz="1700" dirty="0">
                <a:latin typeface="Times New Roman" panose="02020603050405020304" pitchFamily="18" charset="0"/>
                <a:cs typeface="Times New Roman" panose="02020603050405020304" pitchFamily="18" charset="0"/>
              </a:rPr>
              <a:t>Effect of definitive map and statement.</a:t>
            </a:r>
          </a:p>
          <a:p>
            <a:pPr fontAlgn="base"/>
            <a:r>
              <a:rPr lang="en-GB" sz="1700" dirty="0">
                <a:latin typeface="Times New Roman" panose="02020603050405020304" pitchFamily="18" charset="0"/>
                <a:cs typeface="Times New Roman" panose="02020603050405020304" pitchFamily="18" charset="0"/>
              </a:rPr>
              <a:t>Supplementary provisions as to definitive maps and </a:t>
            </a:r>
            <a:r>
              <a:rPr lang="en-GB" sz="1700" dirty="0" smtClean="0">
                <a:latin typeface="Times New Roman" panose="02020603050405020304" pitchFamily="18" charset="0"/>
                <a:cs typeface="Times New Roman" panose="02020603050405020304" pitchFamily="18" charset="0"/>
              </a:rPr>
              <a:t>statement</a:t>
            </a:r>
            <a:endParaRPr lang="en-GB" sz="1700" dirty="0">
              <a:latin typeface="Times New Roman" panose="02020603050405020304" pitchFamily="18" charset="0"/>
              <a:cs typeface="Times New Roman" panose="02020603050405020304" pitchFamily="18" charset="0"/>
            </a:endParaRPr>
          </a:p>
          <a:p>
            <a:pPr marL="0" indent="0" fontAlgn="base">
              <a:buNone/>
            </a:pPr>
            <a:r>
              <a:rPr lang="en-GB" sz="1700" i="1" u="sng" dirty="0">
                <a:latin typeface="Times New Roman" panose="02020603050405020304" pitchFamily="18" charset="0"/>
                <a:cs typeface="Times New Roman" panose="02020603050405020304" pitchFamily="18" charset="0"/>
              </a:rPr>
              <a:t>Miscellaneous and </a:t>
            </a:r>
            <a:r>
              <a:rPr lang="en-GB" sz="1700" i="1" u="sng" dirty="0" smtClean="0">
                <a:latin typeface="Times New Roman" panose="02020603050405020304" pitchFamily="18" charset="0"/>
                <a:cs typeface="Times New Roman" panose="02020603050405020304" pitchFamily="18" charset="0"/>
              </a:rPr>
              <a:t>supplementary</a:t>
            </a:r>
            <a:endParaRPr lang="en-GB" sz="1700" u="sng" dirty="0">
              <a:latin typeface="Times New Roman" panose="02020603050405020304" pitchFamily="18" charset="0"/>
              <a:cs typeface="Times New Roman" panose="02020603050405020304" pitchFamily="18" charset="0"/>
            </a:endParaRPr>
          </a:p>
          <a:p>
            <a:pPr fontAlgn="base"/>
            <a:r>
              <a:rPr lang="en-GB" sz="1700" dirty="0">
                <a:latin typeface="Times New Roman" panose="02020603050405020304" pitchFamily="18" charset="0"/>
                <a:cs typeface="Times New Roman" panose="02020603050405020304" pitchFamily="18" charset="0"/>
              </a:rPr>
              <a:t>Prohibition on keeping bulls on land crossed by public rights of way.</a:t>
            </a:r>
          </a:p>
          <a:p>
            <a:pPr fontAlgn="base"/>
            <a:r>
              <a:rPr lang="en-GB" sz="1700" dirty="0">
                <a:latin typeface="Times New Roman" panose="02020603050405020304" pitchFamily="18" charset="0"/>
                <a:cs typeface="Times New Roman" panose="02020603050405020304" pitchFamily="18" charset="0"/>
              </a:rPr>
              <a:t>Regulation of traffic on public rights of way.</a:t>
            </a:r>
          </a:p>
          <a:p>
            <a:pPr fontAlgn="base"/>
            <a:r>
              <a:rPr lang="en-GB" sz="1700" dirty="0">
                <a:latin typeface="Times New Roman" panose="02020603050405020304" pitchFamily="18" charset="0"/>
                <a:cs typeface="Times New Roman" panose="02020603050405020304" pitchFamily="18" charset="0"/>
              </a:rPr>
              <a:t>Ploughing of public rights of way.</a:t>
            </a:r>
          </a:p>
          <a:p>
            <a:pPr fontAlgn="base"/>
            <a:r>
              <a:rPr lang="en-GB" sz="1700" dirty="0">
                <a:latin typeface="Times New Roman" panose="02020603050405020304" pitchFamily="18" charset="0"/>
                <a:cs typeface="Times New Roman" panose="02020603050405020304" pitchFamily="18" charset="0"/>
              </a:rPr>
              <a:t>Appointment of wardens for public rights of way.</a:t>
            </a:r>
          </a:p>
          <a:p>
            <a:pPr fontAlgn="base"/>
            <a:r>
              <a:rPr lang="en-GB" sz="1700" dirty="0">
                <a:latin typeface="Times New Roman" panose="02020603050405020304" pitchFamily="18" charset="0"/>
                <a:cs typeface="Times New Roman" panose="02020603050405020304" pitchFamily="18" charset="0"/>
              </a:rPr>
              <a:t>Orders creating, extinguishing or diverting </a:t>
            </a:r>
            <a:r>
              <a:rPr lang="en-GB" sz="1700" dirty="0" smtClean="0">
                <a:latin typeface="Times New Roman" panose="02020603050405020304" pitchFamily="18" charset="0"/>
                <a:cs typeface="Times New Roman" panose="02020603050405020304" pitchFamily="18" charset="0"/>
              </a:rPr>
              <a:t>footpaths.</a:t>
            </a:r>
            <a:endParaRPr lang="en-GB" sz="1700" dirty="0">
              <a:latin typeface="Times New Roman" panose="02020603050405020304" pitchFamily="18" charset="0"/>
              <a:cs typeface="Times New Roman" panose="02020603050405020304" pitchFamily="18" charset="0"/>
            </a:endParaRPr>
          </a:p>
          <a:p>
            <a:pPr fontAlgn="base"/>
            <a:r>
              <a:rPr lang="en-GB" sz="1700" dirty="0">
                <a:latin typeface="Times New Roman" panose="02020603050405020304" pitchFamily="18" charset="0"/>
                <a:cs typeface="Times New Roman" panose="02020603050405020304" pitchFamily="18" charset="0"/>
              </a:rPr>
              <a:t>Signposting of byways open to all traffic</a:t>
            </a:r>
          </a:p>
          <a:p>
            <a:endParaRPr lang="en-GB" dirty="0"/>
          </a:p>
        </p:txBody>
      </p:sp>
      <p:sp>
        <p:nvSpPr>
          <p:cNvPr id="6" name="TextBox 5"/>
          <p:cNvSpPr txBox="1"/>
          <p:nvPr/>
        </p:nvSpPr>
        <p:spPr>
          <a:xfrm>
            <a:off x="6356195" y="1691787"/>
            <a:ext cx="4474937" cy="2400657"/>
          </a:xfrm>
          <a:prstGeom prst="rect">
            <a:avLst/>
          </a:prstGeom>
          <a:noFill/>
        </p:spPr>
        <p:txBody>
          <a:bodyPr wrap="square" rtlCol="0">
            <a:spAutoFit/>
          </a:bodyPr>
          <a:lstStyle/>
          <a:p>
            <a:pPr fontAlgn="base"/>
            <a:r>
              <a:rPr lang="en-GB" b="1" u="sng" dirty="0" smtClean="0">
                <a:latin typeface="Times New Roman" panose="02020603050405020304" pitchFamily="18" charset="0"/>
                <a:cs typeface="Times New Roman" panose="02020603050405020304" pitchFamily="18" charset="0"/>
              </a:rPr>
              <a:t>4) Miscellaneous </a:t>
            </a:r>
            <a:r>
              <a:rPr lang="en-GB" b="1" u="sng" dirty="0">
                <a:latin typeface="Times New Roman" panose="02020603050405020304" pitchFamily="18" charset="0"/>
                <a:cs typeface="Times New Roman" panose="02020603050405020304" pitchFamily="18" charset="0"/>
              </a:rPr>
              <a:t>and </a:t>
            </a:r>
            <a:r>
              <a:rPr lang="en-GB" b="1" u="sng" dirty="0" smtClean="0">
                <a:latin typeface="Times New Roman" panose="02020603050405020304" pitchFamily="18" charset="0"/>
                <a:cs typeface="Times New Roman" panose="02020603050405020304" pitchFamily="18" charset="0"/>
              </a:rPr>
              <a:t>General:</a:t>
            </a:r>
          </a:p>
          <a:p>
            <a:pPr fontAlgn="base"/>
            <a:endParaRPr lang="en-GB" b="1" u="sng" dirty="0">
              <a:latin typeface="Times New Roman" panose="02020603050405020304" pitchFamily="18" charset="0"/>
              <a:cs typeface="Times New Roman" panose="02020603050405020304" pitchFamily="18" charset="0"/>
            </a:endParaRPr>
          </a:p>
          <a:p>
            <a:pPr marL="285750" indent="-285750" fontAlgn="base">
              <a:buClr>
                <a:schemeClr val="accent1"/>
              </a:buClr>
              <a:buSzPct val="80000"/>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Application to Crown.</a:t>
            </a:r>
          </a:p>
          <a:p>
            <a:pPr marL="285750" indent="-285750" fontAlgn="base">
              <a:buClr>
                <a:schemeClr val="accent1"/>
              </a:buClr>
              <a:buSzPct val="80000"/>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Application to the Isles of Scilly</a:t>
            </a:r>
            <a:r>
              <a:rPr lang="en-GB" sz="1600" dirty="0" smtClean="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a:p>
            <a:pPr marL="285750" indent="-285750" fontAlgn="base">
              <a:buClr>
                <a:schemeClr val="accent1"/>
              </a:buClr>
              <a:buSzPct val="80000"/>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Financial provisions.</a:t>
            </a:r>
          </a:p>
          <a:p>
            <a:pPr marL="285750" indent="-285750" fontAlgn="base">
              <a:buClr>
                <a:schemeClr val="accent1"/>
              </a:buClr>
              <a:buSzPct val="80000"/>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General interpretation.</a:t>
            </a:r>
          </a:p>
          <a:p>
            <a:pPr marL="285750" indent="-285750" fontAlgn="base">
              <a:buClr>
                <a:schemeClr val="accent1"/>
              </a:buClr>
              <a:buSzPct val="80000"/>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Minor amendments.</a:t>
            </a:r>
          </a:p>
          <a:p>
            <a:pPr marL="285750" indent="-285750" fontAlgn="base">
              <a:buClr>
                <a:schemeClr val="accent1"/>
              </a:buClr>
              <a:buSzPct val="80000"/>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Repeals and savings.</a:t>
            </a:r>
          </a:p>
          <a:p>
            <a:endParaRPr lang="en-GB" dirty="0"/>
          </a:p>
        </p:txBody>
      </p:sp>
    </p:spTree>
    <p:extLst>
      <p:ext uri="{BB962C8B-B14F-4D97-AF65-F5344CB8AC3E}">
        <p14:creationId xmlns:p14="http://schemas.microsoft.com/office/powerpoint/2010/main" val="2693498254"/>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910107"/>
          </a:xfrm>
        </p:spPr>
        <p:txBody>
          <a:bodyPr>
            <a:normAutofit/>
          </a:bodyPr>
          <a:lstStyle/>
          <a:p>
            <a:r>
              <a:rPr lang="en-GB" sz="3200" u="sng" dirty="0" smtClean="0">
                <a:solidFill>
                  <a:schemeClr val="tx1"/>
                </a:solidFill>
                <a:latin typeface="Times New Roman" panose="02020603050405020304" pitchFamily="18" charset="0"/>
                <a:cs typeface="Times New Roman" panose="02020603050405020304" pitchFamily="18" charset="0"/>
              </a:rPr>
              <a:t>The Acts Effectiveness</a:t>
            </a:r>
            <a:endParaRPr lang="en-GB" sz="3200" u="sng"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1703389"/>
            <a:ext cx="8596668" cy="3937557"/>
          </a:xfrm>
        </p:spPr>
        <p:txBody>
          <a:bodyPr>
            <a:normAutofit/>
          </a:bodyPr>
          <a:lstStyle/>
          <a:p>
            <a:r>
              <a:rPr lang="en-GB" dirty="0" smtClean="0">
                <a:latin typeface="Times New Roman" panose="02020603050405020304" pitchFamily="18" charset="0"/>
                <a:cs typeface="Times New Roman" panose="02020603050405020304" pitchFamily="18" charset="0"/>
              </a:rPr>
              <a:t>The Acts effectiveness is difficult to gauge as it essentially means assessing the whole U.K’s environmental policy, which has had varied results.</a:t>
            </a:r>
          </a:p>
          <a:p>
            <a:r>
              <a:rPr lang="en-GB" dirty="0" smtClean="0">
                <a:latin typeface="Times New Roman" panose="02020603050405020304" pitchFamily="18" charset="0"/>
                <a:cs typeface="Times New Roman" panose="02020603050405020304" pitchFamily="18" charset="0"/>
              </a:rPr>
              <a:t>The environmental policy of the U.K has been heavily regulated and enforced by governmental bodies like Natural England, whose influence includes: </a:t>
            </a:r>
            <a:r>
              <a:rPr lang="en-GB" dirty="0" smtClean="0">
                <a:latin typeface="Times New Roman" panose="02020603050405020304" pitchFamily="18" charset="0"/>
                <a:cs typeface="Times New Roman" panose="02020603050405020304" pitchFamily="18" charset="0"/>
              </a:rPr>
              <a:t>spreading </a:t>
            </a:r>
            <a:r>
              <a:rPr lang="en-GB" dirty="0" smtClean="0">
                <a:latin typeface="Times New Roman" panose="02020603050405020304" pitchFamily="18" charset="0"/>
                <a:cs typeface="Times New Roman" panose="02020603050405020304" pitchFamily="18" charset="0"/>
              </a:rPr>
              <a:t>information, taking civil action, being legally responsible for the SSSI’s. Other bodies that govern the Act’s legislation include the Police, the Environment Agency, Natural Resources Wales and Scottish Natural Heritage, all of which govern and enforce the .</a:t>
            </a:r>
            <a:endParaRPr lang="en-GB" dirty="0" smtClean="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The Red Kite is one of the greater success stories for the Act, it is the longest running conservation effort in the U.K. A successful reintroduction programme brought the species back from just 20 breeding pairs to thousands, so much so that in some urban areas they have seen to become a pest.</a:t>
            </a:r>
            <a:endParaRPr lang="en-GB" dirty="0">
              <a:latin typeface="Times New Roman" panose="02020603050405020304" pitchFamily="18" charset="0"/>
              <a:cs typeface="Times New Roman" panose="02020603050405020304" pitchFamily="18" charset="0"/>
            </a:endParaRPr>
          </a:p>
          <a:p>
            <a:endParaRPr lang="en-GB" dirty="0" smtClean="0">
              <a:latin typeface="Times New Roman" panose="02020603050405020304" pitchFamily="18" charset="0"/>
              <a:cs typeface="Times New Roman" panose="02020603050405020304" pitchFamily="18" charset="0"/>
            </a:endParaRPr>
          </a:p>
          <a:p>
            <a:pPr marL="0" indent="0">
              <a:buNone/>
            </a:pPr>
            <a:endParaRPr lang="en-GB" dirty="0" smtClean="0">
              <a:latin typeface="Times New Roman" panose="02020603050405020304" pitchFamily="18" charset="0"/>
              <a:cs typeface="Times New Roman" panose="02020603050405020304" pitchFamily="18" charset="0"/>
            </a:endParaRPr>
          </a:p>
          <a:p>
            <a:pPr marL="0" indent="0">
              <a:buNone/>
            </a:pPr>
            <a:endParaRPr lang="en-GB" dirty="0" smtClean="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54318303"/>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solidFill>
                  <a:schemeClr val="tx1"/>
                </a:solidFill>
                <a:latin typeface="Times New Roman" panose="02020603050405020304" pitchFamily="18" charset="0"/>
                <a:cs typeface="Times New Roman" panose="02020603050405020304" pitchFamily="18" charset="0"/>
              </a:rPr>
              <a:t>The Acts </a:t>
            </a:r>
            <a:r>
              <a:rPr lang="en-GB" u="sng" dirty="0" smtClean="0">
                <a:solidFill>
                  <a:schemeClr val="tx1"/>
                </a:solidFill>
                <a:latin typeface="Times New Roman" panose="02020603050405020304" pitchFamily="18" charset="0"/>
                <a:cs typeface="Times New Roman" panose="02020603050405020304" pitchFamily="18" charset="0"/>
              </a:rPr>
              <a:t>Effectiveness Continued</a:t>
            </a:r>
            <a:endParaRPr lang="en-GB" dirty="0"/>
          </a:p>
        </p:txBody>
      </p:sp>
      <p:sp>
        <p:nvSpPr>
          <p:cNvPr id="3" name="Content Placeholder 2"/>
          <p:cNvSpPr>
            <a:spLocks noGrp="1"/>
          </p:cNvSpPr>
          <p:nvPr>
            <p:ph idx="1"/>
          </p:nvPr>
        </p:nvSpPr>
        <p:spPr>
          <a:xfrm>
            <a:off x="677334" y="1930400"/>
            <a:ext cx="8596668" cy="3880773"/>
          </a:xfrm>
        </p:spPr>
        <p:txBody>
          <a:bodyPr>
            <a:normAutofit lnSpcReduction="10000"/>
          </a:bodyPr>
          <a:lstStyle/>
          <a:p>
            <a:r>
              <a:rPr lang="en-GB" dirty="0">
                <a:latin typeface="Times New Roman" panose="02020603050405020304" pitchFamily="18" charset="0"/>
                <a:cs typeface="Times New Roman" panose="02020603050405020304" pitchFamily="18" charset="0"/>
              </a:rPr>
              <a:t>The act itself has been successful in establishing a framework for environmental protection in the U.K and also instilling a mind-set of environmental care in the populace, as it is such a large overarching act its policies stretch right down to council level.</a:t>
            </a:r>
          </a:p>
          <a:p>
            <a:r>
              <a:rPr lang="en-GB" dirty="0">
                <a:latin typeface="Times New Roman" panose="02020603050405020304" pitchFamily="18" charset="0"/>
                <a:cs typeface="Times New Roman" panose="02020603050405020304" pitchFamily="18" charset="0"/>
              </a:rPr>
              <a:t>However this hasn’t stopped the Act’s frameworks being called in to question, in 2011 the then Conservative government sought to overhaul the environmental policy in the U.K, however mass resistance from the population and groups like the RSPB lead to a petition with over 20,000 signatures ensuring that the planned overhaul didn’t go ahead</a:t>
            </a:r>
          </a:p>
          <a:p>
            <a:r>
              <a:rPr lang="en-GB" dirty="0">
                <a:latin typeface="Times New Roman" panose="02020603050405020304" pitchFamily="18" charset="0"/>
                <a:cs typeface="Times New Roman" panose="02020603050405020304" pitchFamily="18" charset="0"/>
              </a:rPr>
              <a:t>Generally though, the Act is seen as an overall success, by the public and by the groups who govern it, shown by the strong opposition to its potential dissolution. </a:t>
            </a:r>
            <a:r>
              <a:rPr lang="en-GB" dirty="0" smtClean="0">
                <a:latin typeface="Times New Roman" panose="02020603050405020304" pitchFamily="18" charset="0"/>
                <a:cs typeface="Times New Roman" panose="02020603050405020304" pitchFamily="18" charset="0"/>
              </a:rPr>
              <a:t>But most importantly the legislation </a:t>
            </a:r>
            <a:r>
              <a:rPr lang="en-GB" dirty="0">
                <a:latin typeface="Times New Roman" panose="02020603050405020304" pitchFamily="18" charset="0"/>
                <a:cs typeface="Times New Roman" panose="02020603050405020304" pitchFamily="18" charset="0"/>
              </a:rPr>
              <a:t>has been successful in keeping with the various EU standards on </a:t>
            </a:r>
            <a:r>
              <a:rPr lang="en-GB" dirty="0" smtClean="0">
                <a:latin typeface="Times New Roman" panose="02020603050405020304" pitchFamily="18" charset="0"/>
                <a:cs typeface="Times New Roman" panose="02020603050405020304" pitchFamily="18" charset="0"/>
              </a:rPr>
              <a:t>conservation, despite recent concerns over the U.K’s lack of public support over EU conservation laws. The country and Act has honoured most if not all of its EU agreements.</a:t>
            </a:r>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52274240"/>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solidFill>
                  <a:schemeClr val="tx1"/>
                </a:solidFill>
                <a:latin typeface="Times New Roman" panose="02020603050405020304" pitchFamily="18" charset="0"/>
                <a:cs typeface="Times New Roman" panose="02020603050405020304" pitchFamily="18" charset="0"/>
              </a:rPr>
              <a:t>Sources:</a:t>
            </a:r>
            <a:endParaRPr lang="en-GB" u="sng"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1609859"/>
            <a:ext cx="8596668" cy="4431503"/>
          </a:xfrm>
        </p:spPr>
        <p:txBody>
          <a:bodyPr>
            <a:normAutofit/>
          </a:bodyPr>
          <a:lstStyle/>
          <a:p>
            <a:pPr lvl="0"/>
            <a:r>
              <a:rPr lang="en-GB" u="sng" dirty="0">
                <a:solidFill>
                  <a:schemeClr val="tx1"/>
                </a:solidFill>
                <a:latin typeface="Times New Roman" panose="02020603050405020304" pitchFamily="18" charset="0"/>
                <a:cs typeface="Times New Roman" panose="02020603050405020304" pitchFamily="18" charset="0"/>
                <a:hlinkClick r:id="rId2"/>
              </a:rPr>
              <a:t>http://jncc.defra.gov.uk/page-3614</a:t>
            </a:r>
            <a:endParaRPr lang="en-GB" dirty="0">
              <a:solidFill>
                <a:schemeClr val="tx1"/>
              </a:solidFill>
              <a:latin typeface="Times New Roman" panose="02020603050405020304" pitchFamily="18" charset="0"/>
              <a:cs typeface="Times New Roman" panose="02020603050405020304" pitchFamily="18" charset="0"/>
            </a:endParaRPr>
          </a:p>
          <a:p>
            <a:pPr lvl="0"/>
            <a:r>
              <a:rPr lang="en-GB" u="sng" dirty="0">
                <a:solidFill>
                  <a:schemeClr val="tx1"/>
                </a:solidFill>
                <a:latin typeface="Times New Roman" panose="02020603050405020304" pitchFamily="18" charset="0"/>
                <a:cs typeface="Times New Roman" panose="02020603050405020304" pitchFamily="18" charset="0"/>
                <a:hlinkClick r:id="rId3"/>
              </a:rPr>
              <a:t>http://naturenet.net/law/wcagen.html</a:t>
            </a:r>
            <a:endParaRPr lang="en-GB" dirty="0">
              <a:solidFill>
                <a:schemeClr val="tx1"/>
              </a:solidFill>
              <a:latin typeface="Times New Roman" panose="02020603050405020304" pitchFamily="18" charset="0"/>
              <a:cs typeface="Times New Roman" panose="02020603050405020304" pitchFamily="18" charset="0"/>
            </a:endParaRPr>
          </a:p>
          <a:p>
            <a:pPr lvl="0"/>
            <a:r>
              <a:rPr lang="en-GB" u="sng" dirty="0">
                <a:solidFill>
                  <a:schemeClr val="tx1"/>
                </a:solidFill>
                <a:latin typeface="Times New Roman" panose="02020603050405020304" pitchFamily="18" charset="0"/>
                <a:cs typeface="Times New Roman" panose="02020603050405020304" pitchFamily="18" charset="0"/>
                <a:hlinkClick r:id="rId4"/>
              </a:rPr>
              <a:t>http://www.legislation.gov.uk/ukpga/1981/69</a:t>
            </a:r>
            <a:endParaRPr lang="en-GB" dirty="0">
              <a:solidFill>
                <a:schemeClr val="tx1"/>
              </a:solidFill>
              <a:latin typeface="Times New Roman" panose="02020603050405020304" pitchFamily="18" charset="0"/>
              <a:cs typeface="Times New Roman" panose="02020603050405020304" pitchFamily="18" charset="0"/>
            </a:endParaRPr>
          </a:p>
          <a:p>
            <a:r>
              <a:rPr lang="en-GB" dirty="0">
                <a:solidFill>
                  <a:schemeClr val="tx1"/>
                </a:solidFill>
                <a:latin typeface="Times New Roman" panose="02020603050405020304" pitchFamily="18" charset="0"/>
                <a:cs typeface="Times New Roman" panose="02020603050405020304" pitchFamily="18" charset="0"/>
                <a:hlinkClick r:id="rId5"/>
              </a:rPr>
              <a:t>http://</a:t>
            </a:r>
            <a:r>
              <a:rPr lang="en-GB" dirty="0" smtClean="0">
                <a:solidFill>
                  <a:schemeClr val="tx1"/>
                </a:solidFill>
                <a:latin typeface="Times New Roman" panose="02020603050405020304" pitchFamily="18" charset="0"/>
                <a:cs typeface="Times New Roman" panose="02020603050405020304" pitchFamily="18" charset="0"/>
                <a:hlinkClick r:id="rId5"/>
              </a:rPr>
              <a:t>birdsofbritain.co.uk/features/conservation.asp</a:t>
            </a:r>
            <a:endParaRPr lang="en-GB" dirty="0" smtClean="0">
              <a:solidFill>
                <a:schemeClr val="tx1"/>
              </a:solidFill>
              <a:latin typeface="Times New Roman" panose="02020603050405020304" pitchFamily="18" charset="0"/>
              <a:cs typeface="Times New Roman" panose="02020603050405020304" pitchFamily="18" charset="0"/>
            </a:endParaRPr>
          </a:p>
          <a:p>
            <a:r>
              <a:rPr lang="en-GB" dirty="0">
                <a:solidFill>
                  <a:schemeClr val="tx1"/>
                </a:solidFill>
                <a:latin typeface="Times New Roman" panose="02020603050405020304" pitchFamily="18" charset="0"/>
                <a:cs typeface="Times New Roman" panose="02020603050405020304" pitchFamily="18" charset="0"/>
                <a:hlinkClick r:id="rId6"/>
              </a:rPr>
              <a:t>http://</a:t>
            </a:r>
            <a:r>
              <a:rPr lang="en-GB" dirty="0" smtClean="0">
                <a:solidFill>
                  <a:schemeClr val="tx1"/>
                </a:solidFill>
                <a:latin typeface="Times New Roman" panose="02020603050405020304" pitchFamily="18" charset="0"/>
                <a:cs typeface="Times New Roman" panose="02020603050405020304" pitchFamily="18" charset="0"/>
                <a:hlinkClick r:id="rId6"/>
              </a:rPr>
              <a:t>www.rspb.org.uk/discoverandenjoynature/discoverandlearn/birdguide/name/r/redkite/conservation.aspx</a:t>
            </a:r>
            <a:endParaRPr lang="en-GB" dirty="0" smtClean="0">
              <a:solidFill>
                <a:schemeClr val="tx1"/>
              </a:solidFill>
              <a:latin typeface="Times New Roman" panose="02020603050405020304" pitchFamily="18" charset="0"/>
              <a:cs typeface="Times New Roman" panose="02020603050405020304" pitchFamily="18" charset="0"/>
            </a:endParaRPr>
          </a:p>
          <a:p>
            <a:r>
              <a:rPr lang="en-GB" dirty="0">
                <a:solidFill>
                  <a:schemeClr val="tx1"/>
                </a:solidFill>
                <a:latin typeface="Times New Roman" panose="02020603050405020304" pitchFamily="18" charset="0"/>
                <a:cs typeface="Times New Roman" panose="02020603050405020304" pitchFamily="18" charset="0"/>
              </a:rPr>
              <a:t> </a:t>
            </a:r>
            <a:r>
              <a:rPr lang="en-GB" dirty="0">
                <a:solidFill>
                  <a:schemeClr val="tx1"/>
                </a:solidFill>
                <a:latin typeface="Times New Roman" panose="02020603050405020304" pitchFamily="18" charset="0"/>
                <a:cs typeface="Times New Roman" panose="02020603050405020304" pitchFamily="18" charset="0"/>
                <a:hlinkClick r:id="rId7"/>
              </a:rPr>
              <a:t>http://</a:t>
            </a:r>
            <a:r>
              <a:rPr lang="en-GB" dirty="0" smtClean="0">
                <a:solidFill>
                  <a:schemeClr val="tx1"/>
                </a:solidFill>
                <a:latin typeface="Times New Roman" panose="02020603050405020304" pitchFamily="18" charset="0"/>
                <a:cs typeface="Times New Roman" panose="02020603050405020304" pitchFamily="18" charset="0"/>
                <a:hlinkClick r:id="rId7"/>
              </a:rPr>
              <a:t>jncc.defra.gov.uk/page-1377</a:t>
            </a:r>
            <a:endParaRPr lang="en-GB" dirty="0" smtClean="0">
              <a:solidFill>
                <a:schemeClr val="tx1"/>
              </a:solidFill>
              <a:latin typeface="Times New Roman" panose="02020603050405020304" pitchFamily="18" charset="0"/>
              <a:cs typeface="Times New Roman" panose="02020603050405020304" pitchFamily="18" charset="0"/>
            </a:endParaRPr>
          </a:p>
          <a:p>
            <a:r>
              <a:rPr lang="en-GB" dirty="0">
                <a:solidFill>
                  <a:schemeClr val="tx1"/>
                </a:solidFill>
                <a:latin typeface="Times New Roman" panose="02020603050405020304" pitchFamily="18" charset="0"/>
                <a:cs typeface="Times New Roman" panose="02020603050405020304" pitchFamily="18" charset="0"/>
                <a:hlinkClick r:id="rId8"/>
              </a:rPr>
              <a:t>http://www.oxfordmail.co.uk/news/9506531.Once_rare_red_kites__are_becoming_a_pest</a:t>
            </a:r>
            <a:r>
              <a:rPr lang="en-GB" dirty="0" smtClean="0">
                <a:solidFill>
                  <a:schemeClr val="tx1"/>
                </a:solidFill>
                <a:latin typeface="Times New Roman" panose="02020603050405020304" pitchFamily="18" charset="0"/>
                <a:cs typeface="Times New Roman" panose="02020603050405020304" pitchFamily="18" charset="0"/>
                <a:hlinkClick r:id="rId8"/>
              </a:rPr>
              <a:t>_/</a:t>
            </a:r>
            <a:endParaRPr lang="en-GB" dirty="0" smtClean="0">
              <a:solidFill>
                <a:schemeClr val="tx1"/>
              </a:solidFill>
              <a:latin typeface="Times New Roman" panose="02020603050405020304" pitchFamily="18" charset="0"/>
              <a:cs typeface="Times New Roman" panose="02020603050405020304" pitchFamily="18" charset="0"/>
            </a:endParaRPr>
          </a:p>
          <a:p>
            <a:r>
              <a:rPr lang="en-GB" dirty="0">
                <a:solidFill>
                  <a:schemeClr val="tx1"/>
                </a:solidFill>
                <a:latin typeface="Times New Roman" panose="02020603050405020304" pitchFamily="18" charset="0"/>
                <a:cs typeface="Times New Roman" panose="02020603050405020304" pitchFamily="18" charset="0"/>
                <a:hlinkClick r:id="rId9"/>
              </a:rPr>
              <a:t>http://</a:t>
            </a:r>
            <a:r>
              <a:rPr lang="en-GB" dirty="0" smtClean="0">
                <a:solidFill>
                  <a:schemeClr val="tx1"/>
                </a:solidFill>
                <a:latin typeface="Times New Roman" panose="02020603050405020304" pitchFamily="18" charset="0"/>
                <a:cs typeface="Times New Roman" panose="02020603050405020304" pitchFamily="18" charset="0"/>
                <a:hlinkClick r:id="rId9"/>
              </a:rPr>
              <a:t>www.theguardian.com/environment/2015/oct/28/uk-criticised-for-failure-to-defend-european-nature-protection-laws</a:t>
            </a:r>
            <a:endParaRPr lang="en-GB" dirty="0" smtClean="0">
              <a:solidFill>
                <a:schemeClr val="tx1"/>
              </a:solidFill>
              <a:latin typeface="Times New Roman" panose="02020603050405020304" pitchFamily="18" charset="0"/>
              <a:cs typeface="Times New Roman" panose="02020603050405020304" pitchFamily="18" charset="0"/>
            </a:endParaRPr>
          </a:p>
          <a:p>
            <a:endParaRPr lang="en-GB" dirty="0" smtClean="0">
              <a:solidFill>
                <a:schemeClr val="tx1"/>
              </a:solidFill>
              <a:latin typeface="Times New Roman" panose="02020603050405020304" pitchFamily="18" charset="0"/>
              <a:cs typeface="Times New Roman" panose="02020603050405020304" pitchFamily="18" charset="0"/>
            </a:endParaRPr>
          </a:p>
          <a:p>
            <a:endParaRPr lang="en-GB" dirty="0" smtClean="0">
              <a:solidFill>
                <a:schemeClr val="tx1"/>
              </a:solidFill>
              <a:latin typeface="Times New Roman" panose="02020603050405020304" pitchFamily="18" charset="0"/>
              <a:cs typeface="Times New Roman" panose="02020603050405020304" pitchFamily="18" charset="0"/>
            </a:endParaRPr>
          </a:p>
          <a:p>
            <a:endParaRPr lang="en-GB" dirty="0" smtClean="0">
              <a:solidFill>
                <a:schemeClr val="tx1"/>
              </a:solidFill>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7440126"/>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6908</TotalTime>
  <Words>809</Words>
  <Application>Microsoft Office PowerPoint</Application>
  <PresentationFormat>Widescreen</PresentationFormat>
  <Paragraphs>96</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Times New Roman</vt:lpstr>
      <vt:lpstr>Trebuchet MS</vt:lpstr>
      <vt:lpstr>Wingdings</vt:lpstr>
      <vt:lpstr>Wingdings 3</vt:lpstr>
      <vt:lpstr>Facet</vt:lpstr>
      <vt:lpstr>PowerPoint Presentation</vt:lpstr>
      <vt:lpstr>What is the act and what is it’s purpose?</vt:lpstr>
      <vt:lpstr>The Acts structure</vt:lpstr>
      <vt:lpstr>The Acts Structure continued </vt:lpstr>
      <vt:lpstr>The Acts Structure continued </vt:lpstr>
      <vt:lpstr>The Acts Effectiveness</vt:lpstr>
      <vt:lpstr>The Acts Effectiveness Continued</vt:lpstr>
      <vt:lpstr>Sources: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Danny Morley</dc:creator>
  <cp:lastModifiedBy>Danny Morley</cp:lastModifiedBy>
  <cp:revision>42</cp:revision>
  <dcterms:created xsi:type="dcterms:W3CDTF">2016-03-05T15:36:47Z</dcterms:created>
  <dcterms:modified xsi:type="dcterms:W3CDTF">2016-03-14T02:33:56Z</dcterms:modified>
</cp:coreProperties>
</file>