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2"/>
  </p:notesMasterIdLst>
  <p:sldIdLst>
    <p:sldId id="256" r:id="rId2"/>
    <p:sldId id="258" r:id="rId3"/>
    <p:sldId id="259" r:id="rId4"/>
    <p:sldId id="260" r:id="rId5"/>
    <p:sldId id="261" r:id="rId6"/>
    <p:sldId id="262" r:id="rId7"/>
    <p:sldId id="263" r:id="rId8"/>
    <p:sldId id="264" r:id="rId9"/>
    <p:sldId id="268"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64506"/>
  </p:normalViewPr>
  <p:slideViewPr>
    <p:cSldViewPr snapToGrid="0" snapToObjects="1">
      <p:cViewPr varScale="1">
        <p:scale>
          <a:sx n="70" d="100"/>
          <a:sy n="70" d="100"/>
        </p:scale>
        <p:origin x="217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1E5EFC-51A3-564C-B5B8-502E918CFE3F}" type="datetimeFigureOut">
              <a:rPr lang="en-US" smtClean="0"/>
              <a:t>5/21/21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7926D9-3479-4A43-926D-2073C1D06208}" type="slidenum">
              <a:rPr lang="en-US" smtClean="0"/>
              <a:t>‹#›</a:t>
            </a:fld>
            <a:endParaRPr lang="en-US"/>
          </a:p>
        </p:txBody>
      </p:sp>
    </p:spTree>
    <p:extLst>
      <p:ext uri="{BB962C8B-B14F-4D97-AF65-F5344CB8AC3E}">
        <p14:creationId xmlns:p14="http://schemas.microsoft.com/office/powerpoint/2010/main" val="4269132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926D9-3479-4A43-926D-2073C1D06208}" type="slidenum">
              <a:rPr lang="en-US" smtClean="0"/>
              <a:t>1</a:t>
            </a:fld>
            <a:endParaRPr lang="en-US"/>
          </a:p>
        </p:txBody>
      </p:sp>
    </p:spTree>
    <p:extLst>
      <p:ext uri="{BB962C8B-B14F-4D97-AF65-F5344CB8AC3E}">
        <p14:creationId xmlns:p14="http://schemas.microsoft.com/office/powerpoint/2010/main" val="1951705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926D9-3479-4A43-926D-2073C1D06208}" type="slidenum">
              <a:rPr lang="en-US" smtClean="0"/>
              <a:t>2</a:t>
            </a:fld>
            <a:endParaRPr lang="en-US"/>
          </a:p>
        </p:txBody>
      </p:sp>
    </p:spTree>
    <p:extLst>
      <p:ext uri="{BB962C8B-B14F-4D97-AF65-F5344CB8AC3E}">
        <p14:creationId xmlns:p14="http://schemas.microsoft.com/office/powerpoint/2010/main" val="1791848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Graham Gibbs is a professor who created his Reflective Cycle in 1988, the cycle is to in aid individuations to learn from situations and experience. Firstly there is the Description: this is where the particular circumstance is reflected in detail. Secondly, there is the Feelings section, this looks at how the individual felt and through during the circumstance being reflected. Its about the emotions felt during the time. Evaluation comes third, this is where it is impartially reflected and what did work and what did not work. Conclusion comes forth, this encourages the individual to look at what has  occurred and reflect how things could have been changed. Lastly its Action, this reflections on how things could be change if the same processes was carried out again </a:t>
            </a:r>
            <a:r>
              <a:rPr lang="en-GB" sz="1200" b="1" kern="1200" dirty="0">
                <a:solidFill>
                  <a:schemeClr val="tx1"/>
                </a:solidFill>
                <a:effectLst/>
                <a:latin typeface="+mn-lt"/>
                <a:ea typeface="+mn-ea"/>
                <a:cs typeface="+mn-cs"/>
              </a:rPr>
              <a:t>(MindTools , 2021).</a:t>
            </a:r>
            <a:endParaRPr lang="en-US" dirty="0"/>
          </a:p>
        </p:txBody>
      </p:sp>
      <p:sp>
        <p:nvSpPr>
          <p:cNvPr id="4" name="Slide Number Placeholder 3"/>
          <p:cNvSpPr>
            <a:spLocks noGrp="1"/>
          </p:cNvSpPr>
          <p:nvPr>
            <p:ph type="sldNum" sz="quarter" idx="5"/>
          </p:nvPr>
        </p:nvSpPr>
        <p:spPr/>
        <p:txBody>
          <a:bodyPr/>
          <a:lstStyle/>
          <a:p>
            <a:fld id="{CB7926D9-3479-4A43-926D-2073C1D06208}" type="slidenum">
              <a:rPr lang="en-US" smtClean="0"/>
              <a:t>3</a:t>
            </a:fld>
            <a:endParaRPr lang="en-US"/>
          </a:p>
        </p:txBody>
      </p:sp>
    </p:spTree>
    <p:extLst>
      <p:ext uri="{BB962C8B-B14F-4D97-AF65-F5344CB8AC3E}">
        <p14:creationId xmlns:p14="http://schemas.microsoft.com/office/powerpoint/2010/main" val="227450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926D9-3479-4A43-926D-2073C1D06208}" type="slidenum">
              <a:rPr lang="en-US" smtClean="0"/>
              <a:t>4</a:t>
            </a:fld>
            <a:endParaRPr lang="en-US"/>
          </a:p>
        </p:txBody>
      </p:sp>
    </p:spTree>
    <p:extLst>
      <p:ext uri="{BB962C8B-B14F-4D97-AF65-F5344CB8AC3E}">
        <p14:creationId xmlns:p14="http://schemas.microsoft.com/office/powerpoint/2010/main" val="215796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Image: (</a:t>
            </a:r>
            <a:r>
              <a:rPr lang="en-GB" sz="1200" kern="1200" dirty="0" err="1">
                <a:solidFill>
                  <a:schemeClr val="tx1"/>
                </a:solidFill>
                <a:effectLst/>
                <a:latin typeface="+mn-lt"/>
                <a:ea typeface="+mn-ea"/>
                <a:cs typeface="+mn-cs"/>
              </a:rPr>
              <a:t>Careerbright</a:t>
            </a:r>
            <a:r>
              <a:rPr lang="en-GB" sz="1200" kern="1200" dirty="0">
                <a:solidFill>
                  <a:schemeClr val="tx1"/>
                </a:solidFill>
                <a:effectLst/>
                <a:latin typeface="+mn-lt"/>
                <a:ea typeface="+mn-ea"/>
                <a:cs typeface="+mn-cs"/>
              </a:rPr>
              <a:t>, 2007).</a:t>
            </a:r>
          </a:p>
          <a:p>
            <a:endParaRPr lang="en-US" dirty="0"/>
          </a:p>
        </p:txBody>
      </p:sp>
      <p:sp>
        <p:nvSpPr>
          <p:cNvPr id="4" name="Slide Number Placeholder 3"/>
          <p:cNvSpPr>
            <a:spLocks noGrp="1"/>
          </p:cNvSpPr>
          <p:nvPr>
            <p:ph type="sldNum" sz="quarter" idx="5"/>
          </p:nvPr>
        </p:nvSpPr>
        <p:spPr/>
        <p:txBody>
          <a:bodyPr/>
          <a:lstStyle/>
          <a:p>
            <a:fld id="{CB7926D9-3479-4A43-926D-2073C1D06208}" type="slidenum">
              <a:rPr lang="en-US" smtClean="0"/>
              <a:t>5</a:t>
            </a:fld>
            <a:endParaRPr lang="en-US"/>
          </a:p>
        </p:txBody>
      </p:sp>
    </p:spTree>
    <p:extLst>
      <p:ext uri="{BB962C8B-B14F-4D97-AF65-F5344CB8AC3E}">
        <p14:creationId xmlns:p14="http://schemas.microsoft.com/office/powerpoint/2010/main" val="920478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Image: </a:t>
            </a:r>
            <a:r>
              <a:rPr lang="en-GB" sz="1200" kern="1200" dirty="0">
                <a:solidFill>
                  <a:schemeClr val="tx1"/>
                </a:solidFill>
                <a:effectLst/>
                <a:latin typeface="+mn-lt"/>
                <a:ea typeface="+mn-ea"/>
                <a:cs typeface="+mn-cs"/>
              </a:rPr>
              <a:t>(Cultural Icebergs and What Makes Colombia Different, 2019)</a:t>
            </a:r>
          </a:p>
          <a:p>
            <a:endParaRPr lang="en-US" dirty="0"/>
          </a:p>
        </p:txBody>
      </p:sp>
      <p:sp>
        <p:nvSpPr>
          <p:cNvPr id="4" name="Slide Number Placeholder 3"/>
          <p:cNvSpPr>
            <a:spLocks noGrp="1"/>
          </p:cNvSpPr>
          <p:nvPr>
            <p:ph type="sldNum" sz="quarter" idx="5"/>
          </p:nvPr>
        </p:nvSpPr>
        <p:spPr/>
        <p:txBody>
          <a:bodyPr/>
          <a:lstStyle/>
          <a:p>
            <a:fld id="{CB7926D9-3479-4A43-926D-2073C1D06208}" type="slidenum">
              <a:rPr lang="en-US" smtClean="0"/>
              <a:t>7</a:t>
            </a:fld>
            <a:endParaRPr lang="en-US"/>
          </a:p>
        </p:txBody>
      </p:sp>
    </p:spTree>
    <p:extLst>
      <p:ext uri="{BB962C8B-B14F-4D97-AF65-F5344CB8AC3E}">
        <p14:creationId xmlns:p14="http://schemas.microsoft.com/office/powerpoint/2010/main" val="3558534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Borgen</a:t>
            </a:r>
            <a:r>
              <a:rPr lang="en-GB" sz="1200" kern="1200" dirty="0">
                <a:solidFill>
                  <a:schemeClr val="tx1"/>
                </a:solidFill>
                <a:effectLst/>
                <a:latin typeface="+mn-lt"/>
                <a:ea typeface="+mn-ea"/>
                <a:cs typeface="+mn-cs"/>
              </a:rPr>
              <a:t> Project , 2021).</a:t>
            </a:r>
          </a:p>
          <a:p>
            <a:endParaRPr lang="en-US" dirty="0"/>
          </a:p>
        </p:txBody>
      </p:sp>
      <p:sp>
        <p:nvSpPr>
          <p:cNvPr id="4" name="Slide Number Placeholder 3"/>
          <p:cNvSpPr>
            <a:spLocks noGrp="1"/>
          </p:cNvSpPr>
          <p:nvPr>
            <p:ph type="sldNum" sz="quarter" idx="5"/>
          </p:nvPr>
        </p:nvSpPr>
        <p:spPr/>
        <p:txBody>
          <a:bodyPr/>
          <a:lstStyle/>
          <a:p>
            <a:fld id="{CB7926D9-3479-4A43-926D-2073C1D06208}" type="slidenum">
              <a:rPr lang="en-US" smtClean="0"/>
              <a:t>8</a:t>
            </a:fld>
            <a:endParaRPr lang="en-US"/>
          </a:p>
        </p:txBody>
      </p:sp>
    </p:spTree>
    <p:extLst>
      <p:ext uri="{BB962C8B-B14F-4D97-AF65-F5344CB8AC3E}">
        <p14:creationId xmlns:p14="http://schemas.microsoft.com/office/powerpoint/2010/main" val="2223305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7926D9-3479-4A43-926D-2073C1D06208}" type="slidenum">
              <a:rPr lang="en-US" smtClean="0"/>
              <a:t>9</a:t>
            </a:fld>
            <a:endParaRPr lang="en-US"/>
          </a:p>
        </p:txBody>
      </p:sp>
    </p:spTree>
    <p:extLst>
      <p:ext uri="{BB962C8B-B14F-4D97-AF65-F5344CB8AC3E}">
        <p14:creationId xmlns:p14="http://schemas.microsoft.com/office/powerpoint/2010/main" val="7982410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 List:</a:t>
            </a:r>
            <a:endParaRPr lang="en-GB" sz="1200" b="1"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Careerbright</a:t>
            </a:r>
            <a:r>
              <a:rPr lang="en-US" sz="1200" kern="1200" dirty="0">
                <a:solidFill>
                  <a:schemeClr val="tx1"/>
                </a:solidFill>
                <a:effectLst/>
                <a:latin typeface="+mn-lt"/>
                <a:ea typeface="+mn-ea"/>
                <a:cs typeface="+mn-cs"/>
              </a:rPr>
              <a:t>. (2007, November 29). </a:t>
            </a:r>
            <a:r>
              <a:rPr lang="en-US" sz="1200" i="1" kern="1200" dirty="0">
                <a:solidFill>
                  <a:schemeClr val="tx1"/>
                </a:solidFill>
                <a:effectLst/>
                <a:latin typeface="+mn-lt"/>
                <a:ea typeface="+mn-ea"/>
                <a:cs typeface="+mn-cs"/>
              </a:rPr>
              <a:t>Thriving in the global workplace</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Careerbright</a:t>
            </a:r>
            <a:r>
              <a:rPr lang="en-US" sz="1200" kern="1200" dirty="0">
                <a:solidFill>
                  <a:schemeClr val="tx1"/>
                </a:solidFill>
                <a:effectLst/>
                <a:latin typeface="+mn-lt"/>
                <a:ea typeface="+mn-ea"/>
                <a:cs typeface="+mn-cs"/>
              </a:rPr>
              <a:t>: https://careerbright.com/career-self-help/thriving-in-the-global-workplace</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Cultural Icebergs and What Makes Colombia Different</a:t>
            </a:r>
            <a:r>
              <a:rPr lang="en-US" sz="1200" kern="1200" dirty="0">
                <a:solidFill>
                  <a:schemeClr val="tx1"/>
                </a:solidFill>
                <a:effectLst/>
                <a:latin typeface="+mn-lt"/>
                <a:ea typeface="+mn-ea"/>
                <a:cs typeface="+mn-cs"/>
              </a:rPr>
              <a:t>. (2019, January 14). Retrieved from globalinternshipscdes.wordpress.com: https://globalinternshipscdes.wordpress.com/2019/01/14/cultural-icebergs-and-what-makes-colombia-different/</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Efficy</a:t>
            </a:r>
            <a:r>
              <a:rPr lang="en-US" sz="1200" kern="1200" dirty="0">
                <a:solidFill>
                  <a:schemeClr val="tx1"/>
                </a:solidFill>
                <a:effectLst/>
                <a:latin typeface="+mn-lt"/>
                <a:ea typeface="+mn-ea"/>
                <a:cs typeface="+mn-cs"/>
              </a:rPr>
              <a:t>. (2021, May 18). </a:t>
            </a:r>
            <a:r>
              <a:rPr lang="en-US" sz="1200" i="1" kern="1200" dirty="0">
                <a:solidFill>
                  <a:schemeClr val="tx1"/>
                </a:solidFill>
                <a:effectLst/>
                <a:latin typeface="+mn-lt"/>
                <a:ea typeface="+mn-ea"/>
                <a:cs typeface="+mn-cs"/>
              </a:rPr>
              <a:t>9 simple and effective strategies to sell more</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Efficy</a:t>
            </a:r>
            <a:r>
              <a:rPr lang="en-US" sz="1200" kern="1200" dirty="0">
                <a:solidFill>
                  <a:schemeClr val="tx1"/>
                </a:solidFill>
                <a:effectLst/>
                <a:latin typeface="+mn-lt"/>
                <a:ea typeface="+mn-ea"/>
                <a:cs typeface="+mn-cs"/>
              </a:rPr>
              <a:t>: https://www.efficy.com/9-simple-and-effective-strategies-to-sell-more/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MindTools . (2021, May). </a:t>
            </a:r>
            <a:r>
              <a:rPr lang="en-US" sz="1200" i="1" kern="1200" dirty="0">
                <a:solidFill>
                  <a:schemeClr val="tx1"/>
                </a:solidFill>
                <a:effectLst/>
                <a:latin typeface="+mn-lt"/>
                <a:ea typeface="+mn-ea"/>
                <a:cs typeface="+mn-cs"/>
              </a:rPr>
              <a:t>Gibbs' Reflective cycle </a:t>
            </a:r>
            <a:r>
              <a:rPr lang="en-US" sz="1200" kern="1200" dirty="0">
                <a:solidFill>
                  <a:schemeClr val="tx1"/>
                </a:solidFill>
                <a:effectLst/>
                <a:latin typeface="+mn-lt"/>
                <a:ea typeface="+mn-ea"/>
                <a:cs typeface="+mn-cs"/>
              </a:rPr>
              <a:t>. Retrieved from Mind Tools: https://www.mindtools.com/pages/article/reflective-cycle.htm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Munier, R. D. (2021, May 4). </a:t>
            </a:r>
            <a:r>
              <a:rPr lang="en-US" sz="1200" i="1" kern="1200" dirty="0">
                <a:solidFill>
                  <a:schemeClr val="tx1"/>
                </a:solidFill>
                <a:effectLst/>
                <a:latin typeface="+mn-lt"/>
                <a:ea typeface="+mn-ea"/>
                <a:cs typeface="+mn-cs"/>
              </a:rPr>
              <a:t>Skema Business School: THE GLOBALISATION OF MISTRUST</a:t>
            </a:r>
            <a:r>
              <a:rPr lang="en-US" sz="1200" kern="1200" dirty="0">
                <a:solidFill>
                  <a:schemeClr val="tx1"/>
                </a:solidFill>
                <a:effectLst/>
                <a:latin typeface="+mn-lt"/>
                <a:ea typeface="+mn-ea"/>
                <a:cs typeface="+mn-cs"/>
              </a:rPr>
              <a:t>. Retrieved from Skema Business School: https://knowledge.skema.edu/the-globalisation-of-mistrust/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Borgen</a:t>
            </a:r>
            <a:r>
              <a:rPr lang="en-US" sz="1200" kern="1200" dirty="0">
                <a:solidFill>
                  <a:schemeClr val="tx1"/>
                </a:solidFill>
                <a:effectLst/>
                <a:latin typeface="+mn-lt"/>
                <a:ea typeface="+mn-ea"/>
                <a:cs typeface="+mn-cs"/>
              </a:rPr>
              <a:t> Project . (2021, May 19). </a:t>
            </a:r>
            <a:r>
              <a:rPr lang="en-US" sz="1200" i="1" kern="1200" dirty="0">
                <a:solidFill>
                  <a:schemeClr val="tx1"/>
                </a:solidFill>
                <a:effectLst/>
                <a:latin typeface="+mn-lt"/>
                <a:ea typeface="+mn-ea"/>
                <a:cs typeface="+mn-cs"/>
              </a:rPr>
              <a:t>Topic 1: Introduction to Human Resource </a:t>
            </a:r>
            <a:r>
              <a:rPr lang="en-US" sz="1200" i="1" kern="1200" dirty="0" err="1">
                <a:solidFill>
                  <a:schemeClr val="tx1"/>
                </a:solidFill>
                <a:effectLst/>
                <a:latin typeface="+mn-lt"/>
                <a:ea typeface="+mn-ea"/>
                <a:cs typeface="+mn-cs"/>
              </a:rPr>
              <a:t>Managment</a:t>
            </a:r>
            <a:r>
              <a:rPr lang="en-US" sz="1200" kern="1200" dirty="0">
                <a:solidFill>
                  <a:schemeClr val="tx1"/>
                </a:solidFill>
                <a:effectLst/>
                <a:latin typeface="+mn-lt"/>
                <a:ea typeface="+mn-ea"/>
                <a:cs typeface="+mn-cs"/>
              </a:rPr>
              <a:t>. Retrieved from The </a:t>
            </a:r>
            <a:r>
              <a:rPr lang="en-US" sz="1200" kern="1200" dirty="0" err="1">
                <a:solidFill>
                  <a:schemeClr val="tx1"/>
                </a:solidFill>
                <a:effectLst/>
                <a:latin typeface="+mn-lt"/>
                <a:ea typeface="+mn-ea"/>
                <a:cs typeface="+mn-cs"/>
              </a:rPr>
              <a:t>Borgen</a:t>
            </a:r>
            <a:r>
              <a:rPr lang="en-US" sz="1200" kern="1200" dirty="0">
                <a:solidFill>
                  <a:schemeClr val="tx1"/>
                </a:solidFill>
                <a:effectLst/>
                <a:latin typeface="+mn-lt"/>
                <a:ea typeface="+mn-ea"/>
                <a:cs typeface="+mn-cs"/>
              </a:rPr>
              <a:t> Project : https://borgenproject.org/topic-1-introduction-to-human-resources-management/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CB7926D9-3479-4A43-926D-2073C1D06208}" type="slidenum">
              <a:rPr lang="en-US" smtClean="0"/>
              <a:t>10</a:t>
            </a:fld>
            <a:endParaRPr lang="en-US"/>
          </a:p>
        </p:txBody>
      </p:sp>
    </p:spTree>
    <p:extLst>
      <p:ext uri="{BB962C8B-B14F-4D97-AF65-F5344CB8AC3E}">
        <p14:creationId xmlns:p14="http://schemas.microsoft.com/office/powerpoint/2010/main" val="1211943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0A638651-E30A-6642-AFDE-B781DD51FCAC}" type="datetimeFigureOut">
              <a:rPr lang="en-US" smtClean="0"/>
              <a:t>5/21/21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130324496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A638651-E30A-6642-AFDE-B781DD51FCAC}" type="datetimeFigureOut">
              <a:rPr lang="en-US" smtClean="0"/>
              <a:t>5/21/21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721511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0A638651-E30A-6642-AFDE-B781DD51FCAC}" type="datetimeFigureOut">
              <a:rPr lang="en-US" smtClean="0"/>
              <a:t>5/21/21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270816023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0A638651-E30A-6642-AFDE-B781DD51FCAC}" type="datetimeFigureOut">
              <a:rPr lang="en-US" smtClean="0"/>
              <a:t>5/21/21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421349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0A638651-E30A-6642-AFDE-B781DD51FCAC}" type="datetimeFigureOut">
              <a:rPr lang="en-US" smtClean="0"/>
              <a:t>5/21/21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6E120D-0DDB-0342-A51E-7053F582817D}"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10234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A638651-E30A-6642-AFDE-B781DD51FCAC}" type="datetimeFigureOut">
              <a:rPr lang="en-US" smtClean="0"/>
              <a:t>5/21/21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1832534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8651-E30A-6642-AFDE-B781DD51FCAC}" type="datetimeFigureOut">
              <a:rPr lang="en-US" smtClean="0"/>
              <a:t>5/21/21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187180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0A638651-E30A-6642-AFDE-B781DD51FCAC}" type="datetimeFigureOut">
              <a:rPr lang="en-US" smtClean="0"/>
              <a:t>5/21/21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2160426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A638651-E30A-6642-AFDE-B781DD51FCAC}" type="datetimeFigureOut">
              <a:rPr lang="en-US" smtClean="0"/>
              <a:t>5/21/21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768691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638651-E30A-6642-AFDE-B781DD51FCAC}" type="datetimeFigureOut">
              <a:rPr lang="en-US" smtClean="0"/>
              <a:t>5/21/21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2550300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638651-E30A-6642-AFDE-B781DD51FCAC}" type="datetimeFigureOut">
              <a:rPr lang="en-US" smtClean="0"/>
              <a:t>5/21/21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E120D-0DDB-0342-A51E-7053F582817D}" type="slidenum">
              <a:rPr lang="en-US" smtClean="0"/>
              <a:t>‹#›</a:t>
            </a:fld>
            <a:endParaRPr lang="en-US"/>
          </a:p>
        </p:txBody>
      </p:sp>
    </p:spTree>
    <p:extLst>
      <p:ext uri="{BB962C8B-B14F-4D97-AF65-F5344CB8AC3E}">
        <p14:creationId xmlns:p14="http://schemas.microsoft.com/office/powerpoint/2010/main" val="3706107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A638651-E30A-6642-AFDE-B781DD51FCAC}" type="datetimeFigureOut">
              <a:rPr lang="en-US" smtClean="0"/>
              <a:t>5/21/21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46E120D-0DDB-0342-A51E-7053F582817D}" type="slidenum">
              <a:rPr lang="en-US" smtClean="0"/>
              <a:t>‹#›</a:t>
            </a:fld>
            <a:endParaRPr lang="en-US"/>
          </a:p>
        </p:txBody>
      </p:sp>
    </p:spTree>
    <p:extLst>
      <p:ext uri="{BB962C8B-B14F-4D97-AF65-F5344CB8AC3E}">
        <p14:creationId xmlns:p14="http://schemas.microsoft.com/office/powerpoint/2010/main" val="4588579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4.m4a"/><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4.xml"/><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microsoft.com/office/2007/relationships/media" Target="../media/media7.m4a"/><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jpeg"/><Relationship Id="rId5" Type="http://schemas.openxmlformats.org/officeDocument/2006/relationships/slideLayout" Target="../slideLayouts/slideLayout2.xml"/><Relationship Id="rId4" Type="http://schemas.openxmlformats.org/officeDocument/2006/relationships/audio" Target="../media/media7.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audio" Target="../media/media12.m4a"/><Relationship Id="rId3" Type="http://schemas.microsoft.com/office/2007/relationships/media" Target="../media/media10.m4a"/><Relationship Id="rId7" Type="http://schemas.microsoft.com/office/2007/relationships/media" Target="../media/media12.m4a"/><Relationship Id="rId12"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audio" Target="../media/media11.m4a"/><Relationship Id="rId11" Type="http://schemas.openxmlformats.org/officeDocument/2006/relationships/image" Target="../media/image7.png"/><Relationship Id="rId5" Type="http://schemas.microsoft.com/office/2007/relationships/media" Target="../media/media11.m4a"/><Relationship Id="rId10" Type="http://schemas.openxmlformats.org/officeDocument/2006/relationships/notesSlide" Target="../notesSlides/notesSlide7.xml"/><Relationship Id="rId4" Type="http://schemas.openxmlformats.org/officeDocument/2006/relationships/audio" Target="../media/media10.m4a"/><Relationship Id="rId9"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media" Target="../media/media14.m4a"/><Relationship Id="rId7" Type="http://schemas.openxmlformats.org/officeDocument/2006/relationships/image" Target="../media/image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notesSlide" Target="../notesSlides/notesSlide8.xml"/><Relationship Id="rId5" Type="http://schemas.openxmlformats.org/officeDocument/2006/relationships/slideLayout" Target="../slideLayouts/slideLayout2.xml"/><Relationship Id="rId4" Type="http://schemas.openxmlformats.org/officeDocument/2006/relationships/audio" Target="../media/media14.m4a"/></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FEFC1-DB22-774A-B697-107AE63CDF72}"/>
              </a:ext>
            </a:extLst>
          </p:cNvPr>
          <p:cNvSpPr>
            <a:spLocks noGrp="1"/>
          </p:cNvSpPr>
          <p:nvPr>
            <p:ph type="ctrTitle"/>
          </p:nvPr>
        </p:nvSpPr>
        <p:spPr/>
        <p:txBody>
          <a:bodyPr/>
          <a:lstStyle/>
          <a:p>
            <a:r>
              <a:rPr lang="en-US" dirty="0"/>
              <a:t>The Inter-cultural Workplace</a:t>
            </a:r>
          </a:p>
        </p:txBody>
      </p:sp>
      <p:sp>
        <p:nvSpPr>
          <p:cNvPr id="3" name="Subtitle 2">
            <a:extLst>
              <a:ext uri="{FF2B5EF4-FFF2-40B4-BE49-F238E27FC236}">
                <a16:creationId xmlns:a16="http://schemas.microsoft.com/office/drawing/2014/main" id="{38518564-0384-8845-83E3-A3B981CD2FE0}"/>
              </a:ext>
            </a:extLst>
          </p:cNvPr>
          <p:cNvSpPr>
            <a:spLocks noGrp="1"/>
          </p:cNvSpPr>
          <p:nvPr>
            <p:ph type="subTitle" idx="1"/>
          </p:nvPr>
        </p:nvSpPr>
        <p:spPr/>
        <p:txBody>
          <a:bodyPr>
            <a:normAutofit lnSpcReduction="10000"/>
          </a:bodyPr>
          <a:lstStyle/>
          <a:p>
            <a:r>
              <a:rPr lang="en-US" dirty="0"/>
              <a:t>Assignment Two </a:t>
            </a:r>
          </a:p>
          <a:p>
            <a:r>
              <a:rPr lang="en-US" dirty="0"/>
              <a:t>Lois Elizabeth Rossiter </a:t>
            </a:r>
          </a:p>
          <a:p>
            <a:r>
              <a:rPr lang="en-US" dirty="0"/>
              <a:t>1909920</a:t>
            </a:r>
          </a:p>
        </p:txBody>
      </p:sp>
    </p:spTree>
    <p:extLst>
      <p:ext uri="{BB962C8B-B14F-4D97-AF65-F5344CB8AC3E}">
        <p14:creationId xmlns:p14="http://schemas.microsoft.com/office/powerpoint/2010/main" val="1966573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FAB62-4E39-7A44-B32F-D80BD9DCD17B}"/>
              </a:ext>
            </a:extLst>
          </p:cNvPr>
          <p:cNvSpPr>
            <a:spLocks noGrp="1"/>
          </p:cNvSpPr>
          <p:nvPr>
            <p:ph type="title"/>
          </p:nvPr>
        </p:nvSpPr>
        <p:spPr>
          <a:xfrm>
            <a:off x="3150829" y="2609723"/>
            <a:ext cx="5888754" cy="4880518"/>
          </a:xfrm>
          <a:noFill/>
          <a:ln>
            <a:noFill/>
          </a:ln>
        </p:spPr>
        <p:txBody>
          <a:bodyPr vert="horz" wrap="square" lIns="274320" tIns="182880" rIns="274320" bIns="182880" rtlCol="0" anchor="ctr" anchorCtr="1">
            <a:normAutofit/>
          </a:bodyPr>
          <a:lstStyle/>
          <a:p>
            <a:pPr algn="l"/>
            <a:r>
              <a:rPr lang="en-US" sz="4800" kern="1200" cap="all" spc="200" baseline="0" dirty="0">
                <a:solidFill>
                  <a:schemeClr val="tx1"/>
                </a:solidFill>
                <a:latin typeface="+mj-lt"/>
                <a:ea typeface="+mj-ea"/>
                <a:cs typeface="+mj-cs"/>
              </a:rPr>
              <a:t>Introduction </a:t>
            </a:r>
          </a:p>
        </p:txBody>
      </p:sp>
      <p:pic>
        <p:nvPicPr>
          <p:cNvPr id="4" name="Introduction ">
            <a:hlinkClick r:id="" action="ppaction://media"/>
            <a:extLst>
              <a:ext uri="{FF2B5EF4-FFF2-40B4-BE49-F238E27FC236}">
                <a16:creationId xmlns:a16="http://schemas.microsoft.com/office/drawing/2014/main" id="{A55C9006-90AC-4527-AB1F-0E51DD1BE3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2606095" cy="244475"/>
          </a:xfrm>
          <a:prstGeom prst="rect">
            <a:avLst/>
          </a:prstGeom>
        </p:spPr>
      </p:pic>
    </p:spTree>
    <p:extLst>
      <p:ext uri="{BB962C8B-B14F-4D97-AF65-F5344CB8AC3E}">
        <p14:creationId xmlns:p14="http://schemas.microsoft.com/office/powerpoint/2010/main" val="18332340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8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C6EA9-B95F-B24D-8B36-8D1A52912A1C}"/>
              </a:ext>
            </a:extLst>
          </p:cNvPr>
          <p:cNvSpPr>
            <a:spLocks noGrp="1"/>
          </p:cNvSpPr>
          <p:nvPr>
            <p:ph type="title"/>
          </p:nvPr>
        </p:nvSpPr>
        <p:spPr>
          <a:xfrm>
            <a:off x="2459736" y="332105"/>
            <a:ext cx="7729728" cy="1188720"/>
          </a:xfrm>
          <a:solidFill>
            <a:srgbClr val="FFFFFF">
              <a:alpha val="10000"/>
            </a:srgbClr>
          </a:solidFill>
          <a:ln>
            <a:solidFill>
              <a:schemeClr val="tx1"/>
            </a:solidFill>
          </a:ln>
        </p:spPr>
        <p:txBody>
          <a:bodyPr>
            <a:normAutofit/>
          </a:bodyPr>
          <a:lstStyle/>
          <a:p>
            <a:r>
              <a:rPr lang="en-US" dirty="0">
                <a:solidFill>
                  <a:schemeClr val="tx1"/>
                </a:solidFill>
              </a:rPr>
              <a:t>Gibbs’ Reflective Cycle </a:t>
            </a:r>
          </a:p>
        </p:txBody>
      </p:sp>
      <p:pic>
        <p:nvPicPr>
          <p:cNvPr id="5" name="Content Placeholder 4">
            <a:extLst>
              <a:ext uri="{FF2B5EF4-FFF2-40B4-BE49-F238E27FC236}">
                <a16:creationId xmlns:a16="http://schemas.microsoft.com/office/drawing/2014/main" id="{82F5A335-ADD1-C04B-9F76-8C205B5DACF3}"/>
              </a:ext>
            </a:extLst>
          </p:cNvPr>
          <p:cNvPicPr>
            <a:picLocks noGrp="1" noChangeAspect="1"/>
          </p:cNvPicPr>
          <p:nvPr>
            <p:ph idx="1"/>
          </p:nvPr>
        </p:nvPicPr>
        <p:blipFill>
          <a:blip r:embed="rId5"/>
          <a:stretch>
            <a:fillRect/>
          </a:stretch>
        </p:blipFill>
        <p:spPr>
          <a:xfrm>
            <a:off x="3788042" y="1781463"/>
            <a:ext cx="4614327" cy="3780850"/>
          </a:xfrm>
        </p:spPr>
      </p:pic>
      <p:sp>
        <p:nvSpPr>
          <p:cNvPr id="6" name="TextBox 5">
            <a:extLst>
              <a:ext uri="{FF2B5EF4-FFF2-40B4-BE49-F238E27FC236}">
                <a16:creationId xmlns:a16="http://schemas.microsoft.com/office/drawing/2014/main" id="{00E9AAEB-73DA-3347-B6D2-4CBABAA80A16}"/>
              </a:ext>
            </a:extLst>
          </p:cNvPr>
          <p:cNvSpPr txBox="1"/>
          <p:nvPr/>
        </p:nvSpPr>
        <p:spPr>
          <a:xfrm>
            <a:off x="8343900" y="5740400"/>
            <a:ext cx="3429000" cy="369332"/>
          </a:xfrm>
          <a:prstGeom prst="rect">
            <a:avLst/>
          </a:prstGeom>
          <a:noFill/>
        </p:spPr>
        <p:txBody>
          <a:bodyPr wrap="square" rtlCol="0">
            <a:spAutoFit/>
          </a:bodyPr>
          <a:lstStyle/>
          <a:p>
            <a:r>
              <a:rPr lang="en-GB" b="1" dirty="0"/>
              <a:t>(MindTools , 2021)</a:t>
            </a:r>
            <a:endParaRPr lang="en-US" dirty="0"/>
          </a:p>
        </p:txBody>
      </p:sp>
      <p:pic>
        <p:nvPicPr>
          <p:cNvPr id="3" name="Recorded Sound">
            <a:hlinkClick r:id="" action="ppaction://media"/>
            <a:extLst>
              <a:ext uri="{FF2B5EF4-FFF2-40B4-BE49-F238E27FC236}">
                <a16:creationId xmlns:a16="http://schemas.microsoft.com/office/drawing/2014/main" id="{6AC53C94-CBAF-4CDB-AF32-3011612C6B7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53398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2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69A8A-254C-C349-81BB-2C6FC39FBBFB}"/>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1600">
                <a:solidFill>
                  <a:srgbClr val="FFFFFF"/>
                </a:solidFill>
              </a:rPr>
              <a:t>Globalisation </a:t>
            </a:r>
          </a:p>
        </p:txBody>
      </p:sp>
      <p:sp>
        <p:nvSpPr>
          <p:cNvPr id="15" name="Flowchart: Document 9">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CAD8B4C-5719-574C-ADD1-F0D682A74908}"/>
              </a:ext>
            </a:extLst>
          </p:cNvPr>
          <p:cNvPicPr>
            <a:picLocks noGrp="1" noChangeAspect="1"/>
          </p:cNvPicPr>
          <p:nvPr>
            <p:ph idx="1"/>
          </p:nvPr>
        </p:nvPicPr>
        <p:blipFill>
          <a:blip r:embed="rId7"/>
          <a:stretch>
            <a:fillRect/>
          </a:stretch>
        </p:blipFill>
        <p:spPr>
          <a:xfrm>
            <a:off x="4361406" y="1287988"/>
            <a:ext cx="6695895" cy="3967318"/>
          </a:xfrm>
          <a:prstGeom prst="rect">
            <a:avLst/>
          </a:prstGeom>
        </p:spPr>
      </p:pic>
      <p:sp>
        <p:nvSpPr>
          <p:cNvPr id="6" name="TextBox 5">
            <a:extLst>
              <a:ext uri="{FF2B5EF4-FFF2-40B4-BE49-F238E27FC236}">
                <a16:creationId xmlns:a16="http://schemas.microsoft.com/office/drawing/2014/main" id="{CD19A953-4BEE-9748-9F36-1147FC09AF31}"/>
              </a:ext>
            </a:extLst>
          </p:cNvPr>
          <p:cNvSpPr txBox="1"/>
          <p:nvPr/>
        </p:nvSpPr>
        <p:spPr>
          <a:xfrm>
            <a:off x="8311243" y="5404757"/>
            <a:ext cx="2579914" cy="369332"/>
          </a:xfrm>
          <a:prstGeom prst="rect">
            <a:avLst/>
          </a:prstGeom>
          <a:noFill/>
        </p:spPr>
        <p:txBody>
          <a:bodyPr wrap="square" rtlCol="0">
            <a:spAutoFit/>
          </a:bodyPr>
          <a:lstStyle/>
          <a:p>
            <a:r>
              <a:rPr lang="en-GB" b="1" dirty="0"/>
              <a:t>(Munier, 2021)</a:t>
            </a:r>
            <a:endParaRPr lang="en-US" dirty="0"/>
          </a:p>
        </p:txBody>
      </p:sp>
      <p:pic>
        <p:nvPicPr>
          <p:cNvPr id="3" name="Recorded Sound">
            <a:hlinkClick r:id="" action="ppaction://media"/>
            <a:extLst>
              <a:ext uri="{FF2B5EF4-FFF2-40B4-BE49-F238E27FC236}">
                <a16:creationId xmlns:a16="http://schemas.microsoft.com/office/drawing/2014/main" id="{56B45A96-B04A-4589-BF22-0C329B8EBFB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475499" y="1044306"/>
            <a:ext cx="487363" cy="487363"/>
          </a:xfrm>
          <a:prstGeom prst="rect">
            <a:avLst/>
          </a:prstGeom>
        </p:spPr>
      </p:pic>
      <p:pic>
        <p:nvPicPr>
          <p:cNvPr id="4" name="Recorded Sound">
            <a:hlinkClick r:id="" action="ppaction://media"/>
            <a:extLst>
              <a:ext uri="{FF2B5EF4-FFF2-40B4-BE49-F238E27FC236}">
                <a16:creationId xmlns:a16="http://schemas.microsoft.com/office/drawing/2014/main" id="{C57A53C2-74D2-4737-BF59-483C26ED6816}"/>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490148" y="5568641"/>
            <a:ext cx="487363" cy="487363"/>
          </a:xfrm>
          <a:prstGeom prst="rect">
            <a:avLst/>
          </a:prstGeom>
        </p:spPr>
      </p:pic>
    </p:spTree>
    <p:extLst>
      <p:ext uri="{BB962C8B-B14F-4D97-AF65-F5344CB8AC3E}">
        <p14:creationId xmlns:p14="http://schemas.microsoft.com/office/powerpoint/2010/main" val="1872917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675"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39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BB91E-1E77-D249-967D-93CF84C542E5}"/>
              </a:ext>
            </a:extLst>
          </p:cNvPr>
          <p:cNvSpPr>
            <a:spLocks noGrp="1"/>
          </p:cNvSpPr>
          <p:nvPr>
            <p:ph type="title"/>
          </p:nvPr>
        </p:nvSpPr>
        <p:spPr/>
        <p:txBody>
          <a:bodyPr/>
          <a:lstStyle/>
          <a:p>
            <a:r>
              <a:rPr lang="en-US" dirty="0"/>
              <a:t>The Global workplace </a:t>
            </a:r>
          </a:p>
        </p:txBody>
      </p:sp>
      <p:pic>
        <p:nvPicPr>
          <p:cNvPr id="5" name="Content Placeholder 4">
            <a:extLst>
              <a:ext uri="{FF2B5EF4-FFF2-40B4-BE49-F238E27FC236}">
                <a16:creationId xmlns:a16="http://schemas.microsoft.com/office/drawing/2014/main" id="{74C14F05-62D1-384B-86C2-B5B9E33FED40}"/>
              </a:ext>
            </a:extLst>
          </p:cNvPr>
          <p:cNvPicPr>
            <a:picLocks noGrp="1" noChangeAspect="1"/>
          </p:cNvPicPr>
          <p:nvPr>
            <p:ph idx="1"/>
          </p:nvPr>
        </p:nvPicPr>
        <p:blipFill>
          <a:blip r:embed="rId5"/>
          <a:stretch>
            <a:fillRect/>
          </a:stretch>
        </p:blipFill>
        <p:spPr>
          <a:xfrm>
            <a:off x="4279129" y="2638425"/>
            <a:ext cx="3633742" cy="3101975"/>
          </a:xfrm>
        </p:spPr>
      </p:pic>
      <p:pic>
        <p:nvPicPr>
          <p:cNvPr id="3" name="Recorded Sound">
            <a:hlinkClick r:id="" action="ppaction://media"/>
            <a:extLst>
              <a:ext uri="{FF2B5EF4-FFF2-40B4-BE49-F238E27FC236}">
                <a16:creationId xmlns:a16="http://schemas.microsoft.com/office/drawing/2014/main" id="{16728186-9D52-4DA6-84D2-747E0B1785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204325" y="2697162"/>
            <a:ext cx="487363" cy="487363"/>
          </a:xfrm>
          <a:prstGeom prst="rect">
            <a:avLst/>
          </a:prstGeom>
        </p:spPr>
      </p:pic>
    </p:spTree>
    <p:extLst>
      <p:ext uri="{BB962C8B-B14F-4D97-AF65-F5344CB8AC3E}">
        <p14:creationId xmlns:p14="http://schemas.microsoft.com/office/powerpoint/2010/main" val="3042135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7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descr="Low angle view of modern skyscrapers rising straight up against a dramatic sky">
            <a:extLst>
              <a:ext uri="{FF2B5EF4-FFF2-40B4-BE49-F238E27FC236}">
                <a16:creationId xmlns:a16="http://schemas.microsoft.com/office/drawing/2014/main" id="{692E0154-744C-40F4-ADE7-1642C4E0D79F}"/>
              </a:ext>
            </a:extLst>
          </p:cNvPr>
          <p:cNvPicPr>
            <a:picLocks noChangeAspect="1"/>
          </p:cNvPicPr>
          <p:nvPr/>
        </p:nvPicPr>
        <p:blipFill rotWithShape="1">
          <a:blip r:embed="rId6">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2B1F6E5-44AD-BE44-B2B1-CA44D48D66D5}"/>
              </a:ext>
            </a:extLst>
          </p:cNvPr>
          <p:cNvSpPr>
            <a:spLocks noGrp="1"/>
          </p:cNvSpPr>
          <p:nvPr>
            <p:ph type="title"/>
          </p:nvPr>
        </p:nvSpPr>
        <p:spPr>
          <a:xfrm>
            <a:off x="1600200" y="2386744"/>
            <a:ext cx="8991600" cy="1645920"/>
          </a:xfrm>
          <a:noFill/>
          <a:ln w="38100" cap="sq">
            <a:solidFill>
              <a:schemeClr val="tx1"/>
            </a:solidFill>
            <a:miter lim="800000"/>
          </a:ln>
        </p:spPr>
        <p:txBody>
          <a:bodyPr vert="horz" lIns="274320" tIns="182880" rIns="274320" bIns="182880" rtlCol="0" anchor="ctr" anchorCtr="1">
            <a:normAutofit/>
          </a:bodyPr>
          <a:lstStyle/>
          <a:p>
            <a:r>
              <a:rPr lang="en-US" sz="3800" dirty="0" err="1">
                <a:solidFill>
                  <a:schemeClr val="tx1"/>
                </a:solidFill>
              </a:rPr>
              <a:t>Organisational</a:t>
            </a:r>
            <a:r>
              <a:rPr lang="en-US" sz="3800" dirty="0">
                <a:solidFill>
                  <a:schemeClr val="tx1"/>
                </a:solidFill>
              </a:rPr>
              <a:t> Context and culture </a:t>
            </a:r>
          </a:p>
        </p:txBody>
      </p:sp>
      <p:pic>
        <p:nvPicPr>
          <p:cNvPr id="3" name="Recorded Sound">
            <a:hlinkClick r:id="" action="ppaction://media"/>
            <a:extLst>
              <a:ext uri="{FF2B5EF4-FFF2-40B4-BE49-F238E27FC236}">
                <a16:creationId xmlns:a16="http://schemas.microsoft.com/office/drawing/2014/main" id="{48B6654F-112D-4641-8858-8D8439262C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180052" y="1430996"/>
            <a:ext cx="487363" cy="487363"/>
          </a:xfrm>
          <a:prstGeom prst="rect">
            <a:avLst/>
          </a:prstGeom>
        </p:spPr>
      </p:pic>
      <p:pic>
        <p:nvPicPr>
          <p:cNvPr id="4" name="Recorded Sound">
            <a:hlinkClick r:id="" action="ppaction://media"/>
            <a:extLst>
              <a:ext uri="{FF2B5EF4-FFF2-40B4-BE49-F238E27FC236}">
                <a16:creationId xmlns:a16="http://schemas.microsoft.com/office/drawing/2014/main" id="{96C5F8E2-EC30-44E7-A7EA-7529C9DD34D0}"/>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9255629" y="5201649"/>
            <a:ext cx="487363" cy="487363"/>
          </a:xfrm>
          <a:prstGeom prst="rect">
            <a:avLst/>
          </a:prstGeom>
        </p:spPr>
      </p:pic>
    </p:spTree>
    <p:extLst>
      <p:ext uri="{BB962C8B-B14F-4D97-AF65-F5344CB8AC3E}">
        <p14:creationId xmlns:p14="http://schemas.microsoft.com/office/powerpoint/2010/main" val="202564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097"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76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F00D0-FE8C-CC45-910C-F527BC7B2C06}"/>
              </a:ext>
            </a:extLst>
          </p:cNvPr>
          <p:cNvSpPr>
            <a:spLocks noGrp="1"/>
          </p:cNvSpPr>
          <p:nvPr>
            <p:ph type="title"/>
          </p:nvPr>
        </p:nvSpPr>
        <p:spPr>
          <a:xfrm>
            <a:off x="5460493" y="2386744"/>
            <a:ext cx="5925310" cy="1645920"/>
          </a:xfrm>
        </p:spPr>
        <p:txBody>
          <a:bodyPr vert="horz" lIns="274320" tIns="182880" rIns="274320" bIns="182880" rtlCol="0" anchor="ctr" anchorCtr="1">
            <a:normAutofit/>
          </a:bodyPr>
          <a:lstStyle/>
          <a:p>
            <a:r>
              <a:rPr lang="en-US" sz="3800"/>
              <a:t>The cultural Iceberg </a:t>
            </a:r>
          </a:p>
        </p:txBody>
      </p:sp>
      <p:sp>
        <p:nvSpPr>
          <p:cNvPr id="21" name="Rectangle 14">
            <a:extLst>
              <a:ext uri="{FF2B5EF4-FFF2-40B4-BE49-F238E27FC236}">
                <a16:creationId xmlns:a16="http://schemas.microsoft.com/office/drawing/2014/main" id="{D2C8CFF3-1768-4D47-AF59-47911390EB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745" y="640080"/>
            <a:ext cx="401726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6">
            <a:extLst>
              <a:ext uri="{FF2B5EF4-FFF2-40B4-BE49-F238E27FC236}">
                <a16:creationId xmlns:a16="http://schemas.microsoft.com/office/drawing/2014/main" id="{BB05EA52-9370-4EC0-A437-A17F4A88C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861" y="802767"/>
            <a:ext cx="3685032"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32ED785-F818-2A4D-877A-A1B32C279E3F}"/>
              </a:ext>
            </a:extLst>
          </p:cNvPr>
          <p:cNvPicPr>
            <a:picLocks noChangeAspect="1"/>
          </p:cNvPicPr>
          <p:nvPr/>
        </p:nvPicPr>
        <p:blipFill rotWithShape="1">
          <a:blip r:embed="rId5"/>
          <a:srcRect l="3357" r="6385" b="-2"/>
          <a:stretch/>
        </p:blipFill>
        <p:spPr>
          <a:xfrm>
            <a:off x="1123901" y="1122807"/>
            <a:ext cx="3044952" cy="4297680"/>
          </a:xfrm>
          <a:prstGeom prst="rect">
            <a:avLst/>
          </a:prstGeom>
        </p:spPr>
      </p:pic>
      <p:pic>
        <p:nvPicPr>
          <p:cNvPr id="3" name="Recorded Sound">
            <a:hlinkClick r:id="" action="ppaction://media"/>
            <a:extLst>
              <a:ext uri="{FF2B5EF4-FFF2-40B4-BE49-F238E27FC236}">
                <a16:creationId xmlns:a16="http://schemas.microsoft.com/office/drawing/2014/main" id="{7C3135F3-5498-4D31-98D8-6B29183D99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096000" y="5023179"/>
            <a:ext cx="487363" cy="487363"/>
          </a:xfrm>
          <a:prstGeom prst="rect">
            <a:avLst/>
          </a:prstGeom>
        </p:spPr>
      </p:pic>
    </p:spTree>
    <p:extLst>
      <p:ext uri="{BB962C8B-B14F-4D97-AF65-F5344CB8AC3E}">
        <p14:creationId xmlns:p14="http://schemas.microsoft.com/office/powerpoint/2010/main" val="382893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7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D7C5BE-418C-4A44-91BF-28E411F75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20" y="1559052"/>
            <a:ext cx="10271760" cy="4347972"/>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1D909-50E2-894A-8CB8-312ED0A12318}"/>
              </a:ext>
            </a:extLst>
          </p:cNvPr>
          <p:cNvSpPr>
            <a:spLocks noGrp="1"/>
          </p:cNvSpPr>
          <p:nvPr>
            <p:ph type="title"/>
          </p:nvPr>
        </p:nvSpPr>
        <p:spPr>
          <a:xfrm>
            <a:off x="2231136" y="964692"/>
            <a:ext cx="7729728" cy="1188720"/>
          </a:xfrm>
          <a:ln>
            <a:solidFill>
              <a:srgbClr val="404040"/>
            </a:solidFill>
          </a:ln>
        </p:spPr>
        <p:txBody>
          <a:bodyPr vert="horz" lIns="182880" tIns="182880" rIns="182880" bIns="182880" rtlCol="0" anchor="ctr">
            <a:normAutofit/>
          </a:bodyPr>
          <a:lstStyle/>
          <a:p>
            <a:r>
              <a:rPr lang="en-US"/>
              <a:t>The management OF HUMAN RESOURCES </a:t>
            </a:r>
            <a:endParaRPr lang="en-US" dirty="0"/>
          </a:p>
        </p:txBody>
      </p:sp>
      <p:pic>
        <p:nvPicPr>
          <p:cNvPr id="5" name="Content Placeholder 4">
            <a:extLst>
              <a:ext uri="{FF2B5EF4-FFF2-40B4-BE49-F238E27FC236}">
                <a16:creationId xmlns:a16="http://schemas.microsoft.com/office/drawing/2014/main" id="{A4C24609-0A02-3245-B4F0-D219FEB1F975}"/>
              </a:ext>
            </a:extLst>
          </p:cNvPr>
          <p:cNvPicPr>
            <a:picLocks noGrp="1" noChangeAspect="1"/>
          </p:cNvPicPr>
          <p:nvPr>
            <p:ph idx="1"/>
          </p:nvPr>
        </p:nvPicPr>
        <p:blipFill>
          <a:blip r:embed="rId11"/>
          <a:stretch>
            <a:fillRect/>
          </a:stretch>
        </p:blipFill>
        <p:spPr>
          <a:xfrm>
            <a:off x="3607665" y="2482596"/>
            <a:ext cx="4988343" cy="2930652"/>
          </a:xfrm>
          <a:prstGeom prst="rect">
            <a:avLst/>
          </a:prstGeom>
        </p:spPr>
      </p:pic>
      <p:pic>
        <p:nvPicPr>
          <p:cNvPr id="3" name="Recorded Sound">
            <a:hlinkClick r:id="" action="ppaction://media"/>
            <a:extLst>
              <a:ext uri="{FF2B5EF4-FFF2-40B4-BE49-F238E27FC236}">
                <a16:creationId xmlns:a16="http://schemas.microsoft.com/office/drawing/2014/main" id="{E4429EBD-0BEC-4DFA-92C8-291C7679DFA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51525" y="3184525"/>
            <a:ext cx="487363" cy="487363"/>
          </a:xfrm>
          <a:prstGeom prst="rect">
            <a:avLst/>
          </a:prstGeom>
        </p:spPr>
      </p:pic>
      <p:pic>
        <p:nvPicPr>
          <p:cNvPr id="4" name="Recorded Sound">
            <a:hlinkClick r:id="" action="ppaction://media"/>
            <a:extLst>
              <a:ext uri="{FF2B5EF4-FFF2-40B4-BE49-F238E27FC236}">
                <a16:creationId xmlns:a16="http://schemas.microsoft.com/office/drawing/2014/main" id="{F3ECA871-2851-4376-9AD1-DD23A1AA2DED}"/>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5851525" y="3184525"/>
            <a:ext cx="487363" cy="487363"/>
          </a:xfrm>
          <a:prstGeom prst="rect">
            <a:avLst/>
          </a:prstGeom>
        </p:spPr>
      </p:pic>
      <p:pic>
        <p:nvPicPr>
          <p:cNvPr id="6" name="Recorded Sound">
            <a:hlinkClick r:id="" action="ppaction://media"/>
            <a:extLst>
              <a:ext uri="{FF2B5EF4-FFF2-40B4-BE49-F238E27FC236}">
                <a16:creationId xmlns:a16="http://schemas.microsoft.com/office/drawing/2014/main" id="{345D6CA3-DF6B-453E-81EC-20D4646233E1}"/>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5851525" y="3184525"/>
            <a:ext cx="487363" cy="487363"/>
          </a:xfrm>
          <a:prstGeom prst="rect">
            <a:avLst/>
          </a:prstGeom>
        </p:spPr>
      </p:pic>
      <p:pic>
        <p:nvPicPr>
          <p:cNvPr id="7" name="Recorded Sound">
            <a:hlinkClick r:id="" action="ppaction://media"/>
            <a:extLst>
              <a:ext uri="{FF2B5EF4-FFF2-40B4-BE49-F238E27FC236}">
                <a16:creationId xmlns:a16="http://schemas.microsoft.com/office/drawing/2014/main" id="{CAB25545-DBF0-4DB0-9A84-603FE84AD9C1}"/>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5696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695"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2542" fill="hold"/>
                                        <p:tgtEl>
                                          <p:spTgt spid="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72330"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7558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audio>
              <p:cMediaNode vol="80000">
                <p:cTn id="20" fill="hold" display="0">
                  <p:stCondLst>
                    <p:cond delay="indefinite"/>
                  </p:stCondLst>
                  <p:endCondLst>
                    <p:cond evt="onStopAudio" delay="0">
                      <p:tgtEl>
                        <p:sldTgt/>
                      </p:tgtEl>
                    </p:cond>
                  </p:endCondLst>
                </p:cTn>
                <p:tgtEl>
                  <p:spTgt spid="4"/>
                </p:tgtEl>
              </p:cMediaNode>
            </p:audio>
            <p:audio>
              <p:cMediaNode vol="80000">
                <p:cTn id="21" fill="hold" display="0">
                  <p:stCondLst>
                    <p:cond delay="indefinite"/>
                  </p:stCondLst>
                  <p:endCondLst>
                    <p:cond evt="onStopAudio" delay="0">
                      <p:tgtEl>
                        <p:sldTgt/>
                      </p:tgtEl>
                    </p:cond>
                  </p:endCondLst>
                </p:cTn>
                <p:tgtEl>
                  <p:spTgt spid="6"/>
                </p:tgtEl>
              </p:cMediaNode>
            </p:audio>
            <p:audio>
              <p:cMediaNode vol="80000">
                <p:cTn id="22"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C9A1-4345-344B-A5F8-966AC8F69663}"/>
              </a:ext>
            </a:extLst>
          </p:cNvPr>
          <p:cNvSpPr>
            <a:spLocks noGrp="1"/>
          </p:cNvSpPr>
          <p:nvPr>
            <p:ph type="title"/>
          </p:nvPr>
        </p:nvSpPr>
        <p:spPr>
          <a:xfrm>
            <a:off x="5498590" y="988741"/>
            <a:ext cx="5888754" cy="4880518"/>
          </a:xfrm>
          <a:noFill/>
          <a:ln>
            <a:noFill/>
          </a:ln>
        </p:spPr>
        <p:txBody>
          <a:bodyPr vert="horz" wrap="square" lIns="274320" tIns="182880" rIns="274320" bIns="182880" rtlCol="0" anchor="ctr" anchorCtr="1">
            <a:normAutofit/>
          </a:bodyPr>
          <a:lstStyle/>
          <a:p>
            <a:pPr algn="l"/>
            <a:r>
              <a:rPr lang="en-US" sz="4800" kern="1200" cap="all" spc="200" baseline="0">
                <a:solidFill>
                  <a:schemeClr val="tx1"/>
                </a:solidFill>
                <a:latin typeface="+mj-lt"/>
                <a:ea typeface="+mj-ea"/>
                <a:cs typeface="+mj-cs"/>
              </a:rPr>
              <a:t>conclusion </a:t>
            </a: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corded Sound">
            <a:hlinkClick r:id="" action="ppaction://media"/>
            <a:extLst>
              <a:ext uri="{FF2B5EF4-FFF2-40B4-BE49-F238E27FC236}">
                <a16:creationId xmlns:a16="http://schemas.microsoft.com/office/drawing/2014/main" id="{C63C9934-E6F0-494C-8F30-392E18C1265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4" name="Recorded Sound">
            <a:hlinkClick r:id="" action="ppaction://media"/>
            <a:extLst>
              <a:ext uri="{FF2B5EF4-FFF2-40B4-BE49-F238E27FC236}">
                <a16:creationId xmlns:a16="http://schemas.microsoft.com/office/drawing/2014/main" id="{23E59E5A-E6E6-4964-8230-F6FE7E72FFD6}"/>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593543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82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5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9">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93734-C893-6047-9F27-6B2B28291EE2}"/>
              </a:ext>
            </a:extLst>
          </p:cNvPr>
          <p:cNvSpPr>
            <a:spLocks noGrp="1"/>
          </p:cNvSpPr>
          <p:nvPr>
            <p:ph type="title"/>
          </p:nvPr>
        </p:nvSpPr>
        <p:spPr>
          <a:xfrm>
            <a:off x="1120624" y="1122807"/>
            <a:ext cx="9954443" cy="4297680"/>
          </a:xfrm>
          <a:noFill/>
          <a:ln>
            <a:noFill/>
          </a:ln>
        </p:spPr>
        <p:txBody>
          <a:bodyPr vert="horz" lIns="182880" tIns="182880" rIns="182880" bIns="182880" rtlCol="0" anchor="ctr">
            <a:normAutofit/>
          </a:bodyPr>
          <a:lstStyle/>
          <a:p>
            <a:r>
              <a:rPr lang="en-US" sz="6000" kern="1200" cap="all" spc="200" baseline="0">
                <a:solidFill>
                  <a:srgbClr val="FFFFFF"/>
                </a:solidFill>
                <a:latin typeface="+mj-lt"/>
                <a:ea typeface="+mj-ea"/>
                <a:cs typeface="+mj-cs"/>
              </a:rPr>
              <a:t>REFERENCES</a:t>
            </a:r>
          </a:p>
        </p:txBody>
      </p:sp>
    </p:spTree>
    <p:extLst>
      <p:ext uri="{BB962C8B-B14F-4D97-AF65-F5344CB8AC3E}">
        <p14:creationId xmlns:p14="http://schemas.microsoft.com/office/powerpoint/2010/main" val="415899371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408</Words>
  <Application>Microsoft Macintosh PowerPoint</Application>
  <PresentationFormat>Widescreen</PresentationFormat>
  <Paragraphs>38</Paragraphs>
  <Slides>10</Slides>
  <Notes>9</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Gill Sans MT</vt:lpstr>
      <vt:lpstr>Parcel</vt:lpstr>
      <vt:lpstr>The Inter-cultural Workplace</vt:lpstr>
      <vt:lpstr>Introduction </vt:lpstr>
      <vt:lpstr>Gibbs’ Reflective Cycle </vt:lpstr>
      <vt:lpstr>Globalisation </vt:lpstr>
      <vt:lpstr>The Global workplace </vt:lpstr>
      <vt:lpstr>Organisational Context and culture </vt:lpstr>
      <vt:lpstr>The cultural Iceberg </vt:lpstr>
      <vt:lpstr>The management OF HUMAN RESOURCES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dc:title>
  <dc:creator>Lois Elizabeth Rossiter (1909920)</dc:creator>
  <cp:lastModifiedBy>Lois Elizabeth Rossiter (1909920)</cp:lastModifiedBy>
  <cp:revision>7</cp:revision>
  <dcterms:created xsi:type="dcterms:W3CDTF">2021-05-21T21:18:48Z</dcterms:created>
  <dcterms:modified xsi:type="dcterms:W3CDTF">2021-05-21T22:10:13Z</dcterms:modified>
</cp:coreProperties>
</file>