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notesMasterIdLst>
    <p:notesMasterId r:id="rId11"/>
  </p:notesMasterIdLst>
  <p:sldIdLst>
    <p:sldId id="256" r:id="rId2"/>
    <p:sldId id="257" r:id="rId3"/>
    <p:sldId id="258" r:id="rId4"/>
    <p:sldId id="264" r:id="rId5"/>
    <p:sldId id="259" r:id="rId6"/>
    <p:sldId id="260" r:id="rId7"/>
    <p:sldId id="261" r:id="rId8"/>
    <p:sldId id="262"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2506" autoAdjust="0"/>
  </p:normalViewPr>
  <p:slideViewPr>
    <p:cSldViewPr snapToGrid="0">
      <p:cViewPr varScale="1">
        <p:scale>
          <a:sx n="82" d="100"/>
          <a:sy n="82" d="100"/>
        </p:scale>
        <p:origin x="165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EDAE29-1F14-486A-8BA7-C644D1560E4E}" type="datetimeFigureOut">
              <a:rPr lang="en-GB" smtClean="0"/>
              <a:t>08/01/2019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767816-97B2-4755-A1FF-6080FD896852}" type="slidenum">
              <a:rPr lang="en-GB" smtClean="0"/>
              <a:t>‹#›</a:t>
            </a:fld>
            <a:endParaRPr lang="en-GB"/>
          </a:p>
        </p:txBody>
      </p:sp>
    </p:spTree>
    <p:extLst>
      <p:ext uri="{BB962C8B-B14F-4D97-AF65-F5344CB8AC3E}">
        <p14:creationId xmlns:p14="http://schemas.microsoft.com/office/powerpoint/2010/main" val="18405203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sport that I’m going to chose is Judo, the reasons behind this is because people don’t get to take part in martial arts that often so I believe this club would bring in a lot of new people to martial arts.</a:t>
            </a:r>
          </a:p>
          <a:p>
            <a:endParaRPr lang="en-GB" dirty="0"/>
          </a:p>
          <a:p>
            <a:r>
              <a:rPr lang="en-GB" dirty="0"/>
              <a:t>Another reason why I chose Judo was because after looking at the Wales sports survey, only 2% of school pupils took part in any type martial arts. Their were no female attendance in this activity. </a:t>
            </a:r>
          </a:p>
          <a:p>
            <a:endParaRPr lang="en-GB" dirty="0"/>
          </a:p>
          <a:p>
            <a:r>
              <a:rPr lang="en-GB" dirty="0"/>
              <a:t>The benefits to doing Judo are boosts confidences, improves fitness, makes new friends and improves mental well-being. </a:t>
            </a:r>
          </a:p>
          <a:p>
            <a:endParaRPr lang="en-GB" dirty="0"/>
          </a:p>
        </p:txBody>
      </p:sp>
      <p:sp>
        <p:nvSpPr>
          <p:cNvPr id="4" name="Slide Number Placeholder 3"/>
          <p:cNvSpPr>
            <a:spLocks noGrp="1"/>
          </p:cNvSpPr>
          <p:nvPr>
            <p:ph type="sldNum" sz="quarter" idx="10"/>
          </p:nvPr>
        </p:nvSpPr>
        <p:spPr/>
        <p:txBody>
          <a:bodyPr/>
          <a:lstStyle/>
          <a:p>
            <a:fld id="{7E767816-97B2-4755-A1FF-6080FD896852}" type="slidenum">
              <a:rPr lang="en-GB" smtClean="0"/>
              <a:t>3</a:t>
            </a:fld>
            <a:endParaRPr lang="en-GB"/>
          </a:p>
        </p:txBody>
      </p:sp>
    </p:spTree>
    <p:extLst>
      <p:ext uri="{BB962C8B-B14F-4D97-AF65-F5344CB8AC3E}">
        <p14:creationId xmlns:p14="http://schemas.microsoft.com/office/powerpoint/2010/main" val="34726984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r>
              <a:rPr lang="en-GB" dirty="0" err="1"/>
              <a:t>mindset</a:t>
            </a:r>
            <a:r>
              <a:rPr lang="en-GB" dirty="0"/>
              <a:t>, respect, tradition</a:t>
            </a:r>
          </a:p>
        </p:txBody>
      </p:sp>
      <p:sp>
        <p:nvSpPr>
          <p:cNvPr id="4" name="Slide Number Placeholder 3"/>
          <p:cNvSpPr>
            <a:spLocks noGrp="1"/>
          </p:cNvSpPr>
          <p:nvPr>
            <p:ph type="sldNum" sz="quarter" idx="10"/>
          </p:nvPr>
        </p:nvSpPr>
        <p:spPr/>
        <p:txBody>
          <a:bodyPr/>
          <a:lstStyle/>
          <a:p>
            <a:fld id="{7E767816-97B2-4755-A1FF-6080FD896852}" type="slidenum">
              <a:rPr lang="en-GB" smtClean="0"/>
              <a:t>4</a:t>
            </a:fld>
            <a:endParaRPr lang="en-GB"/>
          </a:p>
        </p:txBody>
      </p:sp>
    </p:spTree>
    <p:extLst>
      <p:ext uri="{BB962C8B-B14F-4D97-AF65-F5344CB8AC3E}">
        <p14:creationId xmlns:p14="http://schemas.microsoft.com/office/powerpoint/2010/main" val="25270123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GB" dirty="0"/>
          </a:p>
        </p:txBody>
      </p:sp>
      <p:sp>
        <p:nvSpPr>
          <p:cNvPr id="4" name="Slide Number Placeholder 3"/>
          <p:cNvSpPr>
            <a:spLocks noGrp="1"/>
          </p:cNvSpPr>
          <p:nvPr>
            <p:ph type="sldNum" sz="quarter" idx="10"/>
          </p:nvPr>
        </p:nvSpPr>
        <p:spPr/>
        <p:txBody>
          <a:bodyPr/>
          <a:lstStyle/>
          <a:p>
            <a:fld id="{7E767816-97B2-4755-A1FF-6080FD896852}" type="slidenum">
              <a:rPr lang="en-GB" smtClean="0"/>
              <a:t>5</a:t>
            </a:fld>
            <a:endParaRPr lang="en-GB"/>
          </a:p>
        </p:txBody>
      </p:sp>
    </p:spTree>
    <p:extLst>
      <p:ext uri="{BB962C8B-B14F-4D97-AF65-F5344CB8AC3E}">
        <p14:creationId xmlns:p14="http://schemas.microsoft.com/office/powerpoint/2010/main" val="13276045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F1CDF74-BB9E-404D-95FC-8FC7BCD756B5}" type="datetimeFigureOut">
              <a:rPr lang="en-GB" smtClean="0"/>
              <a:t>08/01/2019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74BD94-B199-463C-8D1A-10F8EDC4E5A2}" type="slidenum">
              <a:rPr lang="en-GB" smtClean="0"/>
              <a:t>‹#›</a:t>
            </a:fld>
            <a:endParaRPr lang="en-GB"/>
          </a:p>
        </p:txBody>
      </p:sp>
    </p:spTree>
    <p:extLst>
      <p:ext uri="{BB962C8B-B14F-4D97-AF65-F5344CB8AC3E}">
        <p14:creationId xmlns:p14="http://schemas.microsoft.com/office/powerpoint/2010/main" val="120054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1CDF74-BB9E-404D-95FC-8FC7BCD756B5}" type="datetimeFigureOut">
              <a:rPr lang="en-GB" smtClean="0"/>
              <a:t>08/01/2019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74BD94-B199-463C-8D1A-10F8EDC4E5A2}" type="slidenum">
              <a:rPr lang="en-GB" smtClean="0"/>
              <a:t>‹#›</a:t>
            </a:fld>
            <a:endParaRPr lang="en-GB"/>
          </a:p>
        </p:txBody>
      </p:sp>
    </p:spTree>
    <p:extLst>
      <p:ext uri="{BB962C8B-B14F-4D97-AF65-F5344CB8AC3E}">
        <p14:creationId xmlns:p14="http://schemas.microsoft.com/office/powerpoint/2010/main" val="25266644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F1CDF74-BB9E-404D-95FC-8FC7BCD756B5}" type="datetimeFigureOut">
              <a:rPr lang="en-GB" smtClean="0"/>
              <a:t>08/01/2019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74BD94-B199-463C-8D1A-10F8EDC4E5A2}" type="slidenum">
              <a:rPr lang="en-GB" smtClean="0"/>
              <a:t>‹#›</a:t>
            </a:fld>
            <a:endParaRPr lang="en-GB"/>
          </a:p>
        </p:txBody>
      </p:sp>
    </p:spTree>
    <p:extLst>
      <p:ext uri="{BB962C8B-B14F-4D97-AF65-F5344CB8AC3E}">
        <p14:creationId xmlns:p14="http://schemas.microsoft.com/office/powerpoint/2010/main" val="859696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F1CDF74-BB9E-404D-95FC-8FC7BCD756B5}" type="datetimeFigureOut">
              <a:rPr lang="en-GB" smtClean="0"/>
              <a:t>08/01/2019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74BD94-B199-463C-8D1A-10F8EDC4E5A2}" type="slidenum">
              <a:rPr lang="en-GB" smtClean="0"/>
              <a:t>‹#›</a:t>
            </a:fld>
            <a:endParaRPr lang="en-GB"/>
          </a:p>
        </p:txBody>
      </p:sp>
    </p:spTree>
    <p:extLst>
      <p:ext uri="{BB962C8B-B14F-4D97-AF65-F5344CB8AC3E}">
        <p14:creationId xmlns:p14="http://schemas.microsoft.com/office/powerpoint/2010/main" val="5184831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F1CDF74-BB9E-404D-95FC-8FC7BCD756B5}" type="datetimeFigureOut">
              <a:rPr lang="en-GB" smtClean="0"/>
              <a:t>08/01/2019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B74BD94-B199-463C-8D1A-10F8EDC4E5A2}" type="slidenum">
              <a:rPr lang="en-GB" smtClean="0"/>
              <a:t>‹#›</a:t>
            </a:fld>
            <a:endParaRPr lang="en-GB"/>
          </a:p>
        </p:txBody>
      </p:sp>
    </p:spTree>
    <p:extLst>
      <p:ext uri="{BB962C8B-B14F-4D97-AF65-F5344CB8AC3E}">
        <p14:creationId xmlns:p14="http://schemas.microsoft.com/office/powerpoint/2010/main" val="18989607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F1CDF74-BB9E-404D-95FC-8FC7BCD756B5}" type="datetimeFigureOut">
              <a:rPr lang="en-GB" smtClean="0"/>
              <a:t>08/01/2019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74BD94-B199-463C-8D1A-10F8EDC4E5A2}" type="slidenum">
              <a:rPr lang="en-GB" smtClean="0"/>
              <a:t>‹#›</a:t>
            </a:fld>
            <a:endParaRPr lang="en-GB"/>
          </a:p>
        </p:txBody>
      </p:sp>
    </p:spTree>
    <p:extLst>
      <p:ext uri="{BB962C8B-B14F-4D97-AF65-F5344CB8AC3E}">
        <p14:creationId xmlns:p14="http://schemas.microsoft.com/office/powerpoint/2010/main" val="33347023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1CDF74-BB9E-404D-95FC-8FC7BCD756B5}" type="datetimeFigureOut">
              <a:rPr lang="en-GB" smtClean="0"/>
              <a:t>08/01/2019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B74BD94-B199-463C-8D1A-10F8EDC4E5A2}" type="slidenum">
              <a:rPr lang="en-GB" smtClean="0"/>
              <a:t>‹#›</a:t>
            </a:fld>
            <a:endParaRPr lang="en-GB"/>
          </a:p>
        </p:txBody>
      </p:sp>
    </p:spTree>
    <p:extLst>
      <p:ext uri="{BB962C8B-B14F-4D97-AF65-F5344CB8AC3E}">
        <p14:creationId xmlns:p14="http://schemas.microsoft.com/office/powerpoint/2010/main" val="19987874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F1CDF74-BB9E-404D-95FC-8FC7BCD756B5}" type="datetimeFigureOut">
              <a:rPr lang="en-GB" smtClean="0"/>
              <a:t>08/01/2019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74BD94-B199-463C-8D1A-10F8EDC4E5A2}" type="slidenum">
              <a:rPr lang="en-GB" smtClean="0"/>
              <a:t>‹#›</a:t>
            </a:fld>
            <a:endParaRPr lang="en-GB"/>
          </a:p>
        </p:txBody>
      </p:sp>
    </p:spTree>
    <p:extLst>
      <p:ext uri="{BB962C8B-B14F-4D97-AF65-F5344CB8AC3E}">
        <p14:creationId xmlns:p14="http://schemas.microsoft.com/office/powerpoint/2010/main" val="42067526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F1CDF74-BB9E-404D-95FC-8FC7BCD756B5}" type="datetimeFigureOut">
              <a:rPr lang="en-GB" smtClean="0"/>
              <a:t>08/01/2019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74BD94-B199-463C-8D1A-10F8EDC4E5A2}" type="slidenum">
              <a:rPr lang="en-GB" smtClean="0"/>
              <a:t>‹#›</a:t>
            </a:fld>
            <a:endParaRPr lang="en-GB"/>
          </a:p>
        </p:txBody>
      </p:sp>
    </p:spTree>
    <p:extLst>
      <p:ext uri="{BB962C8B-B14F-4D97-AF65-F5344CB8AC3E}">
        <p14:creationId xmlns:p14="http://schemas.microsoft.com/office/powerpoint/2010/main" val="9182051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F1CDF74-BB9E-404D-95FC-8FC7BCD756B5}" type="datetimeFigureOut">
              <a:rPr lang="en-GB" smtClean="0"/>
              <a:t>08/01/2019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74BD94-B199-463C-8D1A-10F8EDC4E5A2}" type="slidenum">
              <a:rPr lang="en-GB" smtClean="0"/>
              <a:t>‹#›</a:t>
            </a:fld>
            <a:endParaRPr lang="en-GB"/>
          </a:p>
        </p:txBody>
      </p:sp>
    </p:spTree>
    <p:extLst>
      <p:ext uri="{BB962C8B-B14F-4D97-AF65-F5344CB8AC3E}">
        <p14:creationId xmlns:p14="http://schemas.microsoft.com/office/powerpoint/2010/main" val="38306130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F1CDF74-BB9E-404D-95FC-8FC7BCD756B5}" type="datetimeFigureOut">
              <a:rPr lang="en-GB" smtClean="0"/>
              <a:t>08/01/2019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74BD94-B199-463C-8D1A-10F8EDC4E5A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3865171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F1CDF74-BB9E-404D-95FC-8FC7BCD756B5}" type="datetimeFigureOut">
              <a:rPr lang="en-GB" smtClean="0"/>
              <a:t>08/01/2019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74BD94-B199-463C-8D1A-10F8EDC4E5A2}" type="slidenum">
              <a:rPr lang="en-GB" smtClean="0"/>
              <a:t>‹#›</a:t>
            </a:fld>
            <a:endParaRPr lang="en-GB"/>
          </a:p>
        </p:txBody>
      </p:sp>
    </p:spTree>
    <p:extLst>
      <p:ext uri="{BB962C8B-B14F-4D97-AF65-F5344CB8AC3E}">
        <p14:creationId xmlns:p14="http://schemas.microsoft.com/office/powerpoint/2010/main" val="31996461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F1CDF74-BB9E-404D-95FC-8FC7BCD756B5}" type="datetimeFigureOut">
              <a:rPr lang="en-GB" smtClean="0"/>
              <a:t>08/01/2019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74BD94-B199-463C-8D1A-10F8EDC4E5A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529231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F1CDF74-BB9E-404D-95FC-8FC7BCD756B5}" type="datetimeFigureOut">
              <a:rPr lang="en-GB" smtClean="0"/>
              <a:t>08/01/2019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74BD94-B199-463C-8D1A-10F8EDC4E5A2}" type="slidenum">
              <a:rPr lang="en-GB" smtClean="0"/>
              <a:t>‹#›</a:t>
            </a:fld>
            <a:endParaRPr lang="en-GB"/>
          </a:p>
        </p:txBody>
      </p:sp>
    </p:spTree>
    <p:extLst>
      <p:ext uri="{BB962C8B-B14F-4D97-AF65-F5344CB8AC3E}">
        <p14:creationId xmlns:p14="http://schemas.microsoft.com/office/powerpoint/2010/main" val="38245358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1CDF74-BB9E-404D-95FC-8FC7BCD756B5}" type="datetimeFigureOut">
              <a:rPr lang="en-GB" smtClean="0"/>
              <a:t>08/01/2019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74BD94-B199-463C-8D1A-10F8EDC4E5A2}" type="slidenum">
              <a:rPr lang="en-GB" smtClean="0"/>
              <a:t>‹#›</a:t>
            </a:fld>
            <a:endParaRPr lang="en-GB"/>
          </a:p>
        </p:txBody>
      </p:sp>
    </p:spTree>
    <p:extLst>
      <p:ext uri="{BB962C8B-B14F-4D97-AF65-F5344CB8AC3E}">
        <p14:creationId xmlns:p14="http://schemas.microsoft.com/office/powerpoint/2010/main" val="25709272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1CDF74-BB9E-404D-95FC-8FC7BCD756B5}" type="datetimeFigureOut">
              <a:rPr lang="en-GB" smtClean="0"/>
              <a:t>08/01/2019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74BD94-B199-463C-8D1A-10F8EDC4E5A2}" type="slidenum">
              <a:rPr lang="en-GB" smtClean="0"/>
              <a:t>‹#›</a:t>
            </a:fld>
            <a:endParaRPr lang="en-GB"/>
          </a:p>
        </p:txBody>
      </p:sp>
    </p:spTree>
    <p:extLst>
      <p:ext uri="{BB962C8B-B14F-4D97-AF65-F5344CB8AC3E}">
        <p14:creationId xmlns:p14="http://schemas.microsoft.com/office/powerpoint/2010/main" val="20420138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F1CDF74-BB9E-404D-95FC-8FC7BCD756B5}" type="datetimeFigureOut">
              <a:rPr lang="en-GB" smtClean="0"/>
              <a:t>08/01/2019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B74BD94-B199-463C-8D1A-10F8EDC4E5A2}" type="slidenum">
              <a:rPr lang="en-GB" smtClean="0"/>
              <a:t>‹#›</a:t>
            </a:fld>
            <a:endParaRPr lang="en-GB"/>
          </a:p>
        </p:txBody>
      </p:sp>
    </p:spTree>
    <p:extLst>
      <p:ext uri="{BB962C8B-B14F-4D97-AF65-F5344CB8AC3E}">
        <p14:creationId xmlns:p14="http://schemas.microsoft.com/office/powerpoint/2010/main" val="1058459449"/>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27577DEC-D9A5-404D-9789-702F4319B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1" name="Group 50">
            <a:extLst>
              <a:ext uri="{FF2B5EF4-FFF2-40B4-BE49-F238E27FC236}">
                <a16:creationId xmlns:a16="http://schemas.microsoft.com/office/drawing/2014/main" id="{CEEA9366-CEA8-4F23-B065-4337F0D836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52" name="Straight Connector 51">
              <a:extLst>
                <a:ext uri="{FF2B5EF4-FFF2-40B4-BE49-F238E27FC236}">
                  <a16:creationId xmlns:a16="http://schemas.microsoft.com/office/drawing/2014/main" id="{904A03D6-39B4-4278-9BE1-A07E024499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70" name="Straight Connector 52">
              <a:extLst>
                <a:ext uri="{FF2B5EF4-FFF2-40B4-BE49-F238E27FC236}">
                  <a16:creationId xmlns:a16="http://schemas.microsoft.com/office/drawing/2014/main" id="{FBE459AF-3736-4886-82E0-9B5DA427B5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alpha val="80000"/>
                </a:schemeClr>
              </a:solidFill>
            </a:ln>
          </p:spPr>
          <p:style>
            <a:lnRef idx="2">
              <a:schemeClr val="accent1"/>
            </a:lnRef>
            <a:fillRef idx="0">
              <a:schemeClr val="accent1"/>
            </a:fillRef>
            <a:effectRef idx="1">
              <a:schemeClr val="accent1"/>
            </a:effectRef>
            <a:fontRef idx="minor">
              <a:schemeClr val="tx1"/>
            </a:fontRef>
          </p:style>
        </p:cxnSp>
        <p:sp>
          <p:nvSpPr>
            <p:cNvPr id="54" name="Rectangle 23">
              <a:extLst>
                <a:ext uri="{FF2B5EF4-FFF2-40B4-BE49-F238E27FC236}">
                  <a16:creationId xmlns:a16="http://schemas.microsoft.com/office/drawing/2014/main" id="{4B6B88EF-180C-4E39-8A3F-A52E87110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1" name="Rectangle 25">
              <a:extLst>
                <a:ext uri="{FF2B5EF4-FFF2-40B4-BE49-F238E27FC236}">
                  <a16:creationId xmlns:a16="http://schemas.microsoft.com/office/drawing/2014/main" id="{52DFAACF-64D0-4621-8FF4-E2F03C3E8D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Isosceles Triangle 55">
              <a:extLst>
                <a:ext uri="{FF2B5EF4-FFF2-40B4-BE49-F238E27FC236}">
                  <a16:creationId xmlns:a16="http://schemas.microsoft.com/office/drawing/2014/main" id="{36611FF0-65B3-49DB-97C6-1B72AAD0F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7" name="Rectangle 27">
              <a:extLst>
                <a:ext uri="{FF2B5EF4-FFF2-40B4-BE49-F238E27FC236}">
                  <a16:creationId xmlns:a16="http://schemas.microsoft.com/office/drawing/2014/main" id="{0F7407FE-86B1-4890-9D80-9406FBF29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8" name="Rectangle 29">
              <a:extLst>
                <a:ext uri="{FF2B5EF4-FFF2-40B4-BE49-F238E27FC236}">
                  <a16:creationId xmlns:a16="http://schemas.microsoft.com/office/drawing/2014/main" id="{EBD42D5B-8F87-45B3-98B3-C66944F92E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9" name="Isosceles Triangle 58">
              <a:extLst>
                <a:ext uri="{FF2B5EF4-FFF2-40B4-BE49-F238E27FC236}">
                  <a16:creationId xmlns:a16="http://schemas.microsoft.com/office/drawing/2014/main" id="{F5E04699-59E1-4468-9E7C-83070EEB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0" name="Isosceles Triangle 59">
              <a:extLst>
                <a:ext uri="{FF2B5EF4-FFF2-40B4-BE49-F238E27FC236}">
                  <a16:creationId xmlns:a16="http://schemas.microsoft.com/office/drawing/2014/main" id="{F2AE8F13-9A52-4D7F-9637-321EA7CF32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 name="Subtitle 2"/>
          <p:cNvSpPr>
            <a:spLocks noGrp="1"/>
          </p:cNvSpPr>
          <p:nvPr>
            <p:ph type="subTitle" idx="1"/>
          </p:nvPr>
        </p:nvSpPr>
        <p:spPr>
          <a:xfrm>
            <a:off x="1507067" y="4050833"/>
            <a:ext cx="7766936" cy="1096899"/>
          </a:xfrm>
        </p:spPr>
        <p:txBody>
          <a:bodyPr>
            <a:normAutofit/>
          </a:bodyPr>
          <a:lstStyle/>
          <a:p>
            <a:r>
              <a:rPr lang="en-GB">
                <a:solidFill>
                  <a:schemeClr val="tx1"/>
                </a:solidFill>
              </a:rPr>
              <a:t>By Thomas Strange</a:t>
            </a:r>
          </a:p>
        </p:txBody>
      </p:sp>
      <p:sp>
        <p:nvSpPr>
          <p:cNvPr id="2" name="Title 1"/>
          <p:cNvSpPr>
            <a:spLocks noGrp="1"/>
          </p:cNvSpPr>
          <p:nvPr>
            <p:ph type="ctrTitle"/>
          </p:nvPr>
        </p:nvSpPr>
        <p:spPr>
          <a:xfrm>
            <a:off x="1507067" y="2404534"/>
            <a:ext cx="7766936" cy="1646302"/>
          </a:xfrm>
        </p:spPr>
        <p:txBody>
          <a:bodyPr>
            <a:normAutofit/>
          </a:bodyPr>
          <a:lstStyle/>
          <a:p>
            <a:r>
              <a:rPr lang="en-GB" sz="5000"/>
              <a:t>Community Development presentation </a:t>
            </a:r>
          </a:p>
        </p:txBody>
      </p:sp>
    </p:spTree>
    <p:extLst>
      <p:ext uri="{BB962C8B-B14F-4D97-AF65-F5344CB8AC3E}">
        <p14:creationId xmlns:p14="http://schemas.microsoft.com/office/powerpoint/2010/main" val="91838124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p:txBody>
          <a:bodyPr/>
          <a:lstStyle/>
          <a:p>
            <a:pPr marL="0" indent="0">
              <a:buNone/>
            </a:pPr>
            <a:r>
              <a:rPr lang="en-GB" dirty="0"/>
              <a:t>In this Presentation I will be discuss the following – </a:t>
            </a:r>
          </a:p>
          <a:p>
            <a:r>
              <a:rPr lang="en-GB" dirty="0"/>
              <a:t>What sport and why?</a:t>
            </a:r>
          </a:p>
          <a:p>
            <a:r>
              <a:rPr lang="en-GB" dirty="0"/>
              <a:t>How will the session develop over 10 weeks?</a:t>
            </a:r>
          </a:p>
          <a:p>
            <a:r>
              <a:rPr lang="en-GB" dirty="0"/>
              <a:t>Facilities and Equipment needed</a:t>
            </a:r>
          </a:p>
          <a:p>
            <a:r>
              <a:rPr lang="en-GB" dirty="0"/>
              <a:t>Potential Partners</a:t>
            </a:r>
          </a:p>
          <a:p>
            <a:r>
              <a:rPr lang="en-GB" dirty="0"/>
              <a:t>Funding &amp; Pricing</a:t>
            </a:r>
          </a:p>
          <a:p>
            <a:r>
              <a:rPr lang="en-GB" dirty="0"/>
              <a:t>Difficulties </a:t>
            </a:r>
          </a:p>
          <a:p>
            <a:pPr marL="0" indent="0">
              <a:buNone/>
            </a:pPr>
            <a:endParaRPr lang="en-GB" dirty="0"/>
          </a:p>
        </p:txBody>
      </p:sp>
    </p:spTree>
    <p:extLst>
      <p:ext uri="{BB962C8B-B14F-4D97-AF65-F5344CB8AC3E}">
        <p14:creationId xmlns:p14="http://schemas.microsoft.com/office/powerpoint/2010/main" val="31172048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sport and why?</a:t>
            </a:r>
          </a:p>
        </p:txBody>
      </p:sp>
      <p:sp>
        <p:nvSpPr>
          <p:cNvPr id="3" name="Content Placeholder 2"/>
          <p:cNvSpPr>
            <a:spLocks noGrp="1"/>
          </p:cNvSpPr>
          <p:nvPr>
            <p:ph idx="1"/>
          </p:nvPr>
        </p:nvSpPr>
        <p:spPr/>
        <p:txBody>
          <a:bodyPr>
            <a:noAutofit/>
          </a:bodyPr>
          <a:lstStyle/>
          <a:p>
            <a:r>
              <a:rPr lang="en-GB" sz="2000" dirty="0"/>
              <a:t>Judo</a:t>
            </a:r>
          </a:p>
          <a:p>
            <a:r>
              <a:rPr lang="en-GB" sz="2000" dirty="0"/>
              <a:t>People don’t get to take part in martial arts that often</a:t>
            </a:r>
          </a:p>
          <a:p>
            <a:r>
              <a:rPr lang="en-GB" sz="2000" dirty="0"/>
              <a:t>Only 2% of school pupils took part in any type martial arts. Their were no female attendance in this activity. (Wales sports survey 2015)</a:t>
            </a:r>
          </a:p>
          <a:p>
            <a:r>
              <a:rPr lang="en-GB" sz="2000" dirty="0"/>
              <a:t>Benefits to doing Judo:</a:t>
            </a:r>
          </a:p>
          <a:p>
            <a:pPr lvl="1"/>
            <a:r>
              <a:rPr lang="en-GB" sz="1800" dirty="0"/>
              <a:t>boosts confidences</a:t>
            </a:r>
          </a:p>
          <a:p>
            <a:pPr lvl="1"/>
            <a:r>
              <a:rPr lang="en-GB" sz="1800" dirty="0"/>
              <a:t>improves fitness</a:t>
            </a:r>
          </a:p>
          <a:p>
            <a:pPr lvl="1"/>
            <a:r>
              <a:rPr lang="en-GB" sz="1800" dirty="0"/>
              <a:t>make new friends</a:t>
            </a:r>
          </a:p>
          <a:p>
            <a:pPr lvl="1"/>
            <a:r>
              <a:rPr lang="en-GB" sz="1800" dirty="0"/>
              <a:t>improve mental well-being. </a:t>
            </a:r>
          </a:p>
        </p:txBody>
      </p:sp>
      <p:pic>
        <p:nvPicPr>
          <p:cNvPr id="5" name="Picture 4"/>
          <p:cNvPicPr>
            <a:picLocks noChangeAspect="1"/>
          </p:cNvPicPr>
          <p:nvPr/>
        </p:nvPicPr>
        <p:blipFill>
          <a:blip r:embed="rId3"/>
          <a:stretch>
            <a:fillRect/>
          </a:stretch>
        </p:blipFill>
        <p:spPr>
          <a:xfrm>
            <a:off x="6503671" y="3801931"/>
            <a:ext cx="5362488" cy="2964227"/>
          </a:xfrm>
          <a:prstGeom prst="rect">
            <a:avLst/>
          </a:prstGeom>
        </p:spPr>
      </p:pic>
    </p:spTree>
    <p:extLst>
      <p:ext uri="{BB962C8B-B14F-4D97-AF65-F5344CB8AC3E}">
        <p14:creationId xmlns:p14="http://schemas.microsoft.com/office/powerpoint/2010/main" val="437003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Developing the Activity</a:t>
            </a:r>
          </a:p>
        </p:txBody>
      </p:sp>
      <p:sp>
        <p:nvSpPr>
          <p:cNvPr id="3" name="Content Placeholder 2"/>
          <p:cNvSpPr>
            <a:spLocks noGrp="1"/>
          </p:cNvSpPr>
          <p:nvPr>
            <p:ph idx="1"/>
          </p:nvPr>
        </p:nvSpPr>
        <p:spPr>
          <a:xfrm>
            <a:off x="677334" y="1554481"/>
            <a:ext cx="6820746" cy="4486882"/>
          </a:xfrm>
        </p:spPr>
        <p:txBody>
          <a:bodyPr>
            <a:normAutofit fontScale="92500"/>
          </a:bodyPr>
          <a:lstStyle/>
          <a:p>
            <a:pPr marL="0" indent="0">
              <a:buNone/>
            </a:pPr>
            <a:r>
              <a:rPr lang="en-GB" dirty="0"/>
              <a:t>10 sessions, covering the fundamentals for Judo.</a:t>
            </a:r>
          </a:p>
          <a:p>
            <a:r>
              <a:rPr lang="en-GB" dirty="0"/>
              <a:t>Posture (</a:t>
            </a:r>
            <a:r>
              <a:rPr lang="en-GB" dirty="0" err="1"/>
              <a:t>Shisei</a:t>
            </a:r>
            <a:r>
              <a:rPr lang="en-GB" dirty="0"/>
              <a:t>)</a:t>
            </a:r>
          </a:p>
          <a:p>
            <a:r>
              <a:rPr lang="en-GB" dirty="0"/>
              <a:t>Footwork (Suri </a:t>
            </a:r>
            <a:r>
              <a:rPr lang="en-GB" dirty="0" err="1"/>
              <a:t>ashi</a:t>
            </a:r>
            <a:r>
              <a:rPr lang="en-GB" dirty="0"/>
              <a:t>)</a:t>
            </a:r>
          </a:p>
          <a:p>
            <a:r>
              <a:rPr lang="en-GB" dirty="0"/>
              <a:t>Body Movement (Tai </a:t>
            </a:r>
            <a:r>
              <a:rPr lang="en-GB" dirty="0" err="1"/>
              <a:t>sabaki</a:t>
            </a:r>
            <a:r>
              <a:rPr lang="en-GB" dirty="0"/>
              <a:t>)</a:t>
            </a:r>
          </a:p>
          <a:p>
            <a:r>
              <a:rPr lang="en-GB" dirty="0"/>
              <a:t>Falling Techniques (</a:t>
            </a:r>
            <a:r>
              <a:rPr lang="en-GB" dirty="0" err="1"/>
              <a:t>Ukemi</a:t>
            </a:r>
            <a:r>
              <a:rPr lang="en-GB" dirty="0"/>
              <a:t>)</a:t>
            </a:r>
          </a:p>
          <a:p>
            <a:r>
              <a:rPr lang="en-GB" dirty="0"/>
              <a:t>Gripping Techniques (</a:t>
            </a:r>
            <a:r>
              <a:rPr lang="en-GB" dirty="0" err="1"/>
              <a:t>Kumi</a:t>
            </a:r>
            <a:r>
              <a:rPr lang="en-GB" dirty="0"/>
              <a:t> </a:t>
            </a:r>
            <a:r>
              <a:rPr lang="en-GB" dirty="0" err="1"/>
              <a:t>kate</a:t>
            </a:r>
            <a:r>
              <a:rPr lang="en-GB" dirty="0"/>
              <a:t>)</a:t>
            </a:r>
          </a:p>
          <a:p>
            <a:r>
              <a:rPr lang="en-GB" dirty="0"/>
              <a:t>Unbalancing an Opponent (</a:t>
            </a:r>
            <a:r>
              <a:rPr lang="en-GB" dirty="0" err="1"/>
              <a:t>Kuzushi</a:t>
            </a:r>
            <a:r>
              <a:rPr lang="en-GB" dirty="0"/>
              <a:t>), </a:t>
            </a:r>
          </a:p>
          <a:p>
            <a:r>
              <a:rPr lang="en-GB" dirty="0"/>
              <a:t>Making an Opening (</a:t>
            </a:r>
            <a:r>
              <a:rPr lang="en-GB" dirty="0" err="1"/>
              <a:t>Tsukuri</a:t>
            </a:r>
            <a:r>
              <a:rPr lang="en-GB" dirty="0"/>
              <a:t>), </a:t>
            </a:r>
          </a:p>
          <a:p>
            <a:r>
              <a:rPr lang="en-GB" dirty="0"/>
              <a:t>Applying a Throw (</a:t>
            </a:r>
            <a:r>
              <a:rPr lang="en-GB" dirty="0" err="1"/>
              <a:t>Kake</a:t>
            </a:r>
            <a:r>
              <a:rPr lang="en-GB" dirty="0"/>
              <a:t>)</a:t>
            </a:r>
          </a:p>
          <a:p>
            <a:pPr marL="0" indent="0">
              <a:buNone/>
            </a:pPr>
            <a:r>
              <a:rPr lang="en-GB" dirty="0"/>
              <a:t>During the first session they will learn about the mindset that you need to have and explore the history of Judo. </a:t>
            </a:r>
          </a:p>
          <a:p>
            <a:pPr marL="0" indent="0">
              <a:buNone/>
            </a:pPr>
            <a:r>
              <a:rPr lang="en-GB" dirty="0"/>
              <a:t>Each week they will learn a new skill so it keeps them interested. </a:t>
            </a:r>
          </a:p>
        </p:txBody>
      </p:sp>
      <p:pic>
        <p:nvPicPr>
          <p:cNvPr id="5" name="Picture 4"/>
          <p:cNvPicPr>
            <a:picLocks noChangeAspect="1"/>
          </p:cNvPicPr>
          <p:nvPr/>
        </p:nvPicPr>
        <p:blipFill>
          <a:blip r:embed="rId3"/>
          <a:stretch>
            <a:fillRect/>
          </a:stretch>
        </p:blipFill>
        <p:spPr>
          <a:xfrm>
            <a:off x="7373182" y="3566160"/>
            <a:ext cx="4110157" cy="2934652"/>
          </a:xfrm>
          <a:prstGeom prst="rect">
            <a:avLst/>
          </a:prstGeom>
        </p:spPr>
      </p:pic>
    </p:spTree>
    <p:extLst>
      <p:ext uri="{BB962C8B-B14F-4D97-AF65-F5344CB8AC3E}">
        <p14:creationId xmlns:p14="http://schemas.microsoft.com/office/powerpoint/2010/main" val="29484610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Facilities and Equipment needed </a:t>
            </a:r>
          </a:p>
        </p:txBody>
      </p:sp>
      <p:sp>
        <p:nvSpPr>
          <p:cNvPr id="3" name="Content Placeholder 2"/>
          <p:cNvSpPr>
            <a:spLocks noGrp="1"/>
          </p:cNvSpPr>
          <p:nvPr>
            <p:ph idx="1"/>
          </p:nvPr>
        </p:nvSpPr>
        <p:spPr>
          <a:xfrm>
            <a:off x="677334" y="2160589"/>
            <a:ext cx="6020646" cy="3880773"/>
          </a:xfrm>
        </p:spPr>
        <p:txBody>
          <a:bodyPr>
            <a:normAutofit/>
          </a:bodyPr>
          <a:lstStyle/>
          <a:p>
            <a:r>
              <a:rPr lang="en-GB" sz="2400" dirty="0"/>
              <a:t>Sports hall</a:t>
            </a:r>
          </a:p>
          <a:p>
            <a:r>
              <a:rPr lang="en-GB" sz="2400" dirty="0"/>
              <a:t>Judo suits</a:t>
            </a:r>
          </a:p>
          <a:p>
            <a:r>
              <a:rPr lang="en-GB" sz="2400" dirty="0"/>
              <a:t>Water bottles</a:t>
            </a:r>
          </a:p>
          <a:p>
            <a:r>
              <a:rPr lang="en-GB" sz="2400" dirty="0"/>
              <a:t>Mats</a:t>
            </a:r>
          </a:p>
          <a:p>
            <a:r>
              <a:rPr lang="en-GB" sz="2400" dirty="0"/>
              <a:t>Depending on funding -  knee pads, elbow pads, wrist pads</a:t>
            </a:r>
          </a:p>
          <a:p>
            <a:r>
              <a:rPr lang="en-GB" sz="2400" dirty="0"/>
              <a:t>Optional laptop and projector. Used to show children Judo videos. </a:t>
            </a:r>
          </a:p>
        </p:txBody>
      </p:sp>
      <p:pic>
        <p:nvPicPr>
          <p:cNvPr id="1026" name="Picture 2" descr="Image result for judo ki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3850" y="2999105"/>
            <a:ext cx="3477894" cy="34778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72976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Potential partners</a:t>
            </a:r>
          </a:p>
        </p:txBody>
      </p:sp>
      <p:sp>
        <p:nvSpPr>
          <p:cNvPr id="3" name="Content Placeholder 2"/>
          <p:cNvSpPr>
            <a:spLocks noGrp="1"/>
          </p:cNvSpPr>
          <p:nvPr>
            <p:ph idx="1"/>
          </p:nvPr>
        </p:nvSpPr>
        <p:spPr/>
        <p:txBody>
          <a:bodyPr/>
          <a:lstStyle/>
          <a:p>
            <a:r>
              <a:rPr lang="en-GB" dirty="0"/>
              <a:t>The potential partners for the Judo club could be the Welsh government, UK sport, Samurai Olympic Judo Club and the Welsh Judo Association. </a:t>
            </a:r>
          </a:p>
          <a:p>
            <a:r>
              <a:rPr lang="en-GB" dirty="0"/>
              <a:t>The Welsh government/UK Sport could offer a grant to help buy new equipment and kits. </a:t>
            </a:r>
          </a:p>
          <a:p>
            <a:r>
              <a:rPr lang="en-GB" dirty="0"/>
              <a:t>Samurai Olympic Judo Club/Welsh Judo Association could provides coaches for the activity. The benefits for the Judo club could be that they get more students in the future.  </a:t>
            </a:r>
          </a:p>
        </p:txBody>
      </p:sp>
      <p:pic>
        <p:nvPicPr>
          <p:cNvPr id="2050" name="Picture 2" descr="Image result for welsh judo associa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69780" y="4411518"/>
            <a:ext cx="2229312" cy="222931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Samurai Olympic Judo"/>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36406" y="4640580"/>
            <a:ext cx="2007065" cy="2000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11643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Funding </a:t>
            </a:r>
          </a:p>
        </p:txBody>
      </p:sp>
      <p:sp>
        <p:nvSpPr>
          <p:cNvPr id="3" name="Content Placeholder 2"/>
          <p:cNvSpPr>
            <a:spLocks noGrp="1"/>
          </p:cNvSpPr>
          <p:nvPr>
            <p:ph idx="1"/>
          </p:nvPr>
        </p:nvSpPr>
        <p:spPr/>
        <p:txBody>
          <a:bodyPr/>
          <a:lstStyle/>
          <a:p>
            <a:r>
              <a:rPr lang="en-GB" dirty="0"/>
              <a:t>The club would need funding for new kit, payment for a coach and the use of the sports hall. Hopefully either the Samurai Olympic Judo Club or Welsh Judo Association could provide a coach and this decrease the costs for this session.</a:t>
            </a:r>
          </a:p>
          <a:p>
            <a:r>
              <a:rPr lang="en-GB" dirty="0"/>
              <a:t>The first session will be free to see how many join and to see how they will enjoy it.</a:t>
            </a:r>
          </a:p>
          <a:p>
            <a:r>
              <a:rPr lang="en-GB" dirty="0"/>
              <a:t>The session will cost £3 per person, or you can pay for a 10 week block session for £25. </a:t>
            </a:r>
          </a:p>
        </p:txBody>
      </p:sp>
      <p:pic>
        <p:nvPicPr>
          <p:cNvPr id="3074" name="Picture 2" descr="Image result for mone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15299" y="4100975"/>
            <a:ext cx="3554095" cy="23712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58955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Difficulties</a:t>
            </a:r>
          </a:p>
        </p:txBody>
      </p:sp>
      <p:sp>
        <p:nvSpPr>
          <p:cNvPr id="3" name="Content Placeholder 2"/>
          <p:cNvSpPr>
            <a:spLocks noGrp="1"/>
          </p:cNvSpPr>
          <p:nvPr>
            <p:ph idx="1"/>
          </p:nvPr>
        </p:nvSpPr>
        <p:spPr>
          <a:xfrm>
            <a:off x="677334" y="2160589"/>
            <a:ext cx="7165404" cy="3880773"/>
          </a:xfrm>
        </p:spPr>
        <p:txBody>
          <a:bodyPr>
            <a:normAutofit/>
          </a:bodyPr>
          <a:lstStyle/>
          <a:p>
            <a:r>
              <a:rPr lang="en-GB" dirty="0"/>
              <a:t>Being a contact sport, parents might not want their </a:t>
            </a:r>
            <a:r>
              <a:rPr lang="en-GB" dirty="0" err="1"/>
              <a:t>chiildren</a:t>
            </a:r>
            <a:r>
              <a:rPr lang="en-GB" dirty="0"/>
              <a:t> to take part as they might get injured. This might affect the attendances at the club. </a:t>
            </a:r>
          </a:p>
          <a:p>
            <a:r>
              <a:rPr lang="en-GB" dirty="0"/>
              <a:t>A solution for this would be to let the parents attend the first session as this will explain what this club aims to do. In the session we would explain that there is a risk an injury could happen but we will take all precautions to avoid this. </a:t>
            </a:r>
          </a:p>
          <a:p>
            <a:r>
              <a:rPr lang="en-GB" dirty="0"/>
              <a:t>We could use a projector and laptop to show videos about how doing the correct falling technique to avoid injuries. Also to use it to show the future sessions content to parents and children. </a:t>
            </a:r>
          </a:p>
        </p:txBody>
      </p:sp>
      <p:pic>
        <p:nvPicPr>
          <p:cNvPr id="4098" name="Picture 2" descr="Image result for parents watching jud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28023" y="4391636"/>
            <a:ext cx="4121785" cy="2319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2660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3465" y="2563091"/>
            <a:ext cx="8596668" cy="1320800"/>
          </a:xfrm>
        </p:spPr>
        <p:txBody>
          <a:bodyPr/>
          <a:lstStyle/>
          <a:p>
            <a:r>
              <a:rPr lang="en-GB" dirty="0"/>
              <a:t>Thank you for listening and I look forward to any questions you have</a:t>
            </a:r>
          </a:p>
        </p:txBody>
      </p:sp>
    </p:spTree>
    <p:extLst>
      <p:ext uri="{BB962C8B-B14F-4D97-AF65-F5344CB8AC3E}">
        <p14:creationId xmlns:p14="http://schemas.microsoft.com/office/powerpoint/2010/main" val="347700279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185</TotalTime>
  <Words>638</Words>
  <Application>Microsoft Office PowerPoint</Application>
  <PresentationFormat>Widescreen</PresentationFormat>
  <Paragraphs>60</Paragraphs>
  <Slides>9</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Trebuchet MS</vt:lpstr>
      <vt:lpstr>Wingdings 3</vt:lpstr>
      <vt:lpstr>Facet</vt:lpstr>
      <vt:lpstr>Community Development presentation </vt:lpstr>
      <vt:lpstr>Introduction</vt:lpstr>
      <vt:lpstr>What sport and why?</vt:lpstr>
      <vt:lpstr>Developing the Activity</vt:lpstr>
      <vt:lpstr>Facilities and Equipment needed </vt:lpstr>
      <vt:lpstr>Potential partners</vt:lpstr>
      <vt:lpstr>Funding </vt:lpstr>
      <vt:lpstr>Difficulties</vt:lpstr>
      <vt:lpstr>Thank you for listening and I look forward to any questions you have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Community Development presentation </dc:title>
  <dc:creator>Tommy</dc:creator>
  <cp:lastModifiedBy>Tommy</cp:lastModifiedBy>
  <cp:revision>20</cp:revision>
  <dcterms:created xsi:type="dcterms:W3CDTF">2019-01-08T00:27:40Z</dcterms:created>
  <dcterms:modified xsi:type="dcterms:W3CDTF">2019-01-08T21:43:15Z</dcterms:modified>
</cp:coreProperties>
</file>