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58" r:id="rId4"/>
    <p:sldId id="260" r:id="rId5"/>
    <p:sldId id="261" r:id="rId6"/>
    <p:sldId id="262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C7A6710-CBFF-4185-94BD-C949A02E33C4}" v="4" dt="2023-03-11T00:49:38.07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26" autoAdjust="0"/>
    <p:restoredTop sz="94660"/>
  </p:normalViewPr>
  <p:slideViewPr>
    <p:cSldViewPr snapToGrid="0">
      <p:cViewPr varScale="1">
        <p:scale>
          <a:sx n="58" d="100"/>
          <a:sy n="58" d="100"/>
        </p:scale>
        <p:origin x="268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BE855D-EEEE-7871-6F86-3DAE9B78C9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7FC28A-DFA9-3AB5-5C49-C80176F8E0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40D07-C918-7CC0-CDAB-DEA8E2BCD3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620C7-E44B-407F-ADA5-054879B58839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A8FB5E-2B5E-E747-CAE3-80C5DDE08A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4958DF-89AC-1D81-4AD3-C82FA6584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AA07A-541C-48D5-8C8F-D72C0CAB4D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03111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A03C20-8425-BBD9-BBF7-1674D66401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6CAE47-121D-5234-14EB-9D5F27E065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2472EB-B1D2-5E1F-67EB-8DFC2717F4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620C7-E44B-407F-ADA5-054879B58839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3F3947-A0DD-19AC-5511-7C6AACC082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A53D87-E658-3AA0-C964-3323CC13E9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AA07A-541C-48D5-8C8F-D72C0CAB4D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0939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1E479-C2DD-FA96-2A34-893018554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00C18E-0E48-C07E-2236-3F84F9185D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B4B06B-C91B-E114-CEAD-AD290A825F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620C7-E44B-407F-ADA5-054879B58839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566B07-1234-BFC7-A5E6-683CAE7B06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536202-FFA7-C265-3E44-0710679740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AA07A-541C-48D5-8C8F-D72C0CAB4D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6191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BD2F13-C7C8-8897-2B95-C7196364E4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F0061C-15B7-C7CC-1A5B-FBB49E5D0D8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1B856E-7334-875E-4C10-2A10841681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6B7476-B4B4-AA23-84FD-CEF92BD885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620C7-E44B-407F-ADA5-054879B58839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4FBBCC-6A7A-9016-215C-C5EF329F3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E02A2A-D8E2-A62E-D5BE-CE40D9C1C2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AA07A-541C-48D5-8C8F-D72C0CAB4D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52152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87A88C-0C0A-7E1B-A709-CF6E55796D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60577B-A58E-9E8F-0547-7BE2258FFC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97A153-499E-49C3-DB9E-4AAFDA7A75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FD83F95-3CFC-9CFD-A213-62DF68F3D8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A0211F6-B4B2-1331-BD61-58F31DC9DA9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1FA37AA-5A42-5DE8-C4B5-909670AAFB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620C7-E44B-407F-ADA5-054879B58839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7C11BA5-4A04-0C62-742E-383415C42A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878DCB3-2FE1-D2FB-121D-0234704A2F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AA07A-541C-48D5-8C8F-D72C0CAB4D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76911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70B4-E454-CB26-6E87-0E0C5AC82F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F8ABF27-3E8D-3E20-1BB9-772C9A9D97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620C7-E44B-407F-ADA5-054879B58839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A0C79E-CD85-D2BF-5293-598426D2F1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3F9B0E-38FB-B998-B1ED-A849EF37C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AA07A-541C-48D5-8C8F-D72C0CAB4D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53008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CAEB924-D192-CED6-A427-9B5DA350BD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620C7-E44B-407F-ADA5-054879B58839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D7039C8-2EEF-0363-5A7A-9C4BA5B43B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BD7534-0DB1-9D6A-34FA-0579F4AFB1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AA07A-541C-48D5-8C8F-D72C0CAB4D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1549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17439-6274-8010-4566-01DF66B929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3D6975-BE29-2E76-8F1D-09C1E1D79A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56D3F9-748B-9C8E-B6CA-66270ACA26C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A28364-CC6A-3BA4-1BD0-83A921DBE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620C7-E44B-407F-ADA5-054879B58839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4529E3-305F-17EC-F249-2C59C9D015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64BF61-CC19-FAFC-7CCF-3480FA5290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AA07A-541C-48D5-8C8F-D72C0CAB4D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3899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0CD1A8-B2E2-4398-5654-D5302CDE13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15EAC32-B728-63A8-53E1-36A192BC939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CD39BD-32AD-4CB3-6A7C-D8559CD561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0FE1D8-4ABD-3831-77D0-CBBC66F111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620C7-E44B-407F-ADA5-054879B58839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67947C-B4D6-9A40-6A5B-3E929BA8C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DA70AB-83A8-36E2-0E44-AC15C923A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AA07A-541C-48D5-8C8F-D72C0CAB4D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14556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EADDA-7AF7-04AF-7ED3-B23D7DA304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73E1849-460A-8535-E642-50ABC70AC42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D2D9C2-C464-3D4D-7CAF-F51E7DC073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620C7-E44B-407F-ADA5-054879B58839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660C6A-4430-1DD9-E350-45E7A6C30D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B4B0CD-0E61-1E97-CF92-C1B40D038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AA07A-541C-48D5-8C8F-D72C0CAB4D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08070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25E8EA3-4DDA-A957-B043-F54E3E9EF80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B5274A-74B3-01A2-90C2-D9E79E1CD0C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D688CB-0665-689B-7162-1B15CD4C4B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620C7-E44B-407F-ADA5-054879B58839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35E790-2BC2-584C-8C08-737C02D1A0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58BBDA-120F-D0A4-5755-8291189147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AA07A-541C-48D5-8C8F-D72C0CAB4D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2912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A84BB27-4141-2C8D-8825-225447DA8F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895C12-25D3-3144-FDFA-58E9FA18F3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F71FCA-4D61-BFFA-190C-387F364E50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A620C7-E44B-407F-ADA5-054879B58839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B0AA8A-CA02-9122-B7B5-87AA0A85F7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7D2832-BC27-ED8D-BA90-DDC45B930BD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3AA07A-541C-48D5-8C8F-D72C0CAB4D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72874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esheninger.blogspot.com/2018/06/reflective-learning-as-new-normal.html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eg"/><Relationship Id="rId5" Type="http://schemas.openxmlformats.org/officeDocument/2006/relationships/hyperlink" Target="https://uminntilt.com/2015/09/14/celebrating-and-going-public-with-pedagogical-innovations/" TargetMode="External"/><Relationship Id="rId4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idreflections.blogspot.com/2014_11_01_archive.html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crwireless.com/20220525/5g/bosch-to-make-billions-with-green-tech-5g-iot-ai-subsumed-in-big-green-industry-4-0-push" TargetMode="External"/><Relationship Id="rId2" Type="http://schemas.openxmlformats.org/officeDocument/2006/relationships/hyperlink" Target="https://doi.org/10.1016/j.bushor.2018.01.01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olorful overlapping people icons">
            <a:extLst>
              <a:ext uri="{FF2B5EF4-FFF2-40B4-BE49-F238E27FC236}">
                <a16:creationId xmlns:a16="http://schemas.microsoft.com/office/drawing/2014/main" id="{D6E8FC67-8F27-C985-CA61-D5CBE9B90BC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86" r="15403" b="9091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2EBF5C-D1A9-102B-3514-8E8C23180B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672029" y="2123143"/>
            <a:ext cx="5078776" cy="320725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700" dirty="0"/>
              <a:t>		Natalie Sahi 1915519 		</a:t>
            </a:r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r>
              <a:rPr lang="en-GB" sz="1700" dirty="0"/>
              <a:t>	</a:t>
            </a:r>
            <a:r>
              <a:rPr lang="en-GB" sz="4400" i="1" dirty="0"/>
              <a:t>Introduction</a:t>
            </a:r>
            <a:r>
              <a:rPr lang="en-GB" sz="1700" dirty="0"/>
              <a:t> </a:t>
            </a:r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14282825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489B7BFD-8F45-4093-AD9C-91B15B050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5A372C-7548-580C-E355-FFD5EFF56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674" y="2762218"/>
            <a:ext cx="5103424" cy="185384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000" b="1" dirty="0">
                <a:solidFill>
                  <a:schemeClr val="bg1"/>
                </a:solidFill>
              </a:rPr>
              <a:t> </a:t>
            </a:r>
            <a:br>
              <a:rPr lang="en-US" sz="3000" b="1" dirty="0">
                <a:solidFill>
                  <a:schemeClr val="bg1"/>
                </a:solidFill>
              </a:rPr>
            </a:br>
            <a:r>
              <a:rPr lang="en-US" sz="3000" b="1" i="1" dirty="0">
                <a:solidFill>
                  <a:schemeClr val="bg1"/>
                </a:solidFill>
              </a:rPr>
              <a:t>Let’s look at ways Innovation &amp; Creativity provides businesses with advantages </a:t>
            </a:r>
          </a:p>
        </p:txBody>
      </p:sp>
      <p:grpSp>
        <p:nvGrpSpPr>
          <p:cNvPr id="73" name="Group 72">
            <a:extLst>
              <a:ext uri="{FF2B5EF4-FFF2-40B4-BE49-F238E27FC236}">
                <a16:creationId xmlns:a16="http://schemas.microsoft.com/office/drawing/2014/main" id="{CE13B848-F9EE-4456-8D73-C25390B654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67865"/>
            <a:ext cx="1861854" cy="717514"/>
            <a:chOff x="0" y="1065353"/>
            <a:chExt cx="1861854" cy="717514"/>
          </a:xfrm>
          <a:solidFill>
            <a:schemeClr val="bg1"/>
          </a:solidFill>
        </p:grpSpPr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E16C8D8F-10E9-4498-ABDB-0F923F8B6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06535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1E5A83E3-8A11-4492-BB6E-F5F2240316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50508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  <p:sp>
        <p:nvSpPr>
          <p:cNvPr id="77" name="Oval 76">
            <a:extLst>
              <a:ext uri="{FF2B5EF4-FFF2-40B4-BE49-F238E27FC236}">
                <a16:creationId xmlns:a16="http://schemas.microsoft.com/office/drawing/2014/main" id="{1D5AFED5-EFBA-4DCE-A2F2-3B1B736014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46352" y="188432"/>
            <a:ext cx="2745268" cy="2745268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Oval 78">
            <a:extLst>
              <a:ext uri="{FF2B5EF4-FFF2-40B4-BE49-F238E27FC236}">
                <a16:creationId xmlns:a16="http://schemas.microsoft.com/office/drawing/2014/main" id="{BB06BF2F-5822-4F90-BF7D-7FDA657612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46352" y="188432"/>
            <a:ext cx="2745268" cy="2745268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" name="Oval 80">
            <a:extLst>
              <a:ext uri="{FF2B5EF4-FFF2-40B4-BE49-F238E27FC236}">
                <a16:creationId xmlns:a16="http://schemas.microsoft.com/office/drawing/2014/main" id="{AFBE702A-233C-4424-B0B6-5435E4A34C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26059" y="107752"/>
            <a:ext cx="2745268" cy="274526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3" name="Oval 82">
            <a:extLst>
              <a:ext uri="{FF2B5EF4-FFF2-40B4-BE49-F238E27FC236}">
                <a16:creationId xmlns:a16="http://schemas.microsoft.com/office/drawing/2014/main" id="{AE689860-A291-4B0F-AB65-421F8C20E2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37541" y="2762219"/>
            <a:ext cx="3938846" cy="3938846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5" name="Oval 84">
            <a:extLst>
              <a:ext uri="{FF2B5EF4-FFF2-40B4-BE49-F238E27FC236}">
                <a16:creationId xmlns:a16="http://schemas.microsoft.com/office/drawing/2014/main" id="{C82BEF57-041E-4DE3-B65C-CBE71211B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37541" y="2762219"/>
            <a:ext cx="3938846" cy="3938846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7" name="Oval 86">
            <a:extLst>
              <a:ext uri="{FF2B5EF4-FFF2-40B4-BE49-F238E27FC236}">
                <a16:creationId xmlns:a16="http://schemas.microsoft.com/office/drawing/2014/main" id="{D9DFE8A5-DCEC-4A43-B613-D62AC8C573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6039" y="303887"/>
            <a:ext cx="3055711" cy="3055711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9" name="Oval 88">
            <a:extLst>
              <a:ext uri="{FF2B5EF4-FFF2-40B4-BE49-F238E27FC236}">
                <a16:creationId xmlns:a16="http://schemas.microsoft.com/office/drawing/2014/main" id="{45E0BF71-78CD-4FD9-BB54-48CD141589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6039" y="303887"/>
            <a:ext cx="3055711" cy="305571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1" name="Oval 90">
            <a:extLst>
              <a:ext uri="{FF2B5EF4-FFF2-40B4-BE49-F238E27FC236}">
                <a16:creationId xmlns:a16="http://schemas.microsoft.com/office/drawing/2014/main" id="{26B7664A-BE61-4A65-B937-A31E08B8B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2143" y="214083"/>
            <a:ext cx="3055711" cy="3055711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picture containing timeline&#10;&#10;Description automatically generated">
            <a:extLst>
              <a:ext uri="{FF2B5EF4-FFF2-40B4-BE49-F238E27FC236}">
                <a16:creationId xmlns:a16="http://schemas.microsoft.com/office/drawing/2014/main" id="{F1EEB97B-B3A8-AF15-46CE-A1C1C1694A3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3680"/>
          <a:stretch/>
        </p:blipFill>
        <p:spPr>
          <a:xfrm>
            <a:off x="5324097" y="932579"/>
            <a:ext cx="2104795" cy="1638908"/>
          </a:xfrm>
          <a:prstGeom prst="rect">
            <a:avLst/>
          </a:prstGeom>
        </p:spPr>
      </p:pic>
      <p:grpSp>
        <p:nvGrpSpPr>
          <p:cNvPr id="93" name="Graphic 185">
            <a:extLst>
              <a:ext uri="{FF2B5EF4-FFF2-40B4-BE49-F238E27FC236}">
                <a16:creationId xmlns:a16="http://schemas.microsoft.com/office/drawing/2014/main" id="{FB9739EB-7F66-433D-841F-AB3CD1870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51763" y="565659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104F2BBD-A005-4DCB-9566-F2351050B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8B00DEC7-198B-49D1-98FD-018F3ECFC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F14DFC82-B3B3-468E-91B3-1302CFC68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D3250EFE-214E-4B8E-AF96-036A514FFB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AD058EBE-D4A5-4C43-B170-6A451F87A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5" name="Content Placeholder 4" descr="A picture containing text, newspaper&#10;&#10;Description automatically generated">
            <a:extLst>
              <a:ext uri="{FF2B5EF4-FFF2-40B4-BE49-F238E27FC236}">
                <a16:creationId xmlns:a16="http://schemas.microsoft.com/office/drawing/2014/main" id="{CABB1C12-FE61-FEF7-80BD-999638CDD2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6692" r="6693"/>
          <a:stretch/>
        </p:blipFill>
        <p:spPr>
          <a:xfrm>
            <a:off x="9737237" y="552959"/>
            <a:ext cx="1728200" cy="1820681"/>
          </a:xfrm>
          <a:prstGeom prst="rect">
            <a:avLst/>
          </a:prstGeom>
        </p:spPr>
      </p:pic>
      <p:sp>
        <p:nvSpPr>
          <p:cNvPr id="100" name="Oval 99">
            <a:extLst>
              <a:ext uri="{FF2B5EF4-FFF2-40B4-BE49-F238E27FC236}">
                <a16:creationId xmlns:a16="http://schemas.microsoft.com/office/drawing/2014/main" id="{87045360-A428-4E4B-989C-E4EF4D9203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89223" y="2630229"/>
            <a:ext cx="3938846" cy="3938846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Person wearing mixed reality smartglasses touching transparent screen">
            <a:extLst>
              <a:ext uri="{FF2B5EF4-FFF2-40B4-BE49-F238E27FC236}">
                <a16:creationId xmlns:a16="http://schemas.microsoft.com/office/drawing/2014/main" id="{69B9FD4E-B567-5E04-EA1C-DF3193DBF63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8255" y="3744991"/>
            <a:ext cx="2560781" cy="17093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12014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029909D9-EB9A-5C49-1FCB-6765BF48A71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702" r="9090" b="23400"/>
          <a:stretch/>
        </p:blipFill>
        <p:spPr>
          <a:xfrm>
            <a:off x="5640636" y="10"/>
            <a:ext cx="6662876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586490-9544-3BD2-7F84-A8FC5138A3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94867" y="1125504"/>
            <a:ext cx="5483296" cy="1069338"/>
          </a:xfrm>
        </p:spPr>
        <p:txBody>
          <a:bodyPr anchor="b">
            <a:normAutofit/>
          </a:bodyPr>
          <a:lstStyle/>
          <a:p>
            <a:pPr algn="ctr"/>
            <a:r>
              <a:rPr lang="en-GB" sz="3200" b="1" i="1" dirty="0"/>
              <a:t>Reflection on Learning</a:t>
            </a:r>
            <a:br>
              <a:rPr lang="en-GB" sz="3200" b="1" i="1" dirty="0"/>
            </a:br>
            <a:r>
              <a:rPr lang="en-GB" sz="3200" b="1" i="1" dirty="0"/>
              <a:t> ERA Model 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623AD2-B360-D9D8-234A-25B56D3542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283" y="2463897"/>
            <a:ext cx="3438906" cy="3939891"/>
          </a:xfrm>
        </p:spPr>
        <p:txBody>
          <a:bodyPr anchor="t">
            <a:normAutofit fontScale="92500" lnSpcReduction="20000"/>
          </a:bodyPr>
          <a:lstStyle/>
          <a:p>
            <a:r>
              <a:rPr lang="en-GB" sz="2400" b="1" i="1" dirty="0"/>
              <a:t>Experience</a:t>
            </a:r>
            <a:r>
              <a:rPr lang="en-GB" sz="2400" i="1" dirty="0"/>
              <a:t> </a:t>
            </a:r>
          </a:p>
          <a:p>
            <a:pPr marL="0" indent="0">
              <a:buNone/>
            </a:pPr>
            <a:r>
              <a:rPr lang="en-GB" sz="2400" i="1" dirty="0" err="1"/>
              <a:t>Inclass</a:t>
            </a:r>
            <a:r>
              <a:rPr lang="en-GB" sz="2400" i="1" dirty="0"/>
              <a:t> modules week 2.3.4. </a:t>
            </a:r>
          </a:p>
          <a:p>
            <a:endParaRPr lang="en-GB" sz="2400" i="1" dirty="0"/>
          </a:p>
          <a:p>
            <a:r>
              <a:rPr lang="en-GB" sz="2400" b="1" i="1" dirty="0"/>
              <a:t>Reflection </a:t>
            </a:r>
          </a:p>
          <a:p>
            <a:pPr marL="0" indent="0">
              <a:buNone/>
            </a:pPr>
            <a:r>
              <a:rPr lang="en-GB" sz="2400" i="1" dirty="0"/>
              <a:t>Identifying informative knowledge. </a:t>
            </a:r>
          </a:p>
          <a:p>
            <a:endParaRPr lang="en-GB" sz="2400" i="1" dirty="0"/>
          </a:p>
          <a:p>
            <a:endParaRPr lang="en-GB" sz="2400" i="1" dirty="0"/>
          </a:p>
          <a:p>
            <a:r>
              <a:rPr lang="en-GB" sz="2400" b="1" i="1" dirty="0"/>
              <a:t>Action </a:t>
            </a:r>
          </a:p>
          <a:p>
            <a:pPr marL="0" indent="0">
              <a:buNone/>
            </a:pPr>
            <a:r>
              <a:rPr lang="en-GB" sz="2400" i="1" dirty="0"/>
              <a:t>How will I use this gained knowledge? </a:t>
            </a:r>
          </a:p>
          <a:p>
            <a:pPr marL="0" indent="0">
              <a:buNone/>
            </a:pPr>
            <a:endParaRPr lang="en-GB" sz="2400" i="1" dirty="0"/>
          </a:p>
          <a:p>
            <a:endParaRPr lang="en-GB" sz="2400" i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180E764-F919-D8B1-78CB-DAF570C8AA25}"/>
              </a:ext>
            </a:extLst>
          </p:cNvPr>
          <p:cNvSpPr txBox="1"/>
          <p:nvPr/>
        </p:nvSpPr>
        <p:spPr>
          <a:xfrm>
            <a:off x="9751909" y="6657945"/>
            <a:ext cx="244009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idreflections.blogspot.com/2014_11_01_archive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47057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489B7BFD-8F45-4093-AD9C-91B15B050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White puzzle with one red piece">
            <a:extLst>
              <a:ext uri="{FF2B5EF4-FFF2-40B4-BE49-F238E27FC236}">
                <a16:creationId xmlns:a16="http://schemas.microsoft.com/office/drawing/2014/main" id="{45CA5AE7-8FFC-76F4-F076-0965376C9E3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657" r="21092" b="-2"/>
          <a:stretch/>
        </p:blipFill>
        <p:spPr>
          <a:xfrm>
            <a:off x="6536411" y="254456"/>
            <a:ext cx="4203526" cy="4203526"/>
          </a:xfrm>
          <a:custGeom>
            <a:avLst/>
            <a:gdLst/>
            <a:ahLst/>
            <a:cxnLst/>
            <a:rect l="l" t="t" r="r" b="b"/>
            <a:pathLst>
              <a:path w="2813056" h="2813056">
                <a:moveTo>
                  <a:pt x="1406528" y="0"/>
                </a:moveTo>
                <a:cubicBezTo>
                  <a:pt x="2183332" y="0"/>
                  <a:pt x="2813056" y="629724"/>
                  <a:pt x="2813056" y="1406528"/>
                </a:cubicBezTo>
                <a:cubicBezTo>
                  <a:pt x="2813056" y="2183332"/>
                  <a:pt x="2183332" y="2813056"/>
                  <a:pt x="1406528" y="2813056"/>
                </a:cubicBezTo>
                <a:cubicBezTo>
                  <a:pt x="629724" y="2813056"/>
                  <a:pt x="0" y="2183332"/>
                  <a:pt x="0" y="1406528"/>
                </a:cubicBezTo>
                <a:cubicBezTo>
                  <a:pt x="0" y="629724"/>
                  <a:pt x="629724" y="0"/>
                  <a:pt x="1406528" y="0"/>
                </a:cubicBezTo>
                <a:close/>
              </a:path>
            </a:pathLst>
          </a:custGeom>
        </p:spPr>
      </p:pic>
      <p:sp>
        <p:nvSpPr>
          <p:cNvPr id="18" name="Oval 17">
            <a:extLst>
              <a:ext uri="{FF2B5EF4-FFF2-40B4-BE49-F238E27FC236}">
                <a16:creationId xmlns:a16="http://schemas.microsoft.com/office/drawing/2014/main" id="{D9DFE8A5-DCEC-4A43-B613-D62AC8C573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47014" y="1128803"/>
            <a:ext cx="5290997" cy="5290997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2B369A2E-99B1-4A2B-9343-957A6C165F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40778" y="1131641"/>
            <a:ext cx="5290997" cy="5290997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26B7664A-BE61-4A65-B937-A31E08B8B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12254" y="1065353"/>
            <a:ext cx="5290997" cy="5290997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1F2159-0B58-97AE-AC09-B802C1559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53073" y="1706314"/>
            <a:ext cx="4298178" cy="266922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b="1" i="1" dirty="0">
                <a:solidFill>
                  <a:schemeClr val="bg1"/>
                </a:solidFill>
              </a:rPr>
              <a:t>Open and Close Innovation </a:t>
            </a:r>
          </a:p>
        </p:txBody>
      </p:sp>
      <p:sp>
        <p:nvSpPr>
          <p:cNvPr id="24" name="Graphic 212">
            <a:extLst>
              <a:ext uri="{FF2B5EF4-FFF2-40B4-BE49-F238E27FC236}">
                <a16:creationId xmlns:a16="http://schemas.microsoft.com/office/drawing/2014/main" id="{279CAF82-0ECF-42BE-8F37-F71941E5D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05044" y="541947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6" name="Graphic 212">
            <a:extLst>
              <a:ext uri="{FF2B5EF4-FFF2-40B4-BE49-F238E27FC236}">
                <a16:creationId xmlns:a16="http://schemas.microsoft.com/office/drawing/2014/main" id="{B3D7D008-0B6D-4161-BEDA-6AF6A03BC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05044" y="541947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E0339FE9-6931-4B68-8E22-6539BB6087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65353"/>
            <a:ext cx="1861854" cy="717514"/>
            <a:chOff x="0" y="1065353"/>
            <a:chExt cx="1861854" cy="717514"/>
          </a:xfrm>
          <a:solidFill>
            <a:srgbClr val="FFFFFF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E16C8D8F-10E9-4498-ABDB-0F923F8B6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06535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1E5A83E3-8A11-4492-BB6E-F5F2240316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50508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D0218489-E03B-4E4F-9ADA-EC579122A1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65353"/>
            <a:ext cx="1861854" cy="717514"/>
            <a:chOff x="0" y="1065353"/>
            <a:chExt cx="1861854" cy="717514"/>
          </a:xfrm>
          <a:solidFill>
            <a:schemeClr val="bg1"/>
          </a:solidFill>
        </p:grpSpPr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D36F491E-9A40-46C5-BD55-356F150256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06535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0EC201AA-621E-4837-A31C-D061443F7C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50508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  <p:grpSp>
        <p:nvGrpSpPr>
          <p:cNvPr id="36" name="Graphic 185">
            <a:extLst>
              <a:ext uri="{FF2B5EF4-FFF2-40B4-BE49-F238E27FC236}">
                <a16:creationId xmlns:a16="http://schemas.microsoft.com/office/drawing/2014/main" id="{FB9739EB-7F66-433D-841F-AB3CD1870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488320" y="4140693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104F2BBD-A005-4DCB-9566-F2351050B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8B00DEC7-198B-49D1-98FD-018F3ECFC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F14DFC82-B3B3-468E-91B3-1302CFC68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D3250EFE-214E-4B8E-AF96-036A514FFB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D058EBE-D4A5-4C43-B170-6A451F87A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3" name="Oval 42">
            <a:extLst>
              <a:ext uri="{FF2B5EF4-FFF2-40B4-BE49-F238E27FC236}">
                <a16:creationId xmlns:a16="http://schemas.microsoft.com/office/drawing/2014/main" id="{033BC44A-0661-43B4-9C14-FD5963C226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5735" y="4917084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5" name="Oval 44">
            <a:extLst>
              <a:ext uri="{FF2B5EF4-FFF2-40B4-BE49-F238E27FC236}">
                <a16:creationId xmlns:a16="http://schemas.microsoft.com/office/drawing/2014/main" id="{6AA707BA-98B0-47C5-B34A-63D60A0108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5735" y="4917084"/>
            <a:ext cx="319941" cy="31994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38824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Rectangle 62">
            <a:extLst>
              <a:ext uri="{FF2B5EF4-FFF2-40B4-BE49-F238E27FC236}">
                <a16:creationId xmlns:a16="http://schemas.microsoft.com/office/drawing/2014/main" id="{FB5B0058-AF13-4859-B429-4EDDE2A26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766A5A-2569-1D71-D4B8-156A0B8E8C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28121" y="1932478"/>
            <a:ext cx="6935759" cy="313437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000" b="1" i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Conclusion</a:t>
            </a:r>
            <a:r>
              <a:rPr lang="en-US" sz="60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cxnSp>
        <p:nvCxnSpPr>
          <p:cNvPr id="65" name="Straight Connector 64">
            <a:extLst>
              <a:ext uri="{FF2B5EF4-FFF2-40B4-BE49-F238E27FC236}">
                <a16:creationId xmlns:a16="http://schemas.microsoft.com/office/drawing/2014/main" id="{E6D6B450-4278-45B8-88C7-C061710E3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1560911"/>
            <a:ext cx="358140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Straight Connector 66">
            <a:extLst>
              <a:ext uri="{FF2B5EF4-FFF2-40B4-BE49-F238E27FC236}">
                <a16:creationId xmlns:a16="http://schemas.microsoft.com/office/drawing/2014/main" id="{EE7CEFB9-5672-4FC6-981B-C8DA3FE08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610600" y="1560911"/>
            <a:ext cx="358140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74234A4C-A256-4139-A5F4-27078F0D6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048" y="5286237"/>
            <a:ext cx="12188952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92775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03CBE6E-E6B2-417D-A61A-D5F70F02A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466BE98-0341-4CFA-8601-3E68FB730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39937"/>
            <a:ext cx="4525605" cy="5778126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E9369F-B7FE-890A-D0F5-AFB11F8A2F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539" y="1458180"/>
            <a:ext cx="3100522" cy="3941640"/>
          </a:xfrm>
        </p:spPr>
        <p:txBody>
          <a:bodyPr>
            <a:normAutofit/>
          </a:bodyPr>
          <a:lstStyle/>
          <a:p>
            <a:r>
              <a:rPr lang="en-GB" sz="2800">
                <a:solidFill>
                  <a:schemeClr val="bg1"/>
                </a:solidFill>
              </a:rPr>
              <a:t>References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63E89A1-984A-4500-9453-4203AD1B83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9937"/>
            <a:ext cx="12192000" cy="64008"/>
          </a:xfrm>
          <a:prstGeom prst="rect">
            <a:avLst/>
          </a:prstGeom>
          <a:solidFill>
            <a:schemeClr val="tx2">
              <a:lumMod val="50000"/>
              <a:alpha val="9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4B5114-05B4-4FFE-2E56-688347CBAD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05050" y="731961"/>
            <a:ext cx="7491469" cy="5393417"/>
          </a:xfrm>
        </p:spPr>
        <p:txBody>
          <a:bodyPr anchor="ctr">
            <a:normAutofit lnSpcReduction="10000"/>
          </a:bodyPr>
          <a:lstStyle/>
          <a:p>
            <a:pPr>
              <a:spcAft>
                <a:spcPts val="800"/>
              </a:spcAft>
            </a:pP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Agbor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E., 2008. Creativity and innovation: The leadership dynamics. Journal of strategic leadership, 1(1), pp.39-45.</a:t>
            </a:r>
          </a:p>
          <a:p>
            <a:pPr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Allen, W., Bosch, O.,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Kilvington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M., Harley, D. and Brown, I., 2001, August. Monitoring and adaptive management: resolving social and organisational issues to improve information sharing in natural resource management. In 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Natural Resources Forum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(Vol. 25, No. 3, pp. 225-233). Oxford, UK: Blackwell Publishing Ltd.</a:t>
            </a:r>
          </a:p>
          <a:p>
            <a:pPr>
              <a:spcAft>
                <a:spcPts val="800"/>
              </a:spcAft>
            </a:pP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Ardyan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E.,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Nurtantiono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A.,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Istiyanto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B. and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Rahmawan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G., 2017. Green innovation capability as driver of sustainable competitive advantages and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smes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marketing performance. 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Technology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8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(8), pp.1114-1122.</a:t>
            </a:r>
          </a:p>
          <a:p>
            <a:pPr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Bolton, &amp;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Delderfield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R. (2018). Reflective practice: writing and professional development. (Fifth edition/Gillie Bolton with Russell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Delderfield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.) </a:t>
            </a:r>
          </a:p>
          <a:p>
            <a:pPr>
              <a:spcAft>
                <a:spcPts val="800"/>
              </a:spcAft>
            </a:pP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DiLiello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T.C. and Houghton, J.D., 2006. Maximizing organizational leadership capacity for the future: Toward a model of self</a:t>
            </a:r>
            <a:r>
              <a:rPr lang="en-GB" sz="1400" dirty="0">
                <a:effectLst/>
                <a:latin typeface="Cambria Math" panose="02040503050406030204" pitchFamily="18" charset="0"/>
                <a:ea typeface="Calibri" panose="020F0502020204030204" pitchFamily="34" charset="0"/>
                <a:cs typeface="Cambria Math" panose="02040503050406030204" pitchFamily="18" charset="0"/>
              </a:rPr>
              <a:t>‐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leadership, innovation and creativity. 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managerial psychology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21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(4), pp.319-337.</a:t>
            </a:r>
          </a:p>
          <a:p>
            <a:pPr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Herzog, P., 2009. Open and closed innovation: Different cultures for different strategies. Springer Science &amp; Business Media.</a:t>
            </a:r>
          </a:p>
          <a:p>
            <a:pPr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Kenneth B. Kahn, Understanding innovation, Business Horizons, Volume 61, Issue 3, 2018, Pages 453-460, ISSN 0007-6813, </a:t>
            </a:r>
            <a:r>
              <a:rPr lang="en-GB" sz="14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https://doi.org/10.1016/j.bushor.2018.01.011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spcAft>
                <a:spcPts val="800"/>
              </a:spcAft>
            </a:pPr>
            <a:r>
              <a:rPr lang="en-GB" sz="14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https://www.rcrwireless.com/20220525/5g/bosch-to-make-billions-with-green-tech-5g-iot-ai-subsumed-in-big-green-industry-4-0-push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</a:p>
          <a:p>
            <a:endParaRPr lang="en-GB" sz="80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3FD642B-C569-4ABB-AE20-EFA6BC9959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254055"/>
            <a:ext cx="12192000" cy="64008"/>
          </a:xfrm>
          <a:prstGeom prst="rect">
            <a:avLst/>
          </a:prstGeom>
          <a:solidFill>
            <a:schemeClr val="tx2">
              <a:lumMod val="50000"/>
              <a:alpha val="9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A92FED3-1F18-4138-B4E4-627D78B002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064601" y="3396997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56200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597</TotalTime>
  <Words>348</Words>
  <Application>Microsoft Office PowerPoint</Application>
  <PresentationFormat>Widescreen</PresentationFormat>
  <Paragraphs>27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Calibri Light</vt:lpstr>
      <vt:lpstr>Cambria Math</vt:lpstr>
      <vt:lpstr>Office Theme</vt:lpstr>
      <vt:lpstr>PowerPoint Presentation</vt:lpstr>
      <vt:lpstr>  Let’s look at ways Innovation &amp; Creativity provides businesses with advantages </vt:lpstr>
      <vt:lpstr>Reflection on Learning  ERA Model </vt:lpstr>
      <vt:lpstr>Open and Close Innovation 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 </dc:title>
  <dc:creator>natalie sahi</dc:creator>
  <cp:lastModifiedBy>natalie sahi</cp:lastModifiedBy>
  <cp:revision>3</cp:revision>
  <dcterms:created xsi:type="dcterms:W3CDTF">2023-03-10T11:25:53Z</dcterms:created>
  <dcterms:modified xsi:type="dcterms:W3CDTF">2023-03-13T02:17:22Z</dcterms:modified>
</cp:coreProperties>
</file>