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154C"/>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43104D-2DB0-1AA9-0BE2-CB135FE93E74}" v="1125" dt="2026-03-12T11:32:56.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scover University of Wales Trinity Saint David">
            <a:extLst>
              <a:ext uri="{FF2B5EF4-FFF2-40B4-BE49-F238E27FC236}">
                <a16:creationId xmlns:a16="http://schemas.microsoft.com/office/drawing/2014/main" id="{CB2D0A78-C88D-3C55-FE11-8EF6A377E9DD}"/>
              </a:ext>
            </a:extLst>
          </p:cNvPr>
          <p:cNvPicPr>
            <a:picLocks noGrp="1" noChangeAspect="1"/>
          </p:cNvPicPr>
          <p:nvPr>
            <p:ph idx="1"/>
          </p:nvPr>
        </p:nvPicPr>
        <p:blipFill>
          <a:blip r:embed="rId2"/>
          <a:stretch>
            <a:fillRect/>
          </a:stretch>
        </p:blipFill>
        <p:spPr>
          <a:xfrm>
            <a:off x="3574256" y="322263"/>
            <a:ext cx="3078957" cy="1619251"/>
          </a:xfrm>
          <a:prstGeom prst="rect">
            <a:avLst/>
          </a:prstGeom>
        </p:spPr>
      </p:pic>
      <p:sp>
        <p:nvSpPr>
          <p:cNvPr id="5" name="TextBox 4">
            <a:extLst>
              <a:ext uri="{FF2B5EF4-FFF2-40B4-BE49-F238E27FC236}">
                <a16:creationId xmlns:a16="http://schemas.microsoft.com/office/drawing/2014/main" id="{FC363B1F-5BB9-8CEA-2AF2-DDE98DF37289}"/>
              </a:ext>
            </a:extLst>
          </p:cNvPr>
          <p:cNvSpPr txBox="1"/>
          <p:nvPr/>
        </p:nvSpPr>
        <p:spPr>
          <a:xfrm>
            <a:off x="2107406" y="2131219"/>
            <a:ext cx="6346031" cy="49731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2588"/>
              </a:lnSpc>
            </a:pPr>
            <a:r>
              <a:rPr lang="en-GB" sz="1500" b="1">
                <a:latin typeface="Arial"/>
                <a:ea typeface="Segoe UI"/>
                <a:cs typeface="Segoe UI"/>
              </a:rPr>
              <a:t>Understanding Schizophrenia: Exploring Causes, Treatment Approaches and the Impact on the Individuals and Society</a:t>
            </a:r>
            <a:r>
              <a:rPr sz="1500">
                <a:latin typeface="Arial"/>
                <a:ea typeface="Arial"/>
                <a:cs typeface="Arial"/>
              </a:rPr>
              <a:t> </a:t>
            </a:r>
          </a:p>
          <a:p>
            <a:pPr algn="ctr" rtl="0">
              <a:lnSpc>
                <a:spcPts val="2588"/>
              </a:lnSpc>
            </a:pPr>
            <a:r>
              <a:rPr lang="en-GB" sz="1500" b="1">
                <a:latin typeface="Arial"/>
                <a:ea typeface="Segoe UI"/>
                <a:cs typeface="Segoe UI"/>
              </a:rPr>
              <a:t>by</a:t>
            </a:r>
            <a:r>
              <a:rPr sz="1500">
                <a:latin typeface="Arial"/>
                <a:ea typeface="Arial"/>
                <a:cs typeface="Arial"/>
              </a:rPr>
              <a:t> </a:t>
            </a:r>
          </a:p>
          <a:p>
            <a:pPr algn="ctr" rtl="0">
              <a:lnSpc>
                <a:spcPts val="2588"/>
              </a:lnSpc>
            </a:pPr>
            <a:endParaRPr sz="1500">
              <a:latin typeface="Arial"/>
              <a:ea typeface="Arial"/>
              <a:cs typeface="Arial"/>
            </a:endParaRPr>
          </a:p>
          <a:p>
            <a:pPr algn="ctr" rtl="0">
              <a:lnSpc>
                <a:spcPts val="2588"/>
              </a:lnSpc>
            </a:pPr>
            <a:endParaRPr sz="1500">
              <a:latin typeface="Arial"/>
              <a:ea typeface="Arial"/>
              <a:cs typeface="Arial"/>
            </a:endParaRPr>
          </a:p>
          <a:p>
            <a:pPr algn="ctr" rtl="0">
              <a:lnSpc>
                <a:spcPts val="2813"/>
              </a:lnSpc>
            </a:pPr>
            <a:r>
              <a:rPr lang="en-GB" sz="1600" b="1" u="sng">
                <a:latin typeface="Arial"/>
                <a:ea typeface="Segoe UI"/>
                <a:cs typeface="Segoe UI"/>
              </a:rPr>
              <a:t>Shirin shabir</a:t>
            </a:r>
            <a:r>
              <a:rPr sz="1600">
                <a:latin typeface="Arial"/>
                <a:ea typeface="Arial"/>
                <a:cs typeface="Arial"/>
              </a:rPr>
              <a:t> </a:t>
            </a:r>
          </a:p>
          <a:p>
            <a:pPr algn="ctr" rtl="0">
              <a:lnSpc>
                <a:spcPts val="2813"/>
              </a:lnSpc>
            </a:pPr>
            <a:r>
              <a:rPr lang="en-GB" sz="1600" b="1" u="sng">
                <a:latin typeface="Arial"/>
                <a:ea typeface="Segoe UI"/>
                <a:cs typeface="Segoe UI"/>
              </a:rPr>
              <a:t>Student ID: 2228642</a:t>
            </a:r>
            <a:r>
              <a:rPr sz="1600">
                <a:latin typeface="Arial"/>
                <a:ea typeface="Arial"/>
                <a:cs typeface="Arial"/>
              </a:rPr>
              <a:t> </a:t>
            </a:r>
          </a:p>
          <a:p>
            <a:pPr rtl="0">
              <a:lnSpc>
                <a:spcPts val="2475"/>
              </a:lnSpc>
            </a:pPr>
            <a:endParaRPr sz="1400">
              <a:latin typeface="Aptos"/>
              <a:ea typeface="Aptos"/>
              <a:cs typeface="Aptos"/>
            </a:endParaRPr>
          </a:p>
          <a:p>
            <a:pPr algn="ctr" rtl="0">
              <a:lnSpc>
                <a:spcPts val="2475"/>
              </a:lnSpc>
            </a:pPr>
            <a:endParaRPr sz="1400">
              <a:latin typeface="Aptos"/>
              <a:ea typeface="Aptos"/>
              <a:cs typeface="Aptos"/>
            </a:endParaRPr>
          </a:p>
          <a:p>
            <a:pPr algn="ctr" rtl="0">
              <a:lnSpc>
                <a:spcPts val="2475"/>
              </a:lnSpc>
            </a:pPr>
            <a:endParaRPr sz="1400">
              <a:latin typeface="Aptos"/>
              <a:ea typeface="Aptos"/>
              <a:cs typeface="Aptos"/>
            </a:endParaRPr>
          </a:p>
          <a:p>
            <a:pPr algn="ctr" rtl="0">
              <a:lnSpc>
                <a:spcPts val="1350"/>
              </a:lnSpc>
            </a:pPr>
            <a:endParaRPr sz="800">
              <a:latin typeface="Arial"/>
              <a:ea typeface="Arial"/>
              <a:cs typeface="Arial"/>
            </a:endParaRPr>
          </a:p>
          <a:p>
            <a:pPr algn="ctr" rtl="0">
              <a:lnSpc>
                <a:spcPts val="1350"/>
              </a:lnSpc>
            </a:pPr>
            <a:endParaRPr sz="800">
              <a:latin typeface="Arial"/>
              <a:ea typeface="Arial"/>
              <a:cs typeface="Arial"/>
            </a:endParaRPr>
          </a:p>
          <a:p>
            <a:pPr algn="ctr" rtl="0">
              <a:lnSpc>
                <a:spcPts val="1350"/>
              </a:lnSpc>
            </a:pPr>
            <a:r>
              <a:rPr lang="en-GB" sz="800">
                <a:latin typeface="Arial"/>
                <a:ea typeface="Segoe UI"/>
                <a:cs typeface="Segoe UI"/>
              </a:rPr>
              <a:t>COURSE: BSC (HONS) HEALTH AND SOCIAL CARE</a:t>
            </a:r>
            <a:r>
              <a:rPr sz="800">
                <a:latin typeface="WordVisiCarriageReturn_MSFontService"/>
                <a:ea typeface="WordVisiCarriageReturn_MSFontService"/>
                <a:cs typeface="WordVisiCarriageReturn_MSFontService"/>
              </a:rPr>
              <a:t> </a:t>
            </a:r>
            <a:br>
              <a:rPr sz="800">
                <a:latin typeface="WordVisiCarriageReturn_MSFontService"/>
                <a:ea typeface="WordVisiCarriageReturn_MSFontService"/>
                <a:cs typeface="WordVisiCarriageReturn_MSFontService"/>
              </a:rPr>
            </a:br>
            <a:r>
              <a:rPr lang="en-GB" sz="800">
                <a:latin typeface="Arial"/>
                <a:ea typeface="Segoe UI"/>
                <a:cs typeface="Segoe UI"/>
              </a:rPr>
              <a:t>MODULE: INDEPENDANT PROJECT </a:t>
            </a:r>
            <a:r>
              <a:rPr sz="800">
                <a:latin typeface="WordVisiCarriageReturn_MSFontService"/>
                <a:ea typeface="WordVisiCarriageReturn_MSFontService"/>
                <a:cs typeface="WordVisiCarriageReturn_MSFontService"/>
              </a:rPr>
              <a:t> </a:t>
            </a:r>
            <a:br>
              <a:rPr sz="800">
                <a:latin typeface="WordVisiCarriageReturn_MSFontService"/>
                <a:ea typeface="WordVisiCarriageReturn_MSFontService"/>
                <a:cs typeface="WordVisiCarriageReturn_MSFontService"/>
              </a:rPr>
            </a:br>
            <a:r>
              <a:rPr lang="en-GB" sz="800">
                <a:latin typeface="Arial"/>
                <a:ea typeface="Segoe UI"/>
                <a:cs typeface="Segoe UI"/>
              </a:rPr>
              <a:t>(BMHP6020_BIRM)</a:t>
            </a:r>
            <a:r>
              <a:rPr sz="800">
                <a:latin typeface="Arial"/>
                <a:ea typeface="Arial"/>
                <a:cs typeface="Arial"/>
              </a:rPr>
              <a:t> </a:t>
            </a:r>
          </a:p>
          <a:p>
            <a:pPr algn="ctr" rtl="0">
              <a:lnSpc>
                <a:spcPts val="1350"/>
              </a:lnSpc>
            </a:pPr>
            <a:r>
              <a:rPr lang="en-GB" sz="800">
                <a:latin typeface="Arial"/>
                <a:ea typeface="Segoe UI"/>
                <a:cs typeface="Segoe UI"/>
              </a:rPr>
              <a:t>Tutor: Chloe Harris</a:t>
            </a:r>
            <a:r>
              <a:rPr sz="800">
                <a:latin typeface="Arial"/>
                <a:ea typeface="Arial"/>
                <a:cs typeface="Arial"/>
              </a:rPr>
              <a:t> </a:t>
            </a:r>
          </a:p>
          <a:p>
            <a:pPr algn="ctr" rtl="0">
              <a:lnSpc>
                <a:spcPts val="1350"/>
              </a:lnSpc>
            </a:pPr>
            <a:r>
              <a:rPr lang="en-GB" sz="800" b="1">
                <a:latin typeface="Arial"/>
                <a:ea typeface="Segoe UI"/>
                <a:cs typeface="Segoe UI"/>
              </a:rPr>
              <a:t>October 2025</a:t>
            </a:r>
            <a:r>
              <a:rPr sz="800">
                <a:latin typeface="Arial"/>
                <a:ea typeface="Arial"/>
                <a:cs typeface="Arial"/>
              </a:rPr>
              <a:t> </a:t>
            </a:r>
          </a:p>
          <a:p>
            <a:pPr algn="ctr"/>
            <a:endParaRPr lang="en-GB"/>
          </a:p>
        </p:txBody>
      </p:sp>
    </p:spTree>
    <p:extLst>
      <p:ext uri="{BB962C8B-B14F-4D97-AF65-F5344CB8AC3E}">
        <p14:creationId xmlns:p14="http://schemas.microsoft.com/office/powerpoint/2010/main" val="2956740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75" y="97791"/>
            <a:ext cx="11521440" cy="355600"/>
          </a:xfrm>
        </p:spPr>
        <p:txBody>
          <a:bodyPr>
            <a:normAutofit/>
          </a:bodyPr>
          <a:lstStyle/>
          <a:p>
            <a:r>
              <a:rPr lang="en-GB" sz="1500" b="1" u="sng">
                <a:solidFill>
                  <a:schemeClr val="tx2">
                    <a:lumMod val="76000"/>
                    <a:lumOff val="24000"/>
                  </a:schemeClr>
                </a:solidFill>
                <a:highlight>
                  <a:srgbClr val="FFFFFF"/>
                </a:highlight>
                <a:latin typeface="Arial"/>
                <a:cs typeface="Arial"/>
              </a:rPr>
              <a:t>Understanding Schizophrenia: Exploring Causes, Treatment Approaches and the Impact on the Individuals and Society</a:t>
            </a:r>
            <a:endParaRPr lang="en-GB" sz="1500">
              <a:solidFill>
                <a:schemeClr val="tx2">
                  <a:lumMod val="76000"/>
                  <a:lumOff val="24000"/>
                </a:schemeClr>
              </a:solidFill>
              <a:highlight>
                <a:srgbClr val="FFFFFF"/>
              </a:highlight>
              <a:latin typeface="Arial"/>
              <a:cs typeface="Arial"/>
            </a:endParaRPr>
          </a:p>
        </p:txBody>
      </p:sp>
      <p:sp>
        <p:nvSpPr>
          <p:cNvPr id="8" name="TextBox 7">
            <a:extLst>
              <a:ext uri="{FF2B5EF4-FFF2-40B4-BE49-F238E27FC236}">
                <a16:creationId xmlns:a16="http://schemas.microsoft.com/office/drawing/2014/main" id="{69DB541F-8144-AEFF-76DA-1FA1FE9EA0E5}"/>
              </a:ext>
            </a:extLst>
          </p:cNvPr>
          <p:cNvSpPr txBox="1"/>
          <p:nvPr/>
        </p:nvSpPr>
        <p:spPr>
          <a:xfrm>
            <a:off x="236377" y="403541"/>
            <a:ext cx="2824798" cy="39549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solidFill>
                  <a:schemeClr val="accent3">
                    <a:lumMod val="60000"/>
                    <a:lumOff val="40000"/>
                  </a:schemeClr>
                </a:solidFill>
                <a:ea typeface="+mn-lt"/>
                <a:cs typeface="+mn-lt"/>
              </a:rPr>
              <a:t>01 Introduction And Research Aim</a:t>
            </a:r>
            <a:endParaRPr lang="en-US" sz="1200" b="1" u="sng">
              <a:solidFill>
                <a:schemeClr val="accent3">
                  <a:lumMod val="60000"/>
                  <a:lumOff val="40000"/>
                </a:schemeClr>
              </a:solidFill>
            </a:endParaRPr>
          </a:p>
          <a:p>
            <a:endParaRPr lang="en-GB" sz="1200" b="1" u="sng" dirty="0">
              <a:solidFill>
                <a:schemeClr val="accent3">
                  <a:lumMod val="60000"/>
                  <a:lumOff val="40000"/>
                </a:schemeClr>
              </a:solidFill>
              <a:latin typeface="Aptos"/>
              <a:ea typeface="+mn-lt"/>
              <a:cs typeface="Arial"/>
            </a:endParaRPr>
          </a:p>
          <a:p>
            <a:r>
              <a:rPr lang="en-GB" sz="1100" dirty="0">
                <a:solidFill>
                  <a:srgbClr val="7030A0"/>
                </a:solidFill>
                <a:latin typeface="Arial"/>
                <a:ea typeface="+mn-lt"/>
                <a:cs typeface="Arial"/>
              </a:rPr>
              <a:t>The methods chapter outlines the approach used to conduct the research and explains the procedures for collecting and analysing information. It ensures the research process is systematic, transparent, and reliable, allowing readers to understand how evidence was gathered to address the research question (Creswell and Creswell, 2018). This poster summarises the methodological approach used in this dissertation, including the research design, literature search strategy, and the criteria used to select relevant </a:t>
            </a:r>
            <a:r>
              <a:rPr lang="en-GB" sz="1100" dirty="0" err="1">
                <a:solidFill>
                  <a:srgbClr val="7030A0"/>
                </a:solidFill>
                <a:latin typeface="Arial"/>
                <a:ea typeface="+mn-lt"/>
                <a:cs typeface="Arial"/>
              </a:rPr>
              <a:t>studies.The</a:t>
            </a:r>
            <a:r>
              <a:rPr lang="en-GB" sz="1100" dirty="0">
                <a:solidFill>
                  <a:srgbClr val="7030A0"/>
                </a:solidFill>
                <a:latin typeface="Arial"/>
                <a:ea typeface="+mn-lt"/>
                <a:cs typeface="Arial"/>
              </a:rPr>
              <a:t> aim of this research is to understand schizophrenia by exploring its causes, treatment approaches, and the wider impact the condition has on individuals and society (World Health Organisation, 2022).</a:t>
            </a:r>
            <a:endParaRPr lang="en-GB" sz="1100">
              <a:solidFill>
                <a:srgbClr val="7030A0"/>
              </a:solidFill>
              <a:latin typeface="Arial"/>
              <a:cs typeface="Arial"/>
            </a:endParaRPr>
          </a:p>
          <a:p>
            <a:pPr algn="l"/>
            <a:endParaRPr lang="en-GB" dirty="0"/>
          </a:p>
        </p:txBody>
      </p:sp>
      <p:sp>
        <p:nvSpPr>
          <p:cNvPr id="10" name="TextBox 9">
            <a:extLst>
              <a:ext uri="{FF2B5EF4-FFF2-40B4-BE49-F238E27FC236}">
                <a16:creationId xmlns:a16="http://schemas.microsoft.com/office/drawing/2014/main" id="{51B0344E-F3F9-B9E6-30F9-FF41DD992212}"/>
              </a:ext>
            </a:extLst>
          </p:cNvPr>
          <p:cNvSpPr txBox="1"/>
          <p:nvPr/>
        </p:nvSpPr>
        <p:spPr>
          <a:xfrm>
            <a:off x="3465989" y="676275"/>
            <a:ext cx="2504599"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tx2">
                    <a:lumMod val="76000"/>
                    <a:lumOff val="24000"/>
                  </a:schemeClr>
                </a:solidFill>
                <a:latin typeface="Arial"/>
                <a:cs typeface="Arial"/>
              </a:rPr>
              <a:t>02 Search strategy </a:t>
            </a:r>
            <a:endParaRPr lang="en-GB" sz="1200" b="1" u="sng">
              <a:solidFill>
                <a:schemeClr val="tx2">
                  <a:lumMod val="76000"/>
                  <a:lumOff val="24000"/>
                </a:schemeClr>
              </a:solidFill>
              <a:latin typeface="Arial"/>
              <a:ea typeface="+mn-lt"/>
              <a:cs typeface="Arial"/>
            </a:endParaRPr>
          </a:p>
          <a:p>
            <a:r>
              <a:rPr lang="en-GB" sz="1100" dirty="0">
                <a:solidFill>
                  <a:srgbClr val="FF0000"/>
                </a:solidFill>
                <a:latin typeface="Arial"/>
                <a:ea typeface="+mn-lt"/>
                <a:cs typeface="Arial"/>
              </a:rPr>
              <a:t> A search strategy is a systematic method used to locate relevant research evidence (Booth et al., 2016). Databases including UWTSD One Search: Google Scholar, NICE evidence, NHS digital, </a:t>
            </a:r>
            <a:r>
              <a:rPr lang="en-GB" sz="1100" dirty="0" err="1">
                <a:solidFill>
                  <a:srgbClr val="FF0000"/>
                </a:solidFill>
                <a:latin typeface="Arial"/>
                <a:ea typeface="+mn-lt"/>
                <a:cs typeface="Arial"/>
              </a:rPr>
              <a:t>gov.co.uk,PubMed</a:t>
            </a:r>
            <a:r>
              <a:rPr lang="en-GB" sz="1100" dirty="0">
                <a:solidFill>
                  <a:srgbClr val="FF0000"/>
                </a:solidFill>
                <a:latin typeface="Arial"/>
                <a:ea typeface="+mn-lt"/>
                <a:cs typeface="Arial"/>
              </a:rPr>
              <a:t> and PsycINFO were searched using key terms such as </a:t>
            </a:r>
            <a:r>
              <a:rPr lang="en-GB" sz="1100" i="1" dirty="0">
                <a:solidFill>
                  <a:srgbClr val="FF0000"/>
                </a:solidFill>
                <a:latin typeface="Arial"/>
                <a:ea typeface="+mn-lt"/>
                <a:cs typeface="Arial"/>
              </a:rPr>
              <a:t>schizophrenia</a:t>
            </a:r>
            <a:r>
              <a:rPr lang="en-GB" sz="1100" dirty="0">
                <a:solidFill>
                  <a:srgbClr val="FF0000"/>
                </a:solidFill>
                <a:latin typeface="Arial"/>
                <a:ea typeface="+mn-lt"/>
                <a:cs typeface="Arial"/>
              </a:rPr>
              <a:t>, </a:t>
            </a:r>
            <a:r>
              <a:rPr lang="en-GB" sz="1100" i="1" dirty="0">
                <a:solidFill>
                  <a:srgbClr val="FF0000"/>
                </a:solidFill>
                <a:latin typeface="Arial"/>
                <a:ea typeface="+mn-lt"/>
                <a:cs typeface="Arial"/>
              </a:rPr>
              <a:t>causes of schizophrenia</a:t>
            </a:r>
            <a:r>
              <a:rPr lang="en-GB" sz="1100" dirty="0">
                <a:solidFill>
                  <a:srgbClr val="FF0000"/>
                </a:solidFill>
                <a:latin typeface="Arial"/>
                <a:ea typeface="+mn-lt"/>
                <a:cs typeface="Arial"/>
              </a:rPr>
              <a:t>, </a:t>
            </a:r>
            <a:r>
              <a:rPr lang="en-GB" sz="1100" i="1" dirty="0">
                <a:solidFill>
                  <a:srgbClr val="FF0000"/>
                </a:solidFill>
                <a:latin typeface="Arial"/>
                <a:ea typeface="+mn-lt"/>
                <a:cs typeface="Arial"/>
              </a:rPr>
              <a:t>treatment approaches</a:t>
            </a:r>
            <a:r>
              <a:rPr lang="en-GB" sz="1100" dirty="0">
                <a:solidFill>
                  <a:srgbClr val="FF0000"/>
                </a:solidFill>
                <a:latin typeface="Arial"/>
                <a:ea typeface="+mn-lt"/>
                <a:cs typeface="Arial"/>
              </a:rPr>
              <a:t>, and </a:t>
            </a:r>
            <a:r>
              <a:rPr lang="en-GB" sz="1100" i="1" dirty="0">
                <a:solidFill>
                  <a:srgbClr val="FF0000"/>
                </a:solidFill>
                <a:latin typeface="Arial"/>
                <a:ea typeface="+mn-lt"/>
                <a:cs typeface="Arial"/>
              </a:rPr>
              <a:t>impact on individuals and society</a:t>
            </a:r>
            <a:r>
              <a:rPr lang="en-GB" sz="1100" dirty="0">
                <a:solidFill>
                  <a:srgbClr val="FF0000"/>
                </a:solidFill>
                <a:latin typeface="Arial"/>
                <a:ea typeface="+mn-lt"/>
                <a:cs typeface="Arial"/>
              </a:rPr>
              <a:t>. This approach ensured relevant, credible, and recent sources were identified.</a:t>
            </a:r>
            <a:endParaRPr lang="en-GB" sz="1100">
              <a:solidFill>
                <a:srgbClr val="FF0000"/>
              </a:solidFill>
              <a:latin typeface="Arial"/>
              <a:cs typeface="Arial"/>
            </a:endParaRPr>
          </a:p>
        </p:txBody>
      </p:sp>
      <p:sp>
        <p:nvSpPr>
          <p:cNvPr id="11" name="TextBox 10">
            <a:extLst>
              <a:ext uri="{FF2B5EF4-FFF2-40B4-BE49-F238E27FC236}">
                <a16:creationId xmlns:a16="http://schemas.microsoft.com/office/drawing/2014/main" id="{D3C58250-CDAF-6CDE-9022-D50C7CA37870}"/>
              </a:ext>
            </a:extLst>
          </p:cNvPr>
          <p:cNvSpPr txBox="1"/>
          <p:nvPr/>
        </p:nvSpPr>
        <p:spPr>
          <a:xfrm>
            <a:off x="3046095" y="3251835"/>
            <a:ext cx="314833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C000"/>
                </a:solidFill>
                <a:latin typeface="Arial"/>
                <a:ea typeface="+mn-lt"/>
                <a:cs typeface="Arial"/>
              </a:rPr>
              <a:t>A results summary table </a:t>
            </a:r>
            <a:r>
              <a:rPr lang="en-GB" sz="1100">
                <a:solidFill>
                  <a:srgbClr val="FFC000"/>
                </a:solidFill>
                <a:latin typeface="Arial"/>
                <a:ea typeface="+mn-lt"/>
                <a:cs typeface="Arial"/>
              </a:rPr>
              <a:t>sheet (Appendix A) was</a:t>
            </a:r>
            <a:r>
              <a:rPr lang="en-GB" sz="1100" dirty="0">
                <a:solidFill>
                  <a:srgbClr val="FFC000"/>
                </a:solidFill>
                <a:latin typeface="Arial"/>
                <a:ea typeface="+mn-lt"/>
                <a:cs typeface="Arial"/>
              </a:rPr>
              <a:t> used to organise and evaluate selected sources, enabling comparison of studies, identification of emerging themes, and tracking of key terms, strengthening the rigour of the thematic analysis (Braun and Clarke, 2006).</a:t>
            </a:r>
            <a:endParaRPr lang="en-US" sz="1100" dirty="0">
              <a:solidFill>
                <a:srgbClr val="FFC000"/>
              </a:solidFill>
              <a:latin typeface="Arial"/>
              <a:cs typeface="Arial"/>
            </a:endParaRPr>
          </a:p>
          <a:p>
            <a:pPr algn="l"/>
            <a:endParaRPr lang="en-GB" dirty="0"/>
          </a:p>
        </p:txBody>
      </p:sp>
      <p:graphicFrame>
        <p:nvGraphicFramePr>
          <p:cNvPr id="5" name="Table 4">
            <a:extLst>
              <a:ext uri="{FF2B5EF4-FFF2-40B4-BE49-F238E27FC236}">
                <a16:creationId xmlns:a16="http://schemas.microsoft.com/office/drawing/2014/main" id="{A19274CD-1715-BB74-51BC-52D71E4F12A7}"/>
              </a:ext>
            </a:extLst>
          </p:cNvPr>
          <p:cNvGraphicFramePr>
            <a:graphicFrameLocks noGrp="1"/>
          </p:cNvGraphicFramePr>
          <p:nvPr>
            <p:extLst>
              <p:ext uri="{D42A27DB-BD31-4B8C-83A1-F6EECF244321}">
                <p14:modId xmlns:p14="http://schemas.microsoft.com/office/powerpoint/2010/main" val="781919636"/>
              </p:ext>
            </p:extLst>
          </p:nvPr>
        </p:nvGraphicFramePr>
        <p:xfrm>
          <a:off x="238124" y="4286249"/>
          <a:ext cx="6461076" cy="2102740"/>
        </p:xfrm>
        <a:graphic>
          <a:graphicData uri="http://schemas.openxmlformats.org/drawingml/2006/table">
            <a:tbl>
              <a:tblPr bandRow="1">
                <a:tableStyleId>{5C22544A-7EE6-4342-B048-85BDC9FD1C3A}</a:tableStyleId>
              </a:tblPr>
              <a:tblGrid>
                <a:gridCol w="741389">
                  <a:extLst>
                    <a:ext uri="{9D8B030D-6E8A-4147-A177-3AD203B41FA5}">
                      <a16:colId xmlns:a16="http://schemas.microsoft.com/office/drawing/2014/main" val="3656672692"/>
                    </a:ext>
                  </a:extLst>
                </a:gridCol>
                <a:gridCol w="724566">
                  <a:extLst>
                    <a:ext uri="{9D8B030D-6E8A-4147-A177-3AD203B41FA5}">
                      <a16:colId xmlns:a16="http://schemas.microsoft.com/office/drawing/2014/main" val="563850493"/>
                    </a:ext>
                  </a:extLst>
                </a:gridCol>
                <a:gridCol w="747078">
                  <a:extLst>
                    <a:ext uri="{9D8B030D-6E8A-4147-A177-3AD203B41FA5}">
                      <a16:colId xmlns:a16="http://schemas.microsoft.com/office/drawing/2014/main" val="1236333297"/>
                    </a:ext>
                  </a:extLst>
                </a:gridCol>
                <a:gridCol w="703163">
                  <a:extLst>
                    <a:ext uri="{9D8B030D-6E8A-4147-A177-3AD203B41FA5}">
                      <a16:colId xmlns:a16="http://schemas.microsoft.com/office/drawing/2014/main" val="1335791884"/>
                    </a:ext>
                  </a:extLst>
                </a:gridCol>
                <a:gridCol w="866175">
                  <a:extLst>
                    <a:ext uri="{9D8B030D-6E8A-4147-A177-3AD203B41FA5}">
                      <a16:colId xmlns:a16="http://schemas.microsoft.com/office/drawing/2014/main" val="250092287"/>
                    </a:ext>
                  </a:extLst>
                </a:gridCol>
                <a:gridCol w="735547">
                  <a:extLst>
                    <a:ext uri="{9D8B030D-6E8A-4147-A177-3AD203B41FA5}">
                      <a16:colId xmlns:a16="http://schemas.microsoft.com/office/drawing/2014/main" val="98227380"/>
                    </a:ext>
                  </a:extLst>
                </a:gridCol>
                <a:gridCol w="911197">
                  <a:extLst>
                    <a:ext uri="{9D8B030D-6E8A-4147-A177-3AD203B41FA5}">
                      <a16:colId xmlns:a16="http://schemas.microsoft.com/office/drawing/2014/main" val="3864598677"/>
                    </a:ext>
                  </a:extLst>
                </a:gridCol>
                <a:gridCol w="1031961">
                  <a:extLst>
                    <a:ext uri="{9D8B030D-6E8A-4147-A177-3AD203B41FA5}">
                      <a16:colId xmlns:a16="http://schemas.microsoft.com/office/drawing/2014/main" val="1442714971"/>
                    </a:ext>
                  </a:extLst>
                </a:gridCol>
              </a:tblGrid>
              <a:tr h="369277">
                <a:tc>
                  <a:txBody>
                    <a:bodyPr/>
                    <a:lstStyle/>
                    <a:p>
                      <a:pPr algn="l" rtl="0" fontAlgn="base">
                        <a:lnSpc>
                          <a:spcPts val="900"/>
                        </a:lnSpc>
                        <a:buNone/>
                      </a:pPr>
                      <a:r>
                        <a:rPr lang="en-GB" sz="800" b="1" i="0" u="sng">
                          <a:effectLst/>
                          <a:latin typeface="Arial"/>
                        </a:rPr>
                        <a:t>Author and year</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Author title</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Type of study</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Research method &amp; sample size</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Strength and limitations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Main findings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Keywords and codes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Notes and comments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2946517"/>
                  </a:ext>
                </a:extLst>
              </a:tr>
              <a:tr h="463744">
                <a:tc>
                  <a:txBody>
                    <a:bodyPr/>
                    <a:lstStyle/>
                    <a:p>
                      <a:pPr algn="l" rtl="0" fontAlgn="base">
                        <a:lnSpc>
                          <a:spcPts val="675"/>
                        </a:lnSpc>
                        <a:buNone/>
                      </a:pPr>
                      <a:r>
                        <a:rPr lang="en-GB" sz="600" b="0" i="0">
                          <a:effectLst/>
                          <a:latin typeface="Arial" panose="020B0604020202020204" pitchFamily="34" charset="0"/>
                        </a:rPr>
                        <a:t>Leucht et al., 2012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1">
                          <a:effectLst/>
                          <a:latin typeface="Arial"/>
                        </a:rPr>
                        <a:t>Comparative efficacy of antipsychotic drugs</a:t>
                      </a:r>
                      <a:r>
                        <a:rPr lang="en-GB" sz="600" b="0" i="0" dirty="0">
                          <a:effectLst/>
                          <a:latin typeface="Arial"/>
                        </a:rPr>
                        <a:t>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Systematic review &amp; meta-analysis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212 RCTs, ~43,000 participants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Strength: large dataset. Limitation: variation between trials </a:t>
                      </a:r>
                      <a:endParaRPr lang="en-GB" b="0" i="0">
                        <a:effectLst/>
                      </a:endParaRPr>
                    </a:p>
                    <a:p>
                      <a:pPr algn="l" rtl="0" fontAlgn="base">
                        <a:lnSpc>
                          <a:spcPts val="675"/>
                        </a:lnSpc>
                        <a:buNone/>
                      </a:pP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Antipsychotic medications significantly reduce relapse and symptoms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antipsychotics, treatment effectiveness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Key evidence for pharmacological treatment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4048747"/>
                  </a:ext>
                </a:extLst>
              </a:tr>
              <a:tr h="523859">
                <a:tc>
                  <a:txBody>
                    <a:bodyPr/>
                    <a:lstStyle/>
                    <a:p>
                      <a:pPr algn="l" rtl="0" fontAlgn="base">
                        <a:lnSpc>
                          <a:spcPts val="675"/>
                        </a:lnSpc>
                        <a:buNone/>
                      </a:pPr>
                      <a:r>
                        <a:rPr lang="en-GB" sz="600" b="0" i="0">
                          <a:effectLst/>
                          <a:latin typeface="Arial" panose="020B0604020202020204" pitchFamily="34" charset="0"/>
                        </a:rPr>
                        <a:t>McCutcheon et al., 2020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1">
                          <a:effectLst/>
                          <a:latin typeface="Arial"/>
                        </a:rPr>
                        <a:t>Dopamine and schizophrenia</a:t>
                      </a:r>
                      <a:r>
                        <a:rPr lang="en-GB" sz="600" b="0" i="0" dirty="0">
                          <a:effectLst/>
                          <a:latin typeface="Arial"/>
                        </a:rPr>
                        <a:t>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Narrative review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Review of neurobiological studies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Strength: strong neuroscience evidence. Limitation: limited clinical samples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dirty="0">
                          <a:effectLst/>
                          <a:latin typeface="Arial"/>
                        </a:rPr>
                        <a:t>Dopamine dysregulation plays a central role in schizophrenia symptoms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dopamine hypothesis, neurobiology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Supports biological explanations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1625600"/>
                  </a:ext>
                </a:extLst>
              </a:tr>
            </a:tbl>
          </a:graphicData>
        </a:graphic>
      </p:graphicFrame>
      <p:sp>
        <p:nvSpPr>
          <p:cNvPr id="6" name="TextBox 5">
            <a:extLst>
              <a:ext uri="{FF2B5EF4-FFF2-40B4-BE49-F238E27FC236}">
                <a16:creationId xmlns:a16="http://schemas.microsoft.com/office/drawing/2014/main" id="{AC9A58F9-BBAA-8FAD-6561-5BFD3218F306}"/>
              </a:ext>
            </a:extLst>
          </p:cNvPr>
          <p:cNvSpPr txBox="1"/>
          <p:nvPr/>
        </p:nvSpPr>
        <p:spPr>
          <a:xfrm>
            <a:off x="6362699" y="1016794"/>
            <a:ext cx="485774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solidFill>
                  <a:srgbClr val="00B0F0"/>
                </a:solidFill>
                <a:latin typeface="Arial"/>
                <a:cs typeface="Arial"/>
              </a:rPr>
              <a:t>03 Searching For Information</a:t>
            </a:r>
          </a:p>
          <a:p>
            <a:r>
              <a:rPr lang="en-GB" sz="1100" dirty="0">
                <a:solidFill>
                  <a:schemeClr val="accent5">
                    <a:lumMod val="60000"/>
                    <a:lumOff val="40000"/>
                  </a:schemeClr>
                </a:solidFill>
                <a:latin typeface="Arial"/>
                <a:ea typeface="+mn-lt"/>
                <a:cs typeface="Arial"/>
              </a:rPr>
              <a:t>Searching for information involved a systematic process used to identify relevant evidence for the dissertation (Booth, Sutton and Papaioannou, 2016; Gough, Oliver and Thomas, 2012). Google Scholar, PubMed and PsycINFO were searched using terms including </a:t>
            </a:r>
            <a:r>
              <a:rPr lang="en-GB" sz="1100" i="1" dirty="0">
                <a:solidFill>
                  <a:schemeClr val="accent5">
                    <a:lumMod val="60000"/>
                    <a:lumOff val="40000"/>
                  </a:schemeClr>
                </a:solidFill>
                <a:latin typeface="Arial"/>
                <a:ea typeface="+mn-lt"/>
                <a:cs typeface="Arial"/>
              </a:rPr>
              <a:t>schizophrenia</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causes</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treatment approaches</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social impact</a:t>
            </a:r>
            <a:r>
              <a:rPr lang="en-GB" sz="1100" dirty="0">
                <a:solidFill>
                  <a:schemeClr val="accent5">
                    <a:lumMod val="60000"/>
                    <a:lumOff val="40000"/>
                  </a:schemeClr>
                </a:solidFill>
                <a:latin typeface="Arial"/>
                <a:ea typeface="+mn-lt"/>
                <a:cs typeface="Arial"/>
              </a:rPr>
              <a:t> and </a:t>
            </a:r>
            <a:r>
              <a:rPr lang="en-GB" sz="1100" i="1" dirty="0">
                <a:solidFill>
                  <a:schemeClr val="accent5">
                    <a:lumMod val="60000"/>
                    <a:lumOff val="40000"/>
                  </a:schemeClr>
                </a:solidFill>
                <a:latin typeface="Arial"/>
                <a:ea typeface="+mn-lt"/>
                <a:cs typeface="Arial"/>
              </a:rPr>
              <a:t>mental health</a:t>
            </a:r>
            <a:r>
              <a:rPr lang="en-GB" sz="1100" dirty="0">
                <a:solidFill>
                  <a:schemeClr val="accent5">
                    <a:lumMod val="60000"/>
                    <a:lumOff val="40000"/>
                  </a:schemeClr>
                </a:solidFill>
                <a:latin typeface="Arial"/>
                <a:ea typeface="+mn-lt"/>
                <a:cs typeface="Arial"/>
              </a:rPr>
              <a:t>, combined with Boolean operators such as AND </a:t>
            </a:r>
            <a:r>
              <a:rPr lang="en-GB" sz="1100" dirty="0" err="1">
                <a:solidFill>
                  <a:schemeClr val="accent5">
                    <a:lumMod val="60000"/>
                    <a:lumOff val="40000"/>
                  </a:schemeClr>
                </a:solidFill>
                <a:latin typeface="Arial"/>
                <a:ea typeface="+mn-lt"/>
                <a:cs typeface="Arial"/>
              </a:rPr>
              <a:t>and</a:t>
            </a:r>
            <a:r>
              <a:rPr lang="en-GB" sz="1100" dirty="0">
                <a:solidFill>
                  <a:schemeClr val="accent5">
                    <a:lumMod val="60000"/>
                    <a:lumOff val="40000"/>
                  </a:schemeClr>
                </a:solidFill>
                <a:latin typeface="Arial"/>
                <a:ea typeface="+mn-lt"/>
                <a:cs typeface="Arial"/>
              </a:rPr>
              <a:t> OR to refine results (Booth, Sutton and Papaioannou, 2016; Aveyard, 2019). This approach was used to locate credible, relevant and recent peer-reviewed sources.</a:t>
            </a:r>
            <a:endParaRPr lang="en-GB" sz="1100">
              <a:solidFill>
                <a:schemeClr val="accent5">
                  <a:lumMod val="60000"/>
                  <a:lumOff val="40000"/>
                </a:schemeClr>
              </a:solidFill>
              <a:latin typeface="Arial"/>
              <a:cs typeface="Arial"/>
            </a:endParaRPr>
          </a:p>
        </p:txBody>
      </p:sp>
      <p:sp>
        <p:nvSpPr>
          <p:cNvPr id="7" name="TextBox 6">
            <a:extLst>
              <a:ext uri="{FF2B5EF4-FFF2-40B4-BE49-F238E27FC236}">
                <a16:creationId xmlns:a16="http://schemas.microsoft.com/office/drawing/2014/main" id="{9A87F6E5-9FB3-3BE1-61CF-9A870F0EF6EA}"/>
              </a:ext>
            </a:extLst>
          </p:cNvPr>
          <p:cNvSpPr txBox="1"/>
          <p:nvPr/>
        </p:nvSpPr>
        <p:spPr>
          <a:xfrm>
            <a:off x="6810375" y="3064669"/>
            <a:ext cx="1976437" cy="1754326"/>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rgbClr val="FFC000"/>
                </a:solidFill>
                <a:latin typeface="Arial"/>
                <a:cs typeface="Arial"/>
              </a:rPr>
              <a:t>04 </a:t>
            </a:r>
            <a:r>
              <a:rPr lang="en-GB" sz="1200" b="1" u="sng">
                <a:solidFill>
                  <a:srgbClr val="FFC000"/>
                </a:solidFill>
                <a:latin typeface="Arial"/>
                <a:cs typeface="Arial"/>
              </a:rPr>
              <a:t>Prevalence</a:t>
            </a:r>
            <a:r>
              <a:rPr lang="en-GB" sz="1200" b="1" u="sng" dirty="0">
                <a:solidFill>
                  <a:srgbClr val="FFC000"/>
                </a:solidFill>
                <a:latin typeface="Arial"/>
                <a:cs typeface="Arial"/>
              </a:rPr>
              <a:t> of Schizophrenia Worldwide</a:t>
            </a:r>
          </a:p>
          <a:p>
            <a:r>
              <a:rPr lang="en-GB" sz="800" dirty="0">
                <a:solidFill>
                  <a:srgbClr val="00B050"/>
                </a:solidFill>
                <a:highlight>
                  <a:srgbClr val="FFFFFF"/>
                </a:highlight>
                <a:latin typeface="Times New Roman"/>
                <a:cs typeface="Times New Roman"/>
              </a:rPr>
              <a:t>Schizophrenia is a serious mental health condition affecting approximately 24 million people globally, representing around 1 in 300 individuals worldwide. This statistic highlights the significant global impact of the disorder and the importance of understanding its causes, treatment approaches and societal effects (World Health Organisation, 2022).</a:t>
            </a:r>
          </a:p>
        </p:txBody>
      </p:sp>
      <p:pic>
        <p:nvPicPr>
          <p:cNvPr id="9" name="Picture 8" descr="A flowchart of a flowchart&#10;&#10;AI-generated content may be incorrect.">
            <a:extLst>
              <a:ext uri="{FF2B5EF4-FFF2-40B4-BE49-F238E27FC236}">
                <a16:creationId xmlns:a16="http://schemas.microsoft.com/office/drawing/2014/main" id="{54605FCC-0F73-CD4C-B95D-9CC6A21858FD}"/>
              </a:ext>
            </a:extLst>
          </p:cNvPr>
          <p:cNvPicPr>
            <a:picLocks noChangeAspect="1"/>
          </p:cNvPicPr>
          <p:nvPr/>
        </p:nvPicPr>
        <p:blipFill>
          <a:blip r:embed="rId2"/>
          <a:stretch>
            <a:fillRect/>
          </a:stretch>
        </p:blipFill>
        <p:spPr>
          <a:xfrm>
            <a:off x="8789194" y="2938462"/>
            <a:ext cx="2162176" cy="2945609"/>
          </a:xfrm>
          <a:prstGeom prst="rect">
            <a:avLst/>
          </a:prstGeom>
        </p:spPr>
      </p:pic>
      <p:sp>
        <p:nvSpPr>
          <p:cNvPr id="12" name="Arrow: Right 11">
            <a:extLst>
              <a:ext uri="{FF2B5EF4-FFF2-40B4-BE49-F238E27FC236}">
                <a16:creationId xmlns:a16="http://schemas.microsoft.com/office/drawing/2014/main" id="{F81FE9A5-F3D6-D402-83A9-2C1ED0C598A8}"/>
              </a:ext>
            </a:extLst>
          </p:cNvPr>
          <p:cNvSpPr/>
          <p:nvPr/>
        </p:nvSpPr>
        <p:spPr>
          <a:xfrm>
            <a:off x="2675843" y="1964012"/>
            <a:ext cx="740283" cy="1750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6CFD64CB-87EC-6D41-3316-C24254F43A2D}"/>
              </a:ext>
            </a:extLst>
          </p:cNvPr>
          <p:cNvSpPr/>
          <p:nvPr/>
        </p:nvSpPr>
        <p:spPr>
          <a:xfrm>
            <a:off x="5866071" y="1971228"/>
            <a:ext cx="399959" cy="1714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288B8F0-6678-D035-43D7-BBD9DB74F33B}"/>
              </a:ext>
            </a:extLst>
          </p:cNvPr>
          <p:cNvSpPr/>
          <p:nvPr/>
        </p:nvSpPr>
        <p:spPr>
          <a:xfrm>
            <a:off x="7418294" y="2704487"/>
            <a:ext cx="199979" cy="27616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B50B05-3C58-8F48-8FEB-3F4C909F1074}"/>
              </a:ext>
            </a:extLst>
          </p:cNvPr>
          <p:cNvSpPr txBox="1"/>
          <p:nvPr/>
        </p:nvSpPr>
        <p:spPr>
          <a:xfrm>
            <a:off x="226024" y="714126"/>
            <a:ext cx="3790081"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accent2">
                    <a:lumMod val="49000"/>
                  </a:schemeClr>
                </a:solidFill>
                <a:latin typeface="Arial"/>
                <a:cs typeface="Arial"/>
              </a:rPr>
              <a:t>05 Resea</a:t>
            </a:r>
            <a:r>
              <a:rPr lang="en-GB" sz="1200" b="1" u="sng">
                <a:solidFill>
                  <a:schemeClr val="accent2">
                    <a:lumMod val="49000"/>
                  </a:schemeClr>
                </a:solidFill>
                <a:latin typeface="Arial"/>
                <a:cs typeface="Arial"/>
              </a:rPr>
              <a:t>rch Validation And </a:t>
            </a:r>
            <a:r>
              <a:rPr lang="en-GB" sz="1200" b="1" u="sng" dirty="0">
                <a:solidFill>
                  <a:schemeClr val="accent2">
                    <a:lumMod val="49000"/>
                  </a:schemeClr>
                </a:solidFill>
                <a:latin typeface="Arial"/>
                <a:cs typeface="Arial"/>
              </a:rPr>
              <a:t>Analysis</a:t>
            </a:r>
          </a:p>
          <a:p>
            <a:endParaRPr lang="en-GB" sz="1200" b="1" u="sng" dirty="0">
              <a:solidFill>
                <a:schemeClr val="accent2">
                  <a:lumMod val="49000"/>
                </a:schemeClr>
              </a:solidFill>
              <a:latin typeface="Arial"/>
              <a:cs typeface="Arial"/>
            </a:endParaRPr>
          </a:p>
          <a:p>
            <a:r>
              <a:rPr lang="en-GB" sz="1000">
                <a:solidFill>
                  <a:srgbClr val="0070C0"/>
                </a:solidFill>
                <a:highlight>
                  <a:srgbClr val="FFFFFF"/>
                </a:highlight>
                <a:latin typeface="Arial"/>
                <a:cs typeface="Arial"/>
              </a:rPr>
              <a:t>Peer-reviewed articles from academic databases such as PubMed, PsycINFO and Google Scholar were prioritised to ensure reliability and credibility of sources.</a:t>
            </a:r>
            <a:endParaRPr lang="en-GB" sz="1000" dirty="0">
              <a:solidFill>
                <a:srgbClr val="0070C0"/>
              </a:solidFill>
              <a:highlight>
                <a:srgbClr val="FFFFFF"/>
              </a:highlight>
              <a:latin typeface="Arial"/>
              <a:cs typeface="Arial"/>
            </a:endParaRPr>
          </a:p>
          <a:p>
            <a:pPr marL="285750" indent="-285750">
              <a:buFont typeface="Symbol"/>
              <a:buChar char="•"/>
            </a:pPr>
            <a:r>
              <a:rPr lang="en-GB" sz="1000" dirty="0">
                <a:solidFill>
                  <a:srgbClr val="0070C0"/>
                </a:solidFill>
                <a:highlight>
                  <a:srgbClr val="FFFFFF"/>
                </a:highlight>
                <a:latin typeface="Arial"/>
                <a:cs typeface="Arial"/>
              </a:rPr>
              <a:t>Studies were evaluated for relevance, methodology and publication date to ensure the inclusion of current and high-quality evidence.</a:t>
            </a:r>
          </a:p>
          <a:p>
            <a:pPr marL="285750" indent="-285750">
              <a:buFont typeface="Symbol"/>
              <a:buChar char="•"/>
            </a:pPr>
            <a:r>
              <a:rPr lang="en-GB" sz="1000" dirty="0" err="1">
                <a:solidFill>
                  <a:srgbClr val="0070C0"/>
                </a:solidFill>
                <a:highlight>
                  <a:srgbClr val="FFFFFF"/>
                </a:highlight>
                <a:latin typeface="Arial"/>
                <a:cs typeface="Arial"/>
              </a:rPr>
              <a:t>Eac</a:t>
            </a:r>
            <a:r>
              <a:rPr lang="en-GB" sz="1000" dirty="0">
                <a:solidFill>
                  <a:srgbClr val="0070C0"/>
                </a:solidFill>
                <a:highlight>
                  <a:srgbClr val="FFFFFF"/>
                </a:highlight>
                <a:latin typeface="Arial"/>
                <a:cs typeface="Arial"/>
              </a:rPr>
              <a:t>h source evaluated using the CRAAP </a:t>
            </a:r>
            <a:r>
              <a:rPr lang="en-GB" sz="1000">
                <a:solidFill>
                  <a:srgbClr val="0070C0"/>
                </a:solidFill>
                <a:highlight>
                  <a:srgbClr val="FFFFFF"/>
                </a:highlight>
                <a:latin typeface="Arial"/>
                <a:cs typeface="Arial"/>
              </a:rPr>
              <a:t>test</a:t>
            </a:r>
            <a:endParaRPr lang="en-GB" sz="1000" dirty="0">
              <a:solidFill>
                <a:srgbClr val="0070C0"/>
              </a:solidFill>
              <a:highlight>
                <a:srgbClr val="FFFFFF"/>
              </a:highlight>
              <a:latin typeface="Arial"/>
              <a:cs typeface="Arial"/>
            </a:endParaRPr>
          </a:p>
          <a:p>
            <a:pPr marL="285750" indent="-285750">
              <a:buFont typeface="Symbol"/>
              <a:buChar char="•"/>
            </a:pPr>
            <a:r>
              <a:rPr lang="en-GB" sz="1000" dirty="0">
                <a:solidFill>
                  <a:srgbClr val="0070C0"/>
                </a:solidFill>
                <a:highlight>
                  <a:srgbClr val="FFFFFF"/>
                </a:highlight>
                <a:latin typeface="Arial"/>
                <a:cs typeface="Arial"/>
              </a:rPr>
              <a:t>A thematic analysis approach was used to identify key patterns and recurring themes within the literature (Braun and Clarke, 2006).</a:t>
            </a:r>
          </a:p>
          <a:p>
            <a:pPr marL="285750" indent="-285750">
              <a:buFont typeface="Symbol"/>
              <a:buChar char="•"/>
            </a:pPr>
            <a:r>
              <a:rPr lang="en-GB" sz="1000" dirty="0">
                <a:solidFill>
                  <a:srgbClr val="0070C0"/>
                </a:solidFill>
                <a:highlight>
                  <a:srgbClr val="FFFFFF"/>
                </a:highlight>
                <a:latin typeface="Arial"/>
                <a:cs typeface="Arial"/>
              </a:rPr>
              <a:t>Key themes such as causes of schizophrenia, treatment approaches and societal impact were identified and analysed across the selected studies.</a:t>
            </a:r>
          </a:p>
          <a:p>
            <a:r>
              <a:rPr lang="en-GB" sz="1000" dirty="0">
                <a:solidFill>
                  <a:srgbClr val="0070C0"/>
                </a:solidFill>
                <a:highlight>
                  <a:srgbClr val="FFFFFF"/>
                </a:highlight>
                <a:latin typeface="Arial"/>
                <a:cs typeface="Arial"/>
              </a:rPr>
              <a:t>Key themes such as causes of schizophrenia, treatment approaches and societal impact were identified and analysed across the selected studies</a:t>
            </a:r>
            <a:endParaRPr lang="en-GB" sz="1200" dirty="0">
              <a:highlight>
                <a:srgbClr val="FFFFFF"/>
              </a:highlight>
              <a:latin typeface="Arial"/>
              <a:cs typeface="Arial"/>
            </a:endParaRPr>
          </a:p>
          <a:p>
            <a:endParaRPr lang="en-US"/>
          </a:p>
        </p:txBody>
      </p:sp>
      <p:sp>
        <p:nvSpPr>
          <p:cNvPr id="7" name="TextBox 6">
            <a:extLst>
              <a:ext uri="{FF2B5EF4-FFF2-40B4-BE49-F238E27FC236}">
                <a16:creationId xmlns:a16="http://schemas.microsoft.com/office/drawing/2014/main" id="{1561F1F4-6F29-D443-FE33-54E7F9079371}"/>
              </a:ext>
            </a:extLst>
          </p:cNvPr>
          <p:cNvSpPr txBox="1"/>
          <p:nvPr/>
        </p:nvSpPr>
        <p:spPr>
          <a:xfrm>
            <a:off x="4340108" y="1719050"/>
            <a:ext cx="2904467"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cs typeface="Arial"/>
              </a:rPr>
              <a:t>06 Inclusion criteria</a:t>
            </a:r>
          </a:p>
          <a:p>
            <a:endParaRPr lang="en-GB" sz="1200" b="1" u="sng" dirty="0">
              <a:solidFill>
                <a:srgbClr val="000000"/>
              </a:solidFill>
              <a:latin typeface="Aptos"/>
              <a:cs typeface="Times New Roman"/>
            </a:endParaRPr>
          </a:p>
          <a:p>
            <a:r>
              <a:rPr lang="en-GB" sz="1000" dirty="0">
                <a:solidFill>
                  <a:srgbClr val="92D050"/>
                </a:solidFill>
                <a:latin typeface="Arial"/>
                <a:cs typeface="Arial"/>
              </a:rPr>
              <a:t>Inclusion criteria were established to ensure that the selected literature was relevant, credible, and appropriate for addressing the research aim.</a:t>
            </a:r>
          </a:p>
          <a:p>
            <a:pPr marL="285750" indent="-285750">
              <a:buFont typeface="Symbol"/>
              <a:buChar char="•"/>
            </a:pPr>
            <a:r>
              <a:rPr lang="en-GB" sz="1000">
                <a:solidFill>
                  <a:srgbClr val="92D050"/>
                </a:solidFill>
                <a:latin typeface="Arial"/>
                <a:cs typeface="Arial"/>
              </a:rPr>
              <a:t>Peer-reviewed journal articles related to schizophrenia, its causes, treatment approaches, and societal impact.</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Studies published within the last 10 years (2014–2024) to ensure current evidence.</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Research conducted in the UK or comparable healthcare contexts.</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Articles fully accessible online through databases such as PubMed, PsycINFO and Google Scholar.</a:t>
            </a:r>
            <a:endParaRPr lang="en-GB" sz="1000" dirty="0">
              <a:solidFill>
                <a:srgbClr val="92D050"/>
              </a:solidFill>
              <a:latin typeface="Arial"/>
              <a:cs typeface="Arial"/>
            </a:endParaRPr>
          </a:p>
          <a:p>
            <a:r>
              <a:rPr lang="en-GB" sz="1000" dirty="0">
                <a:solidFill>
                  <a:srgbClr val="92D050"/>
                </a:solidFill>
                <a:latin typeface="Arial"/>
                <a:cs typeface="Arial"/>
              </a:rPr>
              <a:t>Articles fully accessible online through databases </a:t>
            </a:r>
            <a:r>
              <a:rPr lang="en-GB" sz="1000">
                <a:solidFill>
                  <a:srgbClr val="92D050"/>
                </a:solidFill>
                <a:latin typeface="Arial"/>
                <a:cs typeface="Arial"/>
              </a:rPr>
              <a:t>such as PubMed, PsycINFO and Google Scholar.</a:t>
            </a:r>
            <a:endParaRPr lang="en-GB" sz="1000" dirty="0">
              <a:solidFill>
                <a:srgbClr val="92D050"/>
              </a:solidFill>
              <a:latin typeface="Arial"/>
              <a:cs typeface="Arial"/>
            </a:endParaRPr>
          </a:p>
        </p:txBody>
      </p:sp>
      <p:sp>
        <p:nvSpPr>
          <p:cNvPr id="8" name="TextBox 7">
            <a:extLst>
              <a:ext uri="{FF2B5EF4-FFF2-40B4-BE49-F238E27FC236}">
                <a16:creationId xmlns:a16="http://schemas.microsoft.com/office/drawing/2014/main" id="{587A1A80-264D-AA13-D3DA-D4813C184002}"/>
              </a:ext>
            </a:extLst>
          </p:cNvPr>
          <p:cNvSpPr txBox="1"/>
          <p:nvPr/>
        </p:nvSpPr>
        <p:spPr>
          <a:xfrm>
            <a:off x="8180325" y="1078528"/>
            <a:ext cx="3547103"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tx2">
                    <a:lumMod val="90000"/>
                    <a:lumOff val="10000"/>
                  </a:schemeClr>
                </a:solidFill>
                <a:latin typeface="Arial"/>
                <a:cs typeface="Arial"/>
              </a:rPr>
              <a:t>07 </a:t>
            </a:r>
            <a:r>
              <a:rPr lang="en-GB" b="1" u="sng">
                <a:solidFill>
                  <a:schemeClr val="tx2">
                    <a:lumMod val="90000"/>
                    <a:lumOff val="10000"/>
                  </a:schemeClr>
                </a:solidFill>
                <a:latin typeface="Arial"/>
                <a:cs typeface="Arial"/>
              </a:rPr>
              <a:t>Exclusion</a:t>
            </a:r>
            <a:r>
              <a:rPr lang="en-GB" b="1" u="sng" dirty="0">
                <a:solidFill>
                  <a:schemeClr val="tx2">
                    <a:lumMod val="90000"/>
                    <a:lumOff val="10000"/>
                  </a:schemeClr>
                </a:solidFill>
                <a:latin typeface="Arial"/>
                <a:cs typeface="Arial"/>
              </a:rPr>
              <a:t> criteria</a:t>
            </a:r>
          </a:p>
          <a:p>
            <a:r>
              <a:rPr lang="en-GB" sz="1200">
                <a:solidFill>
                  <a:srgbClr val="FFC000"/>
                </a:solidFill>
                <a:latin typeface="Arial"/>
                <a:cs typeface="Arial"/>
              </a:rPr>
              <a:t>Exclusion criteria were applied to remove studies that were not relevant or did not meet the quality requirements of the research (Aveyard, 2019).</a:t>
            </a:r>
            <a:endParaRPr lang="en-GB" sz="1200" dirty="0">
              <a:solidFill>
                <a:srgbClr val="FFC000"/>
              </a:solidFill>
              <a:latin typeface="Arial"/>
              <a:cs typeface="Arial"/>
            </a:endParaRPr>
          </a:p>
          <a:p>
            <a:r>
              <a:rPr lang="en-GB" sz="1200">
                <a:solidFill>
                  <a:srgbClr val="FFC000"/>
                </a:solidFill>
                <a:latin typeface="Arial"/>
                <a:cs typeface="Arial"/>
              </a:rPr>
              <a:t>Articles published before 2014</a:t>
            </a:r>
            <a:endParaRPr lang="en-GB" sz="1200" dirty="0">
              <a:solidFill>
                <a:srgbClr val="FFC000"/>
              </a:solidFill>
              <a:latin typeface="Arial"/>
              <a:cs typeface="Arial"/>
            </a:endParaRPr>
          </a:p>
          <a:p>
            <a:r>
              <a:rPr lang="en-GB" sz="1200">
                <a:solidFill>
                  <a:srgbClr val="FFC000"/>
                </a:solidFill>
                <a:latin typeface="Arial"/>
                <a:cs typeface="Arial"/>
              </a:rPr>
              <a:t>Non-peer-reviewed sources</a:t>
            </a:r>
            <a:endParaRPr lang="en-GB" sz="1200" dirty="0">
              <a:solidFill>
                <a:srgbClr val="FFC000"/>
              </a:solidFill>
              <a:latin typeface="Arial"/>
              <a:cs typeface="Arial"/>
            </a:endParaRPr>
          </a:p>
          <a:p>
            <a:r>
              <a:rPr lang="en-GB" sz="1200" dirty="0">
                <a:solidFill>
                  <a:srgbClr val="FFC000"/>
                </a:solidFill>
                <a:latin typeface="Arial"/>
                <a:cs typeface="Arial"/>
              </a:rPr>
              <a:t>Studies not directly related to schizophrenia</a:t>
            </a:r>
          </a:p>
          <a:p>
            <a:r>
              <a:rPr lang="en-GB" sz="1200">
                <a:solidFill>
                  <a:srgbClr val="FFC000"/>
                </a:solidFill>
                <a:latin typeface="Arial"/>
                <a:cs typeface="Arial"/>
              </a:rPr>
              <a:t>Articles without full-text access</a:t>
            </a:r>
            <a:endParaRPr lang="en-GB" sz="1200" dirty="0">
              <a:solidFill>
                <a:srgbClr val="FFC000"/>
              </a:solidFill>
              <a:latin typeface="Arial"/>
              <a:cs typeface="Arial"/>
            </a:endParaRPr>
          </a:p>
          <a:p>
            <a:br>
              <a:rPr lang="en-US" dirty="0"/>
            </a:br>
            <a:endParaRPr lang="en-US" dirty="0"/>
          </a:p>
          <a:p>
            <a:endParaRPr lang="en-GB" dirty="0"/>
          </a:p>
        </p:txBody>
      </p:sp>
      <p:sp>
        <p:nvSpPr>
          <p:cNvPr id="10" name="Arrow: Curved Down 9">
            <a:extLst>
              <a:ext uri="{FF2B5EF4-FFF2-40B4-BE49-F238E27FC236}">
                <a16:creationId xmlns:a16="http://schemas.microsoft.com/office/drawing/2014/main" id="{DAC2E6EA-3770-F065-8680-5E3A9FAAAF26}"/>
              </a:ext>
            </a:extLst>
          </p:cNvPr>
          <p:cNvSpPr/>
          <p:nvPr/>
        </p:nvSpPr>
        <p:spPr>
          <a:xfrm>
            <a:off x="4137755" y="933238"/>
            <a:ext cx="1261857" cy="666599"/>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82FA094-A7FF-EB83-E497-1E70C73A7076}"/>
              </a:ext>
            </a:extLst>
          </p:cNvPr>
          <p:cNvSpPr txBox="1"/>
          <p:nvPr/>
        </p:nvSpPr>
        <p:spPr>
          <a:xfrm>
            <a:off x="621098" y="4558928"/>
            <a:ext cx="7751594" cy="13696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solidFill>
                  <a:srgbClr val="FFFF00"/>
                </a:solidFill>
                <a:latin typeface="Arial"/>
                <a:cs typeface="Arial"/>
              </a:rPr>
              <a:t>08 Ethical </a:t>
            </a:r>
            <a:r>
              <a:rPr lang="en-GB" sz="1400" b="1" u="sng" err="1">
                <a:solidFill>
                  <a:srgbClr val="FFFF00"/>
                </a:solidFill>
                <a:latin typeface="Arial"/>
                <a:cs typeface="Arial"/>
              </a:rPr>
              <a:t>considerat</a:t>
            </a:r>
            <a:r>
              <a:rPr lang="en-GB" sz="1400" b="1" u="sng">
                <a:solidFill>
                  <a:srgbClr val="FFFF00"/>
                </a:solidFill>
                <a:latin typeface="Arial"/>
                <a:cs typeface="Arial"/>
              </a:rPr>
              <a:t>ions</a:t>
            </a:r>
            <a:endParaRPr lang="en-GB" sz="1400" b="1" u="sng" dirty="0">
              <a:solidFill>
                <a:srgbClr val="FFFF00"/>
              </a:solidFill>
              <a:latin typeface="Arial"/>
              <a:cs typeface="Arial"/>
            </a:endParaRPr>
          </a:p>
          <a:p>
            <a:endParaRPr lang="en-GB" sz="1400" b="1" u="sng" dirty="0">
              <a:solidFill>
                <a:srgbClr val="FFFF00"/>
              </a:solidFill>
              <a:latin typeface="Arial"/>
              <a:cs typeface="Arial"/>
            </a:endParaRPr>
          </a:p>
          <a:p>
            <a:r>
              <a:rPr lang="en-GB" sz="1100" dirty="0">
                <a:highlight>
                  <a:srgbClr val="FFFFFF"/>
                </a:highlight>
                <a:latin typeface="Arial"/>
                <a:cs typeface="Arial"/>
              </a:rPr>
              <a:t>This research is based on secondary data obtained from published academic literature, therefore no direct participants were involved. Ethical research principles were followed by ensuring that all sources were accurately cited and referenced, avoiding plagiarism and maintaining academic integrity. The work aligns with UWTSD Research Ethics Policy (2024) The study also ensured that information was critically interpreted and presented responsibly when discussing sensitive mental health conditions such as schizophrenia (Aveyard, 2019).</a:t>
            </a:r>
          </a:p>
        </p:txBody>
      </p:sp>
      <p:sp>
        <p:nvSpPr>
          <p:cNvPr id="14" name="Arrow: Bent-Up 13">
            <a:extLst>
              <a:ext uri="{FF2B5EF4-FFF2-40B4-BE49-F238E27FC236}">
                <a16:creationId xmlns:a16="http://schemas.microsoft.com/office/drawing/2014/main" id="{CCAF145E-7CF2-4939-1F22-4121C5E90506}"/>
              </a:ext>
            </a:extLst>
          </p:cNvPr>
          <p:cNvSpPr/>
          <p:nvPr/>
        </p:nvSpPr>
        <p:spPr>
          <a:xfrm>
            <a:off x="7877817" y="3156881"/>
            <a:ext cx="1409380" cy="599939"/>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611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5195-77A0-355D-535C-3D6FF3EAACEC}"/>
              </a:ext>
            </a:extLst>
          </p:cNvPr>
          <p:cNvSpPr>
            <a:spLocks noGrp="1"/>
          </p:cNvSpPr>
          <p:nvPr>
            <p:ph type="title"/>
          </p:nvPr>
        </p:nvSpPr>
        <p:spPr>
          <a:xfrm>
            <a:off x="742950" y="-27781"/>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1F69FB1E-59FE-A267-A535-F00DF04F1F8F}"/>
              </a:ext>
            </a:extLst>
          </p:cNvPr>
          <p:cNvSpPr>
            <a:spLocks noGrp="1"/>
          </p:cNvSpPr>
          <p:nvPr>
            <p:ph idx="1"/>
          </p:nvPr>
        </p:nvSpPr>
        <p:spPr>
          <a:xfrm>
            <a:off x="540545" y="1075532"/>
            <a:ext cx="10813255" cy="5101431"/>
          </a:xfrm>
        </p:spPr>
        <p:txBody>
          <a:bodyPr vert="horz" lIns="91440" tIns="45720" rIns="91440" bIns="45720" rtlCol="0" anchor="t">
            <a:normAutofit/>
          </a:bodyPr>
          <a:lstStyle/>
          <a:p>
            <a:pPr>
              <a:buNone/>
            </a:pPr>
            <a:r>
              <a:rPr lang="en-US" sz="1100">
                <a:latin typeface="Arial"/>
                <a:ea typeface="+mn-lt"/>
                <a:cs typeface="Arial"/>
              </a:rPr>
              <a:t>A</a:t>
            </a:r>
            <a:r>
              <a:rPr lang="en-US" sz="1200">
                <a:latin typeface="Arial"/>
                <a:ea typeface="+mn-lt"/>
                <a:cs typeface="Arial"/>
              </a:rPr>
              <a:t>veyard, H. (2019) </a:t>
            </a:r>
            <a:r>
              <a:rPr lang="en-US" sz="1200" i="1">
                <a:latin typeface="Arial"/>
                <a:ea typeface="+mn-lt"/>
                <a:cs typeface="Arial"/>
              </a:rPr>
              <a:t>Doing a Literature Review in Health and Social Care</a:t>
            </a:r>
            <a:r>
              <a:rPr lang="en-US" sz="1200">
                <a:latin typeface="Arial"/>
                <a:ea typeface="+mn-lt"/>
                <a:cs typeface="Arial"/>
              </a:rPr>
              <a:t>. 4th </a:t>
            </a:r>
            <a:r>
              <a:rPr lang="en-US" sz="1200" err="1">
                <a:latin typeface="Arial"/>
                <a:ea typeface="+mn-lt"/>
                <a:cs typeface="Arial"/>
              </a:rPr>
              <a:t>edn</a:t>
            </a:r>
            <a:r>
              <a:rPr lang="en-US" sz="1200">
                <a:latin typeface="Arial"/>
                <a:ea typeface="+mn-lt"/>
                <a:cs typeface="Arial"/>
              </a:rPr>
              <a:t>. Maidenhead: Open University Press.</a:t>
            </a:r>
            <a:endParaRPr lang="en-US" sz="1200" dirty="0">
              <a:latin typeface="Arial"/>
              <a:cs typeface="Arial"/>
            </a:endParaRPr>
          </a:p>
          <a:p>
            <a:pPr>
              <a:buNone/>
            </a:pPr>
            <a:r>
              <a:rPr lang="en-US" sz="1200">
                <a:latin typeface="Arial"/>
                <a:ea typeface="+mn-lt"/>
                <a:cs typeface="Arial"/>
              </a:rPr>
              <a:t>Booth, A., Sutton, A. and Papaioannou, D. (2016) </a:t>
            </a:r>
            <a:r>
              <a:rPr lang="en-US" sz="1200" i="1">
                <a:latin typeface="Arial"/>
                <a:ea typeface="+mn-lt"/>
                <a:cs typeface="Arial"/>
              </a:rPr>
              <a:t>Systematic Approaches to a Successful Literature Review</a:t>
            </a:r>
            <a:r>
              <a:rPr lang="en-US" sz="1200">
                <a:latin typeface="Arial"/>
                <a:ea typeface="+mn-lt"/>
                <a:cs typeface="Arial"/>
              </a:rPr>
              <a:t>. 2nd </a:t>
            </a:r>
            <a:r>
              <a:rPr lang="en-US" sz="1200" err="1">
                <a:latin typeface="Arial"/>
                <a:ea typeface="+mn-lt"/>
                <a:cs typeface="Arial"/>
              </a:rPr>
              <a:t>edn</a:t>
            </a:r>
            <a:r>
              <a:rPr lang="en-US" sz="1200">
                <a:latin typeface="Arial"/>
                <a:ea typeface="+mn-lt"/>
                <a:cs typeface="Arial"/>
              </a:rPr>
              <a:t>. London: Sage.</a:t>
            </a:r>
            <a:endParaRPr lang="en-US" sz="1200" dirty="0">
              <a:latin typeface="Arial"/>
              <a:cs typeface="Arial"/>
            </a:endParaRPr>
          </a:p>
          <a:p>
            <a:pPr>
              <a:buNone/>
            </a:pPr>
            <a:r>
              <a:rPr lang="en-US" sz="1200">
                <a:latin typeface="Arial"/>
                <a:ea typeface="+mn-lt"/>
                <a:cs typeface="Arial"/>
              </a:rPr>
              <a:t>Braun, V. and Clarke, V. (2006) ‘Using thematic analysis in psychology’, </a:t>
            </a:r>
            <a:r>
              <a:rPr lang="en-US" sz="1200" i="1">
                <a:latin typeface="Arial"/>
                <a:ea typeface="+mn-lt"/>
                <a:cs typeface="Arial"/>
              </a:rPr>
              <a:t>Qualitative Research in Psychology</a:t>
            </a:r>
            <a:r>
              <a:rPr lang="en-US" sz="1200">
                <a:latin typeface="Arial"/>
                <a:ea typeface="+mn-lt"/>
                <a:cs typeface="Arial"/>
              </a:rPr>
              <a:t>, 3(2), pp. 77–101.</a:t>
            </a:r>
            <a:endParaRPr lang="en-US" sz="1200" dirty="0">
              <a:latin typeface="Arial"/>
              <a:cs typeface="Arial"/>
            </a:endParaRPr>
          </a:p>
          <a:p>
            <a:pPr>
              <a:buNone/>
            </a:pPr>
            <a:r>
              <a:rPr lang="en-US" sz="1200">
                <a:latin typeface="Arial"/>
                <a:ea typeface="+mn-lt"/>
                <a:cs typeface="Arial"/>
              </a:rPr>
              <a:t>Correll, C.U. and Schooler, N.R. (2020) ‘Negative symptoms in schizophrenia’, </a:t>
            </a:r>
            <a:r>
              <a:rPr lang="en-US" sz="1200" i="1">
                <a:latin typeface="Arial"/>
                <a:ea typeface="+mn-lt"/>
                <a:cs typeface="Arial"/>
              </a:rPr>
              <a:t>Neuropsychiatric Disease and Treatment</a:t>
            </a:r>
            <a:r>
              <a:rPr lang="en-US" sz="1200">
                <a:latin typeface="Arial"/>
                <a:ea typeface="+mn-lt"/>
                <a:cs typeface="Arial"/>
              </a:rPr>
              <a:t>, 16, pp. 519–534.</a:t>
            </a:r>
            <a:endParaRPr lang="en-US" sz="1200" dirty="0">
              <a:latin typeface="Arial"/>
              <a:cs typeface="Arial"/>
            </a:endParaRPr>
          </a:p>
          <a:p>
            <a:pPr>
              <a:buNone/>
            </a:pPr>
            <a:r>
              <a:rPr lang="en-US" sz="1200">
                <a:latin typeface="Arial"/>
                <a:ea typeface="+mn-lt"/>
                <a:cs typeface="Arial"/>
              </a:rPr>
              <a:t>Creswell, J.W. and Creswell, J.D. (2018) </a:t>
            </a:r>
            <a:r>
              <a:rPr lang="en-US" sz="1200" i="1">
                <a:latin typeface="Arial"/>
                <a:ea typeface="+mn-lt"/>
                <a:cs typeface="Arial"/>
              </a:rPr>
              <a:t>Research Design: Qualitative, Quantitative, and Mixed Methods Approaches</a:t>
            </a:r>
            <a:r>
              <a:rPr lang="en-US" sz="1200">
                <a:latin typeface="Arial"/>
                <a:ea typeface="+mn-lt"/>
                <a:cs typeface="Arial"/>
              </a:rPr>
              <a:t>. 5th </a:t>
            </a:r>
            <a:r>
              <a:rPr lang="en-US" sz="1200" err="1">
                <a:latin typeface="Arial"/>
                <a:ea typeface="+mn-lt"/>
                <a:cs typeface="Arial"/>
              </a:rPr>
              <a:t>edn</a:t>
            </a:r>
            <a:r>
              <a:rPr lang="en-US" sz="1200">
                <a:latin typeface="Arial"/>
                <a:ea typeface="+mn-lt"/>
                <a:cs typeface="Arial"/>
              </a:rPr>
              <a:t>. London: Sage.</a:t>
            </a:r>
            <a:endParaRPr lang="en-US" sz="1200" dirty="0">
              <a:latin typeface="Arial"/>
              <a:cs typeface="Arial"/>
            </a:endParaRPr>
          </a:p>
          <a:p>
            <a:pPr>
              <a:buNone/>
            </a:pPr>
            <a:r>
              <a:rPr lang="en-US" sz="1200">
                <a:latin typeface="Arial"/>
                <a:ea typeface="+mn-lt"/>
                <a:cs typeface="Arial"/>
              </a:rPr>
              <a:t>Gough, D., Oliver, S. and Thomas, J. (2012) </a:t>
            </a:r>
            <a:r>
              <a:rPr lang="en-US" sz="1200" i="1">
                <a:latin typeface="Arial"/>
                <a:ea typeface="+mn-lt"/>
                <a:cs typeface="Arial"/>
              </a:rPr>
              <a:t>An Introduction to Systematic Reviews</a:t>
            </a:r>
            <a:r>
              <a:rPr lang="en-US" sz="1200">
                <a:latin typeface="Arial"/>
                <a:ea typeface="+mn-lt"/>
                <a:cs typeface="Arial"/>
              </a:rPr>
              <a:t>. London: Sage.</a:t>
            </a:r>
            <a:endParaRPr lang="en-US" sz="1200" dirty="0">
              <a:latin typeface="Arial"/>
              <a:cs typeface="Arial"/>
            </a:endParaRPr>
          </a:p>
          <a:p>
            <a:pPr>
              <a:buNone/>
            </a:pPr>
            <a:r>
              <a:rPr lang="en-US" sz="1200">
                <a:latin typeface="Arial"/>
                <a:ea typeface="+mn-lt"/>
                <a:cs typeface="Arial"/>
              </a:rPr>
              <a:t>Jauhar, S. et al. (2014) ‘Cognitive–</a:t>
            </a:r>
            <a:r>
              <a:rPr lang="en-US" sz="1200" err="1">
                <a:latin typeface="Arial"/>
                <a:ea typeface="+mn-lt"/>
                <a:cs typeface="Arial"/>
              </a:rPr>
              <a:t>behavioural</a:t>
            </a:r>
            <a:r>
              <a:rPr lang="en-US" sz="1200">
                <a:latin typeface="Arial"/>
                <a:ea typeface="+mn-lt"/>
                <a:cs typeface="Arial"/>
              </a:rPr>
              <a:t> therapy for the symptoms of schizophrenia: systematic review and meta-analysis’, </a:t>
            </a:r>
            <a:r>
              <a:rPr lang="en-US" sz="1200" i="1">
                <a:latin typeface="Arial"/>
                <a:ea typeface="+mn-lt"/>
                <a:cs typeface="Arial"/>
              </a:rPr>
              <a:t>The British Journal of Psychiatry</a:t>
            </a:r>
            <a:r>
              <a:rPr lang="en-US" sz="1200">
                <a:latin typeface="Arial"/>
                <a:ea typeface="+mn-lt"/>
                <a:cs typeface="Arial"/>
              </a:rPr>
              <a:t>, 204(1), pp. 20–29.</a:t>
            </a:r>
            <a:endParaRPr lang="en-US" sz="1200" dirty="0">
              <a:latin typeface="Arial"/>
              <a:cs typeface="Arial"/>
            </a:endParaRPr>
          </a:p>
          <a:p>
            <a:pPr>
              <a:buNone/>
            </a:pPr>
            <a:r>
              <a:rPr lang="en-US" sz="1200">
                <a:ea typeface="+mn-lt"/>
                <a:cs typeface="+mn-lt"/>
              </a:rPr>
              <a:t>K</a:t>
            </a:r>
            <a:r>
              <a:rPr lang="en-US" sz="1200">
                <a:latin typeface="Arial"/>
                <a:ea typeface="+mn-lt"/>
                <a:cs typeface="Arial"/>
              </a:rPr>
              <a:t>irkbride, J.B. et al. (2012) ‘Incidence of schizophrenia and other psychoses in England’, </a:t>
            </a:r>
            <a:r>
              <a:rPr lang="en-US" sz="1200" i="1">
                <a:latin typeface="Arial"/>
                <a:ea typeface="+mn-lt"/>
                <a:cs typeface="Arial"/>
              </a:rPr>
              <a:t>Schizophrenia Bulletin</a:t>
            </a:r>
            <a:r>
              <a:rPr lang="en-US" sz="1200">
                <a:latin typeface="Arial"/>
                <a:ea typeface="+mn-lt"/>
                <a:cs typeface="Arial"/>
              </a:rPr>
              <a:t>, 38(4), pp. 735–743.</a:t>
            </a:r>
            <a:endParaRPr lang="en-US" sz="1200" dirty="0">
              <a:latin typeface="Arial"/>
              <a:cs typeface="Arial"/>
            </a:endParaRPr>
          </a:p>
          <a:p>
            <a:pPr>
              <a:buNone/>
            </a:pPr>
            <a:r>
              <a:rPr lang="en-US" sz="1200">
                <a:latin typeface="Arial"/>
                <a:ea typeface="+mn-lt"/>
                <a:cs typeface="Arial"/>
              </a:rPr>
              <a:t>Leucht, S. et al. (2012) ‘Comparative efficacy and tolerability of 15 antipsychotic drugs in schizophrenia’, </a:t>
            </a:r>
            <a:r>
              <a:rPr lang="en-US" sz="1200" i="1">
                <a:latin typeface="Arial"/>
                <a:ea typeface="+mn-lt"/>
                <a:cs typeface="Arial"/>
              </a:rPr>
              <a:t>The Lancet</a:t>
            </a:r>
            <a:r>
              <a:rPr lang="en-US" sz="1200">
                <a:latin typeface="Arial"/>
                <a:ea typeface="+mn-lt"/>
                <a:cs typeface="Arial"/>
              </a:rPr>
              <a:t>, 382(9896), pp. 951–962.</a:t>
            </a:r>
            <a:endParaRPr lang="en-US" sz="1200" dirty="0">
              <a:latin typeface="Arial"/>
              <a:cs typeface="Arial"/>
            </a:endParaRPr>
          </a:p>
          <a:p>
            <a:pPr>
              <a:buNone/>
            </a:pPr>
            <a:r>
              <a:rPr lang="en-US" sz="1200">
                <a:latin typeface="Arial"/>
                <a:ea typeface="+mn-lt"/>
                <a:cs typeface="Arial"/>
              </a:rPr>
              <a:t>McCutcheon, R., Krystal, J.H. and Howes, O.D. (2020) ‘Dopamine and schizophrenia’, </a:t>
            </a:r>
            <a:r>
              <a:rPr lang="en-US" sz="1200" i="1">
                <a:latin typeface="Arial"/>
                <a:ea typeface="+mn-lt"/>
                <a:cs typeface="Arial"/>
              </a:rPr>
              <a:t>The Lancet Psychiatry</a:t>
            </a:r>
            <a:r>
              <a:rPr lang="en-US" sz="1200">
                <a:latin typeface="Arial"/>
                <a:ea typeface="+mn-lt"/>
                <a:cs typeface="Arial"/>
              </a:rPr>
              <a:t>, 7(6), pp. 531–540.</a:t>
            </a:r>
            <a:endParaRPr lang="en-US" sz="1200" dirty="0">
              <a:latin typeface="Arial"/>
              <a:cs typeface="Arial"/>
            </a:endParaRPr>
          </a:p>
          <a:p>
            <a:pPr>
              <a:buNone/>
            </a:pPr>
            <a:r>
              <a:rPr lang="en-US" sz="1200">
                <a:latin typeface="Arial"/>
                <a:ea typeface="+mn-lt"/>
                <a:cs typeface="Arial"/>
              </a:rPr>
              <a:t>Owen, M.J., Sawa, A. and Mortensen, P.B. (2016) ‘Schizophrenia’, </a:t>
            </a:r>
            <a:r>
              <a:rPr lang="en-US" sz="1200" i="1">
                <a:latin typeface="Arial"/>
                <a:ea typeface="+mn-lt"/>
                <a:cs typeface="Arial"/>
              </a:rPr>
              <a:t>The Lancet</a:t>
            </a:r>
            <a:r>
              <a:rPr lang="en-US" sz="1200">
                <a:latin typeface="Arial"/>
                <a:ea typeface="+mn-lt"/>
                <a:cs typeface="Arial"/>
              </a:rPr>
              <a:t>, 388(10039), pp. 86–97.</a:t>
            </a:r>
            <a:endParaRPr lang="en-US" sz="1200" dirty="0">
              <a:latin typeface="Arial"/>
              <a:cs typeface="Arial"/>
            </a:endParaRPr>
          </a:p>
          <a:p>
            <a:pPr>
              <a:buNone/>
            </a:pPr>
            <a:r>
              <a:rPr lang="en-US" sz="1200" dirty="0">
                <a:latin typeface="Arial"/>
                <a:ea typeface="+mn-lt"/>
                <a:cs typeface="Arial"/>
              </a:rPr>
              <a:t>World Health </a:t>
            </a:r>
            <a:r>
              <a:rPr lang="en-US" sz="1200" dirty="0" err="1">
                <a:latin typeface="Arial"/>
                <a:ea typeface="+mn-lt"/>
                <a:cs typeface="Arial"/>
              </a:rPr>
              <a:t>Organisation</a:t>
            </a:r>
            <a:r>
              <a:rPr lang="en-US" sz="1200" dirty="0">
                <a:latin typeface="Arial"/>
                <a:ea typeface="+mn-lt"/>
                <a:cs typeface="Arial"/>
              </a:rPr>
              <a:t> (2022) </a:t>
            </a:r>
            <a:r>
              <a:rPr lang="en-US" sz="1200" i="1" dirty="0">
                <a:latin typeface="Arial"/>
                <a:ea typeface="+mn-lt"/>
                <a:cs typeface="Arial"/>
              </a:rPr>
              <a:t>Schizophrenia</a:t>
            </a:r>
            <a:r>
              <a:rPr lang="en-US" sz="1200" dirty="0">
                <a:latin typeface="Arial"/>
                <a:ea typeface="+mn-lt"/>
                <a:cs typeface="Arial"/>
              </a:rPr>
              <a:t>. Available at: </a:t>
            </a:r>
            <a:r>
              <a:rPr lang="en-US" sz="1200" dirty="0">
                <a:latin typeface="Arial"/>
                <a:ea typeface="+mn-lt"/>
                <a:cs typeface="Arial"/>
                <a:hlinkClick r:id="rId2"/>
              </a:rPr>
              <a:t>https://www.who.int/news-room/fact-sheets/detail/schizophrenia</a:t>
            </a:r>
            <a:r>
              <a:rPr lang="en-US" sz="1200" dirty="0">
                <a:latin typeface="Arial"/>
                <a:ea typeface="+mn-lt"/>
                <a:cs typeface="Arial"/>
              </a:rPr>
              <a:t> (Accessed: 10 March 2026).</a:t>
            </a:r>
            <a:endParaRPr lang="en-US" sz="1200" dirty="0">
              <a:latin typeface="Arial"/>
              <a:cs typeface="Arial"/>
            </a:endParaRPr>
          </a:p>
          <a:p>
            <a:pPr>
              <a:buNone/>
            </a:pPr>
            <a:endParaRPr lang="en-US" sz="1200" dirty="0">
              <a:latin typeface="Arial"/>
              <a:cs typeface="Arial"/>
            </a:endParaRPr>
          </a:p>
          <a:p>
            <a:pPr>
              <a:buNone/>
            </a:pPr>
            <a:br>
              <a:rPr lang="en-US" dirty="0"/>
            </a:br>
            <a:endParaRPr lang="en-US" sz="1100">
              <a:latin typeface="Arial"/>
              <a:cs typeface="Arial"/>
            </a:endParaRPr>
          </a:p>
          <a:p>
            <a:pPr marL="0" indent="0">
              <a:buNone/>
            </a:pPr>
            <a:endParaRPr lang="en-GB" sz="1100" dirty="0">
              <a:latin typeface="Arial"/>
              <a:cs typeface="Arial"/>
            </a:endParaRPr>
          </a:p>
        </p:txBody>
      </p:sp>
    </p:spTree>
    <p:extLst>
      <p:ext uri="{BB962C8B-B14F-4D97-AF65-F5344CB8AC3E}">
        <p14:creationId xmlns:p14="http://schemas.microsoft.com/office/powerpoint/2010/main" val="314989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Understanding Schizophrenia: Exploring Causes, Treatment Approaches and the Impact on the Individuals and Society</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331</cp:revision>
  <dcterms:created xsi:type="dcterms:W3CDTF">2026-03-10T12:45:52Z</dcterms:created>
  <dcterms:modified xsi:type="dcterms:W3CDTF">2026-04-07T12:17:30Z</dcterms:modified>
</cp:coreProperties>
</file>