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C441329.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5"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520759A5-D3C6-EF0D-354A-0054092C6D81}" name="Alina-Stefania Cirstea (2519335)" initials="AC" userId="S::2519335@student.uwtsd.ac.uk::7c2acec4-d42e-41af-8d2f-f30e17c79d2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4" autoAdjust="0"/>
    <p:restoredTop sz="96247" autoAdjust="0"/>
  </p:normalViewPr>
  <p:slideViewPr>
    <p:cSldViewPr snapToGrid="0">
      <p:cViewPr varScale="1">
        <p:scale>
          <a:sx n="106" d="100"/>
          <a:sy n="106" d="100"/>
        </p:scale>
        <p:origin x="78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modernComment_100_6C441329.xml><?xml version="1.0" encoding="utf-8"?>
<p188:cmLst xmlns:a="http://schemas.openxmlformats.org/drawingml/2006/main" xmlns:r="http://schemas.openxmlformats.org/officeDocument/2006/relationships" xmlns:p188="http://schemas.microsoft.com/office/powerpoint/2018/8/main">
  <p188:cm id="{B4FC2F09-6F26-4947-964E-2F8D988C2C45}" authorId="{520759A5-D3C6-EF0D-354A-0054092C6D81}" created="2026-03-15T14:07:08.531">
    <ac:deMkLst xmlns:ac="http://schemas.microsoft.com/office/drawing/2013/main/command">
      <pc:docMk xmlns:pc="http://schemas.microsoft.com/office/powerpoint/2013/main/command"/>
      <pc:sldMk xmlns:pc="http://schemas.microsoft.com/office/powerpoint/2013/main/command" cId="1816400681" sldId="256"/>
      <ac:picMk id="5" creationId="{96BD5C16-5836-889E-AEA6-B7110618923E}"/>
    </ac:deMkLst>
    <p188:txBody>
      <a:bodyPr/>
      <a:lstStyle/>
      <a:p>
        <a:r>
          <a:rPr lang="en-GB"/>
          <a:t>Functional Skills UK (2025) Digital Skills for Personal Development and Business [imagine]. Disponibil la: https://functionalskillsuk.co.uk/wp-content/uploads/2025/02/59861-3-1024x1024.png (Accesat la: 15 martie 2026).</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9F4C2-4CA6-BCEB-F292-9389E808D16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6988A9D-E2E2-0471-A5CE-0399955EE1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089BA06-07DD-63BA-3556-75A565E5C0A0}"/>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BD9D4630-1621-11A7-0483-609227705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528E4-21ED-3AD5-2019-F61E01592004}"/>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1037222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8930-2F1A-57E5-5053-E95E286D97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ECE0C1-26B9-79CE-42BD-500AAB3D27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ECA149-FC0E-2701-D242-C11C4B4B54AE}"/>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6275D0C4-0CBC-3828-57C5-DC11C9895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22BD6-EA00-5314-69A2-E515A951266D}"/>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105333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3E127-B7F7-DBA2-0BA9-ACFE971186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671B58C-12B7-4E81-798A-95970BF3E8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63C493-F71B-78C7-DF6C-B8EDCA1499C5}"/>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D0AC8CAD-B96B-FBAF-3739-044B1A917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7713D-5964-376A-50C3-5805DCA0E9B1}"/>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2732798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4711-46A1-1F03-DE63-05318AA283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3B48A7-8352-E22D-7386-4593AAC5E27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F8C0C7-6D16-8871-6E61-3B81DAA8377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B2CEC89-8BD5-2EC0-DD65-101A50172D1E}"/>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6" name="Footer Placeholder 5">
            <a:extLst>
              <a:ext uri="{FF2B5EF4-FFF2-40B4-BE49-F238E27FC236}">
                <a16:creationId xmlns:a16="http://schemas.microsoft.com/office/drawing/2014/main" id="{54C2CECD-7870-178E-7A68-3103B625C3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F20FD-AA9B-6361-3310-9C365D78D520}"/>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2291869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79592-65CD-7656-BCFF-C4F70164150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ED347B5-FB03-579D-FF87-488437E676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F03B37-6C24-66F5-31D7-421ED0A206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E52DBFD-922C-9DF2-DA43-381ABCE32F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87E9A5-C53A-98BC-39A2-A46D8D3487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A3D7173-41CB-1511-6F2D-F508CCDD0DB5}"/>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8" name="Footer Placeholder 7">
            <a:extLst>
              <a:ext uri="{FF2B5EF4-FFF2-40B4-BE49-F238E27FC236}">
                <a16:creationId xmlns:a16="http://schemas.microsoft.com/office/drawing/2014/main" id="{FDA43C8E-E89C-D067-CBC9-004F3EFE55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28FE67-0C64-51B1-4487-B34F8DBCE569}"/>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3193308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F566D-0B1F-E7AD-E594-B31955C127D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57BAF1-CC65-8E6B-AD71-4D747EE35233}"/>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4" name="Footer Placeholder 3">
            <a:extLst>
              <a:ext uri="{FF2B5EF4-FFF2-40B4-BE49-F238E27FC236}">
                <a16:creationId xmlns:a16="http://schemas.microsoft.com/office/drawing/2014/main" id="{B283D2AF-E0BD-8A7F-C200-89982FFDA1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6364E5-291A-FB76-5039-BA92CD9483B1}"/>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55918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FCA335-9793-D3E0-F2BE-1C8C4CA6A7DD}"/>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3" name="Footer Placeholder 2">
            <a:extLst>
              <a:ext uri="{FF2B5EF4-FFF2-40B4-BE49-F238E27FC236}">
                <a16:creationId xmlns:a16="http://schemas.microsoft.com/office/drawing/2014/main" id="{650DAA2D-5438-C441-21B2-9FD1C1A868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D13675-0E8A-15D0-D406-E09E7CA97636}"/>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3245672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5908-7E51-967D-16F0-B8CC42EB8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CA76D52-6974-733B-769E-C3C1F4EFF3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A19F39-6879-7DBF-BF04-2FAD7605EB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E4B79E-624F-4B78-072F-14ABE0FFDFEF}"/>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6" name="Footer Placeholder 5">
            <a:extLst>
              <a:ext uri="{FF2B5EF4-FFF2-40B4-BE49-F238E27FC236}">
                <a16:creationId xmlns:a16="http://schemas.microsoft.com/office/drawing/2014/main" id="{682CA9F1-93A7-2A8A-4996-39035A35E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7F5C83-261A-34CE-9FD3-E8609E91D7CB}"/>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349402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9FFC-6D55-118D-3A5B-CB75EEC390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083DABE-7845-DD63-BE46-4B65706A2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648E6D-2BFE-18D7-C99A-22C0C333F4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D81D6D-F50B-CAF8-C966-FACC7B5AA3CE}"/>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6" name="Footer Placeholder 5">
            <a:extLst>
              <a:ext uri="{FF2B5EF4-FFF2-40B4-BE49-F238E27FC236}">
                <a16:creationId xmlns:a16="http://schemas.microsoft.com/office/drawing/2014/main" id="{10AA14CC-2A1B-C47A-C0EE-56CEE251B3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85320-716B-7C15-1AA5-1C0F73940523}"/>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1046654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D524-2039-AA29-16A1-703675B7AF1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751C73-6344-8EAF-98CF-4810CD2522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708210-ED4B-0A0D-18CF-D7405FFD026D}"/>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F4CF9BF4-0ACE-0AEF-4F0A-467A81DB7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DCA3C-C9AA-D109-7E20-47089A379243}"/>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4046506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68B58E-B785-760B-B90B-21EE69261B2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78398B8-265A-37B4-0BB7-B5A0D43A7F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16905F-EDDD-E079-7483-FBEC9F311521}"/>
              </a:ext>
            </a:extLst>
          </p:cNvPr>
          <p:cNvSpPr>
            <a:spLocks noGrp="1"/>
          </p:cNvSpPr>
          <p:nvPr>
            <p:ph type="dt" sz="half" idx="10"/>
          </p:nvPr>
        </p:nvSpPr>
        <p:spPr/>
        <p:txBody>
          <a:body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101BF21F-E4C9-B23A-3AE2-D966139D0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4A54BD-F03B-B274-3BA2-43D5C9C782C8}"/>
              </a:ext>
            </a:extLst>
          </p:cNvPr>
          <p:cNvSpPr>
            <a:spLocks noGrp="1"/>
          </p:cNvSpPr>
          <p:nvPr>
            <p:ph type="sldNum" sz="quarter" idx="12"/>
          </p:nvPr>
        </p:nvSpPr>
        <p:spPr/>
        <p:txBody>
          <a:bodyPr/>
          <a:lstStyle/>
          <a:p>
            <a:fld id="{0C6D60D9-87EC-40B8-9899-5BCDDCF6CD95}" type="slidenum">
              <a:rPr lang="en-GB" smtClean="0"/>
              <a:t>‹#›</a:t>
            </a:fld>
            <a:endParaRPr lang="en-GB"/>
          </a:p>
        </p:txBody>
      </p:sp>
    </p:spTree>
    <p:extLst>
      <p:ext uri="{BB962C8B-B14F-4D97-AF65-F5344CB8AC3E}">
        <p14:creationId xmlns:p14="http://schemas.microsoft.com/office/powerpoint/2010/main" val="3045689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471A60-C950-80BD-C4C5-4DD995AD95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6131D5-EA62-6C4D-9EFF-3BABCFBEE2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D4F2C6-2056-2644-B7D8-B8F886F09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FE7359-4CFF-4822-8FE1-9BAB7F926928}" type="datetimeFigureOut">
              <a:rPr lang="en-GB" smtClean="0"/>
              <a:t>15/03/2026</a:t>
            </a:fld>
            <a:endParaRPr lang="en-GB"/>
          </a:p>
        </p:txBody>
      </p:sp>
      <p:sp>
        <p:nvSpPr>
          <p:cNvPr id="5" name="Footer Placeholder 4">
            <a:extLst>
              <a:ext uri="{FF2B5EF4-FFF2-40B4-BE49-F238E27FC236}">
                <a16:creationId xmlns:a16="http://schemas.microsoft.com/office/drawing/2014/main" id="{10509EF6-2C77-7600-133F-C5C98B61AC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5EB0F0-0B41-A410-C3B2-E8AB8FD5AE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6D60D9-87EC-40B8-9899-5BCDDCF6CD95}" type="slidenum">
              <a:rPr lang="en-GB" smtClean="0"/>
              <a:t>‹#›</a:t>
            </a:fld>
            <a:endParaRPr lang="en-GB"/>
          </a:p>
        </p:txBody>
      </p:sp>
    </p:spTree>
    <p:extLst>
      <p:ext uri="{BB962C8B-B14F-4D97-AF65-F5344CB8AC3E}">
        <p14:creationId xmlns:p14="http://schemas.microsoft.com/office/powerpoint/2010/main" val="981831717"/>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8/10/relationships/comments" Target="../comments/modernComment_100_6C441329.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share.google/qsOv09RXXcH4cMMSr"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www.techtarget.com/whatis/definition/LinkedIn" TargetMode="External"/><Relationship Id="rId4" Type="http://schemas.openxmlformats.org/officeDocument/2006/relationships/hyperlink" Target="https://share.google/lEIAO4TVXtWk3UWKV"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2477-08A0-EDFA-D407-197540CEA11C}"/>
              </a:ext>
            </a:extLst>
          </p:cNvPr>
          <p:cNvSpPr>
            <a:spLocks noGrp="1"/>
          </p:cNvSpPr>
          <p:nvPr>
            <p:ph type="ctrTitle"/>
          </p:nvPr>
        </p:nvSpPr>
        <p:spPr>
          <a:xfrm>
            <a:off x="7232073" y="3352800"/>
            <a:ext cx="4780400" cy="775855"/>
          </a:xfrm>
        </p:spPr>
        <p:txBody>
          <a:bodyPr anchor="b">
            <a:normAutofit fontScale="90000"/>
          </a:bodyPr>
          <a:lstStyle/>
          <a:p>
            <a:r>
              <a:rPr lang="en-GB" sz="4400" b="1" dirty="0">
                <a:solidFill>
                  <a:schemeClr val="tx1">
                    <a:lumMod val="85000"/>
                    <a:lumOff val="15000"/>
                  </a:schemeClr>
                </a:solidFill>
                <a:latin typeface="Times New Roman" panose="02020603050405020304" pitchFamily="18" charset="0"/>
                <a:cs typeface="Times New Roman" panose="02020603050405020304" pitchFamily="18" charset="0"/>
              </a:rPr>
              <a:t>    ALINA CIRSTEA</a:t>
            </a:r>
          </a:p>
        </p:txBody>
      </p:sp>
      <p:sp>
        <p:nvSpPr>
          <p:cNvPr id="3" name="Subtitle 2">
            <a:extLst>
              <a:ext uri="{FF2B5EF4-FFF2-40B4-BE49-F238E27FC236}">
                <a16:creationId xmlns:a16="http://schemas.microsoft.com/office/drawing/2014/main" id="{8238FDAF-3FF8-2DED-EABB-0DE0E78FCF4A}"/>
              </a:ext>
            </a:extLst>
          </p:cNvPr>
          <p:cNvSpPr>
            <a:spLocks noGrp="1"/>
          </p:cNvSpPr>
          <p:nvPr>
            <p:ph type="subTitle" idx="1"/>
          </p:nvPr>
        </p:nvSpPr>
        <p:spPr>
          <a:xfrm rot="10800000" flipV="1">
            <a:off x="8336109" y="5488737"/>
            <a:ext cx="2895600" cy="577517"/>
          </a:xfrm>
        </p:spPr>
        <p:txBody>
          <a:bodyPr anchor="t">
            <a:noAutofit/>
          </a:bodyPr>
          <a:lstStyle/>
          <a:p>
            <a:r>
              <a:rPr lang="en-GB" sz="2000" b="1" dirty="0">
                <a:solidFill>
                  <a:schemeClr val="tx1">
                    <a:lumMod val="85000"/>
                    <a:lumOff val="15000"/>
                  </a:schemeClr>
                </a:solidFill>
                <a:latin typeface="Times New Roman" panose="02020603050405020304" pitchFamily="18" charset="0"/>
                <a:cs typeface="Times New Roman" panose="02020603050405020304" pitchFamily="18" charset="0"/>
              </a:rPr>
              <a:t>STUDENT NUMBER:2519335</a:t>
            </a:r>
          </a:p>
        </p:txBody>
      </p:sp>
      <p:pic>
        <p:nvPicPr>
          <p:cNvPr id="5" name="Picture 4">
            <a:extLst>
              <a:ext uri="{FF2B5EF4-FFF2-40B4-BE49-F238E27FC236}">
                <a16:creationId xmlns:a16="http://schemas.microsoft.com/office/drawing/2014/main" id="{96BD5C16-5836-889E-AEA6-B7110618923E}"/>
              </a:ext>
            </a:extLst>
          </p:cNvPr>
          <p:cNvPicPr>
            <a:picLocks noChangeAspect="1"/>
          </p:cNvPicPr>
          <p:nvPr/>
        </p:nvPicPr>
        <p:blipFill>
          <a:blip r:embed="rId3">
            <a:extLst>
              <a:ext uri="{28A0092B-C50C-407E-A947-70E740481C1C}">
                <a14:useLocalDpi xmlns:a14="http://schemas.microsoft.com/office/drawing/2010/main" val="0"/>
              </a:ext>
            </a:extLst>
          </a:blip>
          <a:srcRect t="10535"/>
          <a:stretch>
            <a:fillRect/>
          </a:stretch>
        </p:blipFill>
        <p:spPr>
          <a:xfrm>
            <a:off x="199463" y="1"/>
            <a:ext cx="7355882"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
        <p:nvSpPr>
          <p:cNvPr id="7" name="TextBox 6">
            <a:extLst>
              <a:ext uri="{FF2B5EF4-FFF2-40B4-BE49-F238E27FC236}">
                <a16:creationId xmlns:a16="http://schemas.microsoft.com/office/drawing/2014/main" id="{D0A8BDEB-89C8-FE73-16D5-7ED6415D931C}"/>
              </a:ext>
            </a:extLst>
          </p:cNvPr>
          <p:cNvSpPr txBox="1"/>
          <p:nvPr/>
        </p:nvSpPr>
        <p:spPr>
          <a:xfrm>
            <a:off x="360218" y="6523308"/>
            <a:ext cx="2963381" cy="253916"/>
          </a:xfrm>
          <a:prstGeom prst="rect">
            <a:avLst/>
          </a:prstGeom>
          <a:noFill/>
        </p:spPr>
        <p:txBody>
          <a:bodyPr wrap="square">
            <a:spAutoFit/>
          </a:bodyPr>
          <a:lstStyle/>
          <a:p>
            <a:r>
              <a:rPr lang="en-GB" sz="1050" dirty="0">
                <a:solidFill>
                  <a:schemeClr val="bg2"/>
                </a:solidFill>
                <a:latin typeface="Times New Roman" panose="02020603050405020304" pitchFamily="18" charset="0"/>
                <a:cs typeface="Times New Roman" panose="02020603050405020304" pitchFamily="18" charset="0"/>
              </a:rPr>
              <a:t>https://sl.bing.net/g4IHRKKydOe</a:t>
            </a:r>
          </a:p>
        </p:txBody>
      </p:sp>
      <p:sp>
        <p:nvSpPr>
          <p:cNvPr id="8" name="TextBox 7">
            <a:extLst>
              <a:ext uri="{FF2B5EF4-FFF2-40B4-BE49-F238E27FC236}">
                <a16:creationId xmlns:a16="http://schemas.microsoft.com/office/drawing/2014/main" id="{DFBD5CA0-741E-9341-51AB-C62863C2A836}"/>
              </a:ext>
            </a:extLst>
          </p:cNvPr>
          <p:cNvSpPr txBox="1"/>
          <p:nvPr/>
        </p:nvSpPr>
        <p:spPr>
          <a:xfrm>
            <a:off x="7555345" y="774463"/>
            <a:ext cx="5163129" cy="1938992"/>
          </a:xfrm>
          <a:prstGeom prst="rect">
            <a:avLst/>
          </a:prstGeom>
          <a:noFill/>
        </p:spPr>
        <p:txBody>
          <a:bodyPr wrap="square" rtlCol="0">
            <a:spAutoFit/>
          </a:bodyPr>
          <a:lstStyle/>
          <a:p>
            <a:r>
              <a:rPr lang="en-GB" sz="4000" b="1" dirty="0">
                <a:solidFill>
                  <a:schemeClr val="tx1">
                    <a:lumMod val="85000"/>
                    <a:lumOff val="15000"/>
                  </a:schemeClr>
                </a:solidFill>
                <a:latin typeface="Times New Roman" panose="02020603050405020304" pitchFamily="18" charset="0"/>
                <a:cs typeface="Times New Roman" panose="02020603050405020304" pitchFamily="18" charset="0"/>
              </a:rPr>
              <a:t> PRESENTATION </a:t>
            </a:r>
          </a:p>
          <a:p>
            <a:endParaRPr lang="en-GB" sz="4000" b="1" dirty="0">
              <a:solidFill>
                <a:schemeClr val="tx1">
                  <a:lumMod val="85000"/>
                  <a:lumOff val="15000"/>
                </a:schemeClr>
              </a:solidFill>
              <a:latin typeface="Times New Roman" panose="02020603050405020304" pitchFamily="18" charset="0"/>
              <a:cs typeface="Times New Roman" panose="02020603050405020304" pitchFamily="18" charset="0"/>
            </a:endParaRPr>
          </a:p>
          <a:p>
            <a:r>
              <a:rPr lang="en-GB" sz="4000" b="1" dirty="0">
                <a:solidFill>
                  <a:schemeClr val="tx1">
                    <a:lumMod val="85000"/>
                    <a:lumOff val="15000"/>
                  </a:schemeClr>
                </a:solidFill>
                <a:latin typeface="Times New Roman" panose="02020603050405020304" pitchFamily="18" charset="0"/>
                <a:cs typeface="Times New Roman" panose="02020603050405020304" pitchFamily="18" charset="0"/>
              </a:rPr>
              <a:t>              BY         </a:t>
            </a:r>
            <a:endParaRPr lang="en-GB" sz="4000" dirty="0"/>
          </a:p>
        </p:txBody>
      </p:sp>
    </p:spTree>
    <p:extLst>
      <p:ext uri="{BB962C8B-B14F-4D97-AF65-F5344CB8AC3E}">
        <p14:creationId xmlns:p14="http://schemas.microsoft.com/office/powerpoint/2010/main" val="18164006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FF8A-9536-28FF-CEE7-F024108E2DFF}"/>
              </a:ext>
            </a:extLst>
          </p:cNvPr>
          <p:cNvSpPr>
            <a:spLocks noGrp="1"/>
          </p:cNvSpPr>
          <p:nvPr>
            <p:ph type="ctrTitle"/>
          </p:nvPr>
        </p:nvSpPr>
        <p:spPr>
          <a:xfrm>
            <a:off x="6381912" y="739979"/>
            <a:ext cx="5147733" cy="771188"/>
          </a:xfrm>
        </p:spPr>
        <p:txBody>
          <a:bodyPr>
            <a:normAutofit fontScale="90000"/>
          </a:bodyPr>
          <a:lstStyle/>
          <a:p>
            <a:r>
              <a:rPr lang="en-US" dirty="0">
                <a:latin typeface="Times New Roman" panose="02020603050405020304" pitchFamily="18" charset="0"/>
                <a:cs typeface="Times New Roman" panose="02020603050405020304" pitchFamily="18" charset="0"/>
              </a:rPr>
              <a:t>Module Overview</a:t>
            </a: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D2184C2-D5BF-4A9F-CBA9-93F353316213}"/>
              </a:ext>
            </a:extLst>
          </p:cNvPr>
          <p:cNvSpPr>
            <a:spLocks noGrp="1"/>
          </p:cNvSpPr>
          <p:nvPr>
            <p:ph type="subTitle" idx="1"/>
          </p:nvPr>
        </p:nvSpPr>
        <p:spPr>
          <a:xfrm>
            <a:off x="6194715" y="2377440"/>
            <a:ext cx="5334931" cy="3647971"/>
          </a:xfrm>
        </p:spPr>
        <p:txBody>
          <a:bodyPr>
            <a:normAutofit/>
          </a:bodyPr>
          <a:lstStyle/>
          <a:p>
            <a:pPr marL="342900" indent="-34290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Development of strong understanding of all the crucial digital tools &amp; applications. </a:t>
            </a:r>
          </a:p>
          <a:p>
            <a:pPr marL="342900" indent="-34290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Improvement of confidence in managing technical academic &amp; practical tasks. </a:t>
            </a:r>
          </a:p>
          <a:p>
            <a:pPr marL="457200" indent="-45720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Wholly strengthened the aspect of logical thinking using hands-on, structured activities. </a:t>
            </a:r>
          </a:p>
          <a:p>
            <a:endParaRPr lang="en-GB" dirty="0"/>
          </a:p>
        </p:txBody>
      </p:sp>
      <p:pic>
        <p:nvPicPr>
          <p:cNvPr id="7" name="Picture 6">
            <a:extLst>
              <a:ext uri="{FF2B5EF4-FFF2-40B4-BE49-F238E27FC236}">
                <a16:creationId xmlns:a16="http://schemas.microsoft.com/office/drawing/2014/main" id="{847EB709-C421-6796-1562-2FB15AD65596}"/>
              </a:ext>
            </a:extLst>
          </p:cNvPr>
          <p:cNvPicPr>
            <a:picLocks noChangeAspect="1"/>
          </p:cNvPicPr>
          <p:nvPr/>
        </p:nvPicPr>
        <p:blipFill>
          <a:blip r:embed="rId2">
            <a:extLst>
              <a:ext uri="{28A0092B-C50C-407E-A947-70E740481C1C}">
                <a14:useLocalDpi xmlns:a14="http://schemas.microsoft.com/office/drawing/2010/main" val="0"/>
              </a:ext>
            </a:extLst>
          </a:blip>
          <a:srcRect l="15931" r="9819" b="-1"/>
          <a:stretch>
            <a:fillRect/>
          </a:stretch>
        </p:blipFill>
        <p:spPr>
          <a:xfrm>
            <a:off x="541308" y="425721"/>
            <a:ext cx="5178249" cy="517824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FA456C32-476C-3ED9-2A7A-3CC1F5FAEDBC}"/>
              </a:ext>
            </a:extLst>
          </p:cNvPr>
          <p:cNvSpPr txBox="1"/>
          <p:nvPr/>
        </p:nvSpPr>
        <p:spPr>
          <a:xfrm>
            <a:off x="905804" y="5252601"/>
            <a:ext cx="2791957" cy="253916"/>
          </a:xfrm>
          <a:prstGeom prst="rect">
            <a:avLst/>
          </a:prstGeom>
          <a:noFill/>
        </p:spPr>
        <p:txBody>
          <a:bodyPr wrap="square" rtlCol="0">
            <a:spAutoFit/>
          </a:bodyPr>
          <a:lstStyle/>
          <a:p>
            <a:r>
              <a:rPr lang="en-GB" sz="1050" dirty="0">
                <a:solidFill>
                  <a:schemeClr val="bg2"/>
                </a:solidFill>
                <a:latin typeface="Times New Roman" panose="02020603050405020304" pitchFamily="18" charset="0"/>
                <a:cs typeface="Times New Roman" panose="02020603050405020304" pitchFamily="18" charset="0"/>
              </a:rPr>
              <a:t>https://share.google/tMnK2DMuZhVHGQDS3</a:t>
            </a:r>
          </a:p>
        </p:txBody>
      </p:sp>
    </p:spTree>
    <p:extLst>
      <p:ext uri="{BB962C8B-B14F-4D97-AF65-F5344CB8AC3E}">
        <p14:creationId xmlns:p14="http://schemas.microsoft.com/office/powerpoint/2010/main" val="11201866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170124-E455-BC73-38D5-80034409676E}"/>
              </a:ext>
            </a:extLst>
          </p:cNvPr>
          <p:cNvPicPr>
            <a:picLocks noChangeAspect="1"/>
          </p:cNvPicPr>
          <p:nvPr/>
        </p:nvPicPr>
        <p:blipFill>
          <a:blip r:embed="rId2">
            <a:extLst>
              <a:ext uri="{28A0092B-C50C-407E-A947-70E740481C1C}">
                <a14:useLocalDpi xmlns:a14="http://schemas.microsoft.com/office/drawing/2010/main" val="0"/>
              </a:ext>
            </a:extLst>
          </a:blip>
          <a:srcRect l="5069" r="15620"/>
          <a:stretch>
            <a:fillRect/>
          </a:stretch>
        </p:blipFill>
        <p:spPr>
          <a:xfrm>
            <a:off x="-114677" y="609922"/>
            <a:ext cx="5930020" cy="61473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 name="TextBox 5">
            <a:extLst>
              <a:ext uri="{FF2B5EF4-FFF2-40B4-BE49-F238E27FC236}">
                <a16:creationId xmlns:a16="http://schemas.microsoft.com/office/drawing/2014/main" id="{1B8C5ED1-3F26-2ED5-3158-2A91957833D7}"/>
              </a:ext>
            </a:extLst>
          </p:cNvPr>
          <p:cNvSpPr txBox="1"/>
          <p:nvPr/>
        </p:nvSpPr>
        <p:spPr>
          <a:xfrm>
            <a:off x="119242" y="6503309"/>
            <a:ext cx="4527723" cy="253916"/>
          </a:xfrm>
          <a:prstGeom prst="rect">
            <a:avLst/>
          </a:prstGeom>
          <a:noFill/>
        </p:spPr>
        <p:txBody>
          <a:bodyPr wrap="square" rtlCol="0">
            <a:spAutoFit/>
          </a:bodyPr>
          <a:lstStyle/>
          <a:p>
            <a:r>
              <a:rPr lang="en-GB" sz="1050" dirty="0">
                <a:solidFill>
                  <a:schemeClr val="bg2"/>
                </a:solidFill>
                <a:latin typeface="Times New Roman" panose="02020603050405020304" pitchFamily="18" charset="0"/>
                <a:cs typeface="Times New Roman" panose="02020603050405020304" pitchFamily="18" charset="0"/>
              </a:rPr>
              <a:t>https://share.google/lEIAO4TVXtWk3UWKV</a:t>
            </a:r>
          </a:p>
        </p:txBody>
      </p:sp>
      <p:sp>
        <p:nvSpPr>
          <p:cNvPr id="8" name="Title 7">
            <a:extLst>
              <a:ext uri="{FF2B5EF4-FFF2-40B4-BE49-F238E27FC236}">
                <a16:creationId xmlns:a16="http://schemas.microsoft.com/office/drawing/2014/main" id="{C2A817E8-1F4E-ED65-638C-A4D219A45D85}"/>
              </a:ext>
            </a:extLst>
          </p:cNvPr>
          <p:cNvSpPr>
            <a:spLocks noGrp="1"/>
          </p:cNvSpPr>
          <p:nvPr>
            <p:ph type="title"/>
          </p:nvPr>
        </p:nvSpPr>
        <p:spPr>
          <a:xfrm>
            <a:off x="5930021" y="1022555"/>
            <a:ext cx="6138248" cy="5024284"/>
          </a:xfrm>
        </p:spPr>
        <p:txBody>
          <a:bodyPr>
            <a:normAutofit fontScale="90000"/>
          </a:bodyPr>
          <a:lstStyle/>
          <a:p>
            <a:pPr fontAlgn="base"/>
            <a:r>
              <a:rPr lang="en-GB" sz="1800" b="1" dirty="0">
                <a:latin typeface="Times New Roman" panose="02020603050405020304" pitchFamily="18" charset="0"/>
                <a:cs typeface="Times New Roman" panose="02020603050405020304" pitchFamily="18" charset="0"/>
              </a:rPr>
              <a:t>                                                                                                                             </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br>
              <a:rPr lang="en-GB" sz="2200" b="1" dirty="0">
                <a:latin typeface="Times New Roman" panose="02020603050405020304" pitchFamily="18" charset="0"/>
                <a:cs typeface="Times New Roman" panose="02020603050405020304" pitchFamily="18" charset="0"/>
              </a:rPr>
            </a:b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MICROSOFT OUTLOOK </a:t>
            </a:r>
            <a:r>
              <a:rPr lang="en-GB" sz="2200" dirty="0">
                <a:latin typeface="Times New Roman" panose="02020603050405020304" pitchFamily="18" charset="0"/>
                <a:cs typeface="Times New Roman" panose="02020603050405020304" pitchFamily="18" charset="0"/>
              </a:rPr>
              <a:t>is a personal information manager developed by Microsoft used for:</a:t>
            </a: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Email Management:</a:t>
            </a:r>
            <a:r>
              <a:rPr lang="en-GB" sz="2200" dirty="0">
                <a:latin typeface="Times New Roman" panose="02020603050405020304" pitchFamily="18" charset="0"/>
                <a:cs typeface="Times New Roman" panose="02020603050405020304" pitchFamily="18" charset="0"/>
              </a:rPr>
              <a:t> Send, receive, and organize emails effectively with filters and rules.</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Scheduling &amp; Calendar:</a:t>
            </a:r>
            <a:r>
              <a:rPr lang="en-GB" sz="2200" dirty="0">
                <a:latin typeface="Times New Roman" panose="02020603050405020304" pitchFamily="18" charset="0"/>
                <a:cs typeface="Times New Roman" panose="02020603050405020304" pitchFamily="18" charset="0"/>
              </a:rPr>
              <a:t> Schedule meetings, appointments, and reminders with Microsoft Teams &amp; Zoom integration.</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Task &amp; To-Do Management:</a:t>
            </a:r>
            <a:r>
              <a:rPr lang="en-GB" sz="2200" dirty="0">
                <a:latin typeface="Times New Roman" panose="02020603050405020304" pitchFamily="18" charset="0"/>
                <a:cs typeface="Times New Roman" panose="02020603050405020304" pitchFamily="18" charset="0"/>
              </a:rPr>
              <a:t> Set priorities, track deadlines, and manage daily tasks.</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Contact &amp; People Management:</a:t>
            </a:r>
            <a:r>
              <a:rPr lang="en-GB" sz="2200" dirty="0">
                <a:latin typeface="Times New Roman" panose="02020603050405020304" pitchFamily="18" charset="0"/>
                <a:cs typeface="Times New Roman" panose="02020603050405020304" pitchFamily="18" charset="0"/>
              </a:rPr>
              <a:t> Store and sync contacts for professional networking.</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Collaboration Tools:</a:t>
            </a:r>
            <a:r>
              <a:rPr lang="en-GB" sz="2200" dirty="0">
                <a:latin typeface="Times New Roman" panose="02020603050405020304" pitchFamily="18" charset="0"/>
                <a:cs typeface="Times New Roman" panose="02020603050405020304" pitchFamily="18" charset="0"/>
              </a:rPr>
              <a:t> Share files, schedule group meetings, and automate workflows.</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200" b="1" dirty="0">
                <a:latin typeface="Times New Roman" panose="02020603050405020304" pitchFamily="18" charset="0"/>
                <a:cs typeface="Times New Roman" panose="02020603050405020304" pitchFamily="18" charset="0"/>
              </a:rPr>
              <a:t>Security &amp; Encryption:</a:t>
            </a:r>
            <a:r>
              <a:rPr lang="en-GB" sz="2200" dirty="0">
                <a:latin typeface="Times New Roman" panose="02020603050405020304" pitchFamily="18" charset="0"/>
                <a:cs typeface="Times New Roman" panose="02020603050405020304" pitchFamily="18" charset="0"/>
              </a:rPr>
              <a:t> End-to-end encryption &amp; phishing protection for sensitive email</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900" dirty="0" err="1"/>
              <a:t>GeeksforGeeks</a:t>
            </a:r>
            <a:r>
              <a:rPr lang="en-GB" sz="900" dirty="0"/>
              <a:t> (2024). </a:t>
            </a:r>
            <a:r>
              <a:rPr lang="en-GB" sz="900" i="1" dirty="0"/>
              <a:t>What is Microsoft Outlook</a:t>
            </a:r>
            <a:r>
              <a:rPr lang="en-GB" sz="900" dirty="0"/>
              <a:t>. [online] </a:t>
            </a:r>
            <a:r>
              <a:rPr lang="en-GB" sz="900" dirty="0" err="1"/>
              <a:t>GeeksforGeeks</a:t>
            </a:r>
            <a:r>
              <a:rPr lang="en-GB" sz="900" dirty="0"/>
              <a:t>. Available at: https://www.geeksforgeeks.org/websites-apps/what-is-microsoft-outlook/?utm_source=copilot.com [Accessed 15 Mar. 2026].</a:t>
            </a:r>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374905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8"/>
                                        </p:tgtEl>
                                        <p:attrNameLst>
                                          <p:attrName>fillcolor</p:attrName>
                                        </p:attrNameLst>
                                      </p:cBhvr>
                                      <p:to>
                                        <a:srgbClr val="8ED873"/>
                                      </p:to>
                                    </p:animClr>
                                    <p:set>
                                      <p:cBhvr>
                                        <p:cTn id="7" dur="2000" fill="hold"/>
                                        <p:tgtEl>
                                          <p:spTgt spid="8"/>
                                        </p:tgtEl>
                                        <p:attrNameLst>
                                          <p:attrName>fill.type</p:attrName>
                                        </p:attrNameLst>
                                      </p:cBhvr>
                                      <p:to>
                                        <p:strVal val="solid"/>
                                      </p:to>
                                    </p:set>
                                    <p:set>
                                      <p:cBhvr>
                                        <p:cTn id="8" dur="2000" fill="hold"/>
                                        <p:tgtEl>
                                          <p:spTgt spid="8"/>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07F0B-5DFD-027D-B599-651D12E00A67}"/>
              </a:ext>
            </a:extLst>
          </p:cNvPr>
          <p:cNvSpPr>
            <a:spLocks noGrp="1"/>
          </p:cNvSpPr>
          <p:nvPr>
            <p:ph type="title"/>
          </p:nvPr>
        </p:nvSpPr>
        <p:spPr>
          <a:xfrm>
            <a:off x="1955548" y="137146"/>
            <a:ext cx="7751870" cy="840681"/>
          </a:xfrm>
        </p:spPr>
        <p:txBody>
          <a:bodyPr anchor="b">
            <a:normAutofit/>
          </a:bodyPr>
          <a:lstStyle/>
          <a:p>
            <a:r>
              <a:rPr lang="en-GB" b="1" dirty="0">
                <a:latin typeface="Times New Roman" panose="02020603050405020304" pitchFamily="18" charset="0"/>
                <a:cs typeface="Times New Roman" panose="02020603050405020304" pitchFamily="18" charset="0"/>
              </a:rPr>
              <a:t>LinkedIn &amp; LinkedIn Learning</a:t>
            </a:r>
            <a:endParaRPr lang="en-GB" sz="3400" dirty="0">
              <a:latin typeface="Times New Roman" panose="02020603050405020304" pitchFamily="18" charset="0"/>
              <a:cs typeface="Times New Roman" panose="02020603050405020304" pitchFamily="18" charset="0"/>
            </a:endParaRPr>
          </a:p>
        </p:txBody>
      </p:sp>
      <p:sp>
        <p:nvSpPr>
          <p:cNvPr id="35" name="Content Placeholder 8">
            <a:extLst>
              <a:ext uri="{FF2B5EF4-FFF2-40B4-BE49-F238E27FC236}">
                <a16:creationId xmlns:a16="http://schemas.microsoft.com/office/drawing/2014/main" id="{F9CE3007-DBC7-4122-C4E6-6DCD5A4AFA80}"/>
              </a:ext>
            </a:extLst>
          </p:cNvPr>
          <p:cNvSpPr>
            <a:spLocks noGrp="1"/>
          </p:cNvSpPr>
          <p:nvPr>
            <p:ph idx="1"/>
          </p:nvPr>
        </p:nvSpPr>
        <p:spPr>
          <a:xfrm>
            <a:off x="81481" y="1114972"/>
            <a:ext cx="5413972" cy="5448428"/>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  LinkedIn </a:t>
            </a:r>
            <a:r>
              <a:rPr lang="en-GB" sz="2400" dirty="0">
                <a:latin typeface="Times New Roman" panose="02020603050405020304" pitchFamily="18" charset="0"/>
                <a:cs typeface="Times New Roman" panose="02020603050405020304" pitchFamily="18" charset="0"/>
              </a:rPr>
              <a:t>is a social networking site designed specifically for the business community.</a:t>
            </a:r>
          </a:p>
          <a:p>
            <a:pPr marL="0" indent="0">
              <a:buNone/>
            </a:pPr>
            <a:r>
              <a:rPr lang="en-GB" dirty="0">
                <a:latin typeface="Times New Roman" panose="02020603050405020304" pitchFamily="18" charset="0"/>
                <a:cs typeface="Times New Roman" panose="02020603050405020304" pitchFamily="18" charset="0"/>
              </a:rPr>
              <a:t> The benefits of LinkedIn</a:t>
            </a:r>
            <a:r>
              <a:rPr lang="en-GB" b="1" dirty="0">
                <a:latin typeface="Times New Roman" panose="02020603050405020304" pitchFamily="18" charset="0"/>
                <a:cs typeface="Times New Roman" panose="02020603050405020304" pitchFamily="18" charset="0"/>
              </a:rPr>
              <a:t>:</a:t>
            </a:r>
          </a:p>
          <a:p>
            <a:r>
              <a:rPr lang="en-GB" b="1" dirty="0">
                <a:latin typeface="Times New Roman" panose="02020603050405020304" pitchFamily="18" charset="0"/>
                <a:cs typeface="Times New Roman" panose="02020603050405020304" pitchFamily="18" charset="0"/>
              </a:rPr>
              <a:t>Career development</a:t>
            </a:r>
          </a:p>
          <a:p>
            <a:r>
              <a:rPr lang="en-GB" b="1" dirty="0">
                <a:latin typeface="Times New Roman" panose="02020603050405020304" pitchFamily="18" charset="0"/>
                <a:cs typeface="Times New Roman" panose="02020603050405020304" pitchFamily="18" charset="0"/>
              </a:rPr>
              <a:t>Business growth</a:t>
            </a:r>
          </a:p>
          <a:p>
            <a:r>
              <a:rPr lang="en-GB" b="1" dirty="0">
                <a:latin typeface="Times New Roman" panose="02020603050405020304" pitchFamily="18" charset="0"/>
                <a:cs typeface="Times New Roman" panose="02020603050405020304" pitchFamily="18" charset="0"/>
              </a:rPr>
              <a:t>Job searching</a:t>
            </a:r>
          </a:p>
          <a:p>
            <a:r>
              <a:rPr lang="en-GB" b="1" dirty="0">
                <a:latin typeface="Times New Roman" panose="02020603050405020304" pitchFamily="18" charset="0"/>
                <a:cs typeface="Times New Roman" panose="02020603050405020304" pitchFamily="18" charset="0"/>
              </a:rPr>
              <a:t>Professional networking</a:t>
            </a:r>
          </a:p>
          <a:p>
            <a:r>
              <a:rPr lang="en-GB" b="1" dirty="0">
                <a:latin typeface="Times New Roman" panose="02020603050405020304" pitchFamily="18" charset="0"/>
                <a:cs typeface="Times New Roman" panose="02020603050405020304" pitchFamily="18" charset="0"/>
              </a:rPr>
              <a:t>Business growth</a:t>
            </a:r>
          </a:p>
          <a:p>
            <a:r>
              <a:rPr lang="en-GB" b="1" dirty="0">
                <a:latin typeface="Times New Roman" panose="02020603050405020304" pitchFamily="18" charset="0"/>
                <a:cs typeface="Times New Roman" panose="02020603050405020304" pitchFamily="18" charset="0"/>
              </a:rPr>
              <a:t> Learning opportunities</a:t>
            </a:r>
          </a:p>
          <a:p>
            <a:endParaRPr lang="en-GB" b="1" dirty="0"/>
          </a:p>
          <a:p>
            <a:endParaRPr lang="en-GB" b="1" dirty="0"/>
          </a:p>
          <a:p>
            <a:endParaRPr lang="en-GB" b="1" dirty="0"/>
          </a:p>
          <a:p>
            <a:pPr marL="0" indent="0">
              <a:buNone/>
            </a:pPr>
            <a:endParaRPr lang="en-GB" dirty="0"/>
          </a:p>
          <a:p>
            <a:pPr marL="0" indent="0">
              <a:buNone/>
            </a:pPr>
            <a:endParaRPr lang="en-US"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8D0EC10C-132B-F51E-AC2A-F7D90537A0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5988" y="1323422"/>
            <a:ext cx="6440424" cy="4572701"/>
          </a:xfrm>
          <a:prstGeom prst="rect">
            <a:avLst/>
          </a:prstGeom>
        </p:spPr>
      </p:pic>
      <p:sp>
        <p:nvSpPr>
          <p:cNvPr id="6" name="TextBox 5">
            <a:extLst>
              <a:ext uri="{FF2B5EF4-FFF2-40B4-BE49-F238E27FC236}">
                <a16:creationId xmlns:a16="http://schemas.microsoft.com/office/drawing/2014/main" id="{1D0A0F28-4672-677D-97F6-BA99AFBAD21A}"/>
              </a:ext>
            </a:extLst>
          </p:cNvPr>
          <p:cNvSpPr txBox="1"/>
          <p:nvPr/>
        </p:nvSpPr>
        <p:spPr>
          <a:xfrm>
            <a:off x="8383555" y="5996305"/>
            <a:ext cx="3726964" cy="369332"/>
          </a:xfrm>
          <a:prstGeom prst="rect">
            <a:avLst/>
          </a:prstGeom>
          <a:noFill/>
        </p:spPr>
        <p:txBody>
          <a:bodyPr wrap="square" rtlCol="0">
            <a:spAutoFit/>
          </a:bodyPr>
          <a:lstStyle/>
          <a:p>
            <a:r>
              <a:rPr lang="en-GB" sz="900" dirty="0"/>
              <a:t>Hanna, K.T. (2022). </a:t>
            </a:r>
            <a:r>
              <a:rPr lang="en-GB" sz="900" i="1" dirty="0"/>
              <a:t>What is LinkedIn?</a:t>
            </a:r>
            <a:r>
              <a:rPr lang="en-GB" sz="900" dirty="0"/>
              <a:t> [online] WhatIs.com. Available at: https://www.techtarget.com/whatis/definition/LinkedIn.</a:t>
            </a:r>
          </a:p>
        </p:txBody>
      </p:sp>
    </p:spTree>
    <p:extLst>
      <p:ext uri="{BB962C8B-B14F-4D97-AF65-F5344CB8AC3E}">
        <p14:creationId xmlns:p14="http://schemas.microsoft.com/office/powerpoint/2010/main" val="2248595011"/>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fade">
                                      <p:cBhvr>
                                        <p:cTn id="7" dur="500"/>
                                        <p:tgtEl>
                                          <p:spTgt spid="3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5">
                                            <p:txEl>
                                              <p:pRg st="1" end="1"/>
                                            </p:txEl>
                                          </p:spTgt>
                                        </p:tgtEl>
                                        <p:attrNameLst>
                                          <p:attrName>style.visibility</p:attrName>
                                        </p:attrNameLst>
                                      </p:cBhvr>
                                      <p:to>
                                        <p:strVal val="visible"/>
                                      </p:to>
                                    </p:set>
                                    <p:animEffect transition="in" filter="fade">
                                      <p:cBhvr>
                                        <p:cTn id="10" dur="500"/>
                                        <p:tgtEl>
                                          <p:spTgt spid="3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5">
                                            <p:txEl>
                                              <p:pRg st="2" end="2"/>
                                            </p:txEl>
                                          </p:spTgt>
                                        </p:tgtEl>
                                        <p:attrNameLst>
                                          <p:attrName>style.visibility</p:attrName>
                                        </p:attrNameLst>
                                      </p:cBhvr>
                                      <p:to>
                                        <p:strVal val="visible"/>
                                      </p:to>
                                    </p:set>
                                    <p:animEffect transition="in" filter="fade">
                                      <p:cBhvr>
                                        <p:cTn id="13" dur="500"/>
                                        <p:tgtEl>
                                          <p:spTgt spid="35">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5">
                                            <p:txEl>
                                              <p:pRg st="3" end="3"/>
                                            </p:txEl>
                                          </p:spTgt>
                                        </p:tgtEl>
                                        <p:attrNameLst>
                                          <p:attrName>style.visibility</p:attrName>
                                        </p:attrNameLst>
                                      </p:cBhvr>
                                      <p:to>
                                        <p:strVal val="visible"/>
                                      </p:to>
                                    </p:set>
                                    <p:animEffect transition="in" filter="fade">
                                      <p:cBhvr>
                                        <p:cTn id="16" dur="500"/>
                                        <p:tgtEl>
                                          <p:spTgt spid="35">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5">
                                            <p:txEl>
                                              <p:pRg st="4" end="4"/>
                                            </p:txEl>
                                          </p:spTgt>
                                        </p:tgtEl>
                                        <p:attrNameLst>
                                          <p:attrName>style.visibility</p:attrName>
                                        </p:attrNameLst>
                                      </p:cBhvr>
                                      <p:to>
                                        <p:strVal val="visible"/>
                                      </p:to>
                                    </p:set>
                                    <p:animEffect transition="in" filter="fade">
                                      <p:cBhvr>
                                        <p:cTn id="19" dur="500"/>
                                        <p:tgtEl>
                                          <p:spTgt spid="35">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5">
                                            <p:txEl>
                                              <p:pRg st="5" end="5"/>
                                            </p:txEl>
                                          </p:spTgt>
                                        </p:tgtEl>
                                        <p:attrNameLst>
                                          <p:attrName>style.visibility</p:attrName>
                                        </p:attrNameLst>
                                      </p:cBhvr>
                                      <p:to>
                                        <p:strVal val="visible"/>
                                      </p:to>
                                    </p:set>
                                    <p:animEffect transition="in" filter="fade">
                                      <p:cBhvr>
                                        <p:cTn id="22" dur="500"/>
                                        <p:tgtEl>
                                          <p:spTgt spid="35">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5">
                                            <p:txEl>
                                              <p:pRg st="6" end="6"/>
                                            </p:txEl>
                                          </p:spTgt>
                                        </p:tgtEl>
                                        <p:attrNameLst>
                                          <p:attrName>style.visibility</p:attrName>
                                        </p:attrNameLst>
                                      </p:cBhvr>
                                      <p:to>
                                        <p:strVal val="visible"/>
                                      </p:to>
                                    </p:set>
                                    <p:animEffect transition="in" filter="fade">
                                      <p:cBhvr>
                                        <p:cTn id="25" dur="500"/>
                                        <p:tgtEl>
                                          <p:spTgt spid="35">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5">
                                            <p:txEl>
                                              <p:pRg st="7" end="7"/>
                                            </p:txEl>
                                          </p:spTgt>
                                        </p:tgtEl>
                                        <p:attrNameLst>
                                          <p:attrName>style.visibility</p:attrName>
                                        </p:attrNameLst>
                                      </p:cBhvr>
                                      <p:to>
                                        <p:strVal val="visible"/>
                                      </p:to>
                                    </p:set>
                                    <p:animEffect transition="in" filter="fade">
                                      <p:cBhvr>
                                        <p:cTn id="28" dur="500"/>
                                        <p:tgtEl>
                                          <p:spTgt spid="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94" name="Rectangle 93">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95">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Content Placeholder 7">
            <a:extLst>
              <a:ext uri="{FF2B5EF4-FFF2-40B4-BE49-F238E27FC236}">
                <a16:creationId xmlns:a16="http://schemas.microsoft.com/office/drawing/2014/main" id="{8E2B683C-02E0-BE52-3F85-938DAD7EF4FB}"/>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5793109" y="2178650"/>
            <a:ext cx="6398892" cy="4679350"/>
          </a:xfrm>
          <a:prstGeom prst="rect">
            <a:avLst/>
          </a:prstGeom>
        </p:spPr>
      </p:pic>
      <p:pic>
        <p:nvPicPr>
          <p:cNvPr id="54" name="Picture 53">
            <a:extLst>
              <a:ext uri="{FF2B5EF4-FFF2-40B4-BE49-F238E27FC236}">
                <a16:creationId xmlns:a16="http://schemas.microsoft.com/office/drawing/2014/main" id="{20C7FF6C-F9EB-4849-C0E9-95D1D0AAB3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60164"/>
            <a:ext cx="5793108" cy="3389001"/>
          </a:xfrm>
          <a:prstGeom prst="rect">
            <a:avLst/>
          </a:prstGeom>
        </p:spPr>
      </p:pic>
      <p:pic>
        <p:nvPicPr>
          <p:cNvPr id="30" name="Content Placeholder 29">
            <a:extLst>
              <a:ext uri="{FF2B5EF4-FFF2-40B4-BE49-F238E27FC236}">
                <a16:creationId xmlns:a16="http://schemas.microsoft.com/office/drawing/2014/main" id="{9E09D793-BDFA-064E-BE3C-5AFDA70F52D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p:blipFill>
        <p:spPr>
          <a:xfrm>
            <a:off x="519421" y="437057"/>
            <a:ext cx="3816285" cy="2022631"/>
          </a:xfrm>
          <a:prstGeom prst="rect">
            <a:avLst/>
          </a:prstGeom>
        </p:spPr>
      </p:pic>
      <p:sp>
        <p:nvSpPr>
          <p:cNvPr id="52" name="TextBox 51">
            <a:extLst>
              <a:ext uri="{FF2B5EF4-FFF2-40B4-BE49-F238E27FC236}">
                <a16:creationId xmlns:a16="http://schemas.microsoft.com/office/drawing/2014/main" id="{96ADB1A8-FBF6-9FB6-82DF-FF0363928720}"/>
              </a:ext>
            </a:extLst>
          </p:cNvPr>
          <p:cNvSpPr txBox="1"/>
          <p:nvPr/>
        </p:nvSpPr>
        <p:spPr>
          <a:xfrm>
            <a:off x="5610217" y="139065"/>
            <a:ext cx="4387856" cy="5352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solidFill>
                  <a:schemeClr val="bg2"/>
                </a:solidFill>
                <a:latin typeface="Times New Roman" panose="02020603050405020304" pitchFamily="18" charset="0"/>
                <a:cs typeface="Times New Roman" panose="02020603050405020304" pitchFamily="18" charset="0"/>
              </a:rPr>
              <a:t>Microsoft Word is an element of Microsoft Office which helps with the creation, editing, and formatting of documents. It includes facilities for spell and grammar checking, as well as text formatting. </a:t>
            </a:r>
          </a:p>
        </p:txBody>
      </p:sp>
      <p:sp>
        <p:nvSpPr>
          <p:cNvPr id="55" name="TextBox 54">
            <a:extLst>
              <a:ext uri="{FF2B5EF4-FFF2-40B4-BE49-F238E27FC236}">
                <a16:creationId xmlns:a16="http://schemas.microsoft.com/office/drawing/2014/main" id="{DD632B82-6444-9910-2D71-239926AC1B6E}"/>
              </a:ext>
            </a:extLst>
          </p:cNvPr>
          <p:cNvSpPr txBox="1"/>
          <p:nvPr/>
        </p:nvSpPr>
        <p:spPr>
          <a:xfrm>
            <a:off x="0" y="6396335"/>
            <a:ext cx="6410037" cy="461665"/>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TheKnowledgeAcademy (2025). </a:t>
            </a:r>
            <a:r>
              <a:rPr lang="en-GB" sz="800" i="1" dirty="0">
                <a:latin typeface="Times New Roman" panose="02020603050405020304" pitchFamily="18" charset="0"/>
                <a:cs typeface="Times New Roman" panose="02020603050405020304" pitchFamily="18" charset="0"/>
              </a:rPr>
              <a:t>What is Microsoft Word? Definition, Uses and Features</a:t>
            </a:r>
            <a:r>
              <a:rPr lang="en-GB" sz="800" dirty="0">
                <a:latin typeface="Times New Roman" panose="02020603050405020304" pitchFamily="18" charset="0"/>
                <a:cs typeface="Times New Roman" panose="02020603050405020304" pitchFamily="18" charset="0"/>
              </a:rPr>
              <a:t>. [online] Theknowledgeacademy.com. Available at: https://www.theknowledgeacademy.com/blog/what-is-microsoft-word/?utm_source=copilot.com [Accessed 15 Mar. 2026].</a:t>
            </a:r>
          </a:p>
          <a:p>
            <a:r>
              <a:rPr lang="en-GB" sz="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4531221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2">
                                            <p:txEl>
                                              <p:pRg st="0" end="0"/>
                                            </p:txEl>
                                          </p:spTgt>
                                        </p:tgtEl>
                                        <p:attrNameLst>
                                          <p:attrName>style.visibility</p:attrName>
                                        </p:attrNameLst>
                                      </p:cBhvr>
                                      <p:to>
                                        <p:strVal val="visible"/>
                                      </p:to>
                                    </p:set>
                                    <p:animEffect transition="in" filter="fade">
                                      <p:cBhvr>
                                        <p:cTn id="7" dur="1000"/>
                                        <p:tgtEl>
                                          <p:spTgt spid="52">
                                            <p:txEl>
                                              <p:pRg st="0" end="0"/>
                                            </p:txEl>
                                          </p:spTgt>
                                        </p:tgtEl>
                                      </p:cBhvr>
                                    </p:animEffect>
                                    <p:anim calcmode="lin" valueType="num">
                                      <p:cBhvr>
                                        <p:cTn id="8" dur="1000" fill="hold"/>
                                        <p:tgtEl>
                                          <p:spTgt spid="5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itle 39">
            <a:extLst>
              <a:ext uri="{FF2B5EF4-FFF2-40B4-BE49-F238E27FC236}">
                <a16:creationId xmlns:a16="http://schemas.microsoft.com/office/drawing/2014/main" id="{04EA23A9-9B95-8A63-3F62-7C2AF019F04B}"/>
              </a:ext>
            </a:extLst>
          </p:cNvPr>
          <p:cNvSpPr>
            <a:spLocks noGrp="1"/>
          </p:cNvSpPr>
          <p:nvPr>
            <p:ph type="ctrTitle"/>
          </p:nvPr>
        </p:nvSpPr>
        <p:spPr>
          <a:xfrm>
            <a:off x="490042" y="1143000"/>
            <a:ext cx="5207461" cy="4038600"/>
          </a:xfrm>
        </p:spPr>
        <p:txBody>
          <a:bodyPr>
            <a:normAutofit fontScale="90000"/>
          </a:bodyPr>
          <a:lstStyle/>
          <a:p>
            <a:pPr algn="l"/>
            <a:r>
              <a:rPr lang="en-GB" sz="2800" b="1" dirty="0">
                <a:latin typeface="Times New Roman" panose="02020603050405020304" pitchFamily="18" charset="0"/>
                <a:cs typeface="Times New Roman" panose="02020603050405020304" pitchFamily="18" charset="0"/>
              </a:rPr>
              <a:t>PowerPoint is an essential multifunctional tool for making presentations which had been created by Microsoft Office.</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 Features of PowerPoint:</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-Slide templates</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-Animation effect</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-Slide master</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-Multimedia integration</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-Remote collaboration</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-Presenter view </a:t>
            </a:r>
            <a:br>
              <a:rPr lang="en-GB" sz="1800" b="1" dirty="0">
                <a:latin typeface="Times New Roman" panose="02020603050405020304" pitchFamily="18" charset="0"/>
                <a:cs typeface="Times New Roman" panose="02020603050405020304" pitchFamily="18" charset="0"/>
              </a:rPr>
            </a:br>
            <a:endParaRPr lang="en-GB" sz="1800" b="1" dirty="0">
              <a:latin typeface="Times New Roman" panose="02020603050405020304" pitchFamily="18" charset="0"/>
              <a:cs typeface="Times New Roman" panose="02020603050405020304" pitchFamily="18" charset="0"/>
            </a:endParaRPr>
          </a:p>
        </p:txBody>
      </p:sp>
      <p:sp>
        <p:nvSpPr>
          <p:cNvPr id="63" name="Rectangle 62">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7" name="Picture 46">
            <a:extLst>
              <a:ext uri="{FF2B5EF4-FFF2-40B4-BE49-F238E27FC236}">
                <a16:creationId xmlns:a16="http://schemas.microsoft.com/office/drawing/2014/main" id="{DBC43588-90EF-8FA9-D255-93AFC85014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5637" y="322024"/>
            <a:ext cx="4846320" cy="2568549"/>
          </a:xfrm>
          <a:prstGeom prst="rect">
            <a:avLst/>
          </a:prstGeom>
        </p:spPr>
      </p:pic>
      <p:sp>
        <p:nvSpPr>
          <p:cNvPr id="64" name="Rectangle 63">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6A1EA7AF-1EB8-D668-7060-FB5CD67E3A36}"/>
              </a:ext>
            </a:extLst>
          </p:cNvPr>
          <p:cNvPicPr>
            <a:picLocks noChangeAspect="1"/>
          </p:cNvPicPr>
          <p:nvPr/>
        </p:nvPicPr>
        <p:blipFill>
          <a:blip r:embed="rId3">
            <a:extLst>
              <a:ext uri="{28A0092B-C50C-407E-A947-70E740481C1C}">
                <a14:useLocalDpi xmlns:a14="http://schemas.microsoft.com/office/drawing/2010/main" val="0"/>
              </a:ext>
            </a:extLst>
          </a:blip>
          <a:srcRect t="7515" r="-2" b="5617"/>
          <a:stretch>
            <a:fillRect/>
          </a:stretch>
        </p:blipFill>
        <p:spPr>
          <a:xfrm>
            <a:off x="5040816" y="3279874"/>
            <a:ext cx="6661142" cy="3066731"/>
          </a:xfrm>
          <a:prstGeom prst="rect">
            <a:avLst/>
          </a:prstGeom>
        </p:spPr>
      </p:pic>
      <p:sp>
        <p:nvSpPr>
          <p:cNvPr id="53" name="TextBox 52">
            <a:extLst>
              <a:ext uri="{FF2B5EF4-FFF2-40B4-BE49-F238E27FC236}">
                <a16:creationId xmlns:a16="http://schemas.microsoft.com/office/drawing/2014/main" id="{426C9356-9377-204F-EF95-8920790EEA2F}"/>
              </a:ext>
            </a:extLst>
          </p:cNvPr>
          <p:cNvSpPr txBox="1"/>
          <p:nvPr/>
        </p:nvSpPr>
        <p:spPr>
          <a:xfrm>
            <a:off x="51262" y="6232317"/>
            <a:ext cx="4989554" cy="73866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TheKnowledgeAcademy (2026). </a:t>
            </a:r>
            <a:r>
              <a:rPr lang="en-GB" sz="800" i="1" dirty="0">
                <a:latin typeface="Times New Roman" panose="02020603050405020304" pitchFamily="18" charset="0"/>
                <a:cs typeface="Times New Roman" panose="02020603050405020304" pitchFamily="18" charset="0"/>
              </a:rPr>
              <a:t>What is PowerPoint? Introduction, Features &amp; Uses</a:t>
            </a:r>
            <a:r>
              <a:rPr lang="en-GB" sz="800" dirty="0">
                <a:latin typeface="Times New Roman" panose="02020603050405020304" pitchFamily="18" charset="0"/>
                <a:cs typeface="Times New Roman" panose="02020603050405020304" pitchFamily="18" charset="0"/>
              </a:rPr>
              <a:t>. [online] Theknowledgeacademy.com. Available at: https://www.theknowledgeacademy.com/blog/what-is-powerpoint/?utm_source=copilot.com [Accessed 15 Mar. 2026].</a:t>
            </a:r>
          </a:p>
          <a:p>
            <a:r>
              <a:rPr lang="en-GB" dirty="0"/>
              <a:t>‌</a:t>
            </a:r>
          </a:p>
        </p:txBody>
      </p:sp>
    </p:spTree>
    <p:extLst>
      <p:ext uri="{BB962C8B-B14F-4D97-AF65-F5344CB8AC3E}">
        <p14:creationId xmlns:p14="http://schemas.microsoft.com/office/powerpoint/2010/main" val="13644227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3"/>
                                        </p:tgtEl>
                                        <p:attrNameLst>
                                          <p:attrName>style.color</p:attrName>
                                        </p:attrNameLst>
                                      </p:cBhvr>
                                      <p:to>
                                        <a:srgbClr val="78206E"/>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B5881-2857-F8E3-9ABA-E921B2C53FDD}"/>
              </a:ext>
            </a:extLst>
          </p:cNvPr>
          <p:cNvSpPr>
            <a:spLocks noGrp="1"/>
          </p:cNvSpPr>
          <p:nvPr>
            <p:ph type="ctrTitle"/>
          </p:nvPr>
        </p:nvSpPr>
        <p:spPr>
          <a:xfrm>
            <a:off x="6282188" y="17658"/>
            <a:ext cx="5334930" cy="3004145"/>
          </a:xfrm>
        </p:spPr>
        <p:txBody>
          <a:bodyPr>
            <a:normAutofit/>
          </a:bodyPr>
          <a:lstStyle/>
          <a:p>
            <a:pPr algn="l"/>
            <a:r>
              <a:rPr lang="en-GB" sz="2800" b="1" dirty="0">
                <a:latin typeface="Times New Roman" panose="02020603050405020304" pitchFamily="18" charset="0"/>
                <a:cs typeface="Times New Roman" panose="02020603050405020304" pitchFamily="18" charset="0"/>
              </a:rPr>
              <a:t> Microsoft Excel </a:t>
            </a:r>
            <a:r>
              <a:rPr lang="en-GB" sz="2400" b="1" dirty="0">
                <a:latin typeface="Times New Roman" panose="02020603050405020304" pitchFamily="18" charset="0"/>
                <a:cs typeface="Times New Roman" panose="02020603050405020304" pitchFamily="18" charset="0"/>
              </a:rPr>
              <a:t>is a spreadsheet program that allows users to organize, format, and calculate data in a spreadsheet. Excel users can create pivot tables and graphs to help them compute and visualize complex data sets. </a:t>
            </a:r>
          </a:p>
        </p:txBody>
      </p:sp>
      <p:sp>
        <p:nvSpPr>
          <p:cNvPr id="3" name="Subtitle 2">
            <a:extLst>
              <a:ext uri="{FF2B5EF4-FFF2-40B4-BE49-F238E27FC236}">
                <a16:creationId xmlns:a16="http://schemas.microsoft.com/office/drawing/2014/main" id="{3F1F3EAD-FC27-F8ED-F418-9A867764B794}"/>
              </a:ext>
            </a:extLst>
          </p:cNvPr>
          <p:cNvSpPr>
            <a:spLocks noGrp="1"/>
          </p:cNvSpPr>
          <p:nvPr>
            <p:ph type="subTitle" idx="1"/>
          </p:nvPr>
        </p:nvSpPr>
        <p:spPr>
          <a:xfrm>
            <a:off x="6194715" y="3836197"/>
            <a:ext cx="5334931" cy="2189214"/>
          </a:xfrm>
        </p:spPr>
        <p:txBody>
          <a:bodyPr>
            <a:normAutofit lnSpcReduction="10000"/>
          </a:bodyPr>
          <a:lstStyle/>
          <a:p>
            <a:r>
              <a:rPr lang="en-GB" sz="2800" b="1" dirty="0">
                <a:latin typeface="Times New Roman" panose="02020603050405020304" pitchFamily="18" charset="0"/>
                <a:cs typeface="Times New Roman" panose="02020603050405020304" pitchFamily="18" charset="0"/>
              </a:rPr>
              <a:t>Excel Formulas and Functions</a:t>
            </a:r>
          </a:p>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SUM</a:t>
            </a:r>
          </a:p>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AVERAGE</a:t>
            </a:r>
          </a:p>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COUNT</a:t>
            </a:r>
          </a:p>
          <a:p>
            <a:pPr marL="342900" indent="-342900" algn="l">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IF</a:t>
            </a:r>
          </a:p>
          <a:p>
            <a:endParaRPr lang="en-GB" dirty="0"/>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A0229465-9F5C-9FA4-E7B4-3929B50C8540}"/>
              </a:ext>
            </a:extLst>
          </p:cNvPr>
          <p:cNvPicPr>
            <a:picLocks noChangeAspect="1"/>
          </p:cNvPicPr>
          <p:nvPr/>
        </p:nvPicPr>
        <p:blipFill>
          <a:blip r:embed="rId2">
            <a:extLst>
              <a:ext uri="{28A0092B-C50C-407E-A947-70E740481C1C}">
                <a14:useLocalDpi xmlns:a14="http://schemas.microsoft.com/office/drawing/2010/main" val="0"/>
              </a:ext>
            </a:extLst>
          </a:blip>
          <a:srcRect r="47058" b="-2"/>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1E96C379-8936-5884-89D9-A7B42E01AD13}"/>
              </a:ext>
            </a:extLst>
          </p:cNvPr>
          <p:cNvSpPr txBox="1"/>
          <p:nvPr/>
        </p:nvSpPr>
        <p:spPr>
          <a:xfrm>
            <a:off x="79870" y="6385486"/>
            <a:ext cx="5334931" cy="615553"/>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TheKnowledgeAcademy (2025). </a:t>
            </a:r>
            <a:r>
              <a:rPr lang="en-GB" sz="800" i="1" dirty="0">
                <a:latin typeface="Times New Roman" panose="02020603050405020304" pitchFamily="18" charset="0"/>
                <a:cs typeface="Times New Roman" panose="02020603050405020304" pitchFamily="18" charset="0"/>
              </a:rPr>
              <a:t>What is Microsoft Excel | Formulas, Uses and More</a:t>
            </a:r>
            <a:r>
              <a:rPr lang="en-GB" sz="800" dirty="0">
                <a:latin typeface="Times New Roman" panose="02020603050405020304" pitchFamily="18" charset="0"/>
                <a:cs typeface="Times New Roman" panose="02020603050405020304" pitchFamily="18" charset="0"/>
              </a:rPr>
              <a:t>. [online] Theknowledgeacademy.com. Available at: https://www.theknowledgeacademy.com/blog/what-is-excel/?utm_source=copilot.com [Accessed 15 Mar. 2026].</a:t>
            </a:r>
          </a:p>
          <a:p>
            <a:r>
              <a:rPr lang="en-GB" dirty="0"/>
              <a:t>‌</a:t>
            </a:r>
          </a:p>
        </p:txBody>
      </p:sp>
    </p:spTree>
    <p:extLst>
      <p:ext uri="{BB962C8B-B14F-4D97-AF65-F5344CB8AC3E}">
        <p14:creationId xmlns:p14="http://schemas.microsoft.com/office/powerpoint/2010/main" val="77328100"/>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B470DC2-0ADB-A236-8081-83DD317570B7}"/>
              </a:ext>
            </a:extLst>
          </p:cNvPr>
          <p:cNvPicPr>
            <a:picLocks noChangeAspect="1"/>
          </p:cNvPicPr>
          <p:nvPr/>
        </p:nvPicPr>
        <p:blipFill>
          <a:blip r:embed="rId2">
            <a:extLst>
              <a:ext uri="{28A0092B-C50C-407E-A947-70E740481C1C}">
                <a14:useLocalDpi xmlns:a14="http://schemas.microsoft.com/office/drawing/2010/main" val="0"/>
              </a:ext>
            </a:extLst>
          </a:blip>
          <a:srcRect l="19357" r="8028" b="-1"/>
          <a:stretch>
            <a:fillRect/>
          </a:stretch>
        </p:blipFill>
        <p:spPr>
          <a:xfrm>
            <a:off x="1" y="10"/>
            <a:ext cx="8226553"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ntent Placeholder 8">
            <a:extLst>
              <a:ext uri="{FF2B5EF4-FFF2-40B4-BE49-F238E27FC236}">
                <a16:creationId xmlns:a16="http://schemas.microsoft.com/office/drawing/2014/main" id="{0E7D61E3-2A0E-C34B-54AE-7DF5A87A8DEB}"/>
              </a:ext>
            </a:extLst>
          </p:cNvPr>
          <p:cNvSpPr>
            <a:spLocks noGrp="1"/>
          </p:cNvSpPr>
          <p:nvPr>
            <p:ph idx="1"/>
          </p:nvPr>
        </p:nvSpPr>
        <p:spPr>
          <a:xfrm>
            <a:off x="8229600" y="295564"/>
            <a:ext cx="3537527" cy="5881399"/>
          </a:xfrm>
        </p:spPr>
        <p:txBody>
          <a:bodyPr>
            <a:normAutofit fontScale="25000" lnSpcReduction="20000"/>
          </a:bodyPr>
          <a:lstStyle/>
          <a:p>
            <a:r>
              <a:rPr lang="en-US" sz="4500" b="1"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https://share.google/qsOv09RXXcH4cMMSr</a:t>
            </a:r>
            <a:r>
              <a:rPr lang="en-GB" sz="4500" b="1" dirty="0">
                <a:latin typeface="Times New Roman" panose="02020603050405020304" pitchFamily="18" charset="0"/>
                <a:cs typeface="Times New Roman" panose="02020603050405020304" pitchFamily="18" charset="0"/>
              </a:rPr>
              <a:t>https</a:t>
            </a:r>
            <a:r>
              <a:rPr lang="en-GB" sz="4500" b="1" dirty="0">
                <a:solidFill>
                  <a:schemeClr val="bg1"/>
                </a:solidFill>
                <a:latin typeface="Times New Roman" panose="02020603050405020304" pitchFamily="18" charset="0"/>
                <a:cs typeface="Times New Roman" panose="02020603050405020304" pitchFamily="18" charset="0"/>
              </a:rPr>
              <a:t>://sl.bing.net/g4IHRKKydOe</a:t>
            </a:r>
          </a:p>
          <a:p>
            <a:r>
              <a:rPr lang="en-GB" sz="4500" b="1" dirty="0">
                <a:latin typeface="Times New Roman" panose="02020603050405020304" pitchFamily="18" charset="0"/>
                <a:cs typeface="Times New Roman" panose="02020603050405020304" pitchFamily="18" charset="0"/>
              </a:rPr>
              <a:t>https://share.google/tMnK2DMuZhVHGQDS3</a:t>
            </a:r>
          </a:p>
          <a:p>
            <a:endParaRPr lang="en-US" sz="4500" b="1" dirty="0">
              <a:latin typeface="Times New Roman" panose="02020603050405020304" pitchFamily="18" charset="0"/>
              <a:cs typeface="Times New Roman" panose="02020603050405020304" pitchFamily="18" charset="0"/>
            </a:endParaRPr>
          </a:p>
          <a:p>
            <a:r>
              <a:rPr lang="en-GB" sz="4500" b="1" dirty="0">
                <a:latin typeface="Times New Roman" panose="02020603050405020304" pitchFamily="18" charset="0"/>
                <a:cs typeface="Times New Roman" panose="02020603050405020304" pitchFamily="18" charset="0"/>
              </a:rPr>
              <a:t>https://sl.bing.net/g4IHRKKydOe</a:t>
            </a:r>
          </a:p>
          <a:p>
            <a:r>
              <a:rPr lang="en-GB" sz="4500" b="1"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https://share.google/lEIAO4TVXtWk3UWKV</a:t>
            </a:r>
            <a:endParaRPr lang="en-GB" sz="4500" b="1" dirty="0">
              <a:latin typeface="Times New Roman" panose="02020603050405020304" pitchFamily="18" charset="0"/>
              <a:cs typeface="Times New Roman" panose="02020603050405020304" pitchFamily="18" charset="0"/>
            </a:endParaRPr>
          </a:p>
          <a:p>
            <a:r>
              <a:rPr lang="en-GB" sz="4500" b="1" dirty="0">
                <a:latin typeface="Times New Roman" panose="02020603050405020304" pitchFamily="18" charset="0"/>
                <a:cs typeface="Times New Roman" panose="02020603050405020304" pitchFamily="18" charset="0"/>
              </a:rPr>
              <a:t>https://share.google/HYCMMWLnAPtPr4Wtk</a:t>
            </a:r>
          </a:p>
          <a:p>
            <a:br>
              <a:rPr lang="en-GB" sz="4500" b="1" dirty="0">
                <a:latin typeface="Times New Roman" panose="02020603050405020304" pitchFamily="18" charset="0"/>
                <a:cs typeface="Times New Roman" panose="02020603050405020304" pitchFamily="18" charset="0"/>
              </a:rPr>
            </a:br>
            <a:r>
              <a:rPr lang="en-GB" sz="4500" b="1" dirty="0" err="1">
                <a:latin typeface="Times New Roman" panose="02020603050405020304" pitchFamily="18" charset="0"/>
                <a:cs typeface="Times New Roman" panose="02020603050405020304" pitchFamily="18" charset="0"/>
              </a:rPr>
              <a:t>GeeksforGeeks</a:t>
            </a:r>
            <a:r>
              <a:rPr lang="en-GB" sz="4500" b="1" dirty="0">
                <a:latin typeface="Times New Roman" panose="02020603050405020304" pitchFamily="18" charset="0"/>
                <a:cs typeface="Times New Roman" panose="02020603050405020304" pitchFamily="18" charset="0"/>
              </a:rPr>
              <a:t> (2024). </a:t>
            </a:r>
            <a:r>
              <a:rPr lang="en-GB" sz="4500" b="1" i="1" dirty="0">
                <a:latin typeface="Times New Roman" panose="02020603050405020304" pitchFamily="18" charset="0"/>
                <a:cs typeface="Times New Roman" panose="02020603050405020304" pitchFamily="18" charset="0"/>
              </a:rPr>
              <a:t>What is Microsoft Outlook</a:t>
            </a:r>
            <a:r>
              <a:rPr lang="en-GB" sz="4500" b="1" dirty="0">
                <a:latin typeface="Times New Roman" panose="02020603050405020304" pitchFamily="18" charset="0"/>
                <a:cs typeface="Times New Roman" panose="02020603050405020304" pitchFamily="18" charset="0"/>
              </a:rPr>
              <a:t>. [online] </a:t>
            </a:r>
            <a:r>
              <a:rPr lang="en-GB" sz="4500" b="1" dirty="0" err="1">
                <a:latin typeface="Times New Roman" panose="02020603050405020304" pitchFamily="18" charset="0"/>
                <a:cs typeface="Times New Roman" panose="02020603050405020304" pitchFamily="18" charset="0"/>
              </a:rPr>
              <a:t>GeeksforGeeks</a:t>
            </a:r>
            <a:r>
              <a:rPr lang="en-GB" sz="4500" b="1" dirty="0">
                <a:latin typeface="Times New Roman" panose="02020603050405020304" pitchFamily="18" charset="0"/>
                <a:cs typeface="Times New Roman" panose="02020603050405020304" pitchFamily="18" charset="0"/>
              </a:rPr>
              <a:t>. Available at: https://www.geeksforgeeks.org/websites-apps/what-is-microsoft-outlook/?utm_source=copilot.com [Accessed 15 Mar. 2026].</a:t>
            </a:r>
          </a:p>
          <a:p>
            <a:r>
              <a:rPr lang="en-GB" sz="4500" b="1" dirty="0">
                <a:latin typeface="Times New Roman" panose="02020603050405020304" pitchFamily="18" charset="0"/>
                <a:cs typeface="Times New Roman" panose="02020603050405020304" pitchFamily="18" charset="0"/>
              </a:rPr>
              <a:t>Hanna, K.T. (2022). </a:t>
            </a:r>
            <a:r>
              <a:rPr lang="en-GB" sz="4500" b="1" i="1" dirty="0">
                <a:latin typeface="Times New Roman" panose="02020603050405020304" pitchFamily="18" charset="0"/>
                <a:cs typeface="Times New Roman" panose="02020603050405020304" pitchFamily="18" charset="0"/>
              </a:rPr>
              <a:t>What is LinkedIn?</a:t>
            </a:r>
            <a:r>
              <a:rPr lang="en-GB" sz="4500" b="1" dirty="0">
                <a:latin typeface="Times New Roman" panose="02020603050405020304" pitchFamily="18" charset="0"/>
                <a:cs typeface="Times New Roman" panose="02020603050405020304" pitchFamily="18" charset="0"/>
              </a:rPr>
              <a:t> [online] WhatIs.com. Available at: </a:t>
            </a:r>
            <a:r>
              <a:rPr lang="en-GB" sz="4500" b="1"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https://www.techtarget.com/whatis/definition/LinkedIn</a:t>
            </a:r>
            <a:r>
              <a:rPr lang="en-GB" sz="4500" b="1" dirty="0">
                <a:latin typeface="Times New Roman" panose="02020603050405020304" pitchFamily="18" charset="0"/>
                <a:cs typeface="Times New Roman" panose="02020603050405020304" pitchFamily="18" charset="0"/>
              </a:rPr>
              <a:t>.</a:t>
            </a:r>
          </a:p>
          <a:p>
            <a:r>
              <a:rPr lang="en-GB" sz="4500" b="1" dirty="0">
                <a:latin typeface="Times New Roman" panose="02020603050405020304" pitchFamily="18" charset="0"/>
                <a:cs typeface="Times New Roman" panose="02020603050405020304" pitchFamily="18" charset="0"/>
              </a:rPr>
              <a:t>TheKnowledgeAcademy (2025). </a:t>
            </a:r>
            <a:r>
              <a:rPr lang="en-GB" sz="4500" b="1" i="1" dirty="0">
                <a:latin typeface="Times New Roman" panose="02020603050405020304" pitchFamily="18" charset="0"/>
                <a:cs typeface="Times New Roman" panose="02020603050405020304" pitchFamily="18" charset="0"/>
              </a:rPr>
              <a:t>What is Microsoft Word? Definition, Uses and Features</a:t>
            </a:r>
            <a:r>
              <a:rPr lang="en-GB" sz="4500" b="1" dirty="0">
                <a:latin typeface="Times New Roman" panose="02020603050405020304" pitchFamily="18" charset="0"/>
                <a:cs typeface="Times New Roman" panose="02020603050405020304" pitchFamily="18" charset="0"/>
              </a:rPr>
              <a:t>. [online] Theknowledgeacademy.com. Available at: https://www.theknowledgeacademy.com/blog/what-is-microsoft-word/?utm_source=copilot.com [Accessed 15 Mar. 2026].</a:t>
            </a:r>
          </a:p>
          <a:p>
            <a:r>
              <a:rPr lang="en-GB" sz="4500" b="1" dirty="0">
                <a:latin typeface="Times New Roman" panose="02020603050405020304" pitchFamily="18" charset="0"/>
                <a:cs typeface="Times New Roman" panose="02020603050405020304" pitchFamily="18" charset="0"/>
              </a:rPr>
              <a:t>TheKnowledgeAcademy (2026). </a:t>
            </a:r>
            <a:r>
              <a:rPr lang="en-GB" sz="4500" b="1" i="1" dirty="0">
                <a:latin typeface="Times New Roman" panose="02020603050405020304" pitchFamily="18" charset="0"/>
                <a:cs typeface="Times New Roman" panose="02020603050405020304" pitchFamily="18" charset="0"/>
              </a:rPr>
              <a:t>What is PowerPoint? Introduction, Features &amp; Uses</a:t>
            </a:r>
            <a:r>
              <a:rPr lang="en-GB" sz="4500" b="1" dirty="0">
                <a:latin typeface="Times New Roman" panose="02020603050405020304" pitchFamily="18" charset="0"/>
                <a:cs typeface="Times New Roman" panose="02020603050405020304" pitchFamily="18" charset="0"/>
              </a:rPr>
              <a:t>. [online] Theknowledgeacademy.com. Available at: https://www.theknowledgeacademy.com/blog/what-is-powerpoint/?utm_source=copilot.com [Accessed 15 Mar. 2026].</a:t>
            </a:r>
          </a:p>
          <a:p>
            <a:r>
              <a:rPr lang="en-GB" sz="4500" b="1" dirty="0">
                <a:latin typeface="Times New Roman" panose="02020603050405020304" pitchFamily="18" charset="0"/>
                <a:cs typeface="Times New Roman" panose="02020603050405020304" pitchFamily="18" charset="0"/>
              </a:rPr>
              <a:t>TheKnowledgeAcademy (2025). </a:t>
            </a:r>
            <a:r>
              <a:rPr lang="en-GB" sz="4500" b="1" i="1" dirty="0">
                <a:latin typeface="Times New Roman" panose="02020603050405020304" pitchFamily="18" charset="0"/>
                <a:cs typeface="Times New Roman" panose="02020603050405020304" pitchFamily="18" charset="0"/>
              </a:rPr>
              <a:t>What is Microsoft Excel | Formulas, Uses and More</a:t>
            </a:r>
            <a:r>
              <a:rPr lang="en-GB" sz="4500" b="1" dirty="0">
                <a:latin typeface="Times New Roman" panose="02020603050405020304" pitchFamily="18" charset="0"/>
                <a:cs typeface="Times New Roman" panose="02020603050405020304" pitchFamily="18" charset="0"/>
              </a:rPr>
              <a:t>. [online] Theknowledgeacademy.com. Available at: https://www.theknowledgeacademy.com/blog/what-is-excel/?utm_source=copilot.com [Accessed 15 Mar.</a:t>
            </a:r>
            <a:r>
              <a:rPr lang="en-GB" sz="4500" dirty="0">
                <a:latin typeface="Times New Roman" panose="02020603050405020304" pitchFamily="18" charset="0"/>
                <a:cs typeface="Times New Roman" panose="02020603050405020304" pitchFamily="18" charset="0"/>
              </a:rPr>
              <a:t> </a:t>
            </a:r>
            <a:r>
              <a:rPr lang="en-GB" sz="4500" b="1" dirty="0">
                <a:latin typeface="Times New Roman" panose="02020603050405020304" pitchFamily="18" charset="0"/>
                <a:cs typeface="Times New Roman" panose="02020603050405020304" pitchFamily="18" charset="0"/>
              </a:rPr>
              <a:t>2026].</a:t>
            </a:r>
          </a:p>
          <a:p>
            <a:pPr marL="0" indent="0">
              <a:buNone/>
            </a:pPr>
            <a:r>
              <a:rPr lang="en-GB" sz="4500" b="1" dirty="0">
                <a:latin typeface="Times New Roman" panose="02020603050405020304" pitchFamily="18" charset="0"/>
                <a:cs typeface="Times New Roman" panose="02020603050405020304" pitchFamily="18" charset="0"/>
              </a:rPr>
              <a:t>‌</a:t>
            </a:r>
          </a:p>
          <a:p>
            <a:endParaRPr lang="en-GB" sz="2000" dirty="0"/>
          </a:p>
          <a:p>
            <a:endParaRPr lang="en-GB" sz="2000" dirty="0"/>
          </a:p>
          <a:p>
            <a:endParaRPr lang="en-GB" sz="2000" dirty="0"/>
          </a:p>
          <a:p>
            <a:endParaRPr lang="en-GB" sz="2000" dirty="0"/>
          </a:p>
          <a:p>
            <a:endParaRPr lang="en-US" sz="2000" dirty="0"/>
          </a:p>
          <a:p>
            <a:r>
              <a:rPr lang="en-GB" sz="2000" dirty="0">
                <a:solidFill>
                  <a:schemeClr val="bg1"/>
                </a:solidFill>
                <a:latin typeface="Times New Roman" panose="02020603050405020304" pitchFamily="18" charset="0"/>
                <a:cs typeface="Times New Roman" panose="02020603050405020304" pitchFamily="18" charset="0"/>
              </a:rPr>
              <a:t>https://sl.bing.net/g4IHRKKydOe</a:t>
            </a:r>
          </a:p>
          <a:p>
            <a:endParaRPr lang="en-US" sz="2000" dirty="0"/>
          </a:p>
        </p:txBody>
      </p:sp>
    </p:spTree>
    <p:extLst>
      <p:ext uri="{BB962C8B-B14F-4D97-AF65-F5344CB8AC3E}">
        <p14:creationId xmlns:p14="http://schemas.microsoft.com/office/powerpoint/2010/main" val="2869861507"/>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20">
                                            <p:txEl>
                                              <p:pRg st="1" end="1"/>
                                            </p:txEl>
                                          </p:spTgt>
                                        </p:tgtEl>
                                        <p:attrNameLst>
                                          <p:attrName>style.visibility</p:attrName>
                                        </p:attrNameLst>
                                      </p:cBhvr>
                                      <p:to>
                                        <p:strVal val="visible"/>
                                      </p:to>
                                    </p:set>
                                    <p:animEffect transition="in" filter="wipe(down)">
                                      <p:cBhvr>
                                        <p:cTn id="23" dur="580">
                                          <p:stCondLst>
                                            <p:cond delay="0"/>
                                          </p:stCondLst>
                                        </p:cTn>
                                        <p:tgtEl>
                                          <p:spTgt spid="20">
                                            <p:txEl>
                                              <p:pRg st="1" end="1"/>
                                            </p:txEl>
                                          </p:spTgt>
                                        </p:tgtEl>
                                      </p:cBhvr>
                                    </p:animEffect>
                                    <p:anim calcmode="lin" valueType="num">
                                      <p:cBhvr>
                                        <p:cTn id="24" dur="1822" tmFilter="0,0; 0.14,0.36; 0.43,0.73; 0.71,0.91; 1.0,1.0">
                                          <p:stCondLst>
                                            <p:cond delay="0"/>
                                          </p:stCondLst>
                                        </p:cTn>
                                        <p:tgtEl>
                                          <p:spTgt spid="20">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0">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0">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0">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0">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20">
                                            <p:txEl>
                                              <p:pRg st="1" end="1"/>
                                            </p:txEl>
                                          </p:spTgt>
                                        </p:tgtEl>
                                      </p:cBhvr>
                                      <p:to x="100000" y="60000"/>
                                    </p:animScale>
                                    <p:animScale>
                                      <p:cBhvr>
                                        <p:cTn id="30" dur="166" decel="50000">
                                          <p:stCondLst>
                                            <p:cond delay="676"/>
                                          </p:stCondLst>
                                        </p:cTn>
                                        <p:tgtEl>
                                          <p:spTgt spid="20">
                                            <p:txEl>
                                              <p:pRg st="1" end="1"/>
                                            </p:txEl>
                                          </p:spTgt>
                                        </p:tgtEl>
                                      </p:cBhvr>
                                      <p:to x="100000" y="100000"/>
                                    </p:animScale>
                                    <p:animScale>
                                      <p:cBhvr>
                                        <p:cTn id="31" dur="26">
                                          <p:stCondLst>
                                            <p:cond delay="1312"/>
                                          </p:stCondLst>
                                        </p:cTn>
                                        <p:tgtEl>
                                          <p:spTgt spid="20">
                                            <p:txEl>
                                              <p:pRg st="1" end="1"/>
                                            </p:txEl>
                                          </p:spTgt>
                                        </p:tgtEl>
                                      </p:cBhvr>
                                      <p:to x="100000" y="80000"/>
                                    </p:animScale>
                                    <p:animScale>
                                      <p:cBhvr>
                                        <p:cTn id="32" dur="166" decel="50000">
                                          <p:stCondLst>
                                            <p:cond delay="1338"/>
                                          </p:stCondLst>
                                        </p:cTn>
                                        <p:tgtEl>
                                          <p:spTgt spid="20">
                                            <p:txEl>
                                              <p:pRg st="1" end="1"/>
                                            </p:txEl>
                                          </p:spTgt>
                                        </p:tgtEl>
                                      </p:cBhvr>
                                      <p:to x="100000" y="100000"/>
                                    </p:animScale>
                                    <p:animScale>
                                      <p:cBhvr>
                                        <p:cTn id="33" dur="26">
                                          <p:stCondLst>
                                            <p:cond delay="1642"/>
                                          </p:stCondLst>
                                        </p:cTn>
                                        <p:tgtEl>
                                          <p:spTgt spid="20">
                                            <p:txEl>
                                              <p:pRg st="1" end="1"/>
                                            </p:txEl>
                                          </p:spTgt>
                                        </p:tgtEl>
                                      </p:cBhvr>
                                      <p:to x="100000" y="90000"/>
                                    </p:animScale>
                                    <p:animScale>
                                      <p:cBhvr>
                                        <p:cTn id="34" dur="166" decel="50000">
                                          <p:stCondLst>
                                            <p:cond delay="1668"/>
                                          </p:stCondLst>
                                        </p:cTn>
                                        <p:tgtEl>
                                          <p:spTgt spid="20">
                                            <p:txEl>
                                              <p:pRg st="1" end="1"/>
                                            </p:txEl>
                                          </p:spTgt>
                                        </p:tgtEl>
                                      </p:cBhvr>
                                      <p:to x="100000" y="100000"/>
                                    </p:animScale>
                                    <p:animScale>
                                      <p:cBhvr>
                                        <p:cTn id="35" dur="26">
                                          <p:stCondLst>
                                            <p:cond delay="1808"/>
                                          </p:stCondLst>
                                        </p:cTn>
                                        <p:tgtEl>
                                          <p:spTgt spid="20">
                                            <p:txEl>
                                              <p:pRg st="1" end="1"/>
                                            </p:txEl>
                                          </p:spTgt>
                                        </p:tgtEl>
                                      </p:cBhvr>
                                      <p:to x="100000" y="95000"/>
                                    </p:animScale>
                                    <p:animScale>
                                      <p:cBhvr>
                                        <p:cTn id="36" dur="166" decel="50000">
                                          <p:stCondLst>
                                            <p:cond delay="1834"/>
                                          </p:stCondLst>
                                        </p:cTn>
                                        <p:tgtEl>
                                          <p:spTgt spid="20">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Effect transition="in" filter="wipe(down)">
                                      <p:cBhvr>
                                        <p:cTn id="39" dur="580">
                                          <p:stCondLst>
                                            <p:cond delay="0"/>
                                          </p:stCondLst>
                                        </p:cTn>
                                        <p:tgtEl>
                                          <p:spTgt spid="20">
                                            <p:txEl>
                                              <p:pRg st="3" end="3"/>
                                            </p:txEl>
                                          </p:spTgt>
                                        </p:tgtEl>
                                      </p:cBhvr>
                                    </p:animEffect>
                                    <p:anim calcmode="lin" valueType="num">
                                      <p:cBhvr>
                                        <p:cTn id="40" dur="1822" tmFilter="0,0; 0.14,0.36; 0.43,0.73; 0.71,0.91; 1.0,1.0">
                                          <p:stCondLst>
                                            <p:cond delay="0"/>
                                          </p:stCondLst>
                                        </p:cTn>
                                        <p:tgtEl>
                                          <p:spTgt spid="20">
                                            <p:txEl>
                                              <p:pRg st="3" end="3"/>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3" end="3"/>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3" end="3"/>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3" end="3"/>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3" end="3"/>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3" end="3"/>
                                            </p:txEl>
                                          </p:spTgt>
                                        </p:tgtEl>
                                      </p:cBhvr>
                                      <p:to x="100000" y="60000"/>
                                    </p:animScale>
                                    <p:animScale>
                                      <p:cBhvr>
                                        <p:cTn id="46" dur="166" decel="50000">
                                          <p:stCondLst>
                                            <p:cond delay="676"/>
                                          </p:stCondLst>
                                        </p:cTn>
                                        <p:tgtEl>
                                          <p:spTgt spid="20">
                                            <p:txEl>
                                              <p:pRg st="3" end="3"/>
                                            </p:txEl>
                                          </p:spTgt>
                                        </p:tgtEl>
                                      </p:cBhvr>
                                      <p:to x="100000" y="100000"/>
                                    </p:animScale>
                                    <p:animScale>
                                      <p:cBhvr>
                                        <p:cTn id="47" dur="26">
                                          <p:stCondLst>
                                            <p:cond delay="1312"/>
                                          </p:stCondLst>
                                        </p:cTn>
                                        <p:tgtEl>
                                          <p:spTgt spid="20">
                                            <p:txEl>
                                              <p:pRg st="3" end="3"/>
                                            </p:txEl>
                                          </p:spTgt>
                                        </p:tgtEl>
                                      </p:cBhvr>
                                      <p:to x="100000" y="80000"/>
                                    </p:animScale>
                                    <p:animScale>
                                      <p:cBhvr>
                                        <p:cTn id="48" dur="166" decel="50000">
                                          <p:stCondLst>
                                            <p:cond delay="1338"/>
                                          </p:stCondLst>
                                        </p:cTn>
                                        <p:tgtEl>
                                          <p:spTgt spid="20">
                                            <p:txEl>
                                              <p:pRg st="3" end="3"/>
                                            </p:txEl>
                                          </p:spTgt>
                                        </p:tgtEl>
                                      </p:cBhvr>
                                      <p:to x="100000" y="100000"/>
                                    </p:animScale>
                                    <p:animScale>
                                      <p:cBhvr>
                                        <p:cTn id="49" dur="26">
                                          <p:stCondLst>
                                            <p:cond delay="1642"/>
                                          </p:stCondLst>
                                        </p:cTn>
                                        <p:tgtEl>
                                          <p:spTgt spid="20">
                                            <p:txEl>
                                              <p:pRg st="3" end="3"/>
                                            </p:txEl>
                                          </p:spTgt>
                                        </p:tgtEl>
                                      </p:cBhvr>
                                      <p:to x="100000" y="90000"/>
                                    </p:animScale>
                                    <p:animScale>
                                      <p:cBhvr>
                                        <p:cTn id="50" dur="166" decel="50000">
                                          <p:stCondLst>
                                            <p:cond delay="1668"/>
                                          </p:stCondLst>
                                        </p:cTn>
                                        <p:tgtEl>
                                          <p:spTgt spid="20">
                                            <p:txEl>
                                              <p:pRg st="3" end="3"/>
                                            </p:txEl>
                                          </p:spTgt>
                                        </p:tgtEl>
                                      </p:cBhvr>
                                      <p:to x="100000" y="100000"/>
                                    </p:animScale>
                                    <p:animScale>
                                      <p:cBhvr>
                                        <p:cTn id="51" dur="26">
                                          <p:stCondLst>
                                            <p:cond delay="1808"/>
                                          </p:stCondLst>
                                        </p:cTn>
                                        <p:tgtEl>
                                          <p:spTgt spid="20">
                                            <p:txEl>
                                              <p:pRg st="3" end="3"/>
                                            </p:txEl>
                                          </p:spTgt>
                                        </p:tgtEl>
                                      </p:cBhvr>
                                      <p:to x="100000" y="95000"/>
                                    </p:animScale>
                                    <p:animScale>
                                      <p:cBhvr>
                                        <p:cTn id="52" dur="166" decel="50000">
                                          <p:stCondLst>
                                            <p:cond delay="1834"/>
                                          </p:stCondLst>
                                        </p:cTn>
                                        <p:tgtEl>
                                          <p:spTgt spid="20">
                                            <p:txEl>
                                              <p:pRg st="3" end="3"/>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4" end="4"/>
                                            </p:txEl>
                                          </p:spTgt>
                                        </p:tgtEl>
                                        <p:attrNameLst>
                                          <p:attrName>style.visibility</p:attrName>
                                        </p:attrNameLst>
                                      </p:cBhvr>
                                      <p:to>
                                        <p:strVal val="visible"/>
                                      </p:to>
                                    </p:set>
                                    <p:animEffect transition="in" filter="wipe(down)">
                                      <p:cBhvr>
                                        <p:cTn id="55" dur="580">
                                          <p:stCondLst>
                                            <p:cond delay="0"/>
                                          </p:stCondLst>
                                        </p:cTn>
                                        <p:tgtEl>
                                          <p:spTgt spid="20">
                                            <p:txEl>
                                              <p:pRg st="4" end="4"/>
                                            </p:txEl>
                                          </p:spTgt>
                                        </p:tgtEl>
                                      </p:cBhvr>
                                    </p:animEffect>
                                    <p:anim calcmode="lin" valueType="num">
                                      <p:cBhvr>
                                        <p:cTn id="56" dur="1822" tmFilter="0,0; 0.14,0.36; 0.43,0.73; 0.71,0.91; 1.0,1.0">
                                          <p:stCondLst>
                                            <p:cond delay="0"/>
                                          </p:stCondLst>
                                        </p:cTn>
                                        <p:tgtEl>
                                          <p:spTgt spid="20">
                                            <p:txEl>
                                              <p:pRg st="4" end="4"/>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4" end="4"/>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4" end="4"/>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4" end="4"/>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4" end="4"/>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4" end="4"/>
                                            </p:txEl>
                                          </p:spTgt>
                                        </p:tgtEl>
                                      </p:cBhvr>
                                      <p:to x="100000" y="60000"/>
                                    </p:animScale>
                                    <p:animScale>
                                      <p:cBhvr>
                                        <p:cTn id="62" dur="166" decel="50000">
                                          <p:stCondLst>
                                            <p:cond delay="676"/>
                                          </p:stCondLst>
                                        </p:cTn>
                                        <p:tgtEl>
                                          <p:spTgt spid="20">
                                            <p:txEl>
                                              <p:pRg st="4" end="4"/>
                                            </p:txEl>
                                          </p:spTgt>
                                        </p:tgtEl>
                                      </p:cBhvr>
                                      <p:to x="100000" y="100000"/>
                                    </p:animScale>
                                    <p:animScale>
                                      <p:cBhvr>
                                        <p:cTn id="63" dur="26">
                                          <p:stCondLst>
                                            <p:cond delay="1312"/>
                                          </p:stCondLst>
                                        </p:cTn>
                                        <p:tgtEl>
                                          <p:spTgt spid="20">
                                            <p:txEl>
                                              <p:pRg st="4" end="4"/>
                                            </p:txEl>
                                          </p:spTgt>
                                        </p:tgtEl>
                                      </p:cBhvr>
                                      <p:to x="100000" y="80000"/>
                                    </p:animScale>
                                    <p:animScale>
                                      <p:cBhvr>
                                        <p:cTn id="64" dur="166" decel="50000">
                                          <p:stCondLst>
                                            <p:cond delay="1338"/>
                                          </p:stCondLst>
                                        </p:cTn>
                                        <p:tgtEl>
                                          <p:spTgt spid="20">
                                            <p:txEl>
                                              <p:pRg st="4" end="4"/>
                                            </p:txEl>
                                          </p:spTgt>
                                        </p:tgtEl>
                                      </p:cBhvr>
                                      <p:to x="100000" y="100000"/>
                                    </p:animScale>
                                    <p:animScale>
                                      <p:cBhvr>
                                        <p:cTn id="65" dur="26">
                                          <p:stCondLst>
                                            <p:cond delay="1642"/>
                                          </p:stCondLst>
                                        </p:cTn>
                                        <p:tgtEl>
                                          <p:spTgt spid="20">
                                            <p:txEl>
                                              <p:pRg st="4" end="4"/>
                                            </p:txEl>
                                          </p:spTgt>
                                        </p:tgtEl>
                                      </p:cBhvr>
                                      <p:to x="100000" y="90000"/>
                                    </p:animScale>
                                    <p:animScale>
                                      <p:cBhvr>
                                        <p:cTn id="66" dur="166" decel="50000">
                                          <p:stCondLst>
                                            <p:cond delay="1668"/>
                                          </p:stCondLst>
                                        </p:cTn>
                                        <p:tgtEl>
                                          <p:spTgt spid="20">
                                            <p:txEl>
                                              <p:pRg st="4" end="4"/>
                                            </p:txEl>
                                          </p:spTgt>
                                        </p:tgtEl>
                                      </p:cBhvr>
                                      <p:to x="100000" y="100000"/>
                                    </p:animScale>
                                    <p:animScale>
                                      <p:cBhvr>
                                        <p:cTn id="67" dur="26">
                                          <p:stCondLst>
                                            <p:cond delay="1808"/>
                                          </p:stCondLst>
                                        </p:cTn>
                                        <p:tgtEl>
                                          <p:spTgt spid="20">
                                            <p:txEl>
                                              <p:pRg st="4" end="4"/>
                                            </p:txEl>
                                          </p:spTgt>
                                        </p:tgtEl>
                                      </p:cBhvr>
                                      <p:to x="100000" y="95000"/>
                                    </p:animScale>
                                    <p:animScale>
                                      <p:cBhvr>
                                        <p:cTn id="68" dur="166" decel="50000">
                                          <p:stCondLst>
                                            <p:cond delay="1834"/>
                                          </p:stCondLst>
                                        </p:cTn>
                                        <p:tgtEl>
                                          <p:spTgt spid="20">
                                            <p:txEl>
                                              <p:pRg st="4" end="4"/>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5" end="5"/>
                                            </p:txEl>
                                          </p:spTgt>
                                        </p:tgtEl>
                                        <p:attrNameLst>
                                          <p:attrName>style.visibility</p:attrName>
                                        </p:attrNameLst>
                                      </p:cBhvr>
                                      <p:to>
                                        <p:strVal val="visible"/>
                                      </p:to>
                                    </p:set>
                                    <p:animEffect transition="in" filter="wipe(down)">
                                      <p:cBhvr>
                                        <p:cTn id="71" dur="580">
                                          <p:stCondLst>
                                            <p:cond delay="0"/>
                                          </p:stCondLst>
                                        </p:cTn>
                                        <p:tgtEl>
                                          <p:spTgt spid="20">
                                            <p:txEl>
                                              <p:pRg st="5" end="5"/>
                                            </p:txEl>
                                          </p:spTgt>
                                        </p:tgtEl>
                                      </p:cBhvr>
                                    </p:animEffect>
                                    <p:anim calcmode="lin" valueType="num">
                                      <p:cBhvr>
                                        <p:cTn id="72"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5" end="5"/>
                                            </p:txEl>
                                          </p:spTgt>
                                        </p:tgtEl>
                                      </p:cBhvr>
                                      <p:to x="100000" y="60000"/>
                                    </p:animScale>
                                    <p:animScale>
                                      <p:cBhvr>
                                        <p:cTn id="78" dur="166" decel="50000">
                                          <p:stCondLst>
                                            <p:cond delay="676"/>
                                          </p:stCondLst>
                                        </p:cTn>
                                        <p:tgtEl>
                                          <p:spTgt spid="20">
                                            <p:txEl>
                                              <p:pRg st="5" end="5"/>
                                            </p:txEl>
                                          </p:spTgt>
                                        </p:tgtEl>
                                      </p:cBhvr>
                                      <p:to x="100000" y="100000"/>
                                    </p:animScale>
                                    <p:animScale>
                                      <p:cBhvr>
                                        <p:cTn id="79" dur="26">
                                          <p:stCondLst>
                                            <p:cond delay="1312"/>
                                          </p:stCondLst>
                                        </p:cTn>
                                        <p:tgtEl>
                                          <p:spTgt spid="20">
                                            <p:txEl>
                                              <p:pRg st="5" end="5"/>
                                            </p:txEl>
                                          </p:spTgt>
                                        </p:tgtEl>
                                      </p:cBhvr>
                                      <p:to x="100000" y="80000"/>
                                    </p:animScale>
                                    <p:animScale>
                                      <p:cBhvr>
                                        <p:cTn id="80" dur="166" decel="50000">
                                          <p:stCondLst>
                                            <p:cond delay="1338"/>
                                          </p:stCondLst>
                                        </p:cTn>
                                        <p:tgtEl>
                                          <p:spTgt spid="20">
                                            <p:txEl>
                                              <p:pRg st="5" end="5"/>
                                            </p:txEl>
                                          </p:spTgt>
                                        </p:tgtEl>
                                      </p:cBhvr>
                                      <p:to x="100000" y="100000"/>
                                    </p:animScale>
                                    <p:animScale>
                                      <p:cBhvr>
                                        <p:cTn id="81" dur="26">
                                          <p:stCondLst>
                                            <p:cond delay="1642"/>
                                          </p:stCondLst>
                                        </p:cTn>
                                        <p:tgtEl>
                                          <p:spTgt spid="20">
                                            <p:txEl>
                                              <p:pRg st="5" end="5"/>
                                            </p:txEl>
                                          </p:spTgt>
                                        </p:tgtEl>
                                      </p:cBhvr>
                                      <p:to x="100000" y="90000"/>
                                    </p:animScale>
                                    <p:animScale>
                                      <p:cBhvr>
                                        <p:cTn id="82" dur="166" decel="50000">
                                          <p:stCondLst>
                                            <p:cond delay="1668"/>
                                          </p:stCondLst>
                                        </p:cTn>
                                        <p:tgtEl>
                                          <p:spTgt spid="20">
                                            <p:txEl>
                                              <p:pRg st="5" end="5"/>
                                            </p:txEl>
                                          </p:spTgt>
                                        </p:tgtEl>
                                      </p:cBhvr>
                                      <p:to x="100000" y="100000"/>
                                    </p:animScale>
                                    <p:animScale>
                                      <p:cBhvr>
                                        <p:cTn id="83" dur="26">
                                          <p:stCondLst>
                                            <p:cond delay="1808"/>
                                          </p:stCondLst>
                                        </p:cTn>
                                        <p:tgtEl>
                                          <p:spTgt spid="20">
                                            <p:txEl>
                                              <p:pRg st="5" end="5"/>
                                            </p:txEl>
                                          </p:spTgt>
                                        </p:tgtEl>
                                      </p:cBhvr>
                                      <p:to x="100000" y="95000"/>
                                    </p:animScale>
                                    <p:animScale>
                                      <p:cBhvr>
                                        <p:cTn id="84" dur="166" decel="50000">
                                          <p:stCondLst>
                                            <p:cond delay="1834"/>
                                          </p:stCondLst>
                                        </p:cTn>
                                        <p:tgtEl>
                                          <p:spTgt spid="20">
                                            <p:txEl>
                                              <p:pRg st="5" end="5"/>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6" end="6"/>
                                            </p:txEl>
                                          </p:spTgt>
                                        </p:tgtEl>
                                        <p:attrNameLst>
                                          <p:attrName>style.visibility</p:attrName>
                                        </p:attrNameLst>
                                      </p:cBhvr>
                                      <p:to>
                                        <p:strVal val="visible"/>
                                      </p:to>
                                    </p:set>
                                    <p:animEffect transition="in" filter="wipe(down)">
                                      <p:cBhvr>
                                        <p:cTn id="87" dur="580">
                                          <p:stCondLst>
                                            <p:cond delay="0"/>
                                          </p:stCondLst>
                                        </p:cTn>
                                        <p:tgtEl>
                                          <p:spTgt spid="20">
                                            <p:txEl>
                                              <p:pRg st="6" end="6"/>
                                            </p:txEl>
                                          </p:spTgt>
                                        </p:tgtEl>
                                      </p:cBhvr>
                                    </p:animEffect>
                                    <p:anim calcmode="lin" valueType="num">
                                      <p:cBhvr>
                                        <p:cTn id="88"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6" end="6"/>
                                            </p:txEl>
                                          </p:spTgt>
                                        </p:tgtEl>
                                      </p:cBhvr>
                                      <p:to x="100000" y="60000"/>
                                    </p:animScale>
                                    <p:animScale>
                                      <p:cBhvr>
                                        <p:cTn id="94" dur="166" decel="50000">
                                          <p:stCondLst>
                                            <p:cond delay="676"/>
                                          </p:stCondLst>
                                        </p:cTn>
                                        <p:tgtEl>
                                          <p:spTgt spid="20">
                                            <p:txEl>
                                              <p:pRg st="6" end="6"/>
                                            </p:txEl>
                                          </p:spTgt>
                                        </p:tgtEl>
                                      </p:cBhvr>
                                      <p:to x="100000" y="100000"/>
                                    </p:animScale>
                                    <p:animScale>
                                      <p:cBhvr>
                                        <p:cTn id="95" dur="26">
                                          <p:stCondLst>
                                            <p:cond delay="1312"/>
                                          </p:stCondLst>
                                        </p:cTn>
                                        <p:tgtEl>
                                          <p:spTgt spid="20">
                                            <p:txEl>
                                              <p:pRg st="6" end="6"/>
                                            </p:txEl>
                                          </p:spTgt>
                                        </p:tgtEl>
                                      </p:cBhvr>
                                      <p:to x="100000" y="80000"/>
                                    </p:animScale>
                                    <p:animScale>
                                      <p:cBhvr>
                                        <p:cTn id="96" dur="166" decel="50000">
                                          <p:stCondLst>
                                            <p:cond delay="1338"/>
                                          </p:stCondLst>
                                        </p:cTn>
                                        <p:tgtEl>
                                          <p:spTgt spid="20">
                                            <p:txEl>
                                              <p:pRg st="6" end="6"/>
                                            </p:txEl>
                                          </p:spTgt>
                                        </p:tgtEl>
                                      </p:cBhvr>
                                      <p:to x="100000" y="100000"/>
                                    </p:animScale>
                                    <p:animScale>
                                      <p:cBhvr>
                                        <p:cTn id="97" dur="26">
                                          <p:stCondLst>
                                            <p:cond delay="1642"/>
                                          </p:stCondLst>
                                        </p:cTn>
                                        <p:tgtEl>
                                          <p:spTgt spid="20">
                                            <p:txEl>
                                              <p:pRg st="6" end="6"/>
                                            </p:txEl>
                                          </p:spTgt>
                                        </p:tgtEl>
                                      </p:cBhvr>
                                      <p:to x="100000" y="90000"/>
                                    </p:animScale>
                                    <p:animScale>
                                      <p:cBhvr>
                                        <p:cTn id="98" dur="166" decel="50000">
                                          <p:stCondLst>
                                            <p:cond delay="1668"/>
                                          </p:stCondLst>
                                        </p:cTn>
                                        <p:tgtEl>
                                          <p:spTgt spid="20">
                                            <p:txEl>
                                              <p:pRg st="6" end="6"/>
                                            </p:txEl>
                                          </p:spTgt>
                                        </p:tgtEl>
                                      </p:cBhvr>
                                      <p:to x="100000" y="100000"/>
                                    </p:animScale>
                                    <p:animScale>
                                      <p:cBhvr>
                                        <p:cTn id="99" dur="26">
                                          <p:stCondLst>
                                            <p:cond delay="1808"/>
                                          </p:stCondLst>
                                        </p:cTn>
                                        <p:tgtEl>
                                          <p:spTgt spid="20">
                                            <p:txEl>
                                              <p:pRg st="6" end="6"/>
                                            </p:txEl>
                                          </p:spTgt>
                                        </p:tgtEl>
                                      </p:cBhvr>
                                      <p:to x="100000" y="95000"/>
                                    </p:animScale>
                                    <p:animScale>
                                      <p:cBhvr>
                                        <p:cTn id="100" dur="166" decel="50000">
                                          <p:stCondLst>
                                            <p:cond delay="1834"/>
                                          </p:stCondLst>
                                        </p:cTn>
                                        <p:tgtEl>
                                          <p:spTgt spid="20">
                                            <p:txEl>
                                              <p:pRg st="6" end="6"/>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7" end="7"/>
                                            </p:txEl>
                                          </p:spTgt>
                                        </p:tgtEl>
                                        <p:attrNameLst>
                                          <p:attrName>style.visibility</p:attrName>
                                        </p:attrNameLst>
                                      </p:cBhvr>
                                      <p:to>
                                        <p:strVal val="visible"/>
                                      </p:to>
                                    </p:set>
                                    <p:animEffect transition="in" filter="wipe(down)">
                                      <p:cBhvr>
                                        <p:cTn id="103" dur="580">
                                          <p:stCondLst>
                                            <p:cond delay="0"/>
                                          </p:stCondLst>
                                        </p:cTn>
                                        <p:tgtEl>
                                          <p:spTgt spid="20">
                                            <p:txEl>
                                              <p:pRg st="7" end="7"/>
                                            </p:txEl>
                                          </p:spTgt>
                                        </p:tgtEl>
                                      </p:cBhvr>
                                    </p:animEffect>
                                    <p:anim calcmode="lin" valueType="num">
                                      <p:cBhvr>
                                        <p:cTn id="104"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7" end="7"/>
                                            </p:txEl>
                                          </p:spTgt>
                                        </p:tgtEl>
                                      </p:cBhvr>
                                      <p:to x="100000" y="60000"/>
                                    </p:animScale>
                                    <p:animScale>
                                      <p:cBhvr>
                                        <p:cTn id="110" dur="166" decel="50000">
                                          <p:stCondLst>
                                            <p:cond delay="676"/>
                                          </p:stCondLst>
                                        </p:cTn>
                                        <p:tgtEl>
                                          <p:spTgt spid="20">
                                            <p:txEl>
                                              <p:pRg st="7" end="7"/>
                                            </p:txEl>
                                          </p:spTgt>
                                        </p:tgtEl>
                                      </p:cBhvr>
                                      <p:to x="100000" y="100000"/>
                                    </p:animScale>
                                    <p:animScale>
                                      <p:cBhvr>
                                        <p:cTn id="111" dur="26">
                                          <p:stCondLst>
                                            <p:cond delay="1312"/>
                                          </p:stCondLst>
                                        </p:cTn>
                                        <p:tgtEl>
                                          <p:spTgt spid="20">
                                            <p:txEl>
                                              <p:pRg st="7" end="7"/>
                                            </p:txEl>
                                          </p:spTgt>
                                        </p:tgtEl>
                                      </p:cBhvr>
                                      <p:to x="100000" y="80000"/>
                                    </p:animScale>
                                    <p:animScale>
                                      <p:cBhvr>
                                        <p:cTn id="112" dur="166" decel="50000">
                                          <p:stCondLst>
                                            <p:cond delay="1338"/>
                                          </p:stCondLst>
                                        </p:cTn>
                                        <p:tgtEl>
                                          <p:spTgt spid="20">
                                            <p:txEl>
                                              <p:pRg st="7" end="7"/>
                                            </p:txEl>
                                          </p:spTgt>
                                        </p:tgtEl>
                                      </p:cBhvr>
                                      <p:to x="100000" y="100000"/>
                                    </p:animScale>
                                    <p:animScale>
                                      <p:cBhvr>
                                        <p:cTn id="113" dur="26">
                                          <p:stCondLst>
                                            <p:cond delay="1642"/>
                                          </p:stCondLst>
                                        </p:cTn>
                                        <p:tgtEl>
                                          <p:spTgt spid="20">
                                            <p:txEl>
                                              <p:pRg st="7" end="7"/>
                                            </p:txEl>
                                          </p:spTgt>
                                        </p:tgtEl>
                                      </p:cBhvr>
                                      <p:to x="100000" y="90000"/>
                                    </p:animScale>
                                    <p:animScale>
                                      <p:cBhvr>
                                        <p:cTn id="114" dur="166" decel="50000">
                                          <p:stCondLst>
                                            <p:cond delay="1668"/>
                                          </p:stCondLst>
                                        </p:cTn>
                                        <p:tgtEl>
                                          <p:spTgt spid="20">
                                            <p:txEl>
                                              <p:pRg st="7" end="7"/>
                                            </p:txEl>
                                          </p:spTgt>
                                        </p:tgtEl>
                                      </p:cBhvr>
                                      <p:to x="100000" y="100000"/>
                                    </p:animScale>
                                    <p:animScale>
                                      <p:cBhvr>
                                        <p:cTn id="115" dur="26">
                                          <p:stCondLst>
                                            <p:cond delay="1808"/>
                                          </p:stCondLst>
                                        </p:cTn>
                                        <p:tgtEl>
                                          <p:spTgt spid="20">
                                            <p:txEl>
                                              <p:pRg st="7" end="7"/>
                                            </p:txEl>
                                          </p:spTgt>
                                        </p:tgtEl>
                                      </p:cBhvr>
                                      <p:to x="100000" y="95000"/>
                                    </p:animScale>
                                    <p:animScale>
                                      <p:cBhvr>
                                        <p:cTn id="116" dur="166" decel="50000">
                                          <p:stCondLst>
                                            <p:cond delay="1834"/>
                                          </p:stCondLst>
                                        </p:cTn>
                                        <p:tgtEl>
                                          <p:spTgt spid="20">
                                            <p:txEl>
                                              <p:pRg st="7" end="7"/>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8" end="8"/>
                                            </p:txEl>
                                          </p:spTgt>
                                        </p:tgtEl>
                                        <p:attrNameLst>
                                          <p:attrName>style.visibility</p:attrName>
                                        </p:attrNameLst>
                                      </p:cBhvr>
                                      <p:to>
                                        <p:strVal val="visible"/>
                                      </p:to>
                                    </p:set>
                                    <p:animEffect transition="in" filter="wipe(down)">
                                      <p:cBhvr>
                                        <p:cTn id="119" dur="580">
                                          <p:stCondLst>
                                            <p:cond delay="0"/>
                                          </p:stCondLst>
                                        </p:cTn>
                                        <p:tgtEl>
                                          <p:spTgt spid="20">
                                            <p:txEl>
                                              <p:pRg st="8" end="8"/>
                                            </p:txEl>
                                          </p:spTgt>
                                        </p:tgtEl>
                                      </p:cBhvr>
                                    </p:animEffect>
                                    <p:anim calcmode="lin" valueType="num">
                                      <p:cBhvr>
                                        <p:cTn id="120"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8" end="8"/>
                                            </p:txEl>
                                          </p:spTgt>
                                        </p:tgtEl>
                                      </p:cBhvr>
                                      <p:to x="100000" y="60000"/>
                                    </p:animScale>
                                    <p:animScale>
                                      <p:cBhvr>
                                        <p:cTn id="126" dur="166" decel="50000">
                                          <p:stCondLst>
                                            <p:cond delay="676"/>
                                          </p:stCondLst>
                                        </p:cTn>
                                        <p:tgtEl>
                                          <p:spTgt spid="20">
                                            <p:txEl>
                                              <p:pRg st="8" end="8"/>
                                            </p:txEl>
                                          </p:spTgt>
                                        </p:tgtEl>
                                      </p:cBhvr>
                                      <p:to x="100000" y="100000"/>
                                    </p:animScale>
                                    <p:animScale>
                                      <p:cBhvr>
                                        <p:cTn id="127" dur="26">
                                          <p:stCondLst>
                                            <p:cond delay="1312"/>
                                          </p:stCondLst>
                                        </p:cTn>
                                        <p:tgtEl>
                                          <p:spTgt spid="20">
                                            <p:txEl>
                                              <p:pRg st="8" end="8"/>
                                            </p:txEl>
                                          </p:spTgt>
                                        </p:tgtEl>
                                      </p:cBhvr>
                                      <p:to x="100000" y="80000"/>
                                    </p:animScale>
                                    <p:animScale>
                                      <p:cBhvr>
                                        <p:cTn id="128" dur="166" decel="50000">
                                          <p:stCondLst>
                                            <p:cond delay="1338"/>
                                          </p:stCondLst>
                                        </p:cTn>
                                        <p:tgtEl>
                                          <p:spTgt spid="20">
                                            <p:txEl>
                                              <p:pRg st="8" end="8"/>
                                            </p:txEl>
                                          </p:spTgt>
                                        </p:tgtEl>
                                      </p:cBhvr>
                                      <p:to x="100000" y="100000"/>
                                    </p:animScale>
                                    <p:animScale>
                                      <p:cBhvr>
                                        <p:cTn id="129" dur="26">
                                          <p:stCondLst>
                                            <p:cond delay="1642"/>
                                          </p:stCondLst>
                                        </p:cTn>
                                        <p:tgtEl>
                                          <p:spTgt spid="20">
                                            <p:txEl>
                                              <p:pRg st="8" end="8"/>
                                            </p:txEl>
                                          </p:spTgt>
                                        </p:tgtEl>
                                      </p:cBhvr>
                                      <p:to x="100000" y="90000"/>
                                    </p:animScale>
                                    <p:animScale>
                                      <p:cBhvr>
                                        <p:cTn id="130" dur="166" decel="50000">
                                          <p:stCondLst>
                                            <p:cond delay="1668"/>
                                          </p:stCondLst>
                                        </p:cTn>
                                        <p:tgtEl>
                                          <p:spTgt spid="20">
                                            <p:txEl>
                                              <p:pRg st="8" end="8"/>
                                            </p:txEl>
                                          </p:spTgt>
                                        </p:tgtEl>
                                      </p:cBhvr>
                                      <p:to x="100000" y="100000"/>
                                    </p:animScale>
                                    <p:animScale>
                                      <p:cBhvr>
                                        <p:cTn id="131" dur="26">
                                          <p:stCondLst>
                                            <p:cond delay="1808"/>
                                          </p:stCondLst>
                                        </p:cTn>
                                        <p:tgtEl>
                                          <p:spTgt spid="20">
                                            <p:txEl>
                                              <p:pRg st="8" end="8"/>
                                            </p:txEl>
                                          </p:spTgt>
                                        </p:tgtEl>
                                      </p:cBhvr>
                                      <p:to x="100000" y="95000"/>
                                    </p:animScale>
                                    <p:animScale>
                                      <p:cBhvr>
                                        <p:cTn id="132" dur="166" decel="50000">
                                          <p:stCondLst>
                                            <p:cond delay="1834"/>
                                          </p:stCondLst>
                                        </p:cTn>
                                        <p:tgtEl>
                                          <p:spTgt spid="20">
                                            <p:txEl>
                                              <p:pRg st="8" end="8"/>
                                            </p:txEl>
                                          </p:spTgt>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20">
                                            <p:txEl>
                                              <p:pRg st="9" end="9"/>
                                            </p:txEl>
                                          </p:spTgt>
                                        </p:tgtEl>
                                        <p:attrNameLst>
                                          <p:attrName>style.visibility</p:attrName>
                                        </p:attrNameLst>
                                      </p:cBhvr>
                                      <p:to>
                                        <p:strVal val="visible"/>
                                      </p:to>
                                    </p:set>
                                    <p:animEffect transition="in" filter="wipe(down)">
                                      <p:cBhvr>
                                        <p:cTn id="135" dur="580">
                                          <p:stCondLst>
                                            <p:cond delay="0"/>
                                          </p:stCondLst>
                                        </p:cTn>
                                        <p:tgtEl>
                                          <p:spTgt spid="20">
                                            <p:txEl>
                                              <p:pRg st="9" end="9"/>
                                            </p:txEl>
                                          </p:spTgt>
                                        </p:tgtEl>
                                      </p:cBhvr>
                                    </p:animEffect>
                                    <p:anim calcmode="lin" valueType="num">
                                      <p:cBhvr>
                                        <p:cTn id="136"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20">
                                            <p:txEl>
                                              <p:pRg st="9" end="9"/>
                                            </p:txEl>
                                          </p:spTgt>
                                        </p:tgtEl>
                                      </p:cBhvr>
                                      <p:to x="100000" y="60000"/>
                                    </p:animScale>
                                    <p:animScale>
                                      <p:cBhvr>
                                        <p:cTn id="142" dur="166" decel="50000">
                                          <p:stCondLst>
                                            <p:cond delay="676"/>
                                          </p:stCondLst>
                                        </p:cTn>
                                        <p:tgtEl>
                                          <p:spTgt spid="20">
                                            <p:txEl>
                                              <p:pRg st="9" end="9"/>
                                            </p:txEl>
                                          </p:spTgt>
                                        </p:tgtEl>
                                      </p:cBhvr>
                                      <p:to x="100000" y="100000"/>
                                    </p:animScale>
                                    <p:animScale>
                                      <p:cBhvr>
                                        <p:cTn id="143" dur="26">
                                          <p:stCondLst>
                                            <p:cond delay="1312"/>
                                          </p:stCondLst>
                                        </p:cTn>
                                        <p:tgtEl>
                                          <p:spTgt spid="20">
                                            <p:txEl>
                                              <p:pRg st="9" end="9"/>
                                            </p:txEl>
                                          </p:spTgt>
                                        </p:tgtEl>
                                      </p:cBhvr>
                                      <p:to x="100000" y="80000"/>
                                    </p:animScale>
                                    <p:animScale>
                                      <p:cBhvr>
                                        <p:cTn id="144" dur="166" decel="50000">
                                          <p:stCondLst>
                                            <p:cond delay="1338"/>
                                          </p:stCondLst>
                                        </p:cTn>
                                        <p:tgtEl>
                                          <p:spTgt spid="20">
                                            <p:txEl>
                                              <p:pRg st="9" end="9"/>
                                            </p:txEl>
                                          </p:spTgt>
                                        </p:tgtEl>
                                      </p:cBhvr>
                                      <p:to x="100000" y="100000"/>
                                    </p:animScale>
                                    <p:animScale>
                                      <p:cBhvr>
                                        <p:cTn id="145" dur="26">
                                          <p:stCondLst>
                                            <p:cond delay="1642"/>
                                          </p:stCondLst>
                                        </p:cTn>
                                        <p:tgtEl>
                                          <p:spTgt spid="20">
                                            <p:txEl>
                                              <p:pRg st="9" end="9"/>
                                            </p:txEl>
                                          </p:spTgt>
                                        </p:tgtEl>
                                      </p:cBhvr>
                                      <p:to x="100000" y="90000"/>
                                    </p:animScale>
                                    <p:animScale>
                                      <p:cBhvr>
                                        <p:cTn id="146" dur="166" decel="50000">
                                          <p:stCondLst>
                                            <p:cond delay="1668"/>
                                          </p:stCondLst>
                                        </p:cTn>
                                        <p:tgtEl>
                                          <p:spTgt spid="20">
                                            <p:txEl>
                                              <p:pRg st="9" end="9"/>
                                            </p:txEl>
                                          </p:spTgt>
                                        </p:tgtEl>
                                      </p:cBhvr>
                                      <p:to x="100000" y="100000"/>
                                    </p:animScale>
                                    <p:animScale>
                                      <p:cBhvr>
                                        <p:cTn id="147" dur="26">
                                          <p:stCondLst>
                                            <p:cond delay="1808"/>
                                          </p:stCondLst>
                                        </p:cTn>
                                        <p:tgtEl>
                                          <p:spTgt spid="20">
                                            <p:txEl>
                                              <p:pRg st="9" end="9"/>
                                            </p:txEl>
                                          </p:spTgt>
                                        </p:tgtEl>
                                      </p:cBhvr>
                                      <p:to x="100000" y="95000"/>
                                    </p:animScale>
                                    <p:animScale>
                                      <p:cBhvr>
                                        <p:cTn id="148" dur="166" decel="50000">
                                          <p:stCondLst>
                                            <p:cond delay="1834"/>
                                          </p:stCondLst>
                                        </p:cTn>
                                        <p:tgtEl>
                                          <p:spTgt spid="20">
                                            <p:txEl>
                                              <p:pRg st="9" end="9"/>
                                            </p:txEl>
                                          </p:spTgt>
                                        </p:tgtEl>
                                      </p:cBhvr>
                                      <p:to x="100000" y="100000"/>
                                    </p:animScale>
                                  </p:childTnLst>
                                </p:cTn>
                              </p:par>
                              <p:par>
                                <p:cTn id="149" presetID="26" presetClass="entr" presetSubtype="0" fill="hold" nodeType="withEffect">
                                  <p:stCondLst>
                                    <p:cond delay="0"/>
                                  </p:stCondLst>
                                  <p:childTnLst>
                                    <p:set>
                                      <p:cBhvr>
                                        <p:cTn id="150" dur="1" fill="hold">
                                          <p:stCondLst>
                                            <p:cond delay="0"/>
                                          </p:stCondLst>
                                        </p:cTn>
                                        <p:tgtEl>
                                          <p:spTgt spid="20">
                                            <p:txEl>
                                              <p:pRg st="10" end="10"/>
                                            </p:txEl>
                                          </p:spTgt>
                                        </p:tgtEl>
                                        <p:attrNameLst>
                                          <p:attrName>style.visibility</p:attrName>
                                        </p:attrNameLst>
                                      </p:cBhvr>
                                      <p:to>
                                        <p:strVal val="visible"/>
                                      </p:to>
                                    </p:set>
                                    <p:animEffect transition="in" filter="wipe(down)">
                                      <p:cBhvr>
                                        <p:cTn id="151" dur="580">
                                          <p:stCondLst>
                                            <p:cond delay="0"/>
                                          </p:stCondLst>
                                        </p:cTn>
                                        <p:tgtEl>
                                          <p:spTgt spid="20">
                                            <p:txEl>
                                              <p:pRg st="10" end="10"/>
                                            </p:txEl>
                                          </p:spTgt>
                                        </p:tgtEl>
                                      </p:cBhvr>
                                    </p:animEffect>
                                    <p:anim calcmode="lin" valueType="num">
                                      <p:cBhvr>
                                        <p:cTn id="152"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20">
                                            <p:txEl>
                                              <p:pRg st="10" end="10"/>
                                            </p:txEl>
                                          </p:spTgt>
                                        </p:tgtEl>
                                      </p:cBhvr>
                                      <p:to x="100000" y="60000"/>
                                    </p:animScale>
                                    <p:animScale>
                                      <p:cBhvr>
                                        <p:cTn id="158" dur="166" decel="50000">
                                          <p:stCondLst>
                                            <p:cond delay="676"/>
                                          </p:stCondLst>
                                        </p:cTn>
                                        <p:tgtEl>
                                          <p:spTgt spid="20">
                                            <p:txEl>
                                              <p:pRg st="10" end="10"/>
                                            </p:txEl>
                                          </p:spTgt>
                                        </p:tgtEl>
                                      </p:cBhvr>
                                      <p:to x="100000" y="100000"/>
                                    </p:animScale>
                                    <p:animScale>
                                      <p:cBhvr>
                                        <p:cTn id="159" dur="26">
                                          <p:stCondLst>
                                            <p:cond delay="1312"/>
                                          </p:stCondLst>
                                        </p:cTn>
                                        <p:tgtEl>
                                          <p:spTgt spid="20">
                                            <p:txEl>
                                              <p:pRg st="10" end="10"/>
                                            </p:txEl>
                                          </p:spTgt>
                                        </p:tgtEl>
                                      </p:cBhvr>
                                      <p:to x="100000" y="80000"/>
                                    </p:animScale>
                                    <p:animScale>
                                      <p:cBhvr>
                                        <p:cTn id="160" dur="166" decel="50000">
                                          <p:stCondLst>
                                            <p:cond delay="1338"/>
                                          </p:stCondLst>
                                        </p:cTn>
                                        <p:tgtEl>
                                          <p:spTgt spid="20">
                                            <p:txEl>
                                              <p:pRg st="10" end="10"/>
                                            </p:txEl>
                                          </p:spTgt>
                                        </p:tgtEl>
                                      </p:cBhvr>
                                      <p:to x="100000" y="100000"/>
                                    </p:animScale>
                                    <p:animScale>
                                      <p:cBhvr>
                                        <p:cTn id="161" dur="26">
                                          <p:stCondLst>
                                            <p:cond delay="1642"/>
                                          </p:stCondLst>
                                        </p:cTn>
                                        <p:tgtEl>
                                          <p:spTgt spid="20">
                                            <p:txEl>
                                              <p:pRg st="10" end="10"/>
                                            </p:txEl>
                                          </p:spTgt>
                                        </p:tgtEl>
                                      </p:cBhvr>
                                      <p:to x="100000" y="90000"/>
                                    </p:animScale>
                                    <p:animScale>
                                      <p:cBhvr>
                                        <p:cTn id="162" dur="166" decel="50000">
                                          <p:stCondLst>
                                            <p:cond delay="1668"/>
                                          </p:stCondLst>
                                        </p:cTn>
                                        <p:tgtEl>
                                          <p:spTgt spid="20">
                                            <p:txEl>
                                              <p:pRg st="10" end="10"/>
                                            </p:txEl>
                                          </p:spTgt>
                                        </p:tgtEl>
                                      </p:cBhvr>
                                      <p:to x="100000" y="100000"/>
                                    </p:animScale>
                                    <p:animScale>
                                      <p:cBhvr>
                                        <p:cTn id="163" dur="26">
                                          <p:stCondLst>
                                            <p:cond delay="1808"/>
                                          </p:stCondLst>
                                        </p:cTn>
                                        <p:tgtEl>
                                          <p:spTgt spid="20">
                                            <p:txEl>
                                              <p:pRg st="10" end="10"/>
                                            </p:txEl>
                                          </p:spTgt>
                                        </p:tgtEl>
                                      </p:cBhvr>
                                      <p:to x="100000" y="95000"/>
                                    </p:animScale>
                                    <p:animScale>
                                      <p:cBhvr>
                                        <p:cTn id="164" dur="166" decel="50000">
                                          <p:stCondLst>
                                            <p:cond delay="1834"/>
                                          </p:stCondLst>
                                        </p:cTn>
                                        <p:tgtEl>
                                          <p:spTgt spid="20">
                                            <p:txEl>
                                              <p:pRg st="10" end="10"/>
                                            </p:txEl>
                                          </p:spTgt>
                                        </p:tgtEl>
                                      </p:cBhvr>
                                      <p:to x="100000" y="100000"/>
                                    </p:animScale>
                                  </p:childTnLst>
                                </p:cTn>
                              </p:par>
                              <p:par>
                                <p:cTn id="165" presetID="26" presetClass="entr" presetSubtype="0" fill="hold" nodeType="withEffect">
                                  <p:stCondLst>
                                    <p:cond delay="0"/>
                                  </p:stCondLst>
                                  <p:childTnLst>
                                    <p:set>
                                      <p:cBhvr>
                                        <p:cTn id="166" dur="1" fill="hold">
                                          <p:stCondLst>
                                            <p:cond delay="0"/>
                                          </p:stCondLst>
                                        </p:cTn>
                                        <p:tgtEl>
                                          <p:spTgt spid="20">
                                            <p:txEl>
                                              <p:pRg st="11" end="11"/>
                                            </p:txEl>
                                          </p:spTgt>
                                        </p:tgtEl>
                                        <p:attrNameLst>
                                          <p:attrName>style.visibility</p:attrName>
                                        </p:attrNameLst>
                                      </p:cBhvr>
                                      <p:to>
                                        <p:strVal val="visible"/>
                                      </p:to>
                                    </p:set>
                                    <p:animEffect transition="in" filter="wipe(down)">
                                      <p:cBhvr>
                                        <p:cTn id="167" dur="580">
                                          <p:stCondLst>
                                            <p:cond delay="0"/>
                                          </p:stCondLst>
                                        </p:cTn>
                                        <p:tgtEl>
                                          <p:spTgt spid="20">
                                            <p:txEl>
                                              <p:pRg st="11" end="11"/>
                                            </p:txEl>
                                          </p:spTgt>
                                        </p:tgtEl>
                                      </p:cBhvr>
                                    </p:animEffect>
                                    <p:anim calcmode="lin" valueType="num">
                                      <p:cBhvr>
                                        <p:cTn id="168" dur="1822" tmFilter="0,0; 0.14,0.36; 0.43,0.73; 0.71,0.91; 1.0,1.0">
                                          <p:stCondLst>
                                            <p:cond delay="0"/>
                                          </p:stCondLst>
                                        </p:cTn>
                                        <p:tgtEl>
                                          <p:spTgt spid="20">
                                            <p:txEl>
                                              <p:pRg st="11" end="11"/>
                                            </p:txEl>
                                          </p:spTgt>
                                        </p:tgtEl>
                                        <p:attrNameLst>
                                          <p:attrName>ppt_x</p:attrName>
                                        </p:attrNameLst>
                                      </p:cBhvr>
                                      <p:tavLst>
                                        <p:tav tm="0">
                                          <p:val>
                                            <p:strVal val="#ppt_x-0.25"/>
                                          </p:val>
                                        </p:tav>
                                        <p:tav tm="100000">
                                          <p:val>
                                            <p:strVal val="#ppt_x"/>
                                          </p:val>
                                        </p:tav>
                                      </p:tavLst>
                                    </p:anim>
                                    <p:anim calcmode="lin" valueType="num">
                                      <p:cBhvr>
                                        <p:cTn id="169" dur="664" tmFilter="0.0,0.0; 0.25,0.07; 0.50,0.2; 0.75,0.467; 1.0,1.0">
                                          <p:stCondLst>
                                            <p:cond delay="0"/>
                                          </p:stCondLst>
                                        </p:cTn>
                                        <p:tgtEl>
                                          <p:spTgt spid="20">
                                            <p:txEl>
                                              <p:pRg st="11" end="11"/>
                                            </p:txEl>
                                          </p:spTgt>
                                        </p:tgtEl>
                                        <p:attrNameLst>
                                          <p:attrName>ppt_y</p:attrName>
                                        </p:attrNameLst>
                                      </p:cBhvr>
                                      <p:tavLst>
                                        <p:tav tm="0" fmla="#ppt_y-sin(pi*$)/3">
                                          <p:val>
                                            <p:fltVal val="0.5"/>
                                          </p:val>
                                        </p:tav>
                                        <p:tav tm="100000">
                                          <p:val>
                                            <p:fltVal val="1"/>
                                          </p:val>
                                        </p:tav>
                                      </p:tavLst>
                                    </p:anim>
                                    <p:anim calcmode="lin" valueType="num">
                                      <p:cBhvr>
                                        <p:cTn id="170" dur="664" tmFilter="0, 0; 0.125,0.2665; 0.25,0.4; 0.375,0.465; 0.5,0.5;  0.625,0.535; 0.75,0.6; 0.875,0.7335; 1,1">
                                          <p:stCondLst>
                                            <p:cond delay="664"/>
                                          </p:stCondLst>
                                        </p:cTn>
                                        <p:tgtEl>
                                          <p:spTgt spid="20">
                                            <p:txEl>
                                              <p:pRg st="11" end="11"/>
                                            </p:txEl>
                                          </p:spTgt>
                                        </p:tgtEl>
                                        <p:attrNameLst>
                                          <p:attrName>ppt_y</p:attrName>
                                        </p:attrNameLst>
                                      </p:cBhvr>
                                      <p:tavLst>
                                        <p:tav tm="0" fmla="#ppt_y-sin(pi*$)/9">
                                          <p:val>
                                            <p:fltVal val="0"/>
                                          </p:val>
                                        </p:tav>
                                        <p:tav tm="100000">
                                          <p:val>
                                            <p:fltVal val="1"/>
                                          </p:val>
                                        </p:tav>
                                      </p:tavLst>
                                    </p:anim>
                                    <p:anim calcmode="lin" valueType="num">
                                      <p:cBhvr>
                                        <p:cTn id="171" dur="332" tmFilter="0, 0; 0.125,0.2665; 0.25,0.4; 0.375,0.465; 0.5,0.5;  0.625,0.535; 0.75,0.6; 0.875,0.7335; 1,1">
                                          <p:stCondLst>
                                            <p:cond delay="1324"/>
                                          </p:stCondLst>
                                        </p:cTn>
                                        <p:tgtEl>
                                          <p:spTgt spid="20">
                                            <p:txEl>
                                              <p:pRg st="11" end="11"/>
                                            </p:txEl>
                                          </p:spTgt>
                                        </p:tgtEl>
                                        <p:attrNameLst>
                                          <p:attrName>ppt_y</p:attrName>
                                        </p:attrNameLst>
                                      </p:cBhvr>
                                      <p:tavLst>
                                        <p:tav tm="0" fmla="#ppt_y-sin(pi*$)/27">
                                          <p:val>
                                            <p:fltVal val="0"/>
                                          </p:val>
                                        </p:tav>
                                        <p:tav tm="100000">
                                          <p:val>
                                            <p:fltVal val="1"/>
                                          </p:val>
                                        </p:tav>
                                      </p:tavLst>
                                    </p:anim>
                                    <p:anim calcmode="lin" valueType="num">
                                      <p:cBhvr>
                                        <p:cTn id="172" dur="164" tmFilter="0, 0; 0.125,0.2665; 0.25,0.4; 0.375,0.465; 0.5,0.5;  0.625,0.535; 0.75,0.6; 0.875,0.7335; 1,1">
                                          <p:stCondLst>
                                            <p:cond delay="1656"/>
                                          </p:stCondLst>
                                        </p:cTn>
                                        <p:tgtEl>
                                          <p:spTgt spid="20">
                                            <p:txEl>
                                              <p:pRg st="11" end="11"/>
                                            </p:txEl>
                                          </p:spTgt>
                                        </p:tgtEl>
                                        <p:attrNameLst>
                                          <p:attrName>ppt_y</p:attrName>
                                        </p:attrNameLst>
                                      </p:cBhvr>
                                      <p:tavLst>
                                        <p:tav tm="0" fmla="#ppt_y-sin(pi*$)/81">
                                          <p:val>
                                            <p:fltVal val="0"/>
                                          </p:val>
                                        </p:tav>
                                        <p:tav tm="100000">
                                          <p:val>
                                            <p:fltVal val="1"/>
                                          </p:val>
                                        </p:tav>
                                      </p:tavLst>
                                    </p:anim>
                                    <p:animScale>
                                      <p:cBhvr>
                                        <p:cTn id="173" dur="26">
                                          <p:stCondLst>
                                            <p:cond delay="650"/>
                                          </p:stCondLst>
                                        </p:cTn>
                                        <p:tgtEl>
                                          <p:spTgt spid="20">
                                            <p:txEl>
                                              <p:pRg st="11" end="11"/>
                                            </p:txEl>
                                          </p:spTgt>
                                        </p:tgtEl>
                                      </p:cBhvr>
                                      <p:to x="100000" y="60000"/>
                                    </p:animScale>
                                    <p:animScale>
                                      <p:cBhvr>
                                        <p:cTn id="174" dur="166" decel="50000">
                                          <p:stCondLst>
                                            <p:cond delay="676"/>
                                          </p:stCondLst>
                                        </p:cTn>
                                        <p:tgtEl>
                                          <p:spTgt spid="20">
                                            <p:txEl>
                                              <p:pRg st="11" end="11"/>
                                            </p:txEl>
                                          </p:spTgt>
                                        </p:tgtEl>
                                      </p:cBhvr>
                                      <p:to x="100000" y="100000"/>
                                    </p:animScale>
                                    <p:animScale>
                                      <p:cBhvr>
                                        <p:cTn id="175" dur="26">
                                          <p:stCondLst>
                                            <p:cond delay="1312"/>
                                          </p:stCondLst>
                                        </p:cTn>
                                        <p:tgtEl>
                                          <p:spTgt spid="20">
                                            <p:txEl>
                                              <p:pRg st="11" end="11"/>
                                            </p:txEl>
                                          </p:spTgt>
                                        </p:tgtEl>
                                      </p:cBhvr>
                                      <p:to x="100000" y="80000"/>
                                    </p:animScale>
                                    <p:animScale>
                                      <p:cBhvr>
                                        <p:cTn id="176" dur="166" decel="50000">
                                          <p:stCondLst>
                                            <p:cond delay="1338"/>
                                          </p:stCondLst>
                                        </p:cTn>
                                        <p:tgtEl>
                                          <p:spTgt spid="20">
                                            <p:txEl>
                                              <p:pRg st="11" end="11"/>
                                            </p:txEl>
                                          </p:spTgt>
                                        </p:tgtEl>
                                      </p:cBhvr>
                                      <p:to x="100000" y="100000"/>
                                    </p:animScale>
                                    <p:animScale>
                                      <p:cBhvr>
                                        <p:cTn id="177" dur="26">
                                          <p:stCondLst>
                                            <p:cond delay="1642"/>
                                          </p:stCondLst>
                                        </p:cTn>
                                        <p:tgtEl>
                                          <p:spTgt spid="20">
                                            <p:txEl>
                                              <p:pRg st="11" end="11"/>
                                            </p:txEl>
                                          </p:spTgt>
                                        </p:tgtEl>
                                      </p:cBhvr>
                                      <p:to x="100000" y="90000"/>
                                    </p:animScale>
                                    <p:animScale>
                                      <p:cBhvr>
                                        <p:cTn id="178" dur="166" decel="50000">
                                          <p:stCondLst>
                                            <p:cond delay="1668"/>
                                          </p:stCondLst>
                                        </p:cTn>
                                        <p:tgtEl>
                                          <p:spTgt spid="20">
                                            <p:txEl>
                                              <p:pRg st="11" end="11"/>
                                            </p:txEl>
                                          </p:spTgt>
                                        </p:tgtEl>
                                      </p:cBhvr>
                                      <p:to x="100000" y="100000"/>
                                    </p:animScale>
                                    <p:animScale>
                                      <p:cBhvr>
                                        <p:cTn id="179" dur="26">
                                          <p:stCondLst>
                                            <p:cond delay="1808"/>
                                          </p:stCondLst>
                                        </p:cTn>
                                        <p:tgtEl>
                                          <p:spTgt spid="20">
                                            <p:txEl>
                                              <p:pRg st="11" end="11"/>
                                            </p:txEl>
                                          </p:spTgt>
                                        </p:tgtEl>
                                      </p:cBhvr>
                                      <p:to x="100000" y="95000"/>
                                    </p:animScale>
                                    <p:animScale>
                                      <p:cBhvr>
                                        <p:cTn id="180" dur="166" decel="50000">
                                          <p:stCondLst>
                                            <p:cond delay="1834"/>
                                          </p:stCondLst>
                                        </p:cTn>
                                        <p:tgtEl>
                                          <p:spTgt spid="20">
                                            <p:txEl>
                                              <p:pRg st="11" end="1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AB73BE8-E743-2CEE-54BB-A4B7711BF9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43865" y="457200"/>
            <a:ext cx="8904269" cy="5943600"/>
          </a:xfrm>
          <a:prstGeom prst="rect">
            <a:avLst/>
          </a:prstGeom>
        </p:spPr>
      </p:pic>
      <p:sp>
        <p:nvSpPr>
          <p:cNvPr id="6" name="TextBox 5">
            <a:extLst>
              <a:ext uri="{FF2B5EF4-FFF2-40B4-BE49-F238E27FC236}">
                <a16:creationId xmlns:a16="http://schemas.microsoft.com/office/drawing/2014/main" id="{BDD3F26D-FC99-DDFF-6E5E-0DF592312ACF}"/>
              </a:ext>
            </a:extLst>
          </p:cNvPr>
          <p:cNvSpPr txBox="1"/>
          <p:nvPr/>
        </p:nvSpPr>
        <p:spPr>
          <a:xfrm>
            <a:off x="63375" y="6513770"/>
            <a:ext cx="3539905" cy="230832"/>
          </a:xfrm>
          <a:prstGeom prst="rect">
            <a:avLst/>
          </a:prstGeom>
          <a:noFill/>
        </p:spPr>
        <p:txBody>
          <a:bodyPr wrap="square" rtlCol="0">
            <a:spAutoFit/>
          </a:bodyPr>
          <a:lstStyle/>
          <a:p>
            <a:r>
              <a:rPr lang="en-GB" sz="900" dirty="0">
                <a:solidFill>
                  <a:schemeClr val="bg2"/>
                </a:solidFill>
                <a:latin typeface="Times New Roman" panose="02020603050405020304" pitchFamily="18" charset="0"/>
                <a:cs typeface="Times New Roman" panose="02020603050405020304" pitchFamily="18" charset="0"/>
              </a:rPr>
              <a:t>https://share.google/HYCMMWLnAPtPr4Wtk</a:t>
            </a:r>
          </a:p>
        </p:txBody>
      </p:sp>
    </p:spTree>
    <p:extLst>
      <p:ext uri="{BB962C8B-B14F-4D97-AF65-F5344CB8AC3E}">
        <p14:creationId xmlns:p14="http://schemas.microsoft.com/office/powerpoint/2010/main" val="285309795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FE13036-77EE-03F1-6078-38701BF18A5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124200" y="457200"/>
            <a:ext cx="5943600" cy="5943600"/>
          </a:xfrm>
          <a:prstGeom prst="rect">
            <a:avLst/>
          </a:prstGeom>
        </p:spPr>
      </p:pic>
      <p:pic>
        <p:nvPicPr>
          <p:cNvPr id="9" name="breakzstudios-motivational-cinematic-inspiring-corporate-never-give-up-no-drums-236314">
            <a:hlinkClick r:id="" action="ppaction://media"/>
            <a:extLst>
              <a:ext uri="{FF2B5EF4-FFF2-40B4-BE49-F238E27FC236}">
                <a16:creationId xmlns:a16="http://schemas.microsoft.com/office/drawing/2014/main" id="{1720F4C0-471B-DDC4-40D2-E3FECDB351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7700" y="5632010"/>
            <a:ext cx="609600" cy="609600"/>
          </a:xfrm>
          <a:prstGeom prst="rect">
            <a:avLst/>
          </a:prstGeom>
        </p:spPr>
      </p:pic>
    </p:spTree>
    <p:extLst>
      <p:ext uri="{BB962C8B-B14F-4D97-AF65-F5344CB8AC3E}">
        <p14:creationId xmlns:p14="http://schemas.microsoft.com/office/powerpoint/2010/main" val="102841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40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620</TotalTime>
  <Words>899</Words>
  <Application>Microsoft Office PowerPoint</Application>
  <PresentationFormat>Widescreen</PresentationFormat>
  <Paragraphs>59</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    ALINA CIRSTEA</vt:lpstr>
      <vt:lpstr>Module Overview</vt:lpstr>
      <vt:lpstr>                                                                                                                                 MICROSOFT OUTLOOK is a personal information manager developed by Microsoft used for:   -Email Management: Send, receive, and organize emails effectively with filters and rules. -Scheduling &amp; Calendar: Schedule meetings, appointments, and reminders with Microsoft Teams &amp; Zoom integration. -Task &amp; To-Do Management: Set priorities, track deadlines, and manage daily tasks. -Contact &amp; People Management: Store and sync contacts for professional networking. -Collaboration Tools: Share files, schedule group meetings, and automate workflows. -Security &amp; Encryption: End-to-end encryption &amp; phishing protection for sensitive email    GeeksforGeeks (2024). What is Microsoft Outlook. [online] GeeksforGeeks. Available at: https://www.geeksforgeeks.org/websites-apps/what-is-microsoft-outlook/?utm_source=copilot.com [Accessed 15 Mar. 2026].</vt:lpstr>
      <vt:lpstr>LinkedIn &amp; LinkedIn Learning</vt:lpstr>
      <vt:lpstr>PowerPoint Presentation</vt:lpstr>
      <vt:lpstr>PowerPoint is an essential multifunctional tool for making presentations which had been created by Microsoft Office.   Features of PowerPoint: -Slide templates -Animation effect -Slide master -Multimedia integration -Remote collaboration -Presenter view  </vt:lpstr>
      <vt:lpstr> Microsoft Excel is a spreadsheet program that allows users to organize, format, and calculate data in a spreadsheet. Excel users can create pivot tables and graphs to help them compute and visualize complex data sets.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Alina-Stefania Cirstea (2519335)</dc:creator>
  <cp:lastModifiedBy>Alina-Stefania Cirstea (2519335)</cp:lastModifiedBy>
  <cp:revision>1</cp:revision>
  <dcterms:created xsi:type="dcterms:W3CDTF">2026-03-15T13:54:38Z</dcterms:created>
  <dcterms:modified xsi:type="dcterms:W3CDTF">2026-03-16T00:15:11Z</dcterms:modified>
</cp:coreProperties>
</file>