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3"/>
  </p:notesMasterIdLst>
  <p:sldIdLst>
    <p:sldId id="275" r:id="rId2"/>
    <p:sldId id="262" r:id="rId3"/>
    <p:sldId id="263" r:id="rId4"/>
    <p:sldId id="259" r:id="rId5"/>
    <p:sldId id="260" r:id="rId6"/>
    <p:sldId id="269" r:id="rId7"/>
    <p:sldId id="270" r:id="rId8"/>
    <p:sldId id="271" r:id="rId9"/>
    <p:sldId id="272" r:id="rId10"/>
    <p:sldId id="273" r:id="rId11"/>
    <p:sldId id="274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300"/>
    <a:srgbClr val="FFF4CE"/>
    <a:srgbClr val="FECB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1567"/>
    <p:restoredTop sz="97248"/>
  </p:normalViewPr>
  <p:slideViewPr>
    <p:cSldViewPr snapToGrid="0" snapToObjects="1">
      <p:cViewPr varScale="1">
        <p:scale>
          <a:sx n="126" d="100"/>
          <a:sy n="126" d="100"/>
        </p:scale>
        <p:origin x="200" y="3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B3BF8EC-C675-D24A-B644-C841390300C8}" type="datetimeFigureOut">
              <a:rPr lang="en-US" smtClean="0"/>
              <a:t>4/20/21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D96045-E692-6348-A73D-81C2206CBF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49049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4E9A-BF6F-5D4A-8632-031C2CA14546}" type="datetimeFigureOut">
              <a:rPr lang="en-US" smtClean="0"/>
              <a:t>4/20/21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59E4B9-3572-594F-8171-DC1AC95804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38285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4E9A-BF6F-5D4A-8632-031C2CA14546}" type="datetimeFigureOut">
              <a:rPr lang="en-US" smtClean="0"/>
              <a:t>4/20/21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59E4B9-3572-594F-8171-DC1AC95804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93541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4E9A-BF6F-5D4A-8632-031C2CA14546}" type="datetimeFigureOut">
              <a:rPr lang="en-US" smtClean="0"/>
              <a:t>4/20/21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59E4B9-3572-594F-8171-DC1AC95804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2600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4E9A-BF6F-5D4A-8632-031C2CA14546}" type="datetimeFigureOut">
              <a:rPr lang="en-US" smtClean="0"/>
              <a:t>4/20/21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59E4B9-3572-594F-8171-DC1AC95804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74693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4E9A-BF6F-5D4A-8632-031C2CA14546}" type="datetimeFigureOut">
              <a:rPr lang="en-US" smtClean="0"/>
              <a:t>4/20/21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59E4B9-3572-594F-8171-DC1AC95804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30270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4E9A-BF6F-5D4A-8632-031C2CA14546}" type="datetimeFigureOut">
              <a:rPr lang="en-US" smtClean="0"/>
              <a:t>4/20/21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59E4B9-3572-594F-8171-DC1AC95804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34563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4E9A-BF6F-5D4A-8632-031C2CA14546}" type="datetimeFigureOut">
              <a:rPr lang="en-US" smtClean="0"/>
              <a:t>4/20/21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59E4B9-3572-594F-8171-DC1AC95804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46177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4E9A-BF6F-5D4A-8632-031C2CA14546}" type="datetimeFigureOut">
              <a:rPr lang="en-US" smtClean="0"/>
              <a:t>4/20/21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59E4B9-3572-594F-8171-DC1AC95804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8361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4E9A-BF6F-5D4A-8632-031C2CA14546}" type="datetimeFigureOut">
              <a:rPr lang="en-US" smtClean="0"/>
              <a:t>4/20/21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59E4B9-3572-594F-8171-DC1AC95804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7353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4E9A-BF6F-5D4A-8632-031C2CA14546}" type="datetimeFigureOut">
              <a:rPr lang="en-US" smtClean="0"/>
              <a:t>4/20/21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59E4B9-3572-594F-8171-DC1AC95804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2357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4E9A-BF6F-5D4A-8632-031C2CA14546}" type="datetimeFigureOut">
              <a:rPr lang="en-US" smtClean="0"/>
              <a:t>4/20/21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59E4B9-3572-594F-8171-DC1AC95804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47301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694E9A-BF6F-5D4A-8632-031C2CA14546}" type="datetimeFigureOut">
              <a:rPr lang="en-US" smtClean="0"/>
              <a:t>4/20/21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59E4B9-3572-594F-8171-DC1AC95804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97996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8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7.jpg"/><Relationship Id="rId4" Type="http://schemas.openxmlformats.org/officeDocument/2006/relationships/image" Target="../media/image6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elsh Language Skills Certificate | University of Wales Trinity Saint Davi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1628" y="1374066"/>
            <a:ext cx="3341502" cy="1728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oleg Cymraeg Cenedlaeth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1815" y="3468554"/>
            <a:ext cx="4933950" cy="213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8777923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/>
          <p:cNvSpPr/>
          <p:nvPr/>
        </p:nvSpPr>
        <p:spPr>
          <a:xfrm>
            <a:off x="286869" y="170329"/>
            <a:ext cx="11627223" cy="6553141"/>
          </a:xfrm>
          <a:prstGeom prst="roundRect">
            <a:avLst/>
          </a:prstGeom>
          <a:solidFill>
            <a:srgbClr val="FFF4C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76" t="26013" r="64191" b="7321"/>
          <a:stretch/>
        </p:blipFill>
        <p:spPr>
          <a:xfrm>
            <a:off x="746311" y="2191840"/>
            <a:ext cx="3800166" cy="3227295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76" t="26013" r="64191" b="7321"/>
          <a:stretch/>
        </p:blipFill>
        <p:spPr>
          <a:xfrm>
            <a:off x="4267200" y="2191840"/>
            <a:ext cx="3830170" cy="3227295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76" t="26013" r="64191" b="7321"/>
          <a:stretch/>
        </p:blipFill>
        <p:spPr>
          <a:xfrm>
            <a:off x="7770158" y="2191840"/>
            <a:ext cx="3757813" cy="3227295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35" t="12287" r="4265" b="53726"/>
          <a:stretch/>
        </p:blipFill>
        <p:spPr>
          <a:xfrm>
            <a:off x="3411069" y="555725"/>
            <a:ext cx="5378824" cy="1111681"/>
          </a:xfrm>
          <a:prstGeom prst="rect">
            <a:avLst/>
          </a:prstGeom>
        </p:spPr>
      </p:pic>
      <p:sp>
        <p:nvSpPr>
          <p:cNvPr id="12" name="Content Placeholder 2"/>
          <p:cNvSpPr>
            <a:spLocks noGrp="1"/>
          </p:cNvSpPr>
          <p:nvPr>
            <p:ph idx="1"/>
          </p:nvPr>
        </p:nvSpPr>
        <p:spPr>
          <a:xfrm>
            <a:off x="5008132" y="831785"/>
            <a:ext cx="2747682" cy="765175"/>
          </a:xfrm>
        </p:spPr>
        <p:txBody>
          <a:bodyPr/>
          <a:lstStyle/>
          <a:p>
            <a:pPr marL="0" indent="0">
              <a:buNone/>
            </a:pPr>
            <a:r>
              <a:rPr lang="en-US" dirty="0">
                <a:latin typeface="Noteworthy Light" charset="0"/>
                <a:ea typeface="Noteworthy Light" charset="0"/>
                <a:cs typeface="Noteworthy Light" charset="0"/>
              </a:rPr>
              <a:t>3 </a:t>
            </a:r>
            <a:r>
              <a:rPr lang="en-US" dirty="0" err="1">
                <a:latin typeface="Noteworthy Light" charset="0"/>
                <a:ea typeface="Noteworthy Light" charset="0"/>
                <a:cs typeface="Noteworthy Light" charset="0"/>
              </a:rPr>
              <a:t>Chwestiwn</a:t>
            </a:r>
            <a:endParaRPr lang="en-US" dirty="0">
              <a:latin typeface="Noteworthy Light" charset="0"/>
              <a:ea typeface="Noteworthy Light" charset="0"/>
              <a:cs typeface="Noteworthy Light" charset="0"/>
            </a:endParaRPr>
          </a:p>
        </p:txBody>
      </p:sp>
      <p:sp>
        <p:nvSpPr>
          <p:cNvPr id="13" name="Content Placeholder 2"/>
          <p:cNvSpPr txBox="1">
            <a:spLocks/>
          </p:cNvSpPr>
          <p:nvPr/>
        </p:nvSpPr>
        <p:spPr>
          <a:xfrm>
            <a:off x="1733606" y="2618969"/>
            <a:ext cx="2747682" cy="7651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en-US" dirty="0" err="1">
                <a:latin typeface="Noteworthy Light" charset="0"/>
                <a:ea typeface="Noteworthy Light" charset="0"/>
                <a:cs typeface="Noteworthy Light" charset="0"/>
              </a:rPr>
              <a:t>Cywiro</a:t>
            </a:r>
            <a:endParaRPr lang="en-US" dirty="0">
              <a:latin typeface="Noteworthy Light" charset="0"/>
              <a:ea typeface="Noteworthy Light" charset="0"/>
              <a:cs typeface="Noteworthy Light" charset="0"/>
            </a:endParaRPr>
          </a:p>
        </p:txBody>
      </p:sp>
      <p:sp>
        <p:nvSpPr>
          <p:cNvPr id="14" name="Content Placeholder 2"/>
          <p:cNvSpPr txBox="1">
            <a:spLocks/>
          </p:cNvSpPr>
          <p:nvPr/>
        </p:nvSpPr>
        <p:spPr>
          <a:xfrm>
            <a:off x="8097370" y="2624756"/>
            <a:ext cx="2747682" cy="7651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en-US" dirty="0" err="1">
                <a:latin typeface="Noteworthy Light" charset="0"/>
                <a:ea typeface="Noteworthy Light" charset="0"/>
                <a:cs typeface="Noteworthy Light" charset="0"/>
              </a:rPr>
              <a:t>Ysgrifennu</a:t>
            </a:r>
            <a:r>
              <a:rPr lang="en-US" dirty="0">
                <a:latin typeface="Noteworthy Light" charset="0"/>
                <a:ea typeface="Noteworthy Light" charset="0"/>
                <a:cs typeface="Noteworthy Light" charset="0"/>
              </a:rPr>
              <a:t> </a:t>
            </a:r>
            <a:r>
              <a:rPr lang="en-US" dirty="0" err="1">
                <a:latin typeface="Noteworthy Light" charset="0"/>
                <a:ea typeface="Noteworthy Light" charset="0"/>
                <a:cs typeface="Noteworthy Light" charset="0"/>
              </a:rPr>
              <a:t>Rhydd</a:t>
            </a:r>
            <a:endParaRPr lang="en-US" dirty="0">
              <a:latin typeface="Noteworthy Light" charset="0"/>
              <a:ea typeface="Noteworthy Light" charset="0"/>
              <a:cs typeface="Noteworthy Light" charset="0"/>
            </a:endParaRPr>
          </a:p>
        </p:txBody>
      </p:sp>
      <p:sp>
        <p:nvSpPr>
          <p:cNvPr id="16" name="Content Placeholder 2"/>
          <p:cNvSpPr txBox="1">
            <a:spLocks/>
          </p:cNvSpPr>
          <p:nvPr/>
        </p:nvSpPr>
        <p:spPr>
          <a:xfrm>
            <a:off x="5071780" y="2618969"/>
            <a:ext cx="2747682" cy="7651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en-US" dirty="0" err="1">
                <a:latin typeface="Noteworthy Light" charset="0"/>
                <a:ea typeface="Noteworthy Light" charset="0"/>
                <a:cs typeface="Noteworthy Light" charset="0"/>
              </a:rPr>
              <a:t>Trawsieithu</a:t>
            </a:r>
            <a:endParaRPr lang="en-US" dirty="0">
              <a:latin typeface="Noteworthy Light" charset="0"/>
              <a:ea typeface="Noteworthy Light" charset="0"/>
              <a:cs typeface="Noteworthy Light" charset="0"/>
            </a:endParaRPr>
          </a:p>
        </p:txBody>
      </p:sp>
      <p:pic>
        <p:nvPicPr>
          <p:cNvPr id="18" name="Picture 17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147"/>
          <a:stretch/>
        </p:blipFill>
        <p:spPr>
          <a:xfrm>
            <a:off x="8461337" y="3303521"/>
            <a:ext cx="1869141" cy="1371540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2" r="8664"/>
          <a:stretch/>
        </p:blipFill>
        <p:spPr>
          <a:xfrm>
            <a:off x="1479619" y="3255025"/>
            <a:ext cx="1931450" cy="1468531"/>
          </a:xfrm>
          <a:prstGeom prst="rect">
            <a:avLst/>
          </a:prstGeom>
        </p:spPr>
      </p:pic>
      <p:pic>
        <p:nvPicPr>
          <p:cNvPr id="3076" name="Picture 4" descr="oleg Cymraeg Cenedlaethol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74355" y="358530"/>
            <a:ext cx="1741393" cy="7530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1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5255" y="3303521"/>
            <a:ext cx="2256171" cy="12684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4923751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/>
          <p:cNvSpPr/>
          <p:nvPr/>
        </p:nvSpPr>
        <p:spPr>
          <a:xfrm>
            <a:off x="268941" y="143436"/>
            <a:ext cx="11663081" cy="6580094"/>
          </a:xfrm>
          <a:prstGeom prst="roundRect">
            <a:avLst/>
          </a:prstGeom>
          <a:solidFill>
            <a:srgbClr val="FFF4C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76" t="26013" r="64191" b="7321"/>
          <a:stretch/>
        </p:blipFill>
        <p:spPr>
          <a:xfrm rot="16424553">
            <a:off x="1264646" y="-492072"/>
            <a:ext cx="1824052" cy="3307042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302" y="180331"/>
            <a:ext cx="12192000" cy="6858000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706" t="23661" r="20073" b="12679"/>
          <a:stretch/>
        </p:blipFill>
        <p:spPr>
          <a:xfrm>
            <a:off x="3111242" y="2179461"/>
            <a:ext cx="6194122" cy="3683196"/>
          </a:xfrm>
          <a:prstGeom prst="rect">
            <a:avLst/>
          </a:prstGeom>
        </p:spPr>
      </p:pic>
      <p:sp>
        <p:nvSpPr>
          <p:cNvPr id="12" name="Content Placeholder 2"/>
          <p:cNvSpPr>
            <a:spLocks noGrp="1"/>
          </p:cNvSpPr>
          <p:nvPr>
            <p:ph idx="1"/>
          </p:nvPr>
        </p:nvSpPr>
        <p:spPr>
          <a:xfrm>
            <a:off x="3550513" y="3471345"/>
            <a:ext cx="5921829" cy="216812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6000" dirty="0" err="1">
                <a:latin typeface="Noteworthy Light" charset="0"/>
                <a:ea typeface="Noteworthy Light" charset="0"/>
                <a:cs typeface="Noteworthy Light" charset="0"/>
              </a:rPr>
              <a:t>Tua</a:t>
            </a:r>
            <a:r>
              <a:rPr lang="en-US" sz="6000" dirty="0">
                <a:latin typeface="Noteworthy Light" charset="0"/>
                <a:ea typeface="Noteworthy Light" charset="0"/>
                <a:cs typeface="Noteworthy Light" charset="0"/>
              </a:rPr>
              <a:t> 300 o </a:t>
            </a:r>
            <a:r>
              <a:rPr lang="en-US" sz="6000" dirty="0" err="1">
                <a:latin typeface="Noteworthy Light" charset="0"/>
                <a:ea typeface="Noteworthy Light" charset="0"/>
                <a:cs typeface="Noteworthy Light" charset="0"/>
              </a:rPr>
              <a:t>eiriau</a:t>
            </a:r>
            <a:endParaRPr lang="en-US" sz="6000" dirty="0">
              <a:latin typeface="Noteworthy Light" charset="0"/>
              <a:ea typeface="Noteworthy Light" charset="0"/>
              <a:cs typeface="Noteworthy Light" charset="0"/>
            </a:endParaRPr>
          </a:p>
        </p:txBody>
      </p:sp>
      <p:sp>
        <p:nvSpPr>
          <p:cNvPr id="14" name="Content Placeholder 2"/>
          <p:cNvSpPr txBox="1">
            <a:spLocks/>
          </p:cNvSpPr>
          <p:nvPr/>
        </p:nvSpPr>
        <p:spPr>
          <a:xfrm>
            <a:off x="802831" y="1031699"/>
            <a:ext cx="2747682" cy="7651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en-US" dirty="0" err="1">
                <a:latin typeface="Noteworthy Light" charset="0"/>
                <a:ea typeface="Noteworthy Light" charset="0"/>
                <a:cs typeface="Noteworthy Light" charset="0"/>
              </a:rPr>
              <a:t>Ysgrifennu</a:t>
            </a:r>
            <a:r>
              <a:rPr lang="en-US" dirty="0">
                <a:latin typeface="Noteworthy Light" charset="0"/>
                <a:ea typeface="Noteworthy Light" charset="0"/>
                <a:cs typeface="Noteworthy Light" charset="0"/>
              </a:rPr>
              <a:t> </a:t>
            </a:r>
            <a:r>
              <a:rPr lang="en-US" dirty="0" err="1">
                <a:latin typeface="Noteworthy Light" charset="0"/>
                <a:ea typeface="Noteworthy Light" charset="0"/>
                <a:cs typeface="Noteworthy Light" charset="0"/>
              </a:rPr>
              <a:t>Rhydd</a:t>
            </a:r>
            <a:endParaRPr lang="en-US" dirty="0">
              <a:latin typeface="Noteworthy Light" charset="0"/>
              <a:ea typeface="Noteworthy Light" charset="0"/>
              <a:cs typeface="Noteworthy Light" charset="0"/>
            </a:endParaRPr>
          </a:p>
        </p:txBody>
      </p:sp>
      <p:pic>
        <p:nvPicPr>
          <p:cNvPr id="15" name="Picture 4" descr="oleg Cymraeg Cenedlaethol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74355" y="358530"/>
            <a:ext cx="1741393" cy="7530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098091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4C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westiwn CC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88" y="4763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783047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0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7331" y="633053"/>
            <a:ext cx="10515600" cy="1325563"/>
          </a:xfrm>
        </p:spPr>
        <p:txBody>
          <a:bodyPr/>
          <a:lstStyle/>
          <a:p>
            <a:pPr algn="ctr"/>
            <a:r>
              <a:rPr lang="en-US" dirty="0">
                <a:latin typeface="Noteworthy Light" charset="0"/>
                <a:ea typeface="Noteworthy Light" charset="0"/>
                <a:cs typeface="Noteworthy Light" charset="0"/>
              </a:rPr>
              <a:t>Pa </a:t>
            </a:r>
            <a:r>
              <a:rPr lang="en-US" dirty="0" err="1">
                <a:latin typeface="Noteworthy Light" charset="0"/>
                <a:ea typeface="Noteworthy Light" charset="0"/>
                <a:cs typeface="Noteworthy Light" charset="0"/>
              </a:rPr>
              <a:t>Sgiliau</a:t>
            </a:r>
            <a:r>
              <a:rPr lang="en-US" dirty="0">
                <a:latin typeface="Noteworthy Light" charset="0"/>
                <a:ea typeface="Noteworthy Light" charset="0"/>
                <a:cs typeface="Noteworthy Light" charset="0"/>
              </a:rPr>
              <a:t>?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2796322" y="2060610"/>
            <a:ext cx="10515600" cy="4351338"/>
          </a:xfrm>
        </p:spPr>
        <p:txBody>
          <a:bodyPr/>
          <a:lstStyle/>
          <a:p>
            <a:r>
              <a:rPr lang="cy-GB" dirty="0">
                <a:latin typeface="Noteworthy Light" charset="0"/>
                <a:ea typeface="Noteworthy Light" charset="0"/>
                <a:cs typeface="Noteworthy Light" charset="0"/>
              </a:rPr>
              <a:t>Meddyliwch o flaen llaw pa sgiliau sydd gennych chi.</a:t>
            </a:r>
            <a:endParaRPr lang="en-US" dirty="0">
              <a:latin typeface="Noteworthy Light" charset="0"/>
              <a:ea typeface="Noteworthy Light" charset="0"/>
              <a:cs typeface="Noteworthy Light" charset="0"/>
            </a:endParaRPr>
          </a:p>
        </p:txBody>
      </p:sp>
      <p:pic>
        <p:nvPicPr>
          <p:cNvPr id="6" name="Picture 4" descr="oleg Cymraeg Cenedlaetho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74355" y="358530"/>
            <a:ext cx="1741393" cy="7530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77" t="22494" r="19970" b="9890"/>
          <a:stretch/>
        </p:blipFill>
        <p:spPr>
          <a:xfrm>
            <a:off x="2934052" y="2634343"/>
            <a:ext cx="6382159" cy="387441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6FF7F06-1E1C-C443-AB30-C4E2A92E8A6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1005" y="3429000"/>
            <a:ext cx="2873829" cy="19158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8015651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76" t="26013" r="64191" b="7321"/>
          <a:stretch/>
        </p:blipFill>
        <p:spPr>
          <a:xfrm>
            <a:off x="3261578" y="1031166"/>
            <a:ext cx="5612021" cy="501322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6448" y="2136013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sz="7200" dirty="0">
                <a:latin typeface="Noteworthy Light" charset="0"/>
                <a:ea typeface="Noteworthy Light" charset="0"/>
                <a:cs typeface="Noteworthy Light" charset="0"/>
              </a:rPr>
              <a:t>40 marc</a:t>
            </a:r>
          </a:p>
        </p:txBody>
      </p:sp>
      <p:pic>
        <p:nvPicPr>
          <p:cNvPr id="6" name="Picture 4" descr="oleg Cymraeg Cenedlaeth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74355" y="358530"/>
            <a:ext cx="1741393" cy="7530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940" t="21607" r="27525" b="20316"/>
          <a:stretch/>
        </p:blipFill>
        <p:spPr>
          <a:xfrm>
            <a:off x="5043855" y="3355530"/>
            <a:ext cx="2047466" cy="1882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975851"/>
      </p:ext>
    </p:extLst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8828" y="448783"/>
            <a:ext cx="10515600" cy="1325563"/>
          </a:xfrm>
        </p:spPr>
        <p:txBody>
          <a:bodyPr/>
          <a:lstStyle/>
          <a:p>
            <a:pPr algn="ctr"/>
            <a:r>
              <a:rPr lang="en-US" dirty="0" err="1">
                <a:latin typeface="Noteworthy Light" charset="0"/>
                <a:ea typeface="Noteworthy Light" charset="0"/>
                <a:cs typeface="Noteworthy Light" charset="0"/>
              </a:rPr>
              <a:t>Meini</a:t>
            </a:r>
            <a:r>
              <a:rPr lang="en-US" dirty="0">
                <a:latin typeface="Noteworthy Light" charset="0"/>
                <a:ea typeface="Noteworthy Light" charset="0"/>
                <a:cs typeface="Noteworthy Light" charset="0"/>
              </a:rPr>
              <a:t> </a:t>
            </a:r>
            <a:r>
              <a:rPr lang="en-US" dirty="0" err="1">
                <a:latin typeface="Noteworthy Light" charset="0"/>
                <a:ea typeface="Noteworthy Light" charset="0"/>
                <a:cs typeface="Noteworthy Light" charset="0"/>
              </a:rPr>
              <a:t>Prawf</a:t>
            </a:r>
            <a:endParaRPr lang="en-US" dirty="0">
              <a:latin typeface="Noteworthy Light" charset="0"/>
              <a:ea typeface="Noteworthy Light" charset="0"/>
              <a:cs typeface="Noteworthy Light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496569" y="3681422"/>
            <a:ext cx="2015163" cy="759950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y-GB" sz="2400" dirty="0">
                <a:latin typeface="Noteworthy Light" charset="0"/>
                <a:ea typeface="Noteworthy Light" charset="0"/>
                <a:cs typeface="Noteworthy Light" charset="0"/>
              </a:rPr>
              <a:t>Cywirdeb </a:t>
            </a:r>
          </a:p>
          <a:p>
            <a:pPr marL="0" indent="0" algn="ctr">
              <a:buNone/>
            </a:pPr>
            <a:r>
              <a:rPr lang="cy-GB" sz="2400" dirty="0">
                <a:solidFill>
                  <a:srgbClr val="FFC300"/>
                </a:solidFill>
                <a:latin typeface="Noteworthy Light" charset="0"/>
                <a:ea typeface="Noteworthy Light" charset="0"/>
                <a:cs typeface="Noteworthy Light" charset="0"/>
              </a:rPr>
              <a:t>10 marc </a:t>
            </a:r>
            <a:endParaRPr lang="en-GB" sz="2400" dirty="0">
              <a:solidFill>
                <a:srgbClr val="FFC300"/>
              </a:solidFill>
              <a:latin typeface="Noteworthy Light" charset="0"/>
              <a:ea typeface="Noteworthy Light" charset="0"/>
              <a:cs typeface="Noteworthy Light" charset="0"/>
            </a:endParaRPr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3645408" y="3681422"/>
            <a:ext cx="2015163" cy="75995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y-GB" sz="2400" dirty="0">
                <a:latin typeface="Noteworthy Light" charset="0"/>
                <a:ea typeface="Noteworthy Light" charset="0"/>
                <a:cs typeface="Noteworthy Light" charset="0"/>
              </a:rPr>
              <a:t>Ystod </a:t>
            </a:r>
          </a:p>
          <a:p>
            <a:pPr marL="0" indent="0" algn="ctr">
              <a:buNone/>
            </a:pPr>
            <a:r>
              <a:rPr lang="cy-GB" sz="2400" dirty="0">
                <a:solidFill>
                  <a:srgbClr val="FFC300"/>
                </a:solidFill>
                <a:latin typeface="Noteworthy Light" charset="0"/>
                <a:ea typeface="Noteworthy Light" charset="0"/>
                <a:cs typeface="Noteworthy Light" charset="0"/>
              </a:rPr>
              <a:t>10 marc </a:t>
            </a:r>
            <a:endParaRPr lang="en-GB" sz="2400" dirty="0">
              <a:solidFill>
                <a:srgbClr val="FFC300"/>
              </a:solidFill>
              <a:latin typeface="Noteworthy Light" charset="0"/>
              <a:ea typeface="Noteworthy Light" charset="0"/>
              <a:cs typeface="Noteworthy Light" charset="0"/>
            </a:endParaRPr>
          </a:p>
        </p:txBody>
      </p:sp>
      <p:sp>
        <p:nvSpPr>
          <p:cNvPr id="8" name="Content Placeholder 4"/>
          <p:cNvSpPr txBox="1">
            <a:spLocks/>
          </p:cNvSpPr>
          <p:nvPr/>
        </p:nvSpPr>
        <p:spPr>
          <a:xfrm>
            <a:off x="5927923" y="3661701"/>
            <a:ext cx="2295581" cy="77967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y-GB" sz="2400" dirty="0">
                <a:latin typeface="Noteworthy Light" charset="0"/>
                <a:ea typeface="Noteworthy Light" charset="0"/>
                <a:cs typeface="Noteworthy Light" charset="0"/>
              </a:rPr>
              <a:t>Cynnwys a threfn </a:t>
            </a:r>
          </a:p>
          <a:p>
            <a:pPr marL="0" indent="0" algn="ctr">
              <a:buNone/>
            </a:pPr>
            <a:r>
              <a:rPr lang="cy-GB" sz="2400" dirty="0">
                <a:solidFill>
                  <a:srgbClr val="FFC300"/>
                </a:solidFill>
                <a:latin typeface="Noteworthy Light" charset="0"/>
                <a:ea typeface="Noteworthy Light" charset="0"/>
                <a:cs typeface="Noteworthy Light" charset="0"/>
              </a:rPr>
              <a:t>10 marc </a:t>
            </a:r>
            <a:endParaRPr lang="en-GB" sz="2400" dirty="0">
              <a:solidFill>
                <a:srgbClr val="FFC300"/>
              </a:solidFill>
              <a:latin typeface="Noteworthy Light" charset="0"/>
              <a:ea typeface="Noteworthy Light" charset="0"/>
              <a:cs typeface="Noteworthy Light" charset="0"/>
            </a:endParaRPr>
          </a:p>
        </p:txBody>
      </p:sp>
      <p:sp>
        <p:nvSpPr>
          <p:cNvPr id="9" name="Content Placeholder 4"/>
          <p:cNvSpPr txBox="1">
            <a:spLocks/>
          </p:cNvSpPr>
          <p:nvPr/>
        </p:nvSpPr>
        <p:spPr>
          <a:xfrm>
            <a:off x="8610600" y="3661701"/>
            <a:ext cx="2155373" cy="108447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y-GB" sz="2400" dirty="0">
                <a:latin typeface="Noteworthy Light" charset="0"/>
                <a:ea typeface="Noteworthy Light" charset="0"/>
                <a:cs typeface="Noteworthy Light" charset="0"/>
              </a:rPr>
              <a:t>Ateb y gofynion</a:t>
            </a:r>
          </a:p>
          <a:p>
            <a:pPr marL="0" indent="0" algn="ctr">
              <a:buNone/>
            </a:pPr>
            <a:r>
              <a:rPr lang="cy-GB" sz="2400" dirty="0">
                <a:solidFill>
                  <a:srgbClr val="FFC300"/>
                </a:solidFill>
                <a:latin typeface="Noteworthy Light" charset="0"/>
                <a:ea typeface="Noteworthy Light" charset="0"/>
                <a:cs typeface="Noteworthy Light" charset="0"/>
              </a:rPr>
              <a:t>10 marc</a:t>
            </a:r>
            <a:endParaRPr lang="en-GB" sz="2400" dirty="0">
              <a:solidFill>
                <a:srgbClr val="FFC300"/>
              </a:solidFill>
              <a:latin typeface="Noteworthy Light" charset="0"/>
              <a:ea typeface="Noteworthy Light" charset="0"/>
              <a:cs typeface="Noteworthy Light" charset="0"/>
            </a:endParaRP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15943" y="125985"/>
            <a:ext cx="1800361" cy="8428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8050219"/>
      </p:ext>
    </p:extLst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77" t="22494" r="19970" b="9890"/>
          <a:stretch/>
        </p:blipFill>
        <p:spPr>
          <a:xfrm>
            <a:off x="6923314" y="2089969"/>
            <a:ext cx="4079966" cy="303982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080722"/>
            <a:ext cx="10515600" cy="1325563"/>
          </a:xfrm>
        </p:spPr>
        <p:txBody>
          <a:bodyPr/>
          <a:lstStyle/>
          <a:p>
            <a:r>
              <a:rPr lang="cy-GB" dirty="0">
                <a:latin typeface="Noteworthy Light" charset="0"/>
                <a:ea typeface="Noteworthy Light" charset="0"/>
                <a:cs typeface="Noteworthy Light" charset="0"/>
              </a:rPr>
              <a:t>Cynghorion ychwanegol</a:t>
            </a:r>
            <a:endParaRPr lang="en-GB" dirty="0">
              <a:latin typeface="Noteworthy Light" charset="0"/>
              <a:ea typeface="Noteworthy Light" charset="0"/>
              <a:cs typeface="Noteworthy Light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838200" y="2925610"/>
            <a:ext cx="10515600" cy="4351338"/>
          </a:xfrm>
        </p:spPr>
        <p:txBody>
          <a:bodyPr>
            <a:normAutofit/>
          </a:bodyPr>
          <a:lstStyle/>
          <a:p>
            <a:pPr lvl="0"/>
            <a:r>
              <a:rPr lang="cy-GB" dirty="0">
                <a:latin typeface="Noteworthy Light" charset="0"/>
                <a:ea typeface="Noteworthy Light" charset="0"/>
                <a:cs typeface="Noteworthy Light" charset="0"/>
              </a:rPr>
              <a:t>Cynllunio eich ateb </a:t>
            </a:r>
          </a:p>
          <a:p>
            <a:pPr lvl="0"/>
            <a:r>
              <a:rPr lang="cy-GB" dirty="0">
                <a:latin typeface="Noteworthy Light" charset="0"/>
                <a:ea typeface="Noteworthy Light" charset="0"/>
                <a:cs typeface="Noteworthy Light" charset="0"/>
              </a:rPr>
              <a:t>Prawfddarllen eich gwaith   </a:t>
            </a:r>
            <a:endParaRPr lang="en-GB" dirty="0">
              <a:latin typeface="Noteworthy Light" charset="0"/>
              <a:ea typeface="Noteworthy Light" charset="0"/>
              <a:cs typeface="Noteworthy Light" charset="0"/>
            </a:endParaRPr>
          </a:p>
          <a:p>
            <a:pPr lvl="0"/>
            <a:r>
              <a:rPr lang="cy-GB" dirty="0">
                <a:latin typeface="Noteworthy Light" charset="0"/>
                <a:ea typeface="Noteworthy Light" charset="0"/>
                <a:cs typeface="Noteworthy Light" charset="0"/>
              </a:rPr>
              <a:t>Nodi y nifer geiriau  </a:t>
            </a:r>
            <a:endParaRPr lang="en-GB" dirty="0">
              <a:latin typeface="Noteworthy Light" charset="0"/>
              <a:ea typeface="Noteworthy Light" charset="0"/>
              <a:cs typeface="Noteworthy Light" charset="0"/>
            </a:endParaRPr>
          </a:p>
          <a:p>
            <a:pPr lvl="0"/>
            <a:r>
              <a:rPr lang="cy-GB" dirty="0">
                <a:latin typeface="Noteworthy Light" charset="0"/>
                <a:ea typeface="Noteworthy Light" charset="0"/>
                <a:cs typeface="Noteworthy Light" charset="0"/>
              </a:rPr>
              <a:t>Paratoi o flaen llaw </a:t>
            </a:r>
          </a:p>
          <a:p>
            <a:pPr lvl="0"/>
            <a:r>
              <a:rPr lang="cy-GB" dirty="0">
                <a:latin typeface="Noteworthy Light" charset="0"/>
                <a:ea typeface="Noteworthy Light" charset="0"/>
                <a:cs typeface="Noteworthy Light" charset="0"/>
              </a:rPr>
              <a:t>Cyn-bapurau ar wefan y Coleg Cymraeg Cenedlaethol </a:t>
            </a:r>
            <a:endParaRPr lang="en-GB" dirty="0">
              <a:latin typeface="Noteworthy Light" charset="0"/>
              <a:ea typeface="Noteworthy Light" charset="0"/>
              <a:cs typeface="Noteworthy Light" charset="0"/>
            </a:endParaRPr>
          </a:p>
        </p:txBody>
      </p:sp>
      <p:pic>
        <p:nvPicPr>
          <p:cNvPr id="6" name="Picture 4" descr="oleg Cymraeg Cenedlaeth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74355" y="358530"/>
            <a:ext cx="1741393" cy="7530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6054236-D1BB-D449-9714-B4A4B448DFC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83928" y="2760071"/>
            <a:ext cx="3002280" cy="1401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361666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162843"/>
            <a:ext cx="10515600" cy="1325563"/>
          </a:xfrm>
        </p:spPr>
        <p:txBody>
          <a:bodyPr/>
          <a:lstStyle/>
          <a:p>
            <a:r>
              <a:rPr lang="en-US" dirty="0">
                <a:latin typeface="Noteworthy Light" charset="0"/>
                <a:ea typeface="Noteworthy Light" charset="0"/>
                <a:cs typeface="Noteworthy Light" charset="0"/>
              </a:rPr>
              <a:t>Beth </a:t>
            </a:r>
            <a:r>
              <a:rPr lang="en-US" dirty="0" err="1">
                <a:latin typeface="Noteworthy Light" charset="0"/>
                <a:ea typeface="Noteworthy Light" charset="0"/>
                <a:cs typeface="Noteworthy Light" charset="0"/>
              </a:rPr>
              <a:t>arall</a:t>
            </a:r>
            <a:r>
              <a:rPr lang="en-US" dirty="0">
                <a:latin typeface="Noteworthy Light" charset="0"/>
                <a:ea typeface="Noteworthy Light" charset="0"/>
                <a:cs typeface="Noteworthy Light" charset="0"/>
              </a:rPr>
              <a:t>?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760694" y="2539684"/>
            <a:ext cx="10515600" cy="4351338"/>
          </a:xfrm>
        </p:spPr>
        <p:txBody>
          <a:bodyPr/>
          <a:lstStyle/>
          <a:p>
            <a:pPr marL="0" indent="0" fontAlgn="base">
              <a:buNone/>
            </a:pPr>
            <a:r>
              <a:rPr lang="cy-GB" dirty="0">
                <a:latin typeface="Noteworthy Light" charset="0"/>
                <a:ea typeface="Noteworthy Light" charset="0"/>
                <a:cs typeface="Noteworthy Light" charset="0"/>
              </a:rPr>
              <a:t>Gallwch chi anfon darn ysgrifenedig at eich tiwtor.</a:t>
            </a:r>
            <a:endParaRPr lang="en-GB" dirty="0">
              <a:latin typeface="Noteworthy Light" charset="0"/>
              <a:ea typeface="Noteworthy Light" charset="0"/>
              <a:cs typeface="Noteworthy Light" charset="0"/>
            </a:endParaRPr>
          </a:p>
        </p:txBody>
      </p:sp>
      <p:pic>
        <p:nvPicPr>
          <p:cNvPr id="6" name="Picture 4" descr="oleg Cymraeg Cenedlaetho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74355" y="358530"/>
            <a:ext cx="1741393" cy="7530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77" t="22494" r="19970" b="9890"/>
          <a:stretch/>
        </p:blipFill>
        <p:spPr>
          <a:xfrm>
            <a:off x="5128229" y="2917282"/>
            <a:ext cx="5953427" cy="3614146"/>
          </a:xfrm>
          <a:prstGeom prst="rect">
            <a:avLst/>
          </a:prstGeom>
        </p:spPr>
      </p:pic>
      <p:pic>
        <p:nvPicPr>
          <p:cNvPr id="1026" name="Picture 2" descr="Blogging, Blogger, Office, Business, Notebook">
            <a:extLst>
              <a:ext uri="{FF2B5EF4-FFF2-40B4-BE49-F238E27FC236}">
                <a16:creationId xmlns:a16="http://schemas.microsoft.com/office/drawing/2014/main" id="{B9446F42-E06D-A746-896A-512593C8B1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0659" y="3519224"/>
            <a:ext cx="3263901" cy="21759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0480866"/>
      </p:ext>
    </p:extLst>
  </p:cSld>
  <p:clrMapOvr>
    <a:masterClrMapping/>
  </p:clrMapOvr>
  <p:transition spd="slow">
    <p:push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oleg Cymraeg Cenedlaetho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74355" y="358530"/>
            <a:ext cx="1741393" cy="7530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GlowEdg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72543" y="1598519"/>
            <a:ext cx="5246914" cy="29499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1209749"/>
      </p:ext>
    </p:extLst>
  </p:cSld>
  <p:clrMapOvr>
    <a:masterClrMapping/>
  </p:clrMapOvr>
  <p:transition spd="slow">
    <p:push dir="u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elsh Language Skills Certificate | University of Wales Trinity Saint Davi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1628" y="1374066"/>
            <a:ext cx="3341502" cy="1728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oleg Cymraeg Cenedlaeth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1815" y="3468554"/>
            <a:ext cx="4933950" cy="213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1115096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368</TotalTime>
  <Words>80</Words>
  <Application>Microsoft Macintosh PowerPoint</Application>
  <PresentationFormat>Widescreen</PresentationFormat>
  <Paragraphs>26</Paragraphs>
  <Slides>11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Calibri Light</vt:lpstr>
      <vt:lpstr>Noteworthy Light</vt:lpstr>
      <vt:lpstr>Office Theme</vt:lpstr>
      <vt:lpstr>PowerPoint Presentation</vt:lpstr>
      <vt:lpstr>PowerPoint Presentation</vt:lpstr>
      <vt:lpstr>PowerPoint Presentation</vt:lpstr>
      <vt:lpstr>PowerPoint Presentation</vt:lpstr>
      <vt:lpstr>Pa Sgiliau?</vt:lpstr>
      <vt:lpstr>40 marc</vt:lpstr>
      <vt:lpstr>Meini Prawf</vt:lpstr>
      <vt:lpstr>Cynghorion ychwanegol</vt:lpstr>
      <vt:lpstr>Beth arall?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Kara Lewis</dc:creator>
  <cp:lastModifiedBy>Bethan Griffiths</cp:lastModifiedBy>
  <cp:revision>22</cp:revision>
  <dcterms:created xsi:type="dcterms:W3CDTF">2020-12-03T12:19:15Z</dcterms:created>
  <dcterms:modified xsi:type="dcterms:W3CDTF">2021-04-20T16:05:35Z</dcterms:modified>
</cp:coreProperties>
</file>