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2"/>
  </p:notesMasterIdLst>
  <p:sldIdLst>
    <p:sldId id="476" r:id="rId3"/>
    <p:sldId id="475" r:id="rId4"/>
    <p:sldId id="447" r:id="rId5"/>
    <p:sldId id="456" r:id="rId6"/>
    <p:sldId id="457" r:id="rId7"/>
    <p:sldId id="458" r:id="rId8"/>
    <p:sldId id="275" r:id="rId9"/>
    <p:sldId id="404" r:id="rId10"/>
    <p:sldId id="258" r:id="rId11"/>
    <p:sldId id="459" r:id="rId12"/>
    <p:sldId id="259" r:id="rId13"/>
    <p:sldId id="460" r:id="rId14"/>
    <p:sldId id="260" r:id="rId15"/>
    <p:sldId id="461" r:id="rId16"/>
    <p:sldId id="261" r:id="rId17"/>
    <p:sldId id="448" r:id="rId18"/>
    <p:sldId id="466" r:id="rId19"/>
    <p:sldId id="449" r:id="rId20"/>
    <p:sldId id="467" r:id="rId21"/>
    <p:sldId id="450" r:id="rId22"/>
    <p:sldId id="469" r:id="rId23"/>
    <p:sldId id="451" r:id="rId24"/>
    <p:sldId id="470" r:id="rId25"/>
    <p:sldId id="400" r:id="rId26"/>
    <p:sldId id="471" r:id="rId27"/>
    <p:sldId id="277" r:id="rId28"/>
    <p:sldId id="472" r:id="rId29"/>
    <p:sldId id="473" r:id="rId30"/>
    <p:sldId id="34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44D31E-6B63-41A1-8341-BA6FC2B3594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5FBF7B6-1874-4F31-8EF0-1D3FD7A19B51}">
      <dgm:prSet/>
      <dgm:spPr/>
      <dgm:t>
        <a:bodyPr/>
        <a:lstStyle/>
        <a:p>
          <a:r>
            <a:rPr lang="cy-GB" noProof="0" dirty="0"/>
            <a:t>Cydnabod bod mathemateg yn treiddio drwy'r byd o'n cwmpas</a:t>
          </a:r>
        </a:p>
      </dgm:t>
    </dgm:pt>
    <dgm:pt modelId="{E4D86B3F-6965-4F6C-B2EC-217AA24A20AC}" type="parTrans" cxnId="{82F5FC38-B53F-409C-ADB6-9C59F52316D5}">
      <dgm:prSet/>
      <dgm:spPr/>
      <dgm:t>
        <a:bodyPr/>
        <a:lstStyle/>
        <a:p>
          <a:endParaRPr lang="en-US"/>
        </a:p>
      </dgm:t>
    </dgm:pt>
    <dgm:pt modelId="{5271CE71-0305-4E6E-939E-96A7582D7317}" type="sibTrans" cxnId="{82F5FC38-B53F-409C-ADB6-9C59F52316D5}">
      <dgm:prSet/>
      <dgm:spPr/>
      <dgm:t>
        <a:bodyPr/>
        <a:lstStyle/>
        <a:p>
          <a:endParaRPr lang="en-US"/>
        </a:p>
      </dgm:t>
    </dgm:pt>
    <dgm:pt modelId="{7E564225-36D8-4260-8910-4957073BEFD7}">
      <dgm:prSet/>
      <dgm:spPr/>
      <dgm:t>
        <a:bodyPr/>
        <a:lstStyle/>
        <a:p>
          <a:r>
            <a:rPr lang="cy-GB" noProof="0" dirty="0"/>
            <a:t>Gwerthfawrogi defnyddioldeb, pŵer a harddwch mathemateg</a:t>
          </a:r>
        </a:p>
      </dgm:t>
    </dgm:pt>
    <dgm:pt modelId="{7C67237D-A042-46F4-B7F4-631A8099B74F}" type="parTrans" cxnId="{B82836FB-DE95-4E4A-B242-921AEB4DE658}">
      <dgm:prSet/>
      <dgm:spPr/>
      <dgm:t>
        <a:bodyPr/>
        <a:lstStyle/>
        <a:p>
          <a:endParaRPr lang="en-US"/>
        </a:p>
      </dgm:t>
    </dgm:pt>
    <dgm:pt modelId="{01DE9F5D-5191-44FE-88D4-087F01E64A16}" type="sibTrans" cxnId="{B82836FB-DE95-4E4A-B242-921AEB4DE658}">
      <dgm:prSet/>
      <dgm:spPr/>
      <dgm:t>
        <a:bodyPr/>
        <a:lstStyle/>
        <a:p>
          <a:endParaRPr lang="en-US"/>
        </a:p>
      </dgm:t>
    </dgm:pt>
    <dgm:pt modelId="{5BB708F8-82E2-4D87-98D9-9A379CB9218B}">
      <dgm:prSet/>
      <dgm:spPr/>
      <dgm:t>
        <a:bodyPr/>
        <a:lstStyle/>
        <a:p>
          <a:r>
            <a:rPr lang="cy-GB" noProof="0" dirty="0"/>
            <a:t>Mwynhau mathemateg a datblygu amynedd a dyfalbarhad wrth ddatrys problemau</a:t>
          </a:r>
        </a:p>
      </dgm:t>
    </dgm:pt>
    <dgm:pt modelId="{611E0F44-CB0F-4488-9D88-D576E3DC0210}" type="parTrans" cxnId="{716C820C-A434-405D-A482-E8921B9D408C}">
      <dgm:prSet/>
      <dgm:spPr/>
      <dgm:t>
        <a:bodyPr/>
        <a:lstStyle/>
        <a:p>
          <a:endParaRPr lang="en-US"/>
        </a:p>
      </dgm:t>
    </dgm:pt>
    <dgm:pt modelId="{E731921E-127C-4B55-98BA-1F6CD32FAF11}" type="sibTrans" cxnId="{716C820C-A434-405D-A482-E8921B9D408C}">
      <dgm:prSet/>
      <dgm:spPr/>
      <dgm:t>
        <a:bodyPr/>
        <a:lstStyle/>
        <a:p>
          <a:endParaRPr lang="en-US"/>
        </a:p>
      </dgm:t>
    </dgm:pt>
    <dgm:pt modelId="{27D79ACD-A801-4ADF-83BD-37646AC77803}" type="pres">
      <dgm:prSet presAssocID="{C844D31E-6B63-41A1-8341-BA6FC2B3594D}" presName="outerComposite" presStyleCnt="0">
        <dgm:presLayoutVars>
          <dgm:chMax val="5"/>
          <dgm:dir/>
          <dgm:resizeHandles val="exact"/>
        </dgm:presLayoutVars>
      </dgm:prSet>
      <dgm:spPr/>
    </dgm:pt>
    <dgm:pt modelId="{E21B1019-193E-49AE-A6A1-A5A87F453D32}" type="pres">
      <dgm:prSet presAssocID="{C844D31E-6B63-41A1-8341-BA6FC2B3594D}" presName="dummyMaxCanvas" presStyleCnt="0">
        <dgm:presLayoutVars/>
      </dgm:prSet>
      <dgm:spPr/>
    </dgm:pt>
    <dgm:pt modelId="{55225370-4A35-438C-9DAB-945930E910D8}" type="pres">
      <dgm:prSet presAssocID="{C844D31E-6B63-41A1-8341-BA6FC2B3594D}" presName="ThreeNodes_1" presStyleLbl="node1" presStyleIdx="0" presStyleCnt="3">
        <dgm:presLayoutVars>
          <dgm:bulletEnabled val="1"/>
        </dgm:presLayoutVars>
      </dgm:prSet>
      <dgm:spPr/>
    </dgm:pt>
    <dgm:pt modelId="{CE585E9C-561E-42CE-B175-976DCAD6E469}" type="pres">
      <dgm:prSet presAssocID="{C844D31E-6B63-41A1-8341-BA6FC2B3594D}" presName="ThreeNodes_2" presStyleLbl="node1" presStyleIdx="1" presStyleCnt="3">
        <dgm:presLayoutVars>
          <dgm:bulletEnabled val="1"/>
        </dgm:presLayoutVars>
      </dgm:prSet>
      <dgm:spPr/>
    </dgm:pt>
    <dgm:pt modelId="{2BD880C1-AD7B-46D6-BF17-1C4E1F2F1D07}" type="pres">
      <dgm:prSet presAssocID="{C844D31E-6B63-41A1-8341-BA6FC2B3594D}" presName="ThreeNodes_3" presStyleLbl="node1" presStyleIdx="2" presStyleCnt="3">
        <dgm:presLayoutVars>
          <dgm:bulletEnabled val="1"/>
        </dgm:presLayoutVars>
      </dgm:prSet>
      <dgm:spPr/>
    </dgm:pt>
    <dgm:pt modelId="{0E0EC7D5-A1B0-439B-BC4F-EFF6F10B9E81}" type="pres">
      <dgm:prSet presAssocID="{C844D31E-6B63-41A1-8341-BA6FC2B3594D}" presName="ThreeConn_1-2" presStyleLbl="fgAccFollowNode1" presStyleIdx="0" presStyleCnt="2">
        <dgm:presLayoutVars>
          <dgm:bulletEnabled val="1"/>
        </dgm:presLayoutVars>
      </dgm:prSet>
      <dgm:spPr/>
    </dgm:pt>
    <dgm:pt modelId="{F18089D0-B7D0-4BD0-8933-77B87E3BC16C}" type="pres">
      <dgm:prSet presAssocID="{C844D31E-6B63-41A1-8341-BA6FC2B3594D}" presName="ThreeConn_2-3" presStyleLbl="fgAccFollowNode1" presStyleIdx="1" presStyleCnt="2">
        <dgm:presLayoutVars>
          <dgm:bulletEnabled val="1"/>
        </dgm:presLayoutVars>
      </dgm:prSet>
      <dgm:spPr/>
    </dgm:pt>
    <dgm:pt modelId="{91514CB8-4BC0-4F95-8F96-C42D71D8CC24}" type="pres">
      <dgm:prSet presAssocID="{C844D31E-6B63-41A1-8341-BA6FC2B3594D}" presName="ThreeNodes_1_text" presStyleLbl="node1" presStyleIdx="2" presStyleCnt="3">
        <dgm:presLayoutVars>
          <dgm:bulletEnabled val="1"/>
        </dgm:presLayoutVars>
      </dgm:prSet>
      <dgm:spPr/>
    </dgm:pt>
    <dgm:pt modelId="{1A11CBDF-EBC6-4AF5-AB2A-6B5E9141E0CA}" type="pres">
      <dgm:prSet presAssocID="{C844D31E-6B63-41A1-8341-BA6FC2B3594D}" presName="ThreeNodes_2_text" presStyleLbl="node1" presStyleIdx="2" presStyleCnt="3">
        <dgm:presLayoutVars>
          <dgm:bulletEnabled val="1"/>
        </dgm:presLayoutVars>
      </dgm:prSet>
      <dgm:spPr/>
    </dgm:pt>
    <dgm:pt modelId="{6B2371F0-2531-4531-BD74-2D802BEB5578}" type="pres">
      <dgm:prSet presAssocID="{C844D31E-6B63-41A1-8341-BA6FC2B3594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16C820C-A434-405D-A482-E8921B9D408C}" srcId="{C844D31E-6B63-41A1-8341-BA6FC2B3594D}" destId="{5BB708F8-82E2-4D87-98D9-9A379CB9218B}" srcOrd="2" destOrd="0" parTransId="{611E0F44-CB0F-4488-9D88-D576E3DC0210}" sibTransId="{E731921E-127C-4B55-98BA-1F6CD32FAF11}"/>
    <dgm:cxn modelId="{81C85C36-6B77-4B83-9885-EA310580F8CD}" type="presOf" srcId="{75FBF7B6-1874-4F31-8EF0-1D3FD7A19B51}" destId="{55225370-4A35-438C-9DAB-945930E910D8}" srcOrd="0" destOrd="0" presId="urn:microsoft.com/office/officeart/2005/8/layout/vProcess5"/>
    <dgm:cxn modelId="{82F5FC38-B53F-409C-ADB6-9C59F52316D5}" srcId="{C844D31E-6B63-41A1-8341-BA6FC2B3594D}" destId="{75FBF7B6-1874-4F31-8EF0-1D3FD7A19B51}" srcOrd="0" destOrd="0" parTransId="{E4D86B3F-6965-4F6C-B2EC-217AA24A20AC}" sibTransId="{5271CE71-0305-4E6E-939E-96A7582D7317}"/>
    <dgm:cxn modelId="{D2DA2241-30E4-40C9-BC30-73056FB781FA}" type="presOf" srcId="{C844D31E-6B63-41A1-8341-BA6FC2B3594D}" destId="{27D79ACD-A801-4ADF-83BD-37646AC77803}" srcOrd="0" destOrd="0" presId="urn:microsoft.com/office/officeart/2005/8/layout/vProcess5"/>
    <dgm:cxn modelId="{7C0F9150-536B-49FD-9DE8-3EBFD05577DA}" type="presOf" srcId="{5BB708F8-82E2-4D87-98D9-9A379CB9218B}" destId="{6B2371F0-2531-4531-BD74-2D802BEB5578}" srcOrd="1" destOrd="0" presId="urn:microsoft.com/office/officeart/2005/8/layout/vProcess5"/>
    <dgm:cxn modelId="{EF066A53-1442-458C-BC64-8D32BCEA29DE}" type="presOf" srcId="{5271CE71-0305-4E6E-939E-96A7582D7317}" destId="{0E0EC7D5-A1B0-439B-BC4F-EFF6F10B9E81}" srcOrd="0" destOrd="0" presId="urn:microsoft.com/office/officeart/2005/8/layout/vProcess5"/>
    <dgm:cxn modelId="{78BE2D58-0A0A-4B55-AEFF-F64A0A5A550C}" type="presOf" srcId="{01DE9F5D-5191-44FE-88D4-087F01E64A16}" destId="{F18089D0-B7D0-4BD0-8933-77B87E3BC16C}" srcOrd="0" destOrd="0" presId="urn:microsoft.com/office/officeart/2005/8/layout/vProcess5"/>
    <dgm:cxn modelId="{90A25E8C-C936-449C-9974-7D518EECBD2C}" type="presOf" srcId="{75FBF7B6-1874-4F31-8EF0-1D3FD7A19B51}" destId="{91514CB8-4BC0-4F95-8F96-C42D71D8CC24}" srcOrd="1" destOrd="0" presId="urn:microsoft.com/office/officeart/2005/8/layout/vProcess5"/>
    <dgm:cxn modelId="{D3119A8C-2F25-4A9C-A21B-B46EDA60663E}" type="presOf" srcId="{7E564225-36D8-4260-8910-4957073BEFD7}" destId="{1A11CBDF-EBC6-4AF5-AB2A-6B5E9141E0CA}" srcOrd="1" destOrd="0" presId="urn:microsoft.com/office/officeart/2005/8/layout/vProcess5"/>
    <dgm:cxn modelId="{E5D36995-3C80-4A35-95D3-2D8CC02DDC03}" type="presOf" srcId="{5BB708F8-82E2-4D87-98D9-9A379CB9218B}" destId="{2BD880C1-AD7B-46D6-BF17-1C4E1F2F1D07}" srcOrd="0" destOrd="0" presId="urn:microsoft.com/office/officeart/2005/8/layout/vProcess5"/>
    <dgm:cxn modelId="{F56217A4-06C3-4D1F-BC41-8FA16A674F3A}" type="presOf" srcId="{7E564225-36D8-4260-8910-4957073BEFD7}" destId="{CE585E9C-561E-42CE-B175-976DCAD6E469}" srcOrd="0" destOrd="0" presId="urn:microsoft.com/office/officeart/2005/8/layout/vProcess5"/>
    <dgm:cxn modelId="{B82836FB-DE95-4E4A-B242-921AEB4DE658}" srcId="{C844D31E-6B63-41A1-8341-BA6FC2B3594D}" destId="{7E564225-36D8-4260-8910-4957073BEFD7}" srcOrd="1" destOrd="0" parTransId="{7C67237D-A042-46F4-B7F4-631A8099B74F}" sibTransId="{01DE9F5D-5191-44FE-88D4-087F01E64A16}"/>
    <dgm:cxn modelId="{F23F00B4-5765-49A5-8A29-3BCC3388C3DC}" type="presParOf" srcId="{27D79ACD-A801-4ADF-83BD-37646AC77803}" destId="{E21B1019-193E-49AE-A6A1-A5A87F453D32}" srcOrd="0" destOrd="0" presId="urn:microsoft.com/office/officeart/2005/8/layout/vProcess5"/>
    <dgm:cxn modelId="{E94B7CB8-18EF-4087-8E01-FE06C9C2AB92}" type="presParOf" srcId="{27D79ACD-A801-4ADF-83BD-37646AC77803}" destId="{55225370-4A35-438C-9DAB-945930E910D8}" srcOrd="1" destOrd="0" presId="urn:microsoft.com/office/officeart/2005/8/layout/vProcess5"/>
    <dgm:cxn modelId="{13884DA6-0F76-4512-9569-D94F7BF83E05}" type="presParOf" srcId="{27D79ACD-A801-4ADF-83BD-37646AC77803}" destId="{CE585E9C-561E-42CE-B175-976DCAD6E469}" srcOrd="2" destOrd="0" presId="urn:microsoft.com/office/officeart/2005/8/layout/vProcess5"/>
    <dgm:cxn modelId="{BB7C96C5-55FE-4467-975F-A40256A2DB64}" type="presParOf" srcId="{27D79ACD-A801-4ADF-83BD-37646AC77803}" destId="{2BD880C1-AD7B-46D6-BF17-1C4E1F2F1D07}" srcOrd="3" destOrd="0" presId="urn:microsoft.com/office/officeart/2005/8/layout/vProcess5"/>
    <dgm:cxn modelId="{6AC67DFD-8576-440D-AD39-F96A8592CCFE}" type="presParOf" srcId="{27D79ACD-A801-4ADF-83BD-37646AC77803}" destId="{0E0EC7D5-A1B0-439B-BC4F-EFF6F10B9E81}" srcOrd="4" destOrd="0" presId="urn:microsoft.com/office/officeart/2005/8/layout/vProcess5"/>
    <dgm:cxn modelId="{4D2F48B2-6CBF-41AD-ACC0-CFF769ED11EC}" type="presParOf" srcId="{27D79ACD-A801-4ADF-83BD-37646AC77803}" destId="{F18089D0-B7D0-4BD0-8933-77B87E3BC16C}" srcOrd="5" destOrd="0" presId="urn:microsoft.com/office/officeart/2005/8/layout/vProcess5"/>
    <dgm:cxn modelId="{55F49E49-5FE6-4BD0-996E-5510301E3CDD}" type="presParOf" srcId="{27D79ACD-A801-4ADF-83BD-37646AC77803}" destId="{91514CB8-4BC0-4F95-8F96-C42D71D8CC24}" srcOrd="6" destOrd="0" presId="urn:microsoft.com/office/officeart/2005/8/layout/vProcess5"/>
    <dgm:cxn modelId="{999FDD66-1FDA-4070-93AD-590BD5313CEF}" type="presParOf" srcId="{27D79ACD-A801-4ADF-83BD-37646AC77803}" destId="{1A11CBDF-EBC6-4AF5-AB2A-6B5E9141E0CA}" srcOrd="7" destOrd="0" presId="urn:microsoft.com/office/officeart/2005/8/layout/vProcess5"/>
    <dgm:cxn modelId="{181B6707-0BC6-45D9-9276-2147751D2630}" type="presParOf" srcId="{27D79ACD-A801-4ADF-83BD-37646AC77803}" destId="{6B2371F0-2531-4531-BD74-2D802BEB557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4D31E-6B63-41A1-8341-BA6FC2B3594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5FBF7B6-1874-4F31-8EF0-1D3FD7A19B51}">
      <dgm:prSet/>
      <dgm:spPr/>
      <dgm:t>
        <a:bodyPr/>
        <a:lstStyle/>
        <a:p>
          <a:r>
            <a:rPr lang="en-GB"/>
            <a:t>To recognise that mathematics permeates the world around us</a:t>
          </a:r>
          <a:endParaRPr lang="en-US"/>
        </a:p>
      </dgm:t>
    </dgm:pt>
    <dgm:pt modelId="{E4D86B3F-6965-4F6C-B2EC-217AA24A20AC}" type="parTrans" cxnId="{82F5FC38-B53F-409C-ADB6-9C59F52316D5}">
      <dgm:prSet/>
      <dgm:spPr/>
      <dgm:t>
        <a:bodyPr/>
        <a:lstStyle/>
        <a:p>
          <a:endParaRPr lang="en-US"/>
        </a:p>
      </dgm:t>
    </dgm:pt>
    <dgm:pt modelId="{5271CE71-0305-4E6E-939E-96A7582D7317}" type="sibTrans" cxnId="{82F5FC38-B53F-409C-ADB6-9C59F52316D5}">
      <dgm:prSet/>
      <dgm:spPr/>
      <dgm:t>
        <a:bodyPr/>
        <a:lstStyle/>
        <a:p>
          <a:endParaRPr lang="en-US"/>
        </a:p>
      </dgm:t>
    </dgm:pt>
    <dgm:pt modelId="{7E564225-36D8-4260-8910-4957073BEFD7}">
      <dgm:prSet/>
      <dgm:spPr/>
      <dgm:t>
        <a:bodyPr/>
        <a:lstStyle/>
        <a:p>
          <a:r>
            <a:rPr lang="en-GB"/>
            <a:t>To appreciate the usefulness, power and beauty of mathematics</a:t>
          </a:r>
          <a:endParaRPr lang="en-US"/>
        </a:p>
      </dgm:t>
    </dgm:pt>
    <dgm:pt modelId="{7C67237D-A042-46F4-B7F4-631A8099B74F}" type="parTrans" cxnId="{B82836FB-DE95-4E4A-B242-921AEB4DE658}">
      <dgm:prSet/>
      <dgm:spPr/>
      <dgm:t>
        <a:bodyPr/>
        <a:lstStyle/>
        <a:p>
          <a:endParaRPr lang="en-US"/>
        </a:p>
      </dgm:t>
    </dgm:pt>
    <dgm:pt modelId="{01DE9F5D-5191-44FE-88D4-087F01E64A16}" type="sibTrans" cxnId="{B82836FB-DE95-4E4A-B242-921AEB4DE658}">
      <dgm:prSet/>
      <dgm:spPr/>
      <dgm:t>
        <a:bodyPr/>
        <a:lstStyle/>
        <a:p>
          <a:endParaRPr lang="en-US"/>
        </a:p>
      </dgm:t>
    </dgm:pt>
    <dgm:pt modelId="{5BB708F8-82E2-4D87-98D9-9A379CB9218B}">
      <dgm:prSet/>
      <dgm:spPr/>
      <dgm:t>
        <a:bodyPr/>
        <a:lstStyle/>
        <a:p>
          <a:r>
            <a:rPr lang="en-GB"/>
            <a:t>To enjoy mathematics and develop patience and persistence when solving problems</a:t>
          </a:r>
          <a:endParaRPr lang="en-US"/>
        </a:p>
      </dgm:t>
    </dgm:pt>
    <dgm:pt modelId="{611E0F44-CB0F-4488-9D88-D576E3DC0210}" type="parTrans" cxnId="{716C820C-A434-405D-A482-E8921B9D408C}">
      <dgm:prSet/>
      <dgm:spPr/>
      <dgm:t>
        <a:bodyPr/>
        <a:lstStyle/>
        <a:p>
          <a:endParaRPr lang="en-US"/>
        </a:p>
      </dgm:t>
    </dgm:pt>
    <dgm:pt modelId="{E731921E-127C-4B55-98BA-1F6CD32FAF11}" type="sibTrans" cxnId="{716C820C-A434-405D-A482-E8921B9D408C}">
      <dgm:prSet/>
      <dgm:spPr/>
      <dgm:t>
        <a:bodyPr/>
        <a:lstStyle/>
        <a:p>
          <a:endParaRPr lang="en-US"/>
        </a:p>
      </dgm:t>
    </dgm:pt>
    <dgm:pt modelId="{27D79ACD-A801-4ADF-83BD-37646AC77803}" type="pres">
      <dgm:prSet presAssocID="{C844D31E-6B63-41A1-8341-BA6FC2B3594D}" presName="outerComposite" presStyleCnt="0">
        <dgm:presLayoutVars>
          <dgm:chMax val="5"/>
          <dgm:dir/>
          <dgm:resizeHandles val="exact"/>
        </dgm:presLayoutVars>
      </dgm:prSet>
      <dgm:spPr/>
    </dgm:pt>
    <dgm:pt modelId="{E21B1019-193E-49AE-A6A1-A5A87F453D32}" type="pres">
      <dgm:prSet presAssocID="{C844D31E-6B63-41A1-8341-BA6FC2B3594D}" presName="dummyMaxCanvas" presStyleCnt="0">
        <dgm:presLayoutVars/>
      </dgm:prSet>
      <dgm:spPr/>
    </dgm:pt>
    <dgm:pt modelId="{55225370-4A35-438C-9DAB-945930E910D8}" type="pres">
      <dgm:prSet presAssocID="{C844D31E-6B63-41A1-8341-BA6FC2B3594D}" presName="ThreeNodes_1" presStyleLbl="node1" presStyleIdx="0" presStyleCnt="3">
        <dgm:presLayoutVars>
          <dgm:bulletEnabled val="1"/>
        </dgm:presLayoutVars>
      </dgm:prSet>
      <dgm:spPr/>
    </dgm:pt>
    <dgm:pt modelId="{CE585E9C-561E-42CE-B175-976DCAD6E469}" type="pres">
      <dgm:prSet presAssocID="{C844D31E-6B63-41A1-8341-BA6FC2B3594D}" presName="ThreeNodes_2" presStyleLbl="node1" presStyleIdx="1" presStyleCnt="3">
        <dgm:presLayoutVars>
          <dgm:bulletEnabled val="1"/>
        </dgm:presLayoutVars>
      </dgm:prSet>
      <dgm:spPr/>
    </dgm:pt>
    <dgm:pt modelId="{2BD880C1-AD7B-46D6-BF17-1C4E1F2F1D07}" type="pres">
      <dgm:prSet presAssocID="{C844D31E-6B63-41A1-8341-BA6FC2B3594D}" presName="ThreeNodes_3" presStyleLbl="node1" presStyleIdx="2" presStyleCnt="3">
        <dgm:presLayoutVars>
          <dgm:bulletEnabled val="1"/>
        </dgm:presLayoutVars>
      </dgm:prSet>
      <dgm:spPr/>
    </dgm:pt>
    <dgm:pt modelId="{0E0EC7D5-A1B0-439B-BC4F-EFF6F10B9E81}" type="pres">
      <dgm:prSet presAssocID="{C844D31E-6B63-41A1-8341-BA6FC2B3594D}" presName="ThreeConn_1-2" presStyleLbl="fgAccFollowNode1" presStyleIdx="0" presStyleCnt="2">
        <dgm:presLayoutVars>
          <dgm:bulletEnabled val="1"/>
        </dgm:presLayoutVars>
      </dgm:prSet>
      <dgm:spPr/>
    </dgm:pt>
    <dgm:pt modelId="{F18089D0-B7D0-4BD0-8933-77B87E3BC16C}" type="pres">
      <dgm:prSet presAssocID="{C844D31E-6B63-41A1-8341-BA6FC2B3594D}" presName="ThreeConn_2-3" presStyleLbl="fgAccFollowNode1" presStyleIdx="1" presStyleCnt="2">
        <dgm:presLayoutVars>
          <dgm:bulletEnabled val="1"/>
        </dgm:presLayoutVars>
      </dgm:prSet>
      <dgm:spPr/>
    </dgm:pt>
    <dgm:pt modelId="{91514CB8-4BC0-4F95-8F96-C42D71D8CC24}" type="pres">
      <dgm:prSet presAssocID="{C844D31E-6B63-41A1-8341-BA6FC2B3594D}" presName="ThreeNodes_1_text" presStyleLbl="node1" presStyleIdx="2" presStyleCnt="3">
        <dgm:presLayoutVars>
          <dgm:bulletEnabled val="1"/>
        </dgm:presLayoutVars>
      </dgm:prSet>
      <dgm:spPr/>
    </dgm:pt>
    <dgm:pt modelId="{1A11CBDF-EBC6-4AF5-AB2A-6B5E9141E0CA}" type="pres">
      <dgm:prSet presAssocID="{C844D31E-6B63-41A1-8341-BA6FC2B3594D}" presName="ThreeNodes_2_text" presStyleLbl="node1" presStyleIdx="2" presStyleCnt="3">
        <dgm:presLayoutVars>
          <dgm:bulletEnabled val="1"/>
        </dgm:presLayoutVars>
      </dgm:prSet>
      <dgm:spPr/>
    </dgm:pt>
    <dgm:pt modelId="{6B2371F0-2531-4531-BD74-2D802BEB5578}" type="pres">
      <dgm:prSet presAssocID="{C844D31E-6B63-41A1-8341-BA6FC2B3594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16C820C-A434-405D-A482-E8921B9D408C}" srcId="{C844D31E-6B63-41A1-8341-BA6FC2B3594D}" destId="{5BB708F8-82E2-4D87-98D9-9A379CB9218B}" srcOrd="2" destOrd="0" parTransId="{611E0F44-CB0F-4488-9D88-D576E3DC0210}" sibTransId="{E731921E-127C-4B55-98BA-1F6CD32FAF11}"/>
    <dgm:cxn modelId="{81C85C36-6B77-4B83-9885-EA310580F8CD}" type="presOf" srcId="{75FBF7B6-1874-4F31-8EF0-1D3FD7A19B51}" destId="{55225370-4A35-438C-9DAB-945930E910D8}" srcOrd="0" destOrd="0" presId="urn:microsoft.com/office/officeart/2005/8/layout/vProcess5"/>
    <dgm:cxn modelId="{82F5FC38-B53F-409C-ADB6-9C59F52316D5}" srcId="{C844D31E-6B63-41A1-8341-BA6FC2B3594D}" destId="{75FBF7B6-1874-4F31-8EF0-1D3FD7A19B51}" srcOrd="0" destOrd="0" parTransId="{E4D86B3F-6965-4F6C-B2EC-217AA24A20AC}" sibTransId="{5271CE71-0305-4E6E-939E-96A7582D7317}"/>
    <dgm:cxn modelId="{D2DA2241-30E4-40C9-BC30-73056FB781FA}" type="presOf" srcId="{C844D31E-6B63-41A1-8341-BA6FC2B3594D}" destId="{27D79ACD-A801-4ADF-83BD-37646AC77803}" srcOrd="0" destOrd="0" presId="urn:microsoft.com/office/officeart/2005/8/layout/vProcess5"/>
    <dgm:cxn modelId="{7C0F9150-536B-49FD-9DE8-3EBFD05577DA}" type="presOf" srcId="{5BB708F8-82E2-4D87-98D9-9A379CB9218B}" destId="{6B2371F0-2531-4531-BD74-2D802BEB5578}" srcOrd="1" destOrd="0" presId="urn:microsoft.com/office/officeart/2005/8/layout/vProcess5"/>
    <dgm:cxn modelId="{EF066A53-1442-458C-BC64-8D32BCEA29DE}" type="presOf" srcId="{5271CE71-0305-4E6E-939E-96A7582D7317}" destId="{0E0EC7D5-A1B0-439B-BC4F-EFF6F10B9E81}" srcOrd="0" destOrd="0" presId="urn:microsoft.com/office/officeart/2005/8/layout/vProcess5"/>
    <dgm:cxn modelId="{78BE2D58-0A0A-4B55-AEFF-F64A0A5A550C}" type="presOf" srcId="{01DE9F5D-5191-44FE-88D4-087F01E64A16}" destId="{F18089D0-B7D0-4BD0-8933-77B87E3BC16C}" srcOrd="0" destOrd="0" presId="urn:microsoft.com/office/officeart/2005/8/layout/vProcess5"/>
    <dgm:cxn modelId="{90A25E8C-C936-449C-9974-7D518EECBD2C}" type="presOf" srcId="{75FBF7B6-1874-4F31-8EF0-1D3FD7A19B51}" destId="{91514CB8-4BC0-4F95-8F96-C42D71D8CC24}" srcOrd="1" destOrd="0" presId="urn:microsoft.com/office/officeart/2005/8/layout/vProcess5"/>
    <dgm:cxn modelId="{D3119A8C-2F25-4A9C-A21B-B46EDA60663E}" type="presOf" srcId="{7E564225-36D8-4260-8910-4957073BEFD7}" destId="{1A11CBDF-EBC6-4AF5-AB2A-6B5E9141E0CA}" srcOrd="1" destOrd="0" presId="urn:microsoft.com/office/officeart/2005/8/layout/vProcess5"/>
    <dgm:cxn modelId="{E5D36995-3C80-4A35-95D3-2D8CC02DDC03}" type="presOf" srcId="{5BB708F8-82E2-4D87-98D9-9A379CB9218B}" destId="{2BD880C1-AD7B-46D6-BF17-1C4E1F2F1D07}" srcOrd="0" destOrd="0" presId="urn:microsoft.com/office/officeart/2005/8/layout/vProcess5"/>
    <dgm:cxn modelId="{F56217A4-06C3-4D1F-BC41-8FA16A674F3A}" type="presOf" srcId="{7E564225-36D8-4260-8910-4957073BEFD7}" destId="{CE585E9C-561E-42CE-B175-976DCAD6E469}" srcOrd="0" destOrd="0" presId="urn:microsoft.com/office/officeart/2005/8/layout/vProcess5"/>
    <dgm:cxn modelId="{B82836FB-DE95-4E4A-B242-921AEB4DE658}" srcId="{C844D31E-6B63-41A1-8341-BA6FC2B3594D}" destId="{7E564225-36D8-4260-8910-4957073BEFD7}" srcOrd="1" destOrd="0" parTransId="{7C67237D-A042-46F4-B7F4-631A8099B74F}" sibTransId="{01DE9F5D-5191-44FE-88D4-087F01E64A16}"/>
    <dgm:cxn modelId="{F23F00B4-5765-49A5-8A29-3BCC3388C3DC}" type="presParOf" srcId="{27D79ACD-A801-4ADF-83BD-37646AC77803}" destId="{E21B1019-193E-49AE-A6A1-A5A87F453D32}" srcOrd="0" destOrd="0" presId="urn:microsoft.com/office/officeart/2005/8/layout/vProcess5"/>
    <dgm:cxn modelId="{E94B7CB8-18EF-4087-8E01-FE06C9C2AB92}" type="presParOf" srcId="{27D79ACD-A801-4ADF-83BD-37646AC77803}" destId="{55225370-4A35-438C-9DAB-945930E910D8}" srcOrd="1" destOrd="0" presId="urn:microsoft.com/office/officeart/2005/8/layout/vProcess5"/>
    <dgm:cxn modelId="{13884DA6-0F76-4512-9569-D94F7BF83E05}" type="presParOf" srcId="{27D79ACD-A801-4ADF-83BD-37646AC77803}" destId="{CE585E9C-561E-42CE-B175-976DCAD6E469}" srcOrd="2" destOrd="0" presId="urn:microsoft.com/office/officeart/2005/8/layout/vProcess5"/>
    <dgm:cxn modelId="{BB7C96C5-55FE-4467-975F-A40256A2DB64}" type="presParOf" srcId="{27D79ACD-A801-4ADF-83BD-37646AC77803}" destId="{2BD880C1-AD7B-46D6-BF17-1C4E1F2F1D07}" srcOrd="3" destOrd="0" presId="urn:microsoft.com/office/officeart/2005/8/layout/vProcess5"/>
    <dgm:cxn modelId="{6AC67DFD-8576-440D-AD39-F96A8592CCFE}" type="presParOf" srcId="{27D79ACD-A801-4ADF-83BD-37646AC77803}" destId="{0E0EC7D5-A1B0-439B-BC4F-EFF6F10B9E81}" srcOrd="4" destOrd="0" presId="urn:microsoft.com/office/officeart/2005/8/layout/vProcess5"/>
    <dgm:cxn modelId="{4D2F48B2-6CBF-41AD-ACC0-CFF769ED11EC}" type="presParOf" srcId="{27D79ACD-A801-4ADF-83BD-37646AC77803}" destId="{F18089D0-B7D0-4BD0-8933-77B87E3BC16C}" srcOrd="5" destOrd="0" presId="urn:microsoft.com/office/officeart/2005/8/layout/vProcess5"/>
    <dgm:cxn modelId="{55F49E49-5FE6-4BD0-996E-5510301E3CDD}" type="presParOf" srcId="{27D79ACD-A801-4ADF-83BD-37646AC77803}" destId="{91514CB8-4BC0-4F95-8F96-C42D71D8CC24}" srcOrd="6" destOrd="0" presId="urn:microsoft.com/office/officeart/2005/8/layout/vProcess5"/>
    <dgm:cxn modelId="{999FDD66-1FDA-4070-93AD-590BD5313CEF}" type="presParOf" srcId="{27D79ACD-A801-4ADF-83BD-37646AC77803}" destId="{1A11CBDF-EBC6-4AF5-AB2A-6B5E9141E0CA}" srcOrd="7" destOrd="0" presId="urn:microsoft.com/office/officeart/2005/8/layout/vProcess5"/>
    <dgm:cxn modelId="{181B6707-0BC6-45D9-9276-2147751D2630}" type="presParOf" srcId="{27D79ACD-A801-4ADF-83BD-37646AC77803}" destId="{6B2371F0-2531-4531-BD74-2D802BEB557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225370-4A35-438C-9DAB-945930E910D8}">
      <dsp:nvSpPr>
        <dsp:cNvPr id="0" name=""/>
        <dsp:cNvSpPr/>
      </dsp:nvSpPr>
      <dsp:spPr>
        <a:xfrm>
          <a:off x="0" y="0"/>
          <a:ext cx="6122788" cy="13010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Cydnabod bod mathemateg yn treiddio drwy'r byd o'n cwmpas</a:t>
          </a:r>
        </a:p>
      </dsp:txBody>
      <dsp:txXfrm>
        <a:off x="38106" y="38106"/>
        <a:ext cx="4718877" cy="1224816"/>
      </dsp:txXfrm>
    </dsp:sp>
    <dsp:sp modelId="{CE585E9C-561E-42CE-B175-976DCAD6E469}">
      <dsp:nvSpPr>
        <dsp:cNvPr id="0" name=""/>
        <dsp:cNvSpPr/>
      </dsp:nvSpPr>
      <dsp:spPr>
        <a:xfrm>
          <a:off x="540246" y="1517865"/>
          <a:ext cx="6122788" cy="1301028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Gwerthfawrogi defnyddioldeb, pŵer a harddwch mathemateg</a:t>
          </a:r>
        </a:p>
      </dsp:txBody>
      <dsp:txXfrm>
        <a:off x="578352" y="1555971"/>
        <a:ext cx="4660662" cy="1224815"/>
      </dsp:txXfrm>
    </dsp:sp>
    <dsp:sp modelId="{2BD880C1-AD7B-46D6-BF17-1C4E1F2F1D07}">
      <dsp:nvSpPr>
        <dsp:cNvPr id="0" name=""/>
        <dsp:cNvSpPr/>
      </dsp:nvSpPr>
      <dsp:spPr>
        <a:xfrm>
          <a:off x="1080492" y="3035731"/>
          <a:ext cx="6122788" cy="1301028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Mwynhau mathemateg a datblygu amynedd a dyfalbarhad wrth ddatrys problemau</a:t>
          </a:r>
        </a:p>
      </dsp:txBody>
      <dsp:txXfrm>
        <a:off x="1118598" y="3073837"/>
        <a:ext cx="4660662" cy="1224816"/>
      </dsp:txXfrm>
    </dsp:sp>
    <dsp:sp modelId="{0E0EC7D5-A1B0-439B-BC4F-EFF6F10B9E81}">
      <dsp:nvSpPr>
        <dsp:cNvPr id="0" name=""/>
        <dsp:cNvSpPr/>
      </dsp:nvSpPr>
      <dsp:spPr>
        <a:xfrm>
          <a:off x="5277120" y="986612"/>
          <a:ext cx="845668" cy="8456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467395" y="986612"/>
        <a:ext cx="465118" cy="636365"/>
      </dsp:txXfrm>
    </dsp:sp>
    <dsp:sp modelId="{F18089D0-B7D0-4BD0-8933-77B87E3BC16C}">
      <dsp:nvSpPr>
        <dsp:cNvPr id="0" name=""/>
        <dsp:cNvSpPr/>
      </dsp:nvSpPr>
      <dsp:spPr>
        <a:xfrm>
          <a:off x="5817366" y="2495805"/>
          <a:ext cx="845668" cy="8456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07641" y="2495805"/>
        <a:ext cx="465118" cy="6363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225370-4A35-438C-9DAB-945930E910D8}">
      <dsp:nvSpPr>
        <dsp:cNvPr id="0" name=""/>
        <dsp:cNvSpPr/>
      </dsp:nvSpPr>
      <dsp:spPr>
        <a:xfrm>
          <a:off x="0" y="0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recognise that mathematics permeates the world around us</a:t>
          </a:r>
          <a:endParaRPr lang="en-US" sz="2200" kern="1200"/>
        </a:p>
      </dsp:txBody>
      <dsp:txXfrm>
        <a:off x="32715" y="32715"/>
        <a:ext cx="4917492" cy="1051538"/>
      </dsp:txXfrm>
    </dsp:sp>
    <dsp:sp modelId="{CE585E9C-561E-42CE-B175-976DCAD6E469}">
      <dsp:nvSpPr>
        <dsp:cNvPr id="0" name=""/>
        <dsp:cNvSpPr/>
      </dsp:nvSpPr>
      <dsp:spPr>
        <a:xfrm>
          <a:off x="540246" y="1303129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appreciate the usefulness, power and beauty of mathematics</a:t>
          </a:r>
          <a:endParaRPr lang="en-US" sz="2200" kern="1200"/>
        </a:p>
      </dsp:txBody>
      <dsp:txXfrm>
        <a:off x="572961" y="1335844"/>
        <a:ext cx="4791083" cy="1051538"/>
      </dsp:txXfrm>
    </dsp:sp>
    <dsp:sp modelId="{2BD880C1-AD7B-46D6-BF17-1C4E1F2F1D07}">
      <dsp:nvSpPr>
        <dsp:cNvPr id="0" name=""/>
        <dsp:cNvSpPr/>
      </dsp:nvSpPr>
      <dsp:spPr>
        <a:xfrm>
          <a:off x="1080492" y="2606258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enjoy mathematics and develop patience and persistence when solving problems</a:t>
          </a:r>
          <a:endParaRPr lang="en-US" sz="2200" kern="1200"/>
        </a:p>
      </dsp:txBody>
      <dsp:txXfrm>
        <a:off x="1113207" y="2638973"/>
        <a:ext cx="4791083" cy="1051538"/>
      </dsp:txXfrm>
    </dsp:sp>
    <dsp:sp modelId="{0E0EC7D5-A1B0-439B-BC4F-EFF6F10B9E81}">
      <dsp:nvSpPr>
        <dsp:cNvPr id="0" name=""/>
        <dsp:cNvSpPr/>
      </dsp:nvSpPr>
      <dsp:spPr>
        <a:xfrm>
          <a:off x="5396759" y="847034"/>
          <a:ext cx="726029" cy="72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560116" y="847034"/>
        <a:ext cx="399315" cy="546337"/>
      </dsp:txXfrm>
    </dsp:sp>
    <dsp:sp modelId="{F18089D0-B7D0-4BD0-8933-77B87E3BC16C}">
      <dsp:nvSpPr>
        <dsp:cNvPr id="0" name=""/>
        <dsp:cNvSpPr/>
      </dsp:nvSpPr>
      <dsp:spPr>
        <a:xfrm>
          <a:off x="5937005" y="2142717"/>
          <a:ext cx="726029" cy="72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6100362" y="2142717"/>
        <a:ext cx="399315" cy="546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A00B5B-E986-489F-A8F3-4A05D8032FE7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920642-8495-4DEB-857E-2EA09DA6E7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3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26BF7975-CD74-40FA-8520-75196971B1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B1EF9CE4-A031-4D78-A69F-CCBBD849B8D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  <a:p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1C8BEA3E-EFE7-44E5-B19C-93DD27E55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A4F0EEA-EB10-43C2-A0B2-7BF5891C3DC1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9597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26BF7975-CD74-40FA-8520-75196971B1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B1EF9CE4-A031-4D78-A69F-CCBBD849B8D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  <a:p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1C8BEA3E-EFE7-44E5-B19C-93DD27E55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A4F0EEA-EB10-43C2-A0B2-7BF5891C3DC1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87568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50EF0315-B9F0-4C6A-BA7F-C021F0291C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088BF41B-BA29-451D-A754-EEE5ADBEAA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FD80411A-5ECF-42E2-AA47-EF6ABFD6A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D3B1BAA-82F5-4C6E-A0CD-6FEB4DDBABB8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89188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50EF0315-B9F0-4C6A-BA7F-C021F0291C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088BF41B-BA29-451D-A754-EEE5ADBEAA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FD80411A-5ECF-42E2-AA47-EF6ABFD6A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D3B1BAA-82F5-4C6E-A0CD-6FEB4DDBABB8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3184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0F34CA8B-EE87-4136-B651-1B49CAC707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1994772A-D40E-4311-B243-AC62C859B6D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B0EF3E51-3D7A-4C89-A228-F9FDF61DE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57B0EAE-70D9-43CE-A46A-7DE7D22709DF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229690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0F34CA8B-EE87-4136-B651-1B49CAC707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1994772A-D40E-4311-B243-AC62C859B6D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B0EF3E51-3D7A-4C89-A228-F9FDF61DE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57B0EAE-70D9-43CE-A46A-7DE7D22709DF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508899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5FC48CDC-ED8F-4AB4-8A3F-DEFC53618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3DA0315F-1C07-4B24-94D7-7943ABAB2D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6FA44BC9-89F8-411F-BD87-E643CA0BA9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735FD1-F39E-4E89-9D41-E3B7F79ACFA9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49974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5FC48CDC-ED8F-4AB4-8A3F-DEFC53618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3DA0315F-1C07-4B24-94D7-7943ABAB2D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6FA44BC9-89F8-411F-BD87-E643CA0BA9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735FD1-F39E-4E89-9D41-E3B7F79ACFA9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143496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0598A527-170F-40BB-BC49-C2C8E413EB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8C22F13D-6232-47FA-965E-47B2C52585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963624D7-ED7A-43AC-A6BF-860867F6A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F8EADD-0E10-4FEE-ABFF-E7488992F333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0598A527-170F-40BB-BC49-C2C8E413EB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8C22F13D-6232-47FA-965E-47B2C52585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963624D7-ED7A-43AC-A6BF-860867F6A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F8EADD-0E10-4FEE-ABFF-E7488992F333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64992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:a16="http://schemas.microsoft.com/office/drawing/2014/main" id="{ADFA448B-E7A4-43CC-B30D-7B92819971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B5DD6F-0F2F-4640-A2A6-83EDEF82F248}" type="slidenum">
              <a:rPr lang="en-GB" altLang="en-US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0EA9937F-21F6-401D-8D99-67526F6A23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2F742AEE-57BD-4C8D-B736-F57BF328FB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8F29E-2043-6895-87AF-27C9170BE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52863F-0EE5-2DC8-BD46-A0B4CB566B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CF8E7-DE3B-DE71-F6FB-5A0330FF2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BCA14-0A1B-88CC-4962-055AB8AF6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F0C0B-4387-ED3D-3973-8D979F99D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246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169AD-1B8C-32D8-85A9-060D9A8B6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28607-CE72-FA67-AC63-724ABF8A1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25B60-D226-7AA4-150C-F64473E9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6A981-ABA2-7363-5E8F-C7D572C3F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7745E-2FA3-02B4-6A29-0195001A3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95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878A2-8267-0336-4728-809F3FBCE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6D173A-8E57-5BAD-B510-F10CBD3D5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2E1A0-6E1B-2830-39DB-A32B743AC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16CC7-0B17-1935-9718-2B59C6EE0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4B791-6C8E-E780-9DA4-FA3308015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417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CBB37-989B-6FF6-30DF-642F2DA4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66B1A-05A6-A6D3-94A4-8842DAD1C9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C02349-DA9D-DC2A-E8EE-11F7FEB885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CA520-2199-AF64-21FB-3B9857AB2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8578D-94B5-DF18-1B75-F9B2EBA14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E0047-99A2-4997-C2F9-95FA23CF6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967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380D4-867A-32FE-FAA1-91C7FFD3F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D23AAC-7084-9819-884A-CE9C447DB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26B9A-1D41-6E7F-12D5-7FCF0FA0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366825-1FDD-5B1C-541F-10D4D7DA0C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6515A9-FDF0-69AC-32C1-6C070C62E8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05681F-CDC3-1A55-BC35-124E4B73F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13D67-D547-D9D3-03E4-348A9B775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A30F70-249B-957A-BCCA-7A03C7779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287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B9DB9-9434-C952-2FAB-634957402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850DBC-9A3C-4CE9-BD19-A1C08C0A7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A6BBC-2888-990F-6677-21BA70C2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7B1B22-FCA9-3595-3C46-79B02A3F7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98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CBF474-513B-9092-0E92-D1C808A98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7AF22F-C86A-DF49-9B5D-805D4CD14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375A0E-891A-1C67-BE37-ECA18E17F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38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62275-5484-38D0-EF9E-A1767469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6F18-6568-35FC-A327-A3695D98E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9FC68C-3526-A603-9150-75CED36616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F845A-3294-A055-E445-4E2A72B1F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24808-226A-AE1F-7576-6795CEB92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CE622-AE02-13E9-3BDB-A49172E8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011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89FD0-6D2D-0CAA-957F-4AD06AD25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3935EA-9566-9F6F-0159-B0ACCC2149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B05DCC-5DAA-157D-CFC6-427AF4B47F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8D08C-3A6E-B3E6-A0CD-39E6EA360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94451-3905-5B2F-0371-25A09A0BF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E85542-39B9-A655-159C-D76A92CDC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431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D81ED-35AD-CA5B-2AEC-A2F0E588D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42EDD0-E602-FB8D-D92B-6712749E9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23A96-B7D2-3F3A-EDBB-2B9B74F16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B6203-415E-1196-2339-4DED94A33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72F42-7E2C-6FC4-A580-E44B0D97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351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8C5522-44AB-56B5-B169-41EC054EC0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8039A-CDAB-9F27-E632-257C4C08AE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09698-05D0-6FF7-0467-BA499FDD0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E8287-4D0E-4440-F355-61449DABD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FA921-6D85-B451-64E8-EBDAC5ED1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670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06202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F5744C-750C-4525-9D58-C4AFD5BBC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002FB-BBDC-2448-ED30-01DE0B4B0A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A1DAF-1907-57EE-A1CB-B989E4827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6E79B3-C636-401B-B6EB-8C377E12CEE6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69B8F-94C6-0C63-3F9E-452A4B1A03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467B03-C617-F3CA-FB07-4AC55B0AFB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BF71DC-5AFB-4BE5-BAD1-9876EB7AF2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87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284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cpwEoW1uY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cpwEoW1uY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9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image" Target="../media/image11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11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learningpacks/?lang=en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5" Type="http://schemas.openxmlformats.org/officeDocument/2006/relationships/hyperlink" Target="http://resources.woodlands-junior.kent.sch.uk/interactive/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ales.gov.uk/consultations/education/nlnf/?lang=en" TargetMode="External"/><Relationship Id="rId4" Type="http://schemas.openxmlformats.org/officeDocument/2006/relationships/hyperlink" Target="http://gov.wales/consultations/education/nlnf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3245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0326A6B-BCE6-47EF-8F41-55864D2B06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4793" y="2709603"/>
            <a:ext cx="5226452" cy="2022496"/>
          </a:xfrm>
        </p:spPr>
        <p:txBody>
          <a:bodyPr rtlCol="0">
            <a:normAutofit fontScale="90000"/>
          </a:bodyPr>
          <a:lstStyle/>
          <a:p>
            <a:pPr algn="ctr" defTabSz="342905">
              <a:defRPr/>
            </a:pP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cy-GB" sz="3300" dirty="0">
                <a:solidFill>
                  <a:schemeClr val="accent1"/>
                </a:solidFill>
              </a:rPr>
              <a:t>Rhifau’n Cyfri</a:t>
            </a:r>
            <a:br>
              <a:rPr lang="en-GB" sz="3300" dirty="0"/>
            </a:br>
            <a:r>
              <a:rPr lang="en-GB" sz="3300" dirty="0"/>
              <a:t>Numbers Count</a:t>
            </a:r>
            <a:br>
              <a:rPr lang="en-GB" sz="3300" dirty="0"/>
            </a:br>
            <a:r>
              <a:rPr lang="cy-GB" sz="3300" dirty="0" err="1"/>
              <a:t>Zahlen</a:t>
            </a:r>
            <a:r>
              <a:rPr lang="cy-GB" sz="3300" dirty="0"/>
              <a:t> </a:t>
            </a:r>
            <a:r>
              <a:rPr lang="cy-GB" sz="3300" dirty="0" err="1"/>
              <a:t>Zaehlen</a:t>
            </a:r>
            <a:br>
              <a:rPr lang="en-GB" sz="3300" dirty="0"/>
            </a:br>
            <a:r>
              <a:rPr lang="en-GB" sz="3300" dirty="0"/>
              <a:t>ECIE5002/C</a:t>
            </a:r>
            <a:br>
              <a:rPr lang="en-GB" sz="3300" dirty="0"/>
            </a:br>
            <a:r>
              <a:rPr lang="en-GB" sz="3300" dirty="0" err="1">
                <a:solidFill>
                  <a:schemeClr val="accent1"/>
                </a:solidFill>
              </a:rPr>
              <a:t>Sesiwn</a:t>
            </a:r>
            <a:r>
              <a:rPr lang="en-GB" sz="3300" dirty="0"/>
              <a:t>/Session 3</a:t>
            </a:r>
            <a:br>
              <a:rPr lang="en-GB" sz="3300" dirty="0"/>
            </a:br>
            <a:r>
              <a:rPr lang="en-GB" sz="3300" dirty="0" err="1">
                <a:solidFill>
                  <a:schemeClr val="accent1"/>
                </a:solidFill>
              </a:rPr>
              <a:t>Persbectifau</a:t>
            </a:r>
            <a:r>
              <a:rPr lang="en-GB" sz="3300" dirty="0">
                <a:solidFill>
                  <a:schemeClr val="accent1"/>
                </a:solidFill>
              </a:rPr>
              <a:t> </a:t>
            </a:r>
            <a:r>
              <a:rPr lang="en-GB" sz="3300" dirty="0" err="1">
                <a:solidFill>
                  <a:schemeClr val="accent1"/>
                </a:solidFill>
              </a:rPr>
              <a:t>Damcaniaethol</a:t>
            </a:r>
            <a:br>
              <a:rPr lang="en-GB" sz="3300" dirty="0"/>
            </a:br>
            <a:r>
              <a:rPr lang="en-GB" sz="3300" dirty="0"/>
              <a:t>Theoretical Perspectives</a:t>
            </a:r>
            <a:br>
              <a:rPr lang="en-GB" sz="3300" dirty="0"/>
            </a:br>
            <a:br>
              <a:rPr lang="en-GB" sz="3300" dirty="0"/>
            </a:br>
            <a:r>
              <a:rPr lang="en-GB" sz="2025" dirty="0"/>
              <a:t>Heike.Griffiths@pcydds.ac.uk</a:t>
            </a:r>
            <a:endParaRPr lang="en-GB" sz="2025" i="1" dirty="0"/>
          </a:p>
        </p:txBody>
      </p:sp>
      <p:pic>
        <p:nvPicPr>
          <p:cNvPr id="6147" name="Picture 2">
            <a:extLst>
              <a:ext uri="{FF2B5EF4-FFF2-40B4-BE49-F238E27FC236}">
                <a16:creationId xmlns:a16="http://schemas.microsoft.com/office/drawing/2014/main" id="{8C22643D-CE0B-47D1-8137-69424B058B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079" y="1982114"/>
            <a:ext cx="4339782" cy="2893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6789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teel rope">
            <a:extLst>
              <a:ext uri="{FF2B5EF4-FFF2-40B4-BE49-F238E27FC236}">
                <a16:creationId xmlns:a16="http://schemas.microsoft.com/office/drawing/2014/main" id="{AC8DB881-23B2-5F33-10F6-C36BE3C617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01" b="-1"/>
          <a:stretch/>
        </p:blipFill>
        <p:spPr>
          <a:xfrm>
            <a:off x="1524002" y="10"/>
            <a:ext cx="91437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F8E4B5-841F-4BD7-A050-9B4081DA1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9395" y="3236471"/>
            <a:ext cx="5121783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r"/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 dirty="0">
                <a:solidFill>
                  <a:srgbClr val="FFFFFE"/>
                </a:solidFill>
              </a:rPr>
            </a:br>
            <a:r>
              <a:rPr lang="cy-GB" sz="1500" dirty="0">
                <a:solidFill>
                  <a:srgbClr val="FFFFFE"/>
                </a:solidFill>
              </a:rPr>
              <a:t>Ychydig </a:t>
            </a:r>
            <a:r>
              <a:rPr lang="cy-GB" sz="1500" dirty="0" err="1">
                <a:solidFill>
                  <a:srgbClr val="FFFFFE"/>
                </a:solidFill>
              </a:rPr>
              <a:t>o’R</a:t>
            </a:r>
            <a:r>
              <a:rPr lang="cy-GB" sz="1500" dirty="0">
                <a:solidFill>
                  <a:srgbClr val="FFFFFE"/>
                </a:solidFill>
              </a:rPr>
              <a:t> newydd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284716-8536-46C5-9993-9DA481AD2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99394" y="4669145"/>
            <a:ext cx="5121783" cy="716529"/>
          </a:xfrm>
        </p:spPr>
        <p:txBody>
          <a:bodyPr vert="horz" lIns="91440" tIns="91440" rIns="91440" bIns="91440" rtlCol="0">
            <a:normAutofit/>
          </a:bodyPr>
          <a:lstStyle/>
          <a:p>
            <a:pPr algn="r"/>
            <a:r>
              <a:rPr lang="cy-GB" sz="1400" cap="all" dirty="0">
                <a:solidFill>
                  <a:srgbClr val="FFFFFE"/>
                </a:solidFill>
              </a:rPr>
              <a:t>Ac ychydig O’R hen</a:t>
            </a:r>
          </a:p>
        </p:txBody>
      </p:sp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5CEED668-13CA-4B05-B3AD-AB09E1B83622}"/>
              </a:ext>
            </a:extLst>
          </p:cNvPr>
          <p:cNvSpPr/>
          <p:nvPr/>
        </p:nvSpPr>
        <p:spPr>
          <a:xfrm>
            <a:off x="9117001" y="4221088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606B805-CE6E-4AD9-B1BB-15395F56BA3C}"/>
              </a:ext>
            </a:extLst>
          </p:cNvPr>
          <p:cNvSpPr/>
          <p:nvPr/>
        </p:nvSpPr>
        <p:spPr>
          <a:xfrm>
            <a:off x="1847529" y="116632"/>
            <a:ext cx="3439479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cy-GB" sz="4000" dirty="0"/>
              <a:t>Beth yw addysgeg</a:t>
            </a:r>
            <a:r>
              <a:rPr lang="en-GB" sz="4000" dirty="0"/>
              <a:t>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858908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teel rope">
            <a:extLst>
              <a:ext uri="{FF2B5EF4-FFF2-40B4-BE49-F238E27FC236}">
                <a16:creationId xmlns:a16="http://schemas.microsoft.com/office/drawing/2014/main" id="{AC8DB881-23B2-5F33-10F6-C36BE3C617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01" b="-1"/>
          <a:stretch/>
        </p:blipFill>
        <p:spPr>
          <a:xfrm>
            <a:off x="1524002" y="10"/>
            <a:ext cx="91437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F8E4B5-841F-4BD7-A050-9B4081DA1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9395" y="3236471"/>
            <a:ext cx="5121783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r"/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 dirty="0">
                <a:solidFill>
                  <a:srgbClr val="FFFFFE"/>
                </a:solidFill>
              </a:rPr>
            </a:br>
            <a:br>
              <a:rPr lang="en-US" sz="1500">
                <a:solidFill>
                  <a:srgbClr val="FFFFFE"/>
                </a:solidFill>
              </a:rPr>
            </a:br>
            <a:r>
              <a:rPr lang="en-US" sz="1500">
                <a:solidFill>
                  <a:srgbClr val="FFFFFE"/>
                </a:solidFill>
              </a:rPr>
              <a:t>A bit of New </a:t>
            </a:r>
            <a:endParaRPr lang="en-US" sz="1500" dirty="0">
              <a:solidFill>
                <a:srgbClr val="FFFFFE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284716-8536-46C5-9993-9DA481AD2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99394" y="4669145"/>
            <a:ext cx="5121783" cy="716529"/>
          </a:xfrm>
        </p:spPr>
        <p:txBody>
          <a:bodyPr vert="horz" lIns="91440" tIns="91440" rIns="91440" bIns="91440" rtlCol="0">
            <a:normAutofit/>
          </a:bodyPr>
          <a:lstStyle/>
          <a:p>
            <a:pPr algn="r"/>
            <a:r>
              <a:rPr lang="en-US" sz="1400" cap="all" dirty="0">
                <a:solidFill>
                  <a:srgbClr val="FFFFFE"/>
                </a:solidFill>
              </a:rPr>
              <a:t>And a bit of Old</a:t>
            </a:r>
          </a:p>
        </p:txBody>
      </p:sp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5CEED668-13CA-4B05-B3AD-AB09E1B83622}"/>
              </a:ext>
            </a:extLst>
          </p:cNvPr>
          <p:cNvSpPr/>
          <p:nvPr/>
        </p:nvSpPr>
        <p:spPr>
          <a:xfrm>
            <a:off x="9117001" y="4221088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606B805-CE6E-4AD9-B1BB-15395F56BA3C}"/>
              </a:ext>
            </a:extLst>
          </p:cNvPr>
          <p:cNvSpPr/>
          <p:nvPr/>
        </p:nvSpPr>
        <p:spPr>
          <a:xfrm>
            <a:off x="1847529" y="116632"/>
            <a:ext cx="3439479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4000" dirty="0"/>
              <a:t>What is pedagogy?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65556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75C5DA2-3A32-4DF7-BBFA-6CD588E8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212" y="365126"/>
            <a:ext cx="842113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000" b="1" dirty="0"/>
              <a:t>ADDYSGEG y </a:t>
            </a:r>
            <a:r>
              <a:rPr lang="cy-GB" altLang="en-US" sz="4000" b="1" dirty="0"/>
              <a:t>gorthrymedig</a:t>
            </a:r>
            <a:r>
              <a:rPr lang="en-US" altLang="en-US" sz="4000" b="1" dirty="0"/>
              <a:t> (Freire, 1970) </a:t>
            </a:r>
          </a:p>
        </p:txBody>
      </p:sp>
      <p:sp>
        <p:nvSpPr>
          <p:cNvPr id="28675" name="Content Placeholder 7">
            <a:extLst>
              <a:ext uri="{FF2B5EF4-FFF2-40B4-BE49-F238E27FC236}">
                <a16:creationId xmlns:a16="http://schemas.microsoft.com/office/drawing/2014/main" id="{163C7CDD-13AC-415F-BB77-7F9398C4B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67150" cy="38098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cy-GB" sz="1500" b="1" dirty="0"/>
              <a:t>Dau Gyfnod Addysgeg </a:t>
            </a:r>
            <a:r>
              <a:rPr lang="cy-GB" sz="1500" dirty="0"/>
              <a:t>y</a:t>
            </a:r>
            <a:r>
              <a:rPr lang="cy-GB" sz="1500" b="1" dirty="0"/>
              <a:t> Gorthrymedig</a:t>
            </a:r>
            <a:br>
              <a:rPr lang="cy-GB" sz="1500" dirty="0"/>
            </a:br>
            <a:br>
              <a:rPr lang="cy-GB" sz="1500" dirty="0"/>
            </a:br>
            <a:r>
              <a:rPr lang="cy-GB" sz="1500" dirty="0"/>
              <a:t>1. Rhyddhad go iawn y </a:t>
            </a:r>
            <a:r>
              <a:rPr lang="cy-GB" sz="1500" b="1" dirty="0"/>
              <a:t>gorthrymedig</a:t>
            </a:r>
            <a:r>
              <a:rPr lang="cy-GB" sz="1500" dirty="0"/>
              <a:t>: Newidiadau strwythurol ymarferol sy'n cael effaith ar unwaith ar y </a:t>
            </a:r>
            <a:r>
              <a:rPr lang="cy-GB" sz="1500" b="1" dirty="0"/>
              <a:t>gorthrymedig</a:t>
            </a:r>
            <a:r>
              <a:rPr lang="cy-GB" sz="1500" dirty="0"/>
              <a:t>. </a:t>
            </a:r>
          </a:p>
          <a:p>
            <a:pPr marL="0"/>
            <a:r>
              <a:rPr lang="cy-GB" sz="1500" dirty="0"/>
              <a:t>2. Newidiadau strwythurol dwfn i gymdeithas: erlid ymaith y chwedlau a grëwyd ac a ddatblygwyd dan yr hen drefn [</a:t>
            </a:r>
            <a:r>
              <a:rPr lang="cy-GB" sz="1500" b="1" dirty="0"/>
              <a:t>ormesol</a:t>
            </a:r>
            <a:r>
              <a:rPr lang="cy-GB" sz="1500" dirty="0"/>
              <a:t>].</a:t>
            </a:r>
          </a:p>
          <a:p>
            <a:pPr marL="0"/>
            <a:r>
              <a:rPr lang="cy-GB" altLang="en-US" sz="1500" dirty="0"/>
              <a:t>Sut mae hyn yn cysylltu â'r rhifedd critigol?</a:t>
            </a:r>
          </a:p>
          <a:p>
            <a:pPr marL="0"/>
            <a:r>
              <a:rPr lang="cy-GB" altLang="en-US" sz="1500" dirty="0"/>
              <a:t>Sut mae hwn yn cysylltu â'r modwl hwn</a:t>
            </a:r>
          </a:p>
        </p:txBody>
      </p:sp>
      <p:pic>
        <p:nvPicPr>
          <p:cNvPr id="28677" name="Picture 6">
            <a:extLst>
              <a:ext uri="{FF2B5EF4-FFF2-40B4-BE49-F238E27FC236}">
                <a16:creationId xmlns:a16="http://schemas.microsoft.com/office/drawing/2014/main" id="{A5BEED96-A6D8-4DF2-ADD3-77165205A1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20" b="3907"/>
          <a:stretch/>
        </p:blipFill>
        <p:spPr bwMode="auto">
          <a:xfrm>
            <a:off x="6172200" y="1825625"/>
            <a:ext cx="3867150" cy="3809862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402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75C5DA2-3A32-4DF7-BBFA-6CD588E8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/>
              <a:t>Pedagogy of the Oppressed (Freire, 1970) </a:t>
            </a:r>
          </a:p>
        </p:txBody>
      </p:sp>
      <p:sp>
        <p:nvSpPr>
          <p:cNvPr id="28675" name="Content Placeholder 7">
            <a:extLst>
              <a:ext uri="{FF2B5EF4-FFF2-40B4-BE49-F238E27FC236}">
                <a16:creationId xmlns:a16="http://schemas.microsoft.com/office/drawing/2014/main" id="{163C7CDD-13AC-415F-BB77-7F9398C4B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67150" cy="380986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500" b="1"/>
              <a:t>Two Stages</a:t>
            </a:r>
            <a:r>
              <a:rPr lang="en-US" sz="1500"/>
              <a:t> of </a:t>
            </a:r>
            <a:r>
              <a:rPr lang="en-US" sz="1500" b="1"/>
              <a:t>Pedagogy</a:t>
            </a:r>
            <a:r>
              <a:rPr lang="en-US" sz="1500"/>
              <a:t> of </a:t>
            </a:r>
            <a:r>
              <a:rPr lang="en-US" sz="1500" b="1"/>
              <a:t>Oppressed</a:t>
            </a:r>
            <a:br>
              <a:rPr lang="en-US" sz="1500"/>
            </a:br>
            <a:br>
              <a:rPr lang="en-US" sz="1500"/>
            </a:br>
            <a:r>
              <a:rPr lang="en-US" sz="1500"/>
              <a:t>1. Actual liberation of the </a:t>
            </a:r>
            <a:r>
              <a:rPr lang="en-US" sz="1500" b="1"/>
              <a:t>oppressed</a:t>
            </a:r>
            <a:r>
              <a:rPr lang="en-US" sz="1500"/>
              <a:t>: Practical structural changes that have an immediate affect on </a:t>
            </a:r>
            <a:r>
              <a:rPr lang="en-US" sz="1500" b="1"/>
              <a:t>oppressed</a:t>
            </a:r>
            <a:r>
              <a:rPr lang="en-US" sz="1500"/>
              <a:t>. </a:t>
            </a:r>
          </a:p>
          <a:p>
            <a:pPr marL="0"/>
            <a:r>
              <a:rPr lang="en-US" sz="1500"/>
              <a:t>2. Deep structural changes to society: expulsion of "myths created and developed in the old [</a:t>
            </a:r>
            <a:r>
              <a:rPr lang="en-US" sz="1500" b="1"/>
              <a:t>oppressive</a:t>
            </a:r>
            <a:r>
              <a:rPr lang="en-US" sz="1500"/>
              <a:t>] order".</a:t>
            </a:r>
          </a:p>
          <a:p>
            <a:endParaRPr lang="en-US" sz="1500"/>
          </a:p>
          <a:p>
            <a:pPr marL="0"/>
            <a:r>
              <a:rPr lang="en-US" altLang="en-US" sz="1500"/>
              <a:t>How does this link to the critical numeracy?</a:t>
            </a:r>
          </a:p>
          <a:p>
            <a:pPr marL="0"/>
            <a:r>
              <a:rPr lang="en-US" altLang="en-US" sz="1500"/>
              <a:t>How does this link to this module</a:t>
            </a:r>
          </a:p>
        </p:txBody>
      </p:sp>
      <p:pic>
        <p:nvPicPr>
          <p:cNvPr id="28677" name="Picture 6">
            <a:extLst>
              <a:ext uri="{FF2B5EF4-FFF2-40B4-BE49-F238E27FC236}">
                <a16:creationId xmlns:a16="http://schemas.microsoft.com/office/drawing/2014/main" id="{A5BEED96-A6D8-4DF2-ADD3-77165205A1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20" b="3907"/>
          <a:stretch/>
        </p:blipFill>
        <p:spPr bwMode="auto">
          <a:xfrm>
            <a:off x="6172200" y="1825625"/>
            <a:ext cx="3867150" cy="3809862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0713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Astudio dan gyfarwyddyd ac rwy’n ac rydw i o ddifri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/>
              <a:t>Darllenwch</a:t>
            </a:r>
            <a:r>
              <a:rPr lang="en-GB" b="1" dirty="0"/>
              <a:t>: O’Keeffe, Lisa, and Paige, </a:t>
            </a:r>
            <a:r>
              <a:rPr lang="en-GB" b="1" dirty="0" err="1"/>
              <a:t>Kathyrn</a:t>
            </a:r>
            <a:r>
              <a:rPr lang="en-GB" b="1" dirty="0"/>
              <a:t>. (2019) "Re-highlighting the Potential of Critical Numeracy." Mathematics Education Research Journal: Mathematics Education Research Journal, 2019. Neu </a:t>
            </a:r>
            <a:r>
              <a:rPr lang="cy-GB" b="1" dirty="0"/>
              <a:t>dewiswch erthygl cyfnodolyn wahanol am rifedd feirniadol o wefan y llyfrgell.</a:t>
            </a:r>
          </a:p>
          <a:p>
            <a:r>
              <a:rPr lang="cy-GB" b="1" dirty="0"/>
              <a:t>Beth yw prif bwyntiau'r awduron</a:t>
            </a:r>
            <a:r>
              <a:rPr lang="en-GB" b="1" dirty="0"/>
              <a:t>?</a:t>
            </a:r>
          </a:p>
          <a:p>
            <a:r>
              <a:rPr lang="cy-GB" b="1" dirty="0"/>
              <a:t>Beth yw'r prif ddamcaniaethau a’r cysyniadau</a:t>
            </a:r>
            <a:r>
              <a:rPr lang="en-GB" b="1" dirty="0"/>
              <a:t>?</a:t>
            </a:r>
          </a:p>
          <a:p>
            <a:r>
              <a:rPr lang="it-IT" b="1" dirty="0"/>
              <a:t>Beth sy'n newydd i chi</a:t>
            </a:r>
            <a:r>
              <a:rPr lang="en-GB" b="1" dirty="0"/>
              <a:t>? </a:t>
            </a:r>
          </a:p>
          <a:p>
            <a:endParaRPr lang="en-GB" b="1" dirty="0"/>
          </a:p>
          <a:p>
            <a:r>
              <a:rPr lang="cy-GB" b="1" dirty="0"/>
              <a:t>Atebion erbyn yr wythnos nesaf</a:t>
            </a:r>
            <a:r>
              <a:rPr lang="en-GB" b="1" dirty="0"/>
              <a:t>!!!!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8903" y="4229747"/>
            <a:ext cx="1807369" cy="14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009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Study and I mean it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Read: O’Keeffe, Lisa, and Paige, </a:t>
            </a:r>
            <a:r>
              <a:rPr lang="en-GB" b="1" dirty="0" err="1"/>
              <a:t>Kathyrn</a:t>
            </a:r>
            <a:r>
              <a:rPr lang="en-GB" b="1" dirty="0"/>
              <a:t>. (2019) "Re-highlighting the Potential of Critical Numeracy." Mathematics Education Research Journal: Mathematics Education Research Journal, 2019. Or choose a different journal article about critical numeracy from the library website.</a:t>
            </a:r>
          </a:p>
          <a:p>
            <a:r>
              <a:rPr lang="en-GB" b="1" dirty="0"/>
              <a:t>What are the authors’ main points?</a:t>
            </a:r>
          </a:p>
          <a:p>
            <a:r>
              <a:rPr lang="en-GB" b="1" dirty="0"/>
              <a:t>What are the main theories and concepts?</a:t>
            </a:r>
          </a:p>
          <a:p>
            <a:r>
              <a:rPr lang="en-GB" b="1" dirty="0"/>
              <a:t>What’s new to you? </a:t>
            </a:r>
          </a:p>
          <a:p>
            <a:endParaRPr lang="en-GB" b="1" dirty="0"/>
          </a:p>
          <a:p>
            <a:r>
              <a:rPr lang="en-GB" b="1" dirty="0"/>
              <a:t>Answers by next week!!!!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20" y="4318416"/>
            <a:ext cx="1807369" cy="14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450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7" name="Picture 29706" descr="Toy plastic numbers">
            <a:extLst>
              <a:ext uri="{FF2B5EF4-FFF2-40B4-BE49-F238E27FC236}">
                <a16:creationId xmlns:a16="http://schemas.microsoft.com/office/drawing/2014/main" id="{49BB6829-1473-F112-C142-80FCFE3367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421" r="8580" b="-1"/>
          <a:stretch/>
        </p:blipFill>
        <p:spPr>
          <a:xfrm>
            <a:off x="1524228" y="10"/>
            <a:ext cx="9143772" cy="6857990"/>
          </a:xfrm>
          <a:prstGeom prst="rect">
            <a:avLst/>
          </a:prstGeom>
        </p:spPr>
      </p:pic>
      <p:sp>
        <p:nvSpPr>
          <p:cNvPr id="29698" name="Title 1">
            <a:extLst>
              <a:ext uri="{FF2B5EF4-FFF2-40B4-BE49-F238E27FC236}">
                <a16:creationId xmlns:a16="http://schemas.microsoft.com/office/drawing/2014/main" id="{753E610A-C2D7-45EC-99A3-D85A167D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007" y="1193800"/>
            <a:ext cx="2976484" cy="4699000"/>
          </a:xfrm>
        </p:spPr>
        <p:txBody>
          <a:bodyPr anchor="ctr">
            <a:normAutofit/>
          </a:bodyPr>
          <a:lstStyle/>
          <a:p>
            <a:br>
              <a:rPr lang="en-GB" altLang="en-US" sz="2700" dirty="0"/>
            </a:br>
            <a:r>
              <a:rPr lang="en-GB" altLang="en-US" sz="4000" b="1" dirty="0"/>
              <a:t>4 </a:t>
            </a:r>
            <a:r>
              <a:rPr lang="cy-GB" altLang="en-US" sz="4000" b="1" dirty="0"/>
              <a:t>dimensiynau mewn rhifedd critigol</a:t>
            </a:r>
            <a:br>
              <a:rPr lang="en-GB" altLang="en-US" sz="4000" b="1" dirty="0"/>
            </a:br>
            <a:endParaRPr lang="en-US" sz="4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72A121-1D89-4113-A24C-A60030BB2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6477" y="1193800"/>
            <a:ext cx="4563818" cy="4699000"/>
          </a:xfrm>
        </p:spPr>
        <p:txBody>
          <a:bodyPr rtlCol="0" anchor="ctr">
            <a:normAutofit lnSpcReduction="10000"/>
          </a:bodyPr>
          <a:lstStyle/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b="1" dirty="0"/>
              <a:t>A. </a:t>
            </a:r>
            <a:r>
              <a:rPr lang="cy-GB" b="1" dirty="0"/>
              <a:t>Gwybodaeth a dealltwriaeth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b="1" dirty="0"/>
              <a:t>B. Ymchwilio i batrymau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b="1" dirty="0"/>
              <a:t>C. Cyfathrebu mewn Mathemateg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b="1" dirty="0"/>
              <a:t>D. Adfyfyrio mewn mathemateg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b="1" dirty="0"/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b="1" dirty="0"/>
              <a:t>Hawlfraint 2008 Sefydliad Ysgol Ryngwladol </a:t>
            </a:r>
            <a:r>
              <a:rPr lang="cy-GB" b="1" dirty="0" err="1"/>
              <a:t>Senri</a:t>
            </a:r>
            <a:r>
              <a:rPr lang="cy-GB" b="1" dirty="0"/>
              <a:t>. Cedwir pob hawl</a:t>
            </a:r>
          </a:p>
        </p:txBody>
      </p:sp>
    </p:spTree>
    <p:extLst>
      <p:ext uri="{BB962C8B-B14F-4D97-AF65-F5344CB8AC3E}">
        <p14:creationId xmlns:p14="http://schemas.microsoft.com/office/powerpoint/2010/main" val="238758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7" name="Picture 29706" descr="Toy plastic numbers">
            <a:extLst>
              <a:ext uri="{FF2B5EF4-FFF2-40B4-BE49-F238E27FC236}">
                <a16:creationId xmlns:a16="http://schemas.microsoft.com/office/drawing/2014/main" id="{49BB6829-1473-F112-C142-80FCFE3367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421" r="8580" b="-1"/>
          <a:stretch/>
        </p:blipFill>
        <p:spPr>
          <a:xfrm>
            <a:off x="1524228" y="10"/>
            <a:ext cx="9143772" cy="6857990"/>
          </a:xfrm>
          <a:prstGeom prst="rect">
            <a:avLst/>
          </a:prstGeom>
        </p:spPr>
      </p:pic>
      <p:sp>
        <p:nvSpPr>
          <p:cNvPr id="29698" name="Title 1">
            <a:extLst>
              <a:ext uri="{FF2B5EF4-FFF2-40B4-BE49-F238E27FC236}">
                <a16:creationId xmlns:a16="http://schemas.microsoft.com/office/drawing/2014/main" id="{753E610A-C2D7-45EC-99A3-D85A167D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383" y="1193800"/>
            <a:ext cx="2993108" cy="4699000"/>
          </a:xfrm>
        </p:spPr>
        <p:txBody>
          <a:bodyPr anchor="ctr">
            <a:normAutofit/>
          </a:bodyPr>
          <a:lstStyle/>
          <a:p>
            <a:br>
              <a:rPr lang="en-GB" altLang="en-US" sz="2700" dirty="0"/>
            </a:br>
            <a:r>
              <a:rPr lang="en-GB" altLang="en-US" b="1" dirty="0"/>
              <a:t>4 dimensions in critical  numeracy</a:t>
            </a:r>
            <a:br>
              <a:rPr lang="en-GB" altLang="en-US" b="1" dirty="0"/>
            </a:br>
            <a:endParaRPr 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72A121-1D89-4113-A24C-A60030BB2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6477" y="1193800"/>
            <a:ext cx="4563818" cy="4699000"/>
          </a:xfrm>
        </p:spPr>
        <p:txBody>
          <a:bodyPr rtlCol="0" anchor="ctr">
            <a:normAutofit fontScale="92500"/>
          </a:bodyPr>
          <a:lstStyle/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b="1" dirty="0"/>
              <a:t>A. Knowledge and understanding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b="1" dirty="0"/>
              <a:t>B. Investigating patterns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b="1" dirty="0"/>
              <a:t>C. Communication in mathematics</a:t>
            </a:r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b="1" dirty="0"/>
              <a:t>D. Reflection in mathematics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b="1" dirty="0"/>
          </a:p>
          <a:p>
            <a:pPr marL="0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Copyright 2008 </a:t>
            </a:r>
            <a:r>
              <a:rPr lang="en-GB" dirty="0" err="1"/>
              <a:t>Senri</a:t>
            </a:r>
            <a:r>
              <a:rPr lang="en-GB" dirty="0"/>
              <a:t> International School Foundation.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942892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350C45C4-AD48-4E53-B4C7-9FA4F5D93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683" y="681542"/>
            <a:ext cx="7202456" cy="659579"/>
          </a:xfrm>
        </p:spPr>
        <p:txBody>
          <a:bodyPr>
            <a:normAutofit fontScale="90000"/>
          </a:bodyPr>
          <a:lstStyle/>
          <a:p>
            <a:br>
              <a:rPr lang="en-GB" altLang="en-US" sz="3000" dirty="0"/>
            </a:br>
            <a:r>
              <a:rPr lang="cy-GB" altLang="en-US" b="1" dirty="0"/>
              <a:t>Addysgeg feirniadol a Rhifedd</a:t>
            </a:r>
          </a:p>
        </p:txBody>
      </p:sp>
      <p:graphicFrame>
        <p:nvGraphicFramePr>
          <p:cNvPr id="30724" name="Content Placeholder 4">
            <a:extLst>
              <a:ext uri="{FF2B5EF4-FFF2-40B4-BE49-F238E27FC236}">
                <a16:creationId xmlns:a16="http://schemas.microsoft.com/office/drawing/2014/main" id="{65CCB353-A430-B3D9-190A-B8AACDCA67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12232" y="1717965"/>
          <a:ext cx="7203281" cy="4336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D69381-12BA-117C-C9DF-3D76D13A2799}"/>
              </a:ext>
            </a:extLst>
          </p:cNvPr>
          <p:cNvSpPr txBox="1"/>
          <p:nvPr/>
        </p:nvSpPr>
        <p:spPr>
          <a:xfrm>
            <a:off x="1631504" y="638132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Hawlfraint 2008 Sefydliad Ysgol Ryngwladol </a:t>
            </a:r>
            <a:r>
              <a:rPr lang="cy-GB" dirty="0" err="1"/>
              <a:t>Senri</a:t>
            </a:r>
            <a:r>
              <a:rPr lang="cy-GB" dirty="0"/>
              <a:t>. Cedwir pob hawl</a:t>
            </a:r>
          </a:p>
        </p:txBody>
      </p:sp>
    </p:spTree>
    <p:extLst>
      <p:ext uri="{BB962C8B-B14F-4D97-AF65-F5344CB8AC3E}">
        <p14:creationId xmlns:p14="http://schemas.microsoft.com/office/powerpoint/2010/main" val="3458457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350C45C4-AD48-4E53-B4C7-9FA4F5D93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684" y="804520"/>
            <a:ext cx="7202456" cy="1049235"/>
          </a:xfrm>
        </p:spPr>
        <p:txBody>
          <a:bodyPr>
            <a:normAutofit/>
          </a:bodyPr>
          <a:lstStyle/>
          <a:p>
            <a:br>
              <a:rPr lang="en-GB" altLang="en-US" sz="3000"/>
            </a:br>
            <a:r>
              <a:rPr lang="en-GB" altLang="en-US" sz="3000"/>
              <a:t>Critical pedagogy and Numeracy</a:t>
            </a:r>
          </a:p>
        </p:txBody>
      </p:sp>
      <p:graphicFrame>
        <p:nvGraphicFramePr>
          <p:cNvPr id="30724" name="Content Placeholder 4">
            <a:extLst>
              <a:ext uri="{FF2B5EF4-FFF2-40B4-BE49-F238E27FC236}">
                <a16:creationId xmlns:a16="http://schemas.microsoft.com/office/drawing/2014/main" id="{65CCB353-A430-B3D9-190A-B8AACDCA67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12232" y="2331498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D69381-12BA-117C-C9DF-3D76D13A2799}"/>
              </a:ext>
            </a:extLst>
          </p:cNvPr>
          <p:cNvSpPr txBox="1"/>
          <p:nvPr/>
        </p:nvSpPr>
        <p:spPr>
          <a:xfrm>
            <a:off x="1631504" y="6381329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Copyright 2008 </a:t>
            </a:r>
            <a:r>
              <a:rPr lang="en-GB" dirty="0" err="1"/>
              <a:t>Senri</a:t>
            </a:r>
            <a:r>
              <a:rPr lang="en-GB" dirty="0"/>
              <a:t> International School Foundation. All rights reserved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374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6">
            <a:extLst>
              <a:ext uri="{FF2B5EF4-FFF2-40B4-BE49-F238E27FC236}">
                <a16:creationId xmlns:a16="http://schemas.microsoft.com/office/drawing/2014/main" id="{31A73DA4-99E7-418F-AD7E-908E30A21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684" y="804520"/>
            <a:ext cx="7202456" cy="1049235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cy-GB" altLang="en-US" b="1" dirty="0"/>
              <a:t>Addysgeg Feirniadol</a:t>
            </a:r>
          </a:p>
        </p:txBody>
      </p:sp>
      <p:sp>
        <p:nvSpPr>
          <p:cNvPr id="31748" name="Content Placeholder 4">
            <a:extLst>
              <a:ext uri="{FF2B5EF4-FFF2-40B4-BE49-F238E27FC236}">
                <a16:creationId xmlns:a16="http://schemas.microsoft.com/office/drawing/2014/main" id="{A5A71AB6-3C27-4A4F-A4CA-C8D36A8D0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684" y="2015735"/>
            <a:ext cx="4646838" cy="345061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cy-GB" altLang="en-US" sz="1900" dirty="0"/>
              <a:t>Datblygu chwilfrydedd mathemategol a defnyddio rhesymu anwythol a diddwythol wrth ddatrys problemau</a:t>
            </a:r>
          </a:p>
          <a:p>
            <a:pPr>
              <a:lnSpc>
                <a:spcPct val="110000"/>
              </a:lnSpc>
            </a:pPr>
            <a:r>
              <a:rPr lang="cy-GB" altLang="en-US" sz="1900" dirty="0"/>
              <a:t>Datblygu meddwl haniaethol, rhesymegol a beirniadol a'r gallu i adfyfyrio'n feirniadol ar eu gwaith a gwaith pobl eraill </a:t>
            </a:r>
          </a:p>
          <a:p>
            <a:pPr>
              <a:lnSpc>
                <a:spcPct val="110000"/>
              </a:lnSpc>
            </a:pPr>
            <a:r>
              <a:rPr lang="cy-GB" altLang="en-US" sz="1900" dirty="0"/>
              <a:t>Datblygu gwerthfawrogiad beirniadol o'r defnydd o dechnoleg gwybodaeth a chyfathrebu mewn mathemateg</a:t>
            </a:r>
          </a:p>
          <a:p>
            <a:pPr>
              <a:lnSpc>
                <a:spcPct val="110000"/>
              </a:lnSpc>
            </a:pPr>
            <a:endParaRPr lang="en-GB" altLang="en-US" sz="1900" dirty="0"/>
          </a:p>
        </p:txBody>
      </p:sp>
      <p:pic>
        <p:nvPicPr>
          <p:cNvPr id="31752" name="Graphic 31751" descr="Person with Idea">
            <a:extLst>
              <a:ext uri="{FF2B5EF4-FFF2-40B4-BE49-F238E27FC236}">
                <a16:creationId xmlns:a16="http://schemas.microsoft.com/office/drawing/2014/main" id="{7A79C0BA-E752-F615-E913-0DF46A45F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20568" y="2643755"/>
            <a:ext cx="2194573" cy="219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26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6">
            <a:extLst>
              <a:ext uri="{FF2B5EF4-FFF2-40B4-BE49-F238E27FC236}">
                <a16:creationId xmlns:a16="http://schemas.microsoft.com/office/drawing/2014/main" id="{31A73DA4-99E7-418F-AD7E-908E30A21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 anchor="ctr">
            <a:normAutofit/>
          </a:bodyPr>
          <a:lstStyle/>
          <a:p>
            <a:br>
              <a:rPr lang="en-GB" altLang="en-US" dirty="0"/>
            </a:br>
            <a:r>
              <a:rPr lang="en-GB" altLang="en-US" b="1" dirty="0"/>
              <a:t>Critical Pedagogy</a:t>
            </a:r>
          </a:p>
        </p:txBody>
      </p:sp>
      <p:sp>
        <p:nvSpPr>
          <p:cNvPr id="31748" name="Content Placeholder 4">
            <a:extLst>
              <a:ext uri="{FF2B5EF4-FFF2-40B4-BE49-F238E27FC236}">
                <a16:creationId xmlns:a16="http://schemas.microsoft.com/office/drawing/2014/main" id="{A5A71AB6-3C27-4A4F-A4CA-C8D36A8D0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67150" cy="3809862"/>
          </a:xfrm>
        </p:spPr>
        <p:txBody>
          <a:bodyPr>
            <a:normAutofit lnSpcReduction="10000"/>
          </a:bodyPr>
          <a:lstStyle/>
          <a:p>
            <a:r>
              <a:rPr lang="en-GB" altLang="en-US" sz="2000"/>
              <a:t>To develop mathematical curiosity and use inductive and deductive reasoning when solving problems</a:t>
            </a:r>
          </a:p>
          <a:p>
            <a:r>
              <a:rPr lang="en-GB" altLang="en-US" sz="2000"/>
              <a:t>To develop abstract, logical and critical thinking and the ability to reflect critically upon their work and the work of others</a:t>
            </a:r>
          </a:p>
          <a:p>
            <a:r>
              <a:rPr lang="en-GB" altLang="en-US" sz="2000"/>
              <a:t> To develop a critical appreciation of the use of information and communication technology in mathematics</a:t>
            </a:r>
          </a:p>
          <a:p>
            <a:endParaRPr lang="en-GB" altLang="en-US" sz="2000"/>
          </a:p>
          <a:p>
            <a:endParaRPr lang="en-GB" altLang="en-US" sz="2000"/>
          </a:p>
        </p:txBody>
      </p:sp>
      <p:pic>
        <p:nvPicPr>
          <p:cNvPr id="31752" name="Graphic 31751" descr="Person with Idea">
            <a:extLst>
              <a:ext uri="{FF2B5EF4-FFF2-40B4-BE49-F238E27FC236}">
                <a16:creationId xmlns:a16="http://schemas.microsoft.com/office/drawing/2014/main" id="{7A79C0BA-E752-F615-E913-0DF46A45F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0844" y="1825625"/>
            <a:ext cx="3809862" cy="380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38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6">
            <a:extLst>
              <a:ext uri="{FF2B5EF4-FFF2-40B4-BE49-F238E27FC236}">
                <a16:creationId xmlns:a16="http://schemas.microsoft.com/office/drawing/2014/main" id="{6DA36500-C3CF-43B9-956D-421185777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590" y="365126"/>
            <a:ext cx="8304761" cy="1325563"/>
          </a:xfrm>
        </p:spPr>
        <p:txBody>
          <a:bodyPr anchor="ctr">
            <a:normAutofit fontScale="90000"/>
          </a:bodyPr>
          <a:lstStyle/>
          <a:p>
            <a:br>
              <a:rPr lang="en-GB" altLang="en-US" dirty="0"/>
            </a:br>
            <a:r>
              <a:rPr lang="cy-GB" altLang="en-US" b="1" dirty="0">
                <a:solidFill>
                  <a:schemeClr val="accent1">
                    <a:lumMod val="75000"/>
                  </a:schemeClr>
                </a:solidFill>
              </a:rPr>
              <a:t>ADDYSGEG feirniadol   </a:t>
            </a:r>
            <a:r>
              <a:rPr lang="cy-GB" altLang="en-US" b="1" dirty="0" err="1"/>
              <a:t>Critical</a:t>
            </a:r>
            <a:r>
              <a:rPr lang="cy-GB" altLang="en-US" b="1" dirty="0"/>
              <a:t> </a:t>
            </a:r>
            <a:r>
              <a:rPr lang="cy-GB" altLang="en-US" b="1" dirty="0" err="1"/>
              <a:t>Pedagogy</a:t>
            </a:r>
            <a:endParaRPr lang="cy-GB" alt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8C2476-4484-431D-A3B5-38D573FF8B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67150" cy="3809862"/>
          </a:xfrm>
        </p:spPr>
        <p:txBody>
          <a:bodyPr rtlCol="0">
            <a:normAutofit fontScale="62500" lnSpcReduction="20000"/>
          </a:bodyPr>
          <a:lstStyle/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sz="3100" dirty="0">
                <a:solidFill>
                  <a:schemeClr val="accent1">
                    <a:lumMod val="75000"/>
                  </a:schemeClr>
                </a:solidFill>
              </a:rPr>
              <a:t>Gwerthfawrogi dimensiwn rhyngwladol mathemateg a'i safbwyntiau amlddiwylliannol a hanesyddol.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sz="3100" dirty="0">
                <a:solidFill>
                  <a:schemeClr val="accent1">
                    <a:lumMod val="75000"/>
                  </a:schemeClr>
                </a:solidFill>
              </a:rPr>
              <a:t>Mae patrymau ymchwilio yn caniatáu i fyfyrwyr brofi cyffro a boddhad darganfyddiad mathemategol.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sz="3100" dirty="0">
                <a:solidFill>
                  <a:schemeClr val="accent1">
                    <a:lumMod val="75000"/>
                  </a:schemeClr>
                </a:solidFill>
              </a:rPr>
              <a:t> Mae ymchwiliad mathemategol yn annog myfyrwyr i ddod yn gymerwyr risgiau, yn holwyr ac yn feddylwyr beirniadol.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1800" dirty="0"/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1800" dirty="0"/>
          </a:p>
        </p:txBody>
      </p:sp>
      <p:sp>
        <p:nvSpPr>
          <p:cNvPr id="32772" name="Content Placeholder 3">
            <a:extLst>
              <a:ext uri="{FF2B5EF4-FFF2-40B4-BE49-F238E27FC236}">
                <a16:creationId xmlns:a16="http://schemas.microsoft.com/office/drawing/2014/main" id="{F16BDF5F-1EB3-3F4D-ECB6-D8B53C0900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3867150" cy="3809862"/>
          </a:xfrm>
        </p:spPr>
        <p:txBody>
          <a:bodyPr>
            <a:normAutofit fontScale="62500" lnSpcReduction="20000"/>
          </a:bodyPr>
          <a:lstStyle/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To appreciate the international dimension of mathematics and its multicultural and historical perspectives.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Investigating patterns allows students to experience the excitement and satisfaction of mathematical discovery.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 Mathematical inquiry encourages students to become risk-takers, inquirers and critical thinkers.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88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6F23B13-0247-4700-B123-2B6038399C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004060" y="804521"/>
            <a:ext cx="3256243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US" altLang="en-US" sz="2000" dirty="0"/>
              <a:t> </a:t>
            </a:r>
            <a:r>
              <a:rPr lang="cy-GB" altLang="en-US" sz="2000" dirty="0" err="1"/>
              <a:t>PedWAR</a:t>
            </a:r>
            <a:r>
              <a:rPr lang="cy-GB" altLang="en-US" sz="2000" dirty="0"/>
              <a:t> </a:t>
            </a:r>
            <a:r>
              <a:rPr lang="cy-GB" altLang="en-US" sz="2000" dirty="0" err="1"/>
              <a:t>LLINYn</a:t>
            </a:r>
            <a:r>
              <a:rPr lang="cy-GB" altLang="en-US" sz="2000" dirty="0"/>
              <a:t> i ran Rhifedd o'r Fframwaith</a:t>
            </a:r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26627" name="Content Placeholder 6">
            <a:extLst>
              <a:ext uri="{FF2B5EF4-FFF2-40B4-BE49-F238E27FC236}">
                <a16:creationId xmlns:a16="http://schemas.microsoft.com/office/drawing/2014/main" id="{721811D3-2DE5-4B2A-AE2B-545B53CD971C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001337" y="2015733"/>
            <a:ext cx="325624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66725" lvl="1">
              <a:spcBef>
                <a:spcPts val="300"/>
              </a:spcBef>
              <a:defRPr/>
            </a:pPr>
            <a:r>
              <a:rPr lang="cy-GB" altLang="en-US" sz="2000" i="1" dirty="0"/>
              <a:t>Datblygu rhesymu rhifiadol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2000" i="1" dirty="0"/>
              <a:t>Defnyddio sgiliau rhifau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2000" i="1" dirty="0"/>
              <a:t>Defnyddio sgiliau mesur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2000" i="1" dirty="0"/>
              <a:t>Defnyddio sgiliau data</a:t>
            </a:r>
            <a:endParaRPr lang="cy-GB" altLang="en-US" i="1" dirty="0"/>
          </a:p>
        </p:txBody>
      </p:sp>
      <p:pic>
        <p:nvPicPr>
          <p:cNvPr id="54278" name="Picture 6" descr="C:\Users\Dave\AppData\Local\Microsoft\Windows\Temporary Internet Files\Content.IE5\UIPWL3EI\MC900332680[1].wmf">
            <a:extLst>
              <a:ext uri="{FF2B5EF4-FFF2-40B4-BE49-F238E27FC236}">
                <a16:creationId xmlns:a16="http://schemas.microsoft.com/office/drawing/2014/main" id="{4C7A05E0-ADB7-4F3C-AD2E-0E0E818F7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45" y="1410858"/>
            <a:ext cx="3616163" cy="327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56103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6F23B13-0247-4700-B123-2B6038399C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004060" y="804521"/>
            <a:ext cx="3256243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US" altLang="en-US" sz="2000" dirty="0"/>
              <a:t> Four strands to </a:t>
            </a:r>
            <a:br>
              <a:rPr lang="en-US" altLang="en-US" sz="2000" dirty="0"/>
            </a:br>
            <a:r>
              <a:rPr lang="en-US" altLang="en-US" sz="2000" dirty="0"/>
              <a:t>Numeracy  part of the Framework</a:t>
            </a:r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26627" name="Content Placeholder 6">
            <a:extLst>
              <a:ext uri="{FF2B5EF4-FFF2-40B4-BE49-F238E27FC236}">
                <a16:creationId xmlns:a16="http://schemas.microsoft.com/office/drawing/2014/main" id="{721811D3-2DE5-4B2A-AE2B-545B53CD971C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001337" y="2015733"/>
            <a:ext cx="325624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66725" lvl="1">
              <a:spcBef>
                <a:spcPts val="300"/>
              </a:spcBef>
              <a:defRPr/>
            </a:pPr>
            <a:r>
              <a:rPr lang="en-US" altLang="en-US" sz="2000" i="1" dirty="0"/>
              <a:t>Developing numerical reasoning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000" i="1" dirty="0"/>
              <a:t>Using number skills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000" i="1" dirty="0"/>
              <a:t>Using measuring skills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000" i="1" dirty="0"/>
              <a:t>Using data skills</a:t>
            </a:r>
          </a:p>
          <a:p>
            <a:pPr marL="466725" lvl="1">
              <a:spcBef>
                <a:spcPts val="300"/>
              </a:spcBef>
              <a:defRPr/>
            </a:pPr>
            <a:endParaRPr lang="en-US" altLang="en-US" i="1" dirty="0"/>
          </a:p>
        </p:txBody>
      </p:sp>
      <p:pic>
        <p:nvPicPr>
          <p:cNvPr id="54278" name="Picture 6" descr="C:\Users\Dave\AppData\Local\Microsoft\Windows\Temporary Internet Files\Content.IE5\UIPWL3EI\MC900332680[1].wmf">
            <a:extLst>
              <a:ext uri="{FF2B5EF4-FFF2-40B4-BE49-F238E27FC236}">
                <a16:creationId xmlns:a16="http://schemas.microsoft.com/office/drawing/2014/main" id="{4C7A05E0-ADB7-4F3C-AD2E-0E0E818F7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45" y="1410858"/>
            <a:ext cx="3616163" cy="327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76696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>
            <a:extLst>
              <a:ext uri="{FF2B5EF4-FFF2-40B4-BE49-F238E27FC236}">
                <a16:creationId xmlns:a16="http://schemas.microsoft.com/office/drawing/2014/main" id="{A0A5B2B3-A0EE-48E7-8208-D9EB8EE100E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612686" y="804521"/>
            <a:ext cx="3132383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altLang="en-US" sz="2200" dirty="0"/>
              <a:t>Datblygu rhesymu rhifiadol</a:t>
            </a:r>
          </a:p>
        </p:txBody>
      </p:sp>
      <p:sp>
        <p:nvSpPr>
          <p:cNvPr id="56322" name="Content Placeholder 6">
            <a:extLst>
              <a:ext uri="{FF2B5EF4-FFF2-40B4-BE49-F238E27FC236}">
                <a16:creationId xmlns:a16="http://schemas.microsoft.com/office/drawing/2014/main" id="{1555A382-FB21-4C55-B436-22BB46DAA39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12686" y="2015733"/>
            <a:ext cx="3129159" cy="345061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altLang="en-US" i="1" dirty="0"/>
          </a:p>
          <a:p>
            <a:r>
              <a:rPr lang="cy-GB" altLang="en-US" i="1" dirty="0"/>
              <a:t>Trosglwyddo sgiliau Mathemateg i amrywiaeth o gyd-destunau a sefyllfaoedd pob dydd</a:t>
            </a:r>
          </a:p>
          <a:p>
            <a:r>
              <a:rPr lang="cy-GB" altLang="en-US" i="1" dirty="0"/>
              <a:t>Gwneud y cysylltiad rhwng Mathemateg a'r cwricwlwm ehangach</a:t>
            </a:r>
          </a:p>
        </p:txBody>
      </p:sp>
      <p:pic>
        <p:nvPicPr>
          <p:cNvPr id="56326" name="Picture 6" descr="C:\Users\Dave\AppData\Local\Microsoft\Windows\Temporary Internet Files\Content.IE5\UWE5TFNU\MP900422581[1].jpg">
            <a:extLst>
              <a:ext uri="{FF2B5EF4-FFF2-40B4-BE49-F238E27FC236}">
                <a16:creationId xmlns:a16="http://schemas.microsoft.com/office/drawing/2014/main" id="{1A27030C-8229-48A9-8D3C-2747621B4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809" y="2084971"/>
            <a:ext cx="3720331" cy="210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45649056-5ED2-46E3-9EC0-650F2D4C7FEB}"/>
              </a:ext>
            </a:extLst>
          </p:cNvPr>
          <p:cNvSpPr txBox="1">
            <a:spLocks noChangeArrowheads="1"/>
          </p:cNvSpPr>
          <p:nvPr/>
        </p:nvSpPr>
        <p:spPr>
          <a:xfrm>
            <a:off x="2903846" y="998730"/>
            <a:ext cx="2905218" cy="857250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2175" i="1" dirty="0">
              <a:ea typeface="+mj-ea"/>
              <a:cs typeface="+mj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7750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>
            <a:extLst>
              <a:ext uri="{FF2B5EF4-FFF2-40B4-BE49-F238E27FC236}">
                <a16:creationId xmlns:a16="http://schemas.microsoft.com/office/drawing/2014/main" id="{A0A5B2B3-A0EE-48E7-8208-D9EB8EE100E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612686" y="804521"/>
            <a:ext cx="3132383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2200"/>
              <a:t>Developing </a:t>
            </a:r>
            <a:br>
              <a:rPr lang="en-US" altLang="en-US" sz="2200"/>
            </a:br>
            <a:r>
              <a:rPr lang="en-US" altLang="en-US" sz="2200"/>
              <a:t>numerical reasoning</a:t>
            </a:r>
          </a:p>
        </p:txBody>
      </p:sp>
      <p:sp>
        <p:nvSpPr>
          <p:cNvPr id="56322" name="Content Placeholder 6">
            <a:extLst>
              <a:ext uri="{FF2B5EF4-FFF2-40B4-BE49-F238E27FC236}">
                <a16:creationId xmlns:a16="http://schemas.microsoft.com/office/drawing/2014/main" id="{1555A382-FB21-4C55-B436-22BB46DAA39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12686" y="2015733"/>
            <a:ext cx="3129159" cy="345061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US" altLang="en-US" i="1"/>
          </a:p>
          <a:p>
            <a:r>
              <a:rPr lang="en-US" altLang="en-US" i="1"/>
              <a:t>Transferring Maths skills into a variety of contexts and everyday situations</a:t>
            </a:r>
          </a:p>
          <a:p>
            <a:endParaRPr lang="en-US" altLang="en-US" i="1"/>
          </a:p>
          <a:p>
            <a:r>
              <a:rPr lang="en-US" altLang="en-US" i="1"/>
              <a:t>Making the link between Maths and the wider curriculum</a:t>
            </a:r>
          </a:p>
        </p:txBody>
      </p:sp>
      <p:pic>
        <p:nvPicPr>
          <p:cNvPr id="56326" name="Picture 6" descr="C:\Users\Dave\AppData\Local\Microsoft\Windows\Temporary Internet Files\Content.IE5\UWE5TFNU\MP900422581[1].jpg">
            <a:extLst>
              <a:ext uri="{FF2B5EF4-FFF2-40B4-BE49-F238E27FC236}">
                <a16:creationId xmlns:a16="http://schemas.microsoft.com/office/drawing/2014/main" id="{1A27030C-8229-48A9-8D3C-2747621B4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809" y="2084971"/>
            <a:ext cx="3720331" cy="210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45649056-5ED2-46E3-9EC0-650F2D4C7FEB}"/>
              </a:ext>
            </a:extLst>
          </p:cNvPr>
          <p:cNvSpPr txBox="1">
            <a:spLocks noChangeArrowheads="1"/>
          </p:cNvSpPr>
          <p:nvPr/>
        </p:nvSpPr>
        <p:spPr>
          <a:xfrm>
            <a:off x="2903846" y="998730"/>
            <a:ext cx="2905218" cy="857250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2175" i="1" dirty="0">
              <a:ea typeface="+mj-ea"/>
              <a:cs typeface="+mj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243146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>
            <a:extLst>
              <a:ext uri="{FF2B5EF4-FFF2-40B4-BE49-F238E27FC236}">
                <a16:creationId xmlns:a16="http://schemas.microsoft.com/office/drawing/2014/main" id="{A0DF5C91-9C28-4E29-9C62-0B5DBD48DFA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782888" y="2492375"/>
            <a:ext cx="7885112" cy="2287588"/>
          </a:xfrm>
        </p:spPr>
        <p:txBody>
          <a:bodyPr rtlCol="0">
            <a:normAutofit fontScale="62500" lnSpcReduction="20000"/>
          </a:bodyPr>
          <a:lstStyle/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i="1" dirty="0">
                <a:ea typeface="ＭＳ Ｐゴシック" charset="-128"/>
              </a:rPr>
              <a:t>Perthynas rhwng rhifau 
   Er enghraifft, os gallwch chi adio 4 + 3 gallwch weithio allan 40 + 30, 400 + 300, 4000 + 3000 ac ati. 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i="1" dirty="0">
                <a:ea typeface="ＭＳ Ｐゴシック" charset="-128"/>
              </a:rPr>
              <a:t>Yn cynnwys arian, %, amcangyfrif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i="1" dirty="0">
                <a:ea typeface="ＭＳ Ｐゴシック" charset="-128"/>
              </a:rPr>
              <a:t>Gwneud y cysylltiad rhwng Mathemateg, y cwricwlwm ehangach a bywyd pob dydd</a:t>
            </a:r>
            <a:endParaRPr lang="cy-GB" altLang="en-US" sz="1800" i="1" dirty="0">
              <a:ea typeface="ＭＳ Ｐゴシック" charset="-128"/>
            </a:endParaRP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cy-GB" altLang="en-US" sz="2400" dirty="0">
              <a:ea typeface="ＭＳ Ｐゴシック" charset="-128"/>
            </a:endParaRPr>
          </a:p>
          <a:p>
            <a:pPr marL="82153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sz="2400" b="1" dirty="0">
                <a:ea typeface="ＭＳ Ｐゴシック" charset="-128"/>
              </a:rPr>
              <a:t>		</a:t>
            </a:r>
            <a:endParaRPr lang="en-GB" altLang="en-US" sz="2400" dirty="0">
              <a:ea typeface="ＭＳ Ｐゴシック" charset="-128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1AD587F-6284-4624-8F3C-81B04A95C9C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1" y="1052513"/>
            <a:ext cx="4265613" cy="857250"/>
          </a:xfrm>
        </p:spPr>
        <p:txBody>
          <a:bodyPr rtlCol="0">
            <a:normAutofit fontScale="90000"/>
          </a:bodyPr>
          <a:lstStyle/>
          <a:p>
            <a:pPr algn="r" defTabSz="342905">
              <a:defRPr/>
            </a:pPr>
            <a:r>
              <a:rPr lang="en-GB" dirty="0"/>
              <a:t> </a:t>
            </a:r>
            <a:br>
              <a:rPr lang="en-GB" dirty="0"/>
            </a:br>
            <a:r>
              <a:rPr lang="cy-GB" dirty="0"/>
              <a:t>sgiliau rhif</a:t>
            </a:r>
            <a:br>
              <a:rPr lang="cy-GB" dirty="0"/>
            </a:br>
            <a:br>
              <a:rPr lang="en-US" dirty="0">
                <a:ea typeface="ＭＳ Ｐゴシック" charset="-128"/>
              </a:rPr>
            </a:br>
            <a:br>
              <a:rPr lang="en-US" dirty="0">
                <a:ea typeface="ＭＳ Ｐゴシック" charset="-128"/>
              </a:rPr>
            </a:br>
            <a:endParaRPr lang="en-GB" i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BC77232-F76D-49DE-B46A-F14F744B5584}"/>
              </a:ext>
            </a:extLst>
          </p:cNvPr>
          <p:cNvSpPr txBox="1">
            <a:spLocks noChangeArrowheads="1"/>
          </p:cNvSpPr>
          <p:nvPr/>
        </p:nvSpPr>
        <p:spPr>
          <a:xfrm>
            <a:off x="2909646" y="1106742"/>
            <a:ext cx="2851212" cy="857250"/>
          </a:xfrm>
          <a:prstGeom prst="rect">
            <a:avLst/>
          </a:prstGeom>
        </p:spPr>
        <p:txBody>
          <a:bodyPr anchor="ctr">
            <a:normAutofit fontScale="825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7200" i="1" dirty="0">
              <a:ea typeface="+mj-ea"/>
              <a:cs typeface="+mj-cs"/>
            </a:endParaRPr>
          </a:p>
        </p:txBody>
      </p:sp>
      <p:pic>
        <p:nvPicPr>
          <p:cNvPr id="58374" name="Picture 6" descr="C:\Users\Dave\AppData\Local\Microsoft\Windows\Temporary Internet Files\Content.IE5\PKVYITXV\MC900199330[1].wmf">
            <a:extLst>
              <a:ext uri="{FF2B5EF4-FFF2-40B4-BE49-F238E27FC236}">
                <a16:creationId xmlns:a16="http://schemas.microsoft.com/office/drawing/2014/main" id="{0B37D17F-FD2E-42BB-B1BE-899AE381E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255" y="4735116"/>
            <a:ext cx="1999059" cy="126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697888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>
            <a:extLst>
              <a:ext uri="{FF2B5EF4-FFF2-40B4-BE49-F238E27FC236}">
                <a16:creationId xmlns:a16="http://schemas.microsoft.com/office/drawing/2014/main" id="{A0DF5C91-9C28-4E29-9C62-0B5DBD48DFA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782888" y="2492375"/>
            <a:ext cx="7885112" cy="2287588"/>
          </a:xfrm>
        </p:spPr>
        <p:txBody>
          <a:bodyPr rtlCol="0">
            <a:normAutofit fontScale="62500" lnSpcReduction="20000"/>
          </a:bodyPr>
          <a:lstStyle/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i="1" dirty="0">
                <a:ea typeface="ＭＳ Ｐゴシック" charset="-128"/>
              </a:rPr>
              <a:t>Relationships between numbers </a:t>
            </a:r>
          </a:p>
          <a:p>
            <a:pPr marL="82153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i="1" dirty="0">
                <a:ea typeface="ＭＳ Ｐゴシック" charset="-128"/>
              </a:rPr>
              <a:t>   e.g. If you can add 4 + 3 you can work    out 40 + 30, 400 +      300, 4000 + 3000 etc.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i="1" dirty="0">
                <a:ea typeface="ＭＳ Ｐゴシック" charset="-128"/>
              </a:rPr>
              <a:t> Covers money, %, estimation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i="1" dirty="0">
                <a:ea typeface="ＭＳ Ｐゴシック" charset="-128"/>
              </a:rPr>
              <a:t>Making the link between Maths, the wider curriculum and everyday life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1800" i="1" dirty="0">
              <a:ea typeface="ＭＳ Ｐゴシック" charset="-128"/>
            </a:endParaRP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2400" dirty="0">
              <a:ea typeface="ＭＳ Ｐゴシック" charset="-128"/>
            </a:endParaRPr>
          </a:p>
          <a:p>
            <a:pPr marL="82153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sz="2400" b="1" dirty="0">
                <a:ea typeface="ＭＳ Ｐゴシック" charset="-128"/>
              </a:rPr>
              <a:t>		</a:t>
            </a:r>
            <a:endParaRPr lang="en-GB" altLang="en-US" sz="2400" dirty="0">
              <a:ea typeface="ＭＳ Ｐゴシック" charset="-128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1AD587F-6284-4624-8F3C-81B04A95C9C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1" y="1052513"/>
            <a:ext cx="4265613" cy="857250"/>
          </a:xfrm>
        </p:spPr>
        <p:txBody>
          <a:bodyPr rtlCol="0">
            <a:normAutofit fontScale="90000"/>
          </a:bodyPr>
          <a:lstStyle/>
          <a:p>
            <a:pPr algn="r" defTabSz="342905">
              <a:defRPr/>
            </a:pPr>
            <a:r>
              <a:rPr lang="en-GB" dirty="0"/>
              <a:t>Using </a:t>
            </a:r>
            <a:br>
              <a:rPr lang="en-GB" dirty="0"/>
            </a:br>
            <a:r>
              <a:rPr lang="en-GB" dirty="0"/>
              <a:t>number skills</a:t>
            </a:r>
            <a:br>
              <a:rPr lang="en-GB" dirty="0"/>
            </a:br>
            <a:br>
              <a:rPr lang="en-US" dirty="0">
                <a:ea typeface="ＭＳ Ｐゴシック" charset="-128"/>
              </a:rPr>
            </a:br>
            <a:br>
              <a:rPr lang="en-US" dirty="0">
                <a:ea typeface="ＭＳ Ｐゴシック" charset="-128"/>
              </a:rPr>
            </a:br>
            <a:endParaRPr lang="en-GB" i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BC77232-F76D-49DE-B46A-F14F744B5584}"/>
              </a:ext>
            </a:extLst>
          </p:cNvPr>
          <p:cNvSpPr txBox="1">
            <a:spLocks noChangeArrowheads="1"/>
          </p:cNvSpPr>
          <p:nvPr/>
        </p:nvSpPr>
        <p:spPr>
          <a:xfrm>
            <a:off x="2909646" y="1106742"/>
            <a:ext cx="2851212" cy="857250"/>
          </a:xfrm>
          <a:prstGeom prst="rect">
            <a:avLst/>
          </a:prstGeom>
        </p:spPr>
        <p:txBody>
          <a:bodyPr anchor="ctr">
            <a:normAutofit fontScale="825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7200" i="1" dirty="0">
              <a:ea typeface="+mj-ea"/>
              <a:cs typeface="+mj-cs"/>
            </a:endParaRPr>
          </a:p>
        </p:txBody>
      </p:sp>
      <p:pic>
        <p:nvPicPr>
          <p:cNvPr id="58374" name="Picture 6" descr="C:\Users\Dave\AppData\Local\Microsoft\Windows\Temporary Internet Files\Content.IE5\PKVYITXV\MC900199330[1].wmf">
            <a:extLst>
              <a:ext uri="{FF2B5EF4-FFF2-40B4-BE49-F238E27FC236}">
                <a16:creationId xmlns:a16="http://schemas.microsoft.com/office/drawing/2014/main" id="{0B37D17F-FD2E-42BB-B1BE-899AE381E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255" y="4735116"/>
            <a:ext cx="1999059" cy="126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0061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3">
            <a:extLst>
              <a:ext uri="{FF2B5EF4-FFF2-40B4-BE49-F238E27FC236}">
                <a16:creationId xmlns:a16="http://schemas.microsoft.com/office/drawing/2014/main" id="{848C8EB9-643A-4152-A4E3-55CB9E75ACAD}"/>
              </a:ext>
            </a:extLst>
          </p:cNvPr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68501"/>
            <a:ext cx="3028950" cy="3394075"/>
          </a:xfrm>
        </p:spPr>
        <p:txBody>
          <a:bodyPr/>
          <a:lstStyle/>
          <a:p>
            <a:pPr marL="273844" lvl="2" indent="-191691">
              <a:spcBef>
                <a:spcPts val="300"/>
              </a:spcBef>
              <a:buSzPct val="68000"/>
              <a:buFont typeface="Wingdings 3" panose="05040102010807070707" pitchFamily="18" charset="2"/>
              <a:buChar char=""/>
            </a:pPr>
            <a:endParaRPr lang="en-US" altLang="en-US"/>
          </a:p>
          <a:p>
            <a:endParaRPr lang="en-US" altLang="en-US" sz="2100"/>
          </a:p>
        </p:txBody>
      </p:sp>
      <p:sp>
        <p:nvSpPr>
          <p:cNvPr id="60419" name="Content Placeholder 6">
            <a:extLst>
              <a:ext uri="{FF2B5EF4-FFF2-40B4-BE49-F238E27FC236}">
                <a16:creationId xmlns:a16="http://schemas.microsoft.com/office/drawing/2014/main" id="{353436CF-8938-41D8-A8F7-8BBDBE27C7D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340100" y="3644900"/>
            <a:ext cx="7327900" cy="18748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 sz="2400" i="1" dirty="0"/>
              <a:t>Hyd, pwysau, </a:t>
            </a:r>
            <a:r>
              <a:rPr lang="cy-GB" altLang="en-US" sz="2400" i="1" dirty="0" err="1"/>
              <a:t>capasiti</a:t>
            </a:r>
            <a:r>
              <a:rPr lang="cy-GB" altLang="en-US" sz="2400" i="1" dirty="0"/>
              <a:t>, amser, tymheredd, onglau</a:t>
            </a:r>
          </a:p>
          <a:p>
            <a:pPr>
              <a:lnSpc>
                <a:spcPct val="90000"/>
              </a:lnSpc>
            </a:pPr>
            <a:r>
              <a:rPr lang="cy-GB" altLang="en-US" sz="2400" i="1" dirty="0"/>
              <a:t>Didoli, dosbarthu a dehongli data</a:t>
            </a:r>
          </a:p>
          <a:p>
            <a:pPr>
              <a:lnSpc>
                <a:spcPct val="90000"/>
              </a:lnSpc>
            </a:pPr>
            <a:r>
              <a:rPr lang="cy-GB" altLang="en-US" sz="2400" i="1" dirty="0"/>
              <a:t>Gwneud sgiliau Mathemateg yn berthnasol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D28ACA26-794A-4DE9-8D50-5A76B70EF33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157289"/>
            <a:ext cx="3067050" cy="46037"/>
          </a:xfrm>
        </p:spPr>
        <p:txBody>
          <a:bodyPr rtlCol="0">
            <a:normAutofit fontScale="90000"/>
          </a:bodyPr>
          <a:lstStyle/>
          <a:p>
            <a:pPr algn="r" defTabSz="342905">
              <a:defRPr/>
            </a:pPr>
            <a:r>
              <a:rPr lang="cy-GB" dirty="0"/>
              <a:t>Defnyddio sgiliau mesur a data</a:t>
            </a:r>
            <a:br>
              <a:rPr lang="en-US" dirty="0">
                <a:ea typeface="ＭＳ Ｐゴシック" charset="-128"/>
              </a:rPr>
            </a:br>
            <a:br>
              <a:rPr lang="en-GB" dirty="0"/>
            </a:b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71449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3">
            <a:extLst>
              <a:ext uri="{FF2B5EF4-FFF2-40B4-BE49-F238E27FC236}">
                <a16:creationId xmlns:a16="http://schemas.microsoft.com/office/drawing/2014/main" id="{848C8EB9-643A-4152-A4E3-55CB9E75ACAD}"/>
              </a:ext>
            </a:extLst>
          </p:cNvPr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68501"/>
            <a:ext cx="3028950" cy="3394075"/>
          </a:xfrm>
        </p:spPr>
        <p:txBody>
          <a:bodyPr/>
          <a:lstStyle/>
          <a:p>
            <a:pPr marL="273844" lvl="2" indent="-191691">
              <a:spcBef>
                <a:spcPts val="300"/>
              </a:spcBef>
              <a:buSzPct val="68000"/>
              <a:buFont typeface="Wingdings 3" panose="05040102010807070707" pitchFamily="18" charset="2"/>
              <a:buChar char=""/>
            </a:pPr>
            <a:endParaRPr lang="en-US" altLang="en-US"/>
          </a:p>
          <a:p>
            <a:endParaRPr lang="en-US" altLang="en-US" sz="2100"/>
          </a:p>
        </p:txBody>
      </p:sp>
      <p:sp>
        <p:nvSpPr>
          <p:cNvPr id="60419" name="Content Placeholder 6">
            <a:extLst>
              <a:ext uri="{FF2B5EF4-FFF2-40B4-BE49-F238E27FC236}">
                <a16:creationId xmlns:a16="http://schemas.microsoft.com/office/drawing/2014/main" id="{353436CF-8938-41D8-A8F7-8BBDBE27C7D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340100" y="3644900"/>
            <a:ext cx="7327900" cy="18748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i="1" dirty="0"/>
              <a:t>Length, weight, capacity, time, temperature, angles</a:t>
            </a:r>
          </a:p>
          <a:p>
            <a:pPr>
              <a:lnSpc>
                <a:spcPct val="90000"/>
              </a:lnSpc>
            </a:pPr>
            <a:r>
              <a:rPr lang="en-GB" altLang="en-US" sz="2400" i="1" dirty="0"/>
              <a:t>Sort, classify and interpret data</a:t>
            </a:r>
          </a:p>
          <a:p>
            <a:pPr>
              <a:lnSpc>
                <a:spcPct val="90000"/>
              </a:lnSpc>
            </a:pPr>
            <a:r>
              <a:rPr lang="en-GB" altLang="en-US" sz="2400" i="1" dirty="0"/>
              <a:t>Making Maths skills relevant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D28ACA26-794A-4DE9-8D50-5A76B70EF33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157289"/>
            <a:ext cx="3067050" cy="46037"/>
          </a:xfrm>
        </p:spPr>
        <p:txBody>
          <a:bodyPr rtlCol="0">
            <a:normAutofit fontScale="90000"/>
          </a:bodyPr>
          <a:lstStyle/>
          <a:p>
            <a:pPr algn="r" defTabSz="342905">
              <a:defRPr/>
            </a:pPr>
            <a:r>
              <a:rPr lang="en-GB" dirty="0"/>
              <a:t>Using measuring </a:t>
            </a:r>
            <a:br>
              <a:rPr lang="en-GB" dirty="0"/>
            </a:br>
            <a:r>
              <a:rPr lang="en-GB" dirty="0"/>
              <a:t>and data skills</a:t>
            </a:r>
            <a:br>
              <a:rPr lang="en-US" dirty="0">
                <a:ea typeface="ＭＳ Ｐゴシック" charset="-128"/>
              </a:rPr>
            </a:br>
            <a:br>
              <a:rPr lang="en-GB" dirty="0"/>
            </a:b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931485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3">
            <a:extLst>
              <a:ext uri="{FF2B5EF4-FFF2-40B4-BE49-F238E27FC236}">
                <a16:creationId xmlns:a16="http://schemas.microsoft.com/office/drawing/2014/main" id="{911D00CF-8ED9-4D1D-BD3F-DC2EBC168DAB}"/>
              </a:ext>
            </a:extLst>
          </p:cNvPr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37891" name="Content Placeholder 6">
            <a:extLst>
              <a:ext uri="{FF2B5EF4-FFF2-40B4-BE49-F238E27FC236}">
                <a16:creationId xmlns:a16="http://schemas.microsoft.com/office/drawing/2014/main" id="{136FF28F-F2C1-43D6-8E86-676B5C284EE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40014" y="1481138"/>
            <a:ext cx="8027987" cy="4525962"/>
          </a:xfrm>
        </p:spPr>
        <p:txBody>
          <a:bodyPr rtlCol="0">
            <a:normAutofit/>
          </a:bodyPr>
          <a:lstStyle/>
          <a:p>
            <a:pPr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cy-GB" altLang="en-US" i="1" dirty="0"/>
              <a:t>Edrychwch ar bedair elfen y Fframwaith Rhifedd</a:t>
            </a:r>
          </a:p>
          <a:p>
            <a:pPr lvl="1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cy-GB" altLang="en-US" sz="2200" i="1" dirty="0"/>
              <a:t>Meddyliwch am addysgeg feirniadol</a:t>
            </a:r>
          </a:p>
          <a:p>
            <a:pPr lvl="1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cy-GB" altLang="en-US" sz="2200" i="1" dirty="0"/>
              <a:t>Meddyliwch am </a:t>
            </a:r>
            <a:r>
              <a:rPr lang="cy-GB" altLang="en-US" sz="2200" i="1" dirty="0" err="1"/>
              <a:t>gapasiti</a:t>
            </a:r>
            <a:r>
              <a:rPr lang="cy-GB" altLang="en-US" sz="2200" i="1" dirty="0"/>
              <a:t>, hyder a meithrin gwarediad</a:t>
            </a:r>
            <a:endParaRPr lang="cy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en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cy-GB" altLang="en-US" i="1" dirty="0"/>
              <a:t>Adborth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BE3EA838-B09B-447C-98B1-5128A9742B2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327025"/>
            <a:ext cx="8229600" cy="869950"/>
          </a:xfrm>
        </p:spPr>
        <p:txBody>
          <a:bodyPr rtlCol="0">
            <a:normAutofit fontScale="90000"/>
          </a:bodyPr>
          <a:lstStyle/>
          <a:p>
            <a:pPr defTabSz="457207">
              <a:defRPr/>
            </a:pPr>
            <a:br>
              <a:rPr lang="en-GB" dirty="0"/>
            </a:br>
            <a:r>
              <a:rPr lang="en-GB" dirty="0"/>
              <a:t>                    </a:t>
            </a:r>
            <a:r>
              <a:rPr lang="cy-GB" dirty="0"/>
              <a:t>Tasg</a:t>
            </a:r>
            <a:br>
              <a:rPr lang="en-GB" dirty="0">
                <a:ea typeface="ＭＳ Ｐゴシック" charset="-128"/>
              </a:rPr>
            </a:br>
            <a:endParaRPr lang="en-GB" i="1" dirty="0"/>
          </a:p>
        </p:txBody>
      </p:sp>
    </p:spTree>
    <p:custDataLst>
      <p:tags r:id="rId1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3">
            <a:extLst>
              <a:ext uri="{FF2B5EF4-FFF2-40B4-BE49-F238E27FC236}">
                <a16:creationId xmlns:a16="http://schemas.microsoft.com/office/drawing/2014/main" id="{911D00CF-8ED9-4D1D-BD3F-DC2EBC168DAB}"/>
              </a:ext>
            </a:extLst>
          </p:cNvPr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37891" name="Content Placeholder 6">
            <a:extLst>
              <a:ext uri="{FF2B5EF4-FFF2-40B4-BE49-F238E27FC236}">
                <a16:creationId xmlns:a16="http://schemas.microsoft.com/office/drawing/2014/main" id="{136FF28F-F2C1-43D6-8E86-676B5C284EE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40014" y="1481138"/>
            <a:ext cx="8027987" cy="4525962"/>
          </a:xfrm>
        </p:spPr>
        <p:txBody>
          <a:bodyPr rtlCol="0">
            <a:normAutofit/>
          </a:bodyPr>
          <a:lstStyle/>
          <a:p>
            <a:pPr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i="1" dirty="0"/>
              <a:t>Look at the four strands of the Numeracy Framework</a:t>
            </a:r>
          </a:p>
          <a:p>
            <a:pPr lvl="1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2600" i="1" dirty="0"/>
              <a:t>Think about critical pedagogy</a:t>
            </a:r>
          </a:p>
          <a:p>
            <a:pPr lvl="1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2600" i="1" dirty="0"/>
              <a:t>Think about capacity, confidence and disposition building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en-GB" altLang="en-US" i="1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i="1" dirty="0"/>
              <a:t>Feedback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BE3EA838-B09B-447C-98B1-5128A9742B2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327025"/>
            <a:ext cx="8229600" cy="869950"/>
          </a:xfrm>
        </p:spPr>
        <p:txBody>
          <a:bodyPr rtlCol="0">
            <a:normAutofit fontScale="90000"/>
          </a:bodyPr>
          <a:lstStyle/>
          <a:p>
            <a:pPr defTabSz="457207">
              <a:defRPr/>
            </a:pPr>
            <a:br>
              <a:rPr lang="en-GB" dirty="0"/>
            </a:br>
            <a:r>
              <a:rPr lang="en-GB" dirty="0"/>
              <a:t>                    Task</a:t>
            </a:r>
            <a:br>
              <a:rPr lang="en-GB" dirty="0">
                <a:ea typeface="ＭＳ Ｐゴシック" charset="-128"/>
              </a:rPr>
            </a:b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097769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Sut mae mesur llwyddiant/ methiant/ cynnydd</a:t>
            </a:r>
            <a:r>
              <a:rPr lang="en-GB" dirty="0"/>
              <a:t>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351088" y="2492896"/>
            <a:ext cx="7777360" cy="3755504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Trafodwch!</a:t>
            </a:r>
          </a:p>
          <a:p>
            <a:r>
              <a:rPr lang="cy-GB" dirty="0"/>
              <a:t>Astudio a g dan gyfarwyddir: Dulliau ymchwil o asesu a pham rydym yn ei wneud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cy-GB" dirty="0"/>
              <a:t>Darllen</a:t>
            </a:r>
            <a:r>
              <a:rPr lang="en-GB" dirty="0"/>
              <a:t>:</a:t>
            </a:r>
          </a:p>
          <a:p>
            <a:r>
              <a:rPr lang="en-GB" dirty="0"/>
              <a:t> </a:t>
            </a:r>
            <a:r>
              <a:rPr lang="en-GB" dirty="0" err="1"/>
              <a:t>Mohd</a:t>
            </a:r>
            <a:r>
              <a:rPr lang="en-GB" dirty="0"/>
              <a:t> </a:t>
            </a:r>
            <a:r>
              <a:rPr lang="en-GB" dirty="0" err="1"/>
              <a:t>Tajudin</a:t>
            </a:r>
            <a:r>
              <a:rPr lang="en-GB" dirty="0"/>
              <a:t>, </a:t>
            </a:r>
            <a:r>
              <a:rPr lang="en-GB" dirty="0" err="1"/>
              <a:t>Nor'ain</a:t>
            </a:r>
            <a:r>
              <a:rPr lang="en-GB" dirty="0"/>
              <a:t> &amp; Ali, </a:t>
            </a:r>
            <a:r>
              <a:rPr lang="en-GB" dirty="0" err="1"/>
              <a:t>Siti</a:t>
            </a:r>
            <a:r>
              <a:rPr lang="en-GB" dirty="0"/>
              <a:t> &amp; Idris, </a:t>
            </a:r>
            <a:r>
              <a:rPr lang="en-GB" dirty="0" err="1"/>
              <a:t>Noraini</a:t>
            </a:r>
            <a:r>
              <a:rPr lang="en-GB" dirty="0"/>
              <a:t>. (2016). Assessing Thinking Strategy of Numeracy Primary School Pupils. Communications on Applied Electronics. 4. 6-11. 10.5120/cae2016652023.  </a:t>
            </a:r>
          </a:p>
        </p:txBody>
      </p:sp>
    </p:spTree>
    <p:extLst>
      <p:ext uri="{BB962C8B-B14F-4D97-AF65-F5344CB8AC3E}">
        <p14:creationId xmlns:p14="http://schemas.microsoft.com/office/powerpoint/2010/main" val="41722345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measure Success/ Failure/ Progress?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351088" y="2492896"/>
            <a:ext cx="7777360" cy="37555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Discuss!</a:t>
            </a:r>
          </a:p>
          <a:p>
            <a:r>
              <a:rPr lang="en-GB" dirty="0"/>
              <a:t>Directed study: Research approaches to assessment and why we do it.</a:t>
            </a:r>
          </a:p>
          <a:p>
            <a:endParaRPr lang="en-GB" dirty="0"/>
          </a:p>
          <a:p>
            <a:r>
              <a:rPr lang="en-GB" dirty="0"/>
              <a:t>Reading:</a:t>
            </a:r>
          </a:p>
          <a:p>
            <a:r>
              <a:rPr lang="en-GB" dirty="0"/>
              <a:t> </a:t>
            </a:r>
            <a:r>
              <a:rPr lang="en-GB" dirty="0" err="1"/>
              <a:t>Mohd</a:t>
            </a:r>
            <a:r>
              <a:rPr lang="en-GB" dirty="0"/>
              <a:t> </a:t>
            </a:r>
            <a:r>
              <a:rPr lang="en-GB" dirty="0" err="1"/>
              <a:t>Tajudin</a:t>
            </a:r>
            <a:r>
              <a:rPr lang="en-GB" dirty="0"/>
              <a:t>, </a:t>
            </a:r>
            <a:r>
              <a:rPr lang="en-GB" dirty="0" err="1"/>
              <a:t>Nor'ain</a:t>
            </a:r>
            <a:r>
              <a:rPr lang="en-GB" dirty="0"/>
              <a:t> &amp; Ali, </a:t>
            </a:r>
            <a:r>
              <a:rPr lang="en-GB" dirty="0" err="1"/>
              <a:t>Siti</a:t>
            </a:r>
            <a:r>
              <a:rPr lang="en-GB" dirty="0"/>
              <a:t> &amp; Idris, </a:t>
            </a:r>
            <a:r>
              <a:rPr lang="en-GB" dirty="0" err="1"/>
              <a:t>Noraini</a:t>
            </a:r>
            <a:r>
              <a:rPr lang="en-GB" dirty="0"/>
              <a:t>. (2016). Assessing Thinking Strategy of Numeracy Primary School Pupils. Communications on Applied Electronics. 4. 6-11. 10.5120/cae2016652023.  </a:t>
            </a:r>
          </a:p>
        </p:txBody>
      </p:sp>
    </p:spTree>
    <p:extLst>
      <p:ext uri="{BB962C8B-B14F-4D97-AF65-F5344CB8AC3E}">
        <p14:creationId xmlns:p14="http://schemas.microsoft.com/office/powerpoint/2010/main" val="7879388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2AB0BFEB-5D8D-41A4-A96E-4D1CCB43A4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20629" y="1160860"/>
            <a:ext cx="5829300" cy="857250"/>
          </a:xfrm>
        </p:spPr>
        <p:txBody>
          <a:bodyPr rtlCol="0">
            <a:normAutofit fontScale="90000"/>
          </a:bodyPr>
          <a:lstStyle/>
          <a:p>
            <a:pPr defTabSz="342905">
              <a:defRPr/>
            </a:pPr>
            <a:br>
              <a:rPr lang="en-GB" dirty="0">
                <a:ea typeface="MS PGothic" pitchFamily="34" charset="-128"/>
              </a:rPr>
            </a:br>
            <a:br>
              <a:rPr lang="en-GB" dirty="0">
                <a:ea typeface="MS PGothic" pitchFamily="34" charset="-128"/>
              </a:rPr>
            </a:br>
            <a:r>
              <a:rPr lang="cy-GB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  <a:t>Datblygu rhesymu rhifiadol </a:t>
            </a:r>
            <a:br>
              <a:rPr lang="cy-GB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</a:br>
            <a:br>
              <a:rPr lang="cy-GB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  <a:t>Developing numerical reasoning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ea typeface="MS PGothic" pitchFamily="34" charset="-128"/>
              </a:rPr>
            </a:br>
            <a:endParaRPr lang="cy-GB" altLang="en-US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MS PGothic" pitchFamily="34" charset="-128"/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D054A2A4-77C4-416B-8CE4-69738480C2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25391" y="3717032"/>
            <a:ext cx="6499001" cy="2376265"/>
          </a:xfrm>
        </p:spPr>
        <p:txBody>
          <a:bodyPr rtlCol="0">
            <a:normAutofit fontScale="92500" lnSpcReduction="10000"/>
          </a:bodyPr>
          <a:lstStyle/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sz="2100" dirty="0"/>
              <a:t>Pecynnau Dysgu ar Wefan Dysgu Cymru</a:t>
            </a: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100" dirty="0"/>
              <a:t>Learning Wales </a:t>
            </a:r>
            <a:r>
              <a:rPr lang="en-GB" altLang="en-US" sz="2100" dirty="0">
                <a:solidFill>
                  <a:srgbClr val="FF0000"/>
                </a:solidFill>
              </a:rPr>
              <a:t>Learning Packs </a:t>
            </a:r>
            <a:endParaRPr lang="en-GB" altLang="en-US" sz="2100" dirty="0">
              <a:solidFill>
                <a:srgbClr val="FF0000"/>
              </a:solidFill>
              <a:hlinkClick r:id="rId3"/>
            </a:endParaRPr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100" dirty="0">
                <a:hlinkClick r:id="rId3"/>
              </a:rPr>
              <a:t>http://learning.wales.gov.uk/learningpacks/?lang=en</a:t>
            </a:r>
            <a:r>
              <a:rPr lang="en-GB" altLang="en-US" sz="2100" dirty="0"/>
              <a:t> ac/and </a:t>
            </a:r>
            <a:r>
              <a:rPr lang="en-GB" altLang="en-US" sz="2100" dirty="0">
                <a:hlinkClick r:id="rId4"/>
              </a:rPr>
              <a:t>http://learning.wales.gov.uk/resources/nlnf/?skip=1&amp;lang=cy</a:t>
            </a:r>
            <a:endParaRPr lang="en-GB" altLang="en-US" sz="2100" dirty="0"/>
          </a:p>
          <a:p>
            <a:pPr marL="257180" indent="-257180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100" dirty="0"/>
              <a:t>Woodlands Resources. </a:t>
            </a:r>
            <a:r>
              <a:rPr lang="en-GB" altLang="en-US" sz="2100" i="1" dirty="0">
                <a:hlinkClick r:id="rId5"/>
              </a:rPr>
              <a:t>http://resources.woodlands-junior.kent.sch.uk/interactive/</a:t>
            </a:r>
            <a:r>
              <a:rPr lang="en-GB" altLang="en-US" sz="2100" i="1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521876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>
            <a:extLst>
              <a:ext uri="{FF2B5EF4-FFF2-40B4-BE49-F238E27FC236}">
                <a16:creationId xmlns:a16="http://schemas.microsoft.com/office/drawing/2014/main" id="{80E069F0-5971-4AB9-BC50-788702D878B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315884" y="338051"/>
            <a:ext cx="10352117" cy="5715088"/>
          </a:xfrm>
        </p:spPr>
        <p:txBody>
          <a:bodyPr rtlCol="0">
            <a:normAutofit/>
          </a:bodyPr>
          <a:lstStyle/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4000" dirty="0"/>
              <a:t>Reference List</a:t>
            </a: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800" dirty="0" err="1"/>
              <a:t>Kadijevich</a:t>
            </a:r>
            <a:r>
              <a:rPr lang="en-US" sz="1800" dirty="0"/>
              <a:t>, D.M., Stephens, M., Solares-Rojas, A., Guberman, R. (2023). Impacts of TIMSS and PISA on Mathematics Curriculum Reforms. In: Shimizu, Y., Vithal, R. (eds) Mathematics Curriculum Reforms Around the World. New ICMI Study Series. Springer, Cham. https://doi.org/10.1007/978-3-031-13548-4_22</a:t>
            </a:r>
            <a:endParaRPr lang="en-GB" altLang="en-US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1800" dirty="0"/>
              <a:t>Learning Wales (2013). Available at </a:t>
            </a:r>
            <a:r>
              <a:rPr lang="en-GB" altLang="en-US" sz="1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Welsh Government | National Literacy and Numeracy Framework and Tests</a:t>
            </a:r>
            <a:r>
              <a:rPr lang="en-GB" altLang="en-US" sz="1800" dirty="0"/>
              <a:t>[Accessed 16.10.15] </a:t>
            </a: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1800" dirty="0"/>
              <a:t>National Literacy and Numeracy Framework and Tests. Available at </a:t>
            </a:r>
            <a:r>
              <a:rPr lang="en-GB" altLang="en-US" sz="18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http://wales.gov.uk/consultations/education/nlnf/?lang=en</a:t>
            </a:r>
            <a:r>
              <a:rPr lang="en-GB" altLang="en-US" sz="1800" dirty="0"/>
              <a:t> [Accessed 06.08.14] and/a</a:t>
            </a: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1800" dirty="0" err="1"/>
              <a:t>Fframwaith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Llythrennedd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Rhifedd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Phrofion</a:t>
            </a:r>
            <a:r>
              <a:rPr lang="en-GB" altLang="en-US" sz="1800" dirty="0"/>
              <a:t>. </a:t>
            </a:r>
            <a:r>
              <a:rPr lang="en-GB" altLang="en-US" sz="1800" dirty="0" err="1"/>
              <a:t>Ar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gael</a:t>
            </a:r>
            <a:r>
              <a:rPr lang="en-GB" altLang="en-US" sz="1800" dirty="0"/>
              <a:t> </a:t>
            </a:r>
            <a:r>
              <a:rPr lang="en-GB" altLang="en-US" sz="1800" dirty="0">
                <a:solidFill>
                  <a:srgbClr val="FA2B5C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http://wales.gov.uk/consultations/education/nlnf/?skip=1&amp;lang=cy</a:t>
            </a:r>
            <a:endParaRPr lang="en-GB" altLang="en-US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600" dirty="0">
                <a:latin typeface="Arial" panose="020B0604020202020204" pitchFamily="34" charset="0"/>
              </a:rPr>
              <a:t>Stacey, K., </a:t>
            </a:r>
            <a:r>
              <a:rPr lang="en-US" sz="1600" dirty="0" err="1">
                <a:latin typeface="Arial" panose="020B0604020202020204" pitchFamily="34" charset="0"/>
              </a:rPr>
              <a:t>Almuna</a:t>
            </a:r>
            <a:r>
              <a:rPr lang="en-US" sz="1600" dirty="0">
                <a:latin typeface="Arial" panose="020B0604020202020204" pitchFamily="34" charset="0"/>
              </a:rPr>
              <a:t>, F., Caraballo, R.M., </a:t>
            </a:r>
            <a:r>
              <a:rPr lang="en-US" sz="1600" dirty="0" err="1">
                <a:latin typeface="Arial" panose="020B0604020202020204" pitchFamily="34" charset="0"/>
              </a:rPr>
              <a:t>Chesné</a:t>
            </a:r>
            <a:r>
              <a:rPr lang="en-US" sz="1600" dirty="0">
                <a:latin typeface="Arial" panose="020B0604020202020204" pitchFamily="34" charset="0"/>
              </a:rPr>
              <a:t>, J.F., Garfunkel, S., </a:t>
            </a:r>
            <a:r>
              <a:rPr lang="en-US" sz="1600" dirty="0" err="1">
                <a:latin typeface="Arial" panose="020B0604020202020204" pitchFamily="34" charset="0"/>
              </a:rPr>
              <a:t>Gooya</a:t>
            </a:r>
            <a:r>
              <a:rPr lang="en-US" sz="1600" dirty="0">
                <a:latin typeface="Arial" panose="020B0604020202020204" pitchFamily="34" charset="0"/>
              </a:rPr>
              <a:t>, Z., Kaur, B., </a:t>
            </a:r>
            <a:r>
              <a:rPr lang="en-US" sz="1600" dirty="0" err="1">
                <a:latin typeface="Arial" panose="020B0604020202020204" pitchFamily="34" charset="0"/>
              </a:rPr>
              <a:t>Lindenskov</a:t>
            </a:r>
            <a:r>
              <a:rPr lang="en-US" sz="1600" dirty="0">
                <a:latin typeface="Arial" panose="020B0604020202020204" pitchFamily="34" charset="0"/>
              </a:rPr>
              <a:t>, L., </a:t>
            </a:r>
            <a:r>
              <a:rPr lang="en-US" sz="1600" dirty="0" err="1">
                <a:latin typeface="Arial" panose="020B0604020202020204" pitchFamily="34" charset="0"/>
              </a:rPr>
              <a:t>Lupiáñez</a:t>
            </a:r>
            <a:r>
              <a:rPr lang="en-US" sz="1600" dirty="0">
                <a:latin typeface="Arial" panose="020B0604020202020204" pitchFamily="34" charset="0"/>
              </a:rPr>
              <a:t>, J.L., Park, K.M. and Perl, H., 2015. PISA’s influence on thought and action in mathematics education. </a:t>
            </a:r>
            <a:r>
              <a:rPr lang="en-US" sz="1600" i="1" dirty="0">
                <a:latin typeface="Arial" panose="020B0604020202020204" pitchFamily="34" charset="0"/>
              </a:rPr>
              <a:t>Assessing mathematical literacy: The PISA experience</a:t>
            </a:r>
            <a:r>
              <a:rPr lang="en-US" sz="1600" dirty="0">
                <a:latin typeface="Arial" panose="020B0604020202020204" pitchFamily="34" charset="0"/>
              </a:rPr>
              <a:t>, pp.275-306.</a:t>
            </a:r>
            <a:endParaRPr lang="en-GB" altLang="en-US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altLang="en-US" sz="1800" dirty="0"/>
              <a:t>Williams, P. (2008)  </a:t>
            </a:r>
            <a:r>
              <a:rPr lang="en-GB" altLang="en-US" sz="1800" i="1" dirty="0"/>
              <a:t>Independent Review of Mathematics Teaching in Early Years settings and Primary Schools</a:t>
            </a:r>
            <a:r>
              <a:rPr lang="en-GB" altLang="en-US" sz="1800" dirty="0"/>
              <a:t>.  London: DCSF</a:t>
            </a: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  <a:p>
            <a:pPr marL="342906" indent="-342906" defTabSz="457207">
              <a:lnSpc>
                <a:spcPct val="80000"/>
              </a:lnSpc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GB" altLang="en-US" sz="1800" dirty="0">
              <a:hlinkClick r:id="rId3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1531</Words>
  <Application>Microsoft Office PowerPoint</Application>
  <PresentationFormat>Widescreen</PresentationFormat>
  <Paragraphs>181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MS PGothic</vt:lpstr>
      <vt:lpstr>MS PGothic</vt:lpstr>
      <vt:lpstr>Aptos</vt:lpstr>
      <vt:lpstr>Aptos Display</vt:lpstr>
      <vt:lpstr>Arial</vt:lpstr>
      <vt:lpstr>Wingdings 3</vt:lpstr>
      <vt:lpstr>Office Theme</vt:lpstr>
      <vt:lpstr>Holding PAge</vt:lpstr>
      <vt:lpstr>PowerPoint Presentation</vt:lpstr>
      <vt:lpstr>    Rhifau’n Cyfri Numbers Count Zahlen Zaehlen ECIE5002/C Sesiwn/Session 3 Persbectifau Damcaniaethol Theoretical Perspectives  Heike.Griffiths@pcydds.ac.uk</vt:lpstr>
      <vt:lpstr>    Ychydig o’R newydd</vt:lpstr>
      <vt:lpstr>    A bit of New </vt:lpstr>
      <vt:lpstr>ADDYSGEG y gorthrymedig (Freire, 1970) </vt:lpstr>
      <vt:lpstr>Pedagogy of the Oppressed (Freire, 1970) </vt:lpstr>
      <vt:lpstr>Astudio dan gyfarwyddyd ac rwy’n ac rydw i o ddifri</vt:lpstr>
      <vt:lpstr>Directed Study and I mean it</vt:lpstr>
      <vt:lpstr> 4 dimensiynau mewn rhifedd critigol </vt:lpstr>
      <vt:lpstr> 4 dimensions in critical  numeracy </vt:lpstr>
      <vt:lpstr> Addysgeg feirniadol a Rhifedd</vt:lpstr>
      <vt:lpstr> Critical pedagogy and Numeracy</vt:lpstr>
      <vt:lpstr> Addysgeg Feirniadol</vt:lpstr>
      <vt:lpstr> Critical Pedagogy</vt:lpstr>
      <vt:lpstr> ADDYSGEG feirniadol   Critical Pedagogy</vt:lpstr>
      <vt:lpstr> PedWAR LLINYn i ran Rhifedd o'r Fframwaith  </vt:lpstr>
      <vt:lpstr> Four strands to  Numeracy  part of the Framework  </vt:lpstr>
      <vt:lpstr>Datblygu rhesymu rhifiadol</vt:lpstr>
      <vt:lpstr>Developing  numerical reasoning</vt:lpstr>
      <vt:lpstr>  sgiliau rhif   </vt:lpstr>
      <vt:lpstr>Using  number skills   </vt:lpstr>
      <vt:lpstr>Defnyddio sgiliau mesur a data  </vt:lpstr>
      <vt:lpstr>Using measuring  and data skills  </vt:lpstr>
      <vt:lpstr>                     Tasg </vt:lpstr>
      <vt:lpstr>                     Task </vt:lpstr>
      <vt:lpstr>Sut mae mesur llwyddiant/ methiant/ cynnydd?</vt:lpstr>
      <vt:lpstr>How do we measure Success/ Failure/ Progress?</vt:lpstr>
      <vt:lpstr>  Datblygu rhesymu rhifiadol   Developing numerical reasoning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Heike Griffiths</dc:creator>
  <cp:lastModifiedBy>Heike Griffiths</cp:lastModifiedBy>
  <cp:revision>1</cp:revision>
  <dcterms:created xsi:type="dcterms:W3CDTF">2025-12-10T11:38:38Z</dcterms:created>
  <dcterms:modified xsi:type="dcterms:W3CDTF">2025-12-10T13:05:17Z</dcterms:modified>
</cp:coreProperties>
</file>