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5A2917E-919D-42DD-8334-DD37085A67CE}" type="datetimeFigureOut">
              <a:rPr lang="en-GB"/>
              <a:pPr>
                <a:defRPr/>
              </a:pPr>
              <a:t>05/08/2016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CC00E07-211F-49CB-9340-77437C19F09E}"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4D7819A-2E78-4F8D-93C2-E860A830CA0E}" type="datetimeFigureOut">
              <a:rPr lang="en-GB"/>
              <a:pPr>
                <a:defRPr/>
              </a:pPr>
              <a:t>05/08/2016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D18AD34-8698-4771-8AD5-A1D941D90AE0}"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9379613A-B4FD-4CAA-A526-F896715965C8}" type="datetimeFigureOut">
              <a:rPr lang="en-GB"/>
              <a:pPr>
                <a:defRPr/>
              </a:pPr>
              <a:t>05/08/2016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D35BFB06-92D9-49B1-AF89-AB1BD3539927}"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ECBECCDD-279C-4422-AFC3-E69978332560}" type="datetimeFigureOut">
              <a:rPr lang="en-GB"/>
              <a:pPr>
                <a:defRPr/>
              </a:pPr>
              <a:t>05/08/2016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3933037B-7096-4092-904E-7488BCB710B3}"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CC939152-1CF8-49C9-BC9D-E4C2C677FB88}" type="datetimeFigureOut">
              <a:rPr lang="en-GB"/>
              <a:pPr>
                <a:defRPr/>
              </a:pPr>
              <a:t>05/08/2016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7A04B89C-BBE4-4217-B384-B945CD843AAE}"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6609CD7A-06FE-43C6-9360-B62A6B059677}" type="datetimeFigureOut">
              <a:rPr lang="en-GB"/>
              <a:pPr>
                <a:defRPr/>
              </a:pPr>
              <a:t>05/08/2016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EF8ACCD8-B66E-45A1-8153-94E8C53B25BA}"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48FA49-B7F5-4AF1-B1C5-4FFCB05A35DD}" type="datetimeFigureOut">
              <a:rPr lang="en-GB"/>
              <a:pPr>
                <a:defRPr/>
              </a:pPr>
              <a:t>05/08/2016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25239DF6-CBA5-40A2-9281-5F439FC4D288}"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C795F1B1-771B-49DC-AB5B-9F9F8936E525}" type="datetimeFigureOut">
              <a:rPr lang="en-GB"/>
              <a:pPr>
                <a:defRPr/>
              </a:pPr>
              <a:t>05/08/2016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E9FAF49-D9B4-4C8A-BEB9-70B2C7B5CA19}"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E3DC4F3D-3455-4B94-A538-DAEA87E06B26}" type="datetimeFigureOut">
              <a:rPr lang="en-GB"/>
              <a:pPr>
                <a:defRPr/>
              </a:pPr>
              <a:t>05/08/2016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9377474-F922-406B-AEF6-0737A34529A9}"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72AB36CD-9928-41A8-AFE2-74032CCFDEDF}" type="datetimeFigureOut">
              <a:rPr lang="en-GB"/>
              <a:pPr>
                <a:defRPr/>
              </a:pPr>
              <a:t>05/08/2016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EE4BF6C-4F5A-41D4-955A-C83C537C02A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60541C52-E9AA-4284-8B3B-3A41874DAB33}" type="datetimeFigureOut">
              <a:rPr lang="en-GB"/>
              <a:pPr>
                <a:defRPr/>
              </a:pPr>
              <a:t>05/08/2016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842B09F-96EF-4654-97B5-0194BA9DAB7A}"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1DD06C12-4B8A-4599-B777-71352FDD5192}" type="datetimeFigureOut">
              <a:rPr lang="en-GB"/>
              <a:pPr>
                <a:defRPr/>
              </a:pPr>
              <a:t>05/08/2016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C331FD1A-FC09-447B-968B-E173BE90C061}"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1"/>
          <p:cNvSpPr>
            <a:spLocks noGrp="1"/>
          </p:cNvSpPr>
          <p:nvPr>
            <p:ph type="ctrTitle"/>
          </p:nvPr>
        </p:nvSpPr>
        <p:spPr/>
        <p:txBody>
          <a:bodyPr/>
          <a:lstStyle/>
          <a:p>
            <a:pPr eaLnBrk="1" hangingPunct="1"/>
            <a:r>
              <a:rPr lang="en-GB" smtClean="0"/>
              <a:t>Back-loading</a:t>
            </a:r>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r>
              <a:rPr lang="en-GB" dirty="0" smtClean="0"/>
              <a:t>By</a:t>
            </a:r>
          </a:p>
          <a:p>
            <a:pPr eaLnBrk="1" fontAlgn="auto" hangingPunct="1">
              <a:spcAft>
                <a:spcPts val="0"/>
              </a:spcAft>
              <a:buFont typeface="Arial" pitchFamily="34" charset="0"/>
              <a:buNone/>
              <a:defRPr/>
            </a:pPr>
            <a:r>
              <a:rPr lang="en-GB" dirty="0" smtClean="0"/>
              <a:t>Andrew Thorn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p:txBody>
          <a:bodyPr/>
          <a:lstStyle/>
          <a:p>
            <a:pPr eaLnBrk="1" hangingPunct="1"/>
            <a:r>
              <a:rPr lang="en-GB" smtClean="0"/>
              <a:t>Introduction</a:t>
            </a:r>
          </a:p>
        </p:txBody>
      </p:sp>
      <p:sp>
        <p:nvSpPr>
          <p:cNvPr id="14338" name="Content Placeholder 2"/>
          <p:cNvSpPr>
            <a:spLocks noGrp="1"/>
          </p:cNvSpPr>
          <p:nvPr>
            <p:ph idx="1"/>
          </p:nvPr>
        </p:nvSpPr>
        <p:spPr/>
        <p:txBody>
          <a:bodyPr/>
          <a:lstStyle/>
          <a:p>
            <a:pPr eaLnBrk="1" hangingPunct="1"/>
            <a:r>
              <a:rPr lang="en-GB" smtClean="0"/>
              <a:t>Fuel represents a significant proportion of total vehicle operating costs (about 30%) and therefore even small percentage reductions in fuel use can produce large savings</a:t>
            </a:r>
          </a:p>
          <a:p>
            <a:pPr eaLnBrk="1" hangingPunct="1"/>
            <a:r>
              <a:rPr lang="en-GB" smtClean="0"/>
              <a:t>There are two main ways of cutting fuel costs (1) by reducing fuel consumption (2) maximising vehicle use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pPr eaLnBrk="1" hangingPunct="1"/>
            <a:r>
              <a:rPr lang="en-GB" smtClean="0"/>
              <a:t>Introduction</a:t>
            </a:r>
          </a:p>
        </p:txBody>
      </p:sp>
      <p:sp>
        <p:nvSpPr>
          <p:cNvPr id="3" name="Content Placeholder 2"/>
          <p:cNvSpPr>
            <a:spLocks noGrp="1"/>
          </p:cNvSpPr>
          <p:nvPr>
            <p:ph idx="1"/>
          </p:nvPr>
        </p:nvSpPr>
        <p:spPr>
          <a:xfrm>
            <a:off x="457200" y="1600200"/>
            <a:ext cx="8229600" cy="4997450"/>
          </a:xfrm>
        </p:spPr>
        <p:txBody>
          <a:bodyPr rtlCol="0">
            <a:normAutofit fontScale="92500"/>
          </a:bodyPr>
          <a:lstStyle/>
          <a:p>
            <a:pPr eaLnBrk="1" fontAlgn="auto" hangingPunct="1">
              <a:spcAft>
                <a:spcPts val="0"/>
              </a:spcAft>
              <a:buFont typeface="Arial" pitchFamily="34" charset="0"/>
              <a:buChar char="•"/>
              <a:defRPr/>
            </a:pPr>
            <a:r>
              <a:rPr lang="en-GB" dirty="0" smtClean="0"/>
              <a:t>Making the best use of a vehicle has the potential to reduce your costs much more significantly than by reducing fuel consumption alone</a:t>
            </a:r>
          </a:p>
          <a:p>
            <a:pPr eaLnBrk="1" fontAlgn="auto" hangingPunct="1">
              <a:spcAft>
                <a:spcPts val="0"/>
              </a:spcAft>
              <a:buFont typeface="Arial" pitchFamily="34" charset="0"/>
              <a:buChar char="•"/>
              <a:defRPr/>
            </a:pPr>
            <a:r>
              <a:rPr lang="en-GB" dirty="0" smtClean="0"/>
              <a:t>Making best use of available load space in every vehicle trip can help to reduce the mileage covered per job</a:t>
            </a:r>
          </a:p>
          <a:p>
            <a:pPr eaLnBrk="1" fontAlgn="auto" hangingPunct="1">
              <a:spcAft>
                <a:spcPts val="0"/>
              </a:spcAft>
              <a:buFont typeface="Arial" pitchFamily="34" charset="0"/>
              <a:buChar char="•"/>
              <a:defRPr/>
            </a:pPr>
            <a:r>
              <a:rPr lang="en-GB" dirty="0" smtClean="0"/>
              <a:t>It can be achieved through a variety of means including back-loading, consolidating loads, load stacking and the use of multiple-decked vehicles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pPr eaLnBrk="1" hangingPunct="1"/>
            <a:r>
              <a:rPr lang="en-GB" smtClean="0"/>
              <a:t>What is Back-loading?</a:t>
            </a:r>
          </a:p>
        </p:txBody>
      </p:sp>
      <p:sp>
        <p:nvSpPr>
          <p:cNvPr id="16386" name="Content Placeholder 2"/>
          <p:cNvSpPr>
            <a:spLocks noGrp="1"/>
          </p:cNvSpPr>
          <p:nvPr>
            <p:ph idx="1"/>
          </p:nvPr>
        </p:nvSpPr>
        <p:spPr/>
        <p:txBody>
          <a:bodyPr/>
          <a:lstStyle/>
          <a:p>
            <a:pPr eaLnBrk="1" hangingPunct="1">
              <a:buFont typeface="Arial" charset="0"/>
              <a:buNone/>
            </a:pPr>
            <a:r>
              <a:rPr lang="en-GB" smtClean="0"/>
              <a:t>	The practice of making use of spare capacity on the return leg of a delivery journey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p:txBody>
          <a:bodyPr/>
          <a:lstStyle/>
          <a:p>
            <a:pPr eaLnBrk="1" hangingPunct="1"/>
            <a:r>
              <a:rPr lang="en-GB" smtClean="0"/>
              <a:t>What is Back-loading?</a:t>
            </a:r>
          </a:p>
        </p:txBody>
      </p:sp>
      <p:sp>
        <p:nvSpPr>
          <p:cNvPr id="17410" name="Content Placeholder 2"/>
          <p:cNvSpPr>
            <a:spLocks noGrp="1"/>
          </p:cNvSpPr>
          <p:nvPr>
            <p:ph idx="1"/>
          </p:nvPr>
        </p:nvSpPr>
        <p:spPr/>
        <p:txBody>
          <a:bodyPr/>
          <a:lstStyle/>
          <a:p>
            <a:pPr eaLnBrk="1" hangingPunct="1"/>
            <a:r>
              <a:rPr lang="en-GB" smtClean="0"/>
              <a:t>Collecting additional loads for the empty or partially loaded return journey of an outbound delivery can:</a:t>
            </a:r>
          </a:p>
          <a:p>
            <a:pPr eaLnBrk="1" hangingPunct="1">
              <a:buFont typeface="Arial" charset="0"/>
              <a:buNone/>
            </a:pPr>
            <a:r>
              <a:rPr lang="en-GB" smtClean="0"/>
              <a:t>	- Improved fuel efficiency</a:t>
            </a:r>
          </a:p>
          <a:p>
            <a:pPr eaLnBrk="1" hangingPunct="1">
              <a:buFont typeface="Arial" charset="0"/>
              <a:buNone/>
            </a:pPr>
            <a:r>
              <a:rPr lang="en-GB" smtClean="0"/>
              <a:t>	- Increase vehicle and driver utilisation</a:t>
            </a:r>
          </a:p>
          <a:p>
            <a:pPr eaLnBrk="1" hangingPunct="1">
              <a:buFont typeface="Arial" charset="0"/>
              <a:buNone/>
            </a:pPr>
            <a:r>
              <a:rPr lang="en-GB" smtClean="0"/>
              <a:t>	- Remove the need for an additional vehicle</a:t>
            </a:r>
          </a:p>
          <a:p>
            <a:pPr eaLnBrk="1" hangingPunct="1">
              <a:buFont typeface="Arial" charset="0"/>
              <a:buNone/>
            </a:pPr>
            <a:r>
              <a:rPr lang="en-GB" smtClean="0"/>
              <a:t>	  journey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pPr eaLnBrk="1" hangingPunct="1"/>
            <a:r>
              <a:rPr lang="en-GB" smtClean="0"/>
              <a:t>Benefits of Back-loading</a:t>
            </a:r>
          </a:p>
        </p:txBody>
      </p:sp>
      <p:sp>
        <p:nvSpPr>
          <p:cNvPr id="3" name="Content Placeholder 2"/>
          <p:cNvSpPr>
            <a:spLocks noGrp="1"/>
          </p:cNvSpPr>
          <p:nvPr>
            <p:ph idx="1"/>
          </p:nvPr>
        </p:nvSpPr>
        <p:spPr/>
        <p:txBody>
          <a:bodyPr rtlCol="0">
            <a:normAutofit lnSpcReduction="10000"/>
          </a:bodyPr>
          <a:lstStyle/>
          <a:p>
            <a:pPr eaLnBrk="1" fontAlgn="auto" hangingPunct="1">
              <a:spcAft>
                <a:spcPts val="0"/>
              </a:spcAft>
              <a:buFont typeface="Arial" pitchFamily="34" charset="0"/>
              <a:buChar char="•"/>
              <a:defRPr/>
            </a:pPr>
            <a:r>
              <a:rPr lang="en-GB" dirty="0" smtClean="0"/>
              <a:t>Improved operational efficiency due to higher vehicle and driver utilisation</a:t>
            </a:r>
          </a:p>
          <a:p>
            <a:pPr eaLnBrk="1" fontAlgn="auto" hangingPunct="1">
              <a:spcAft>
                <a:spcPts val="0"/>
              </a:spcAft>
              <a:buFont typeface="Arial" pitchFamily="34" charset="0"/>
              <a:buChar char="•"/>
              <a:defRPr/>
            </a:pPr>
            <a:r>
              <a:rPr lang="en-GB" dirty="0" smtClean="0"/>
              <a:t>Environmental benefits through reduced carbon dioxide emissions and road congestion</a:t>
            </a:r>
          </a:p>
          <a:p>
            <a:pPr eaLnBrk="1" fontAlgn="auto" hangingPunct="1">
              <a:spcAft>
                <a:spcPts val="0"/>
              </a:spcAft>
              <a:buFont typeface="Arial" pitchFamily="34" charset="0"/>
              <a:buChar char="•"/>
              <a:defRPr/>
            </a:pPr>
            <a:r>
              <a:rPr lang="en-GB" dirty="0" smtClean="0"/>
              <a:t>Cost savings through reduced fuel and other operating costs</a:t>
            </a:r>
          </a:p>
          <a:p>
            <a:pPr eaLnBrk="1" fontAlgn="auto" hangingPunct="1">
              <a:spcAft>
                <a:spcPts val="0"/>
              </a:spcAft>
              <a:buFont typeface="Arial" pitchFamily="34" charset="0"/>
              <a:buChar char="•"/>
              <a:defRPr/>
            </a:pPr>
            <a:r>
              <a:rPr lang="en-GB" dirty="0" smtClean="0"/>
              <a:t>Increased fleet capacity (vehicles are available for alternative jobs), or a reduction in fleet size</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r>
              <a:rPr lang="en-GB" smtClean="0"/>
              <a:t>Benefits of Back-Loading</a:t>
            </a:r>
          </a:p>
        </p:txBody>
      </p:sp>
      <p:sp>
        <p:nvSpPr>
          <p:cNvPr id="19458" name="Content Placeholder 2"/>
          <p:cNvSpPr>
            <a:spLocks noGrp="1"/>
          </p:cNvSpPr>
          <p:nvPr>
            <p:ph idx="1"/>
          </p:nvPr>
        </p:nvSpPr>
        <p:spPr/>
        <p:txBody>
          <a:bodyPr/>
          <a:lstStyle/>
          <a:p>
            <a:pPr eaLnBrk="1" hangingPunct="1"/>
            <a:r>
              <a:rPr lang="en-GB" smtClean="0"/>
              <a:t>Increased revenue from existing routes from additional work</a:t>
            </a:r>
          </a:p>
          <a:p>
            <a:pPr eaLnBrk="1" hangingPunct="1"/>
            <a:r>
              <a:rPr lang="en-GB" smtClean="0"/>
              <a:t>Access to wider customer base and future haulage work</a:t>
            </a:r>
          </a:p>
          <a:p>
            <a:pPr eaLnBrk="1" hangingPunct="1"/>
            <a:r>
              <a:rPr lang="en-GB" smtClean="0"/>
              <a:t>Better use of information and greater collaboration between operators &amp; suppliers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2350" cy="1143000"/>
          </a:xfrm>
        </p:spPr>
        <p:txBody>
          <a:bodyPr rtlCol="0">
            <a:normAutofit fontScale="90000"/>
          </a:bodyPr>
          <a:lstStyle/>
          <a:p>
            <a:pPr eaLnBrk="1" fontAlgn="auto" hangingPunct="1">
              <a:spcAft>
                <a:spcPts val="0"/>
              </a:spcAft>
              <a:defRPr/>
            </a:pPr>
            <a:r>
              <a:rPr lang="en-GB" dirty="0" smtClean="0"/>
              <a:t>Why is Back-loading an Important Issue</a:t>
            </a:r>
            <a:endParaRPr lang="en-GB" dirty="0"/>
          </a:p>
        </p:txBody>
      </p:sp>
      <p:sp>
        <p:nvSpPr>
          <p:cNvPr id="3" name="Content Placeholder 2"/>
          <p:cNvSpPr>
            <a:spLocks noGrp="1"/>
          </p:cNvSpPr>
          <p:nvPr>
            <p:ph idx="1"/>
          </p:nvPr>
        </p:nvSpPr>
        <p:spPr>
          <a:xfrm>
            <a:off x="457200" y="1600200"/>
            <a:ext cx="8229600" cy="5068888"/>
          </a:xfrm>
        </p:spPr>
        <p:txBody>
          <a:bodyPr rtlCol="0">
            <a:normAutofit fontScale="92500"/>
          </a:bodyPr>
          <a:lstStyle/>
          <a:p>
            <a:pPr eaLnBrk="1" fontAlgn="auto" hangingPunct="1">
              <a:spcAft>
                <a:spcPts val="0"/>
              </a:spcAft>
              <a:buFont typeface="Arial" pitchFamily="34" charset="0"/>
              <a:buChar char="•"/>
              <a:defRPr/>
            </a:pPr>
            <a:r>
              <a:rPr lang="en-GB" dirty="0" smtClean="0"/>
              <a:t>The highly competitive nature of road distribution market gives you a strong incentive to eliminate wasteful journeys, minimise costs and to satisfy customers</a:t>
            </a:r>
          </a:p>
          <a:p>
            <a:pPr eaLnBrk="1" fontAlgn="auto" hangingPunct="1">
              <a:spcAft>
                <a:spcPts val="0"/>
              </a:spcAft>
              <a:buFont typeface="Arial" pitchFamily="34" charset="0"/>
              <a:buChar char="•"/>
              <a:defRPr/>
            </a:pPr>
            <a:r>
              <a:rPr lang="en-GB" dirty="0" smtClean="0"/>
              <a:t>Back-loading is an operational tool that could help to reduce inefficiencies within road distribution industry</a:t>
            </a:r>
          </a:p>
          <a:p>
            <a:pPr eaLnBrk="1" fontAlgn="auto" hangingPunct="1">
              <a:spcAft>
                <a:spcPts val="0"/>
              </a:spcAft>
              <a:buFont typeface="Arial" pitchFamily="34" charset="0"/>
              <a:buChar char="•"/>
              <a:defRPr/>
            </a:pPr>
            <a:r>
              <a:rPr lang="en-GB" dirty="0" smtClean="0"/>
              <a:t>Better vehicle utilisation could save the freight industry millions by reducing fuel use and making more efficient use of drivers and vehicles</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2350" cy="1143000"/>
          </a:xfrm>
        </p:spPr>
        <p:txBody>
          <a:bodyPr rtlCol="0">
            <a:normAutofit fontScale="90000"/>
          </a:bodyPr>
          <a:lstStyle/>
          <a:p>
            <a:pPr eaLnBrk="1" fontAlgn="auto" hangingPunct="1">
              <a:spcAft>
                <a:spcPts val="0"/>
              </a:spcAft>
              <a:defRPr/>
            </a:pPr>
            <a:r>
              <a:rPr lang="en-GB" dirty="0" smtClean="0"/>
              <a:t>Why is Back-loading an Important Issue</a:t>
            </a:r>
            <a:endParaRPr lang="en-GB" dirty="0"/>
          </a:p>
        </p:txBody>
      </p:sp>
      <p:sp>
        <p:nvSpPr>
          <p:cNvPr id="21506" name="Content Placeholder 2"/>
          <p:cNvSpPr>
            <a:spLocks noGrp="1"/>
          </p:cNvSpPr>
          <p:nvPr>
            <p:ph idx="1"/>
          </p:nvPr>
        </p:nvSpPr>
        <p:spPr/>
        <p:txBody>
          <a:bodyPr/>
          <a:lstStyle/>
          <a:p>
            <a:pPr eaLnBrk="1" hangingPunct="1"/>
            <a:r>
              <a:rPr lang="en-GB" smtClean="0"/>
              <a:t>Substantial scope for improving levels of vehicle utilisation</a:t>
            </a:r>
          </a:p>
          <a:p>
            <a:pPr eaLnBrk="1" hangingPunct="1"/>
            <a:r>
              <a:rPr lang="en-GB" smtClean="0"/>
              <a:t>Percentage of empty running of lorries in 2003 was 26.5% (Dept of Transport, 2004)</a:t>
            </a:r>
          </a:p>
          <a:p>
            <a:pPr eaLnBrk="1" hangingPunct="1"/>
            <a:r>
              <a:rPr lang="en-GB" smtClean="0"/>
              <a:t>Empty or partially loaded vehicles not only waste money, they add to noise and air pollution, congestion, health problems and accident risks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2350" cy="1143000"/>
          </a:xfrm>
        </p:spPr>
        <p:txBody>
          <a:bodyPr rtlCol="0">
            <a:normAutofit fontScale="90000"/>
          </a:bodyPr>
          <a:lstStyle/>
          <a:p>
            <a:pPr eaLnBrk="1" fontAlgn="auto" hangingPunct="1">
              <a:spcAft>
                <a:spcPts val="0"/>
              </a:spcAft>
              <a:defRPr/>
            </a:pPr>
            <a:r>
              <a:rPr lang="en-GB" dirty="0" smtClean="0"/>
              <a:t>Why is Back-loading an Important Issue</a:t>
            </a:r>
            <a:endParaRPr lang="en-GB" dirty="0"/>
          </a:p>
        </p:txBody>
      </p:sp>
      <p:sp>
        <p:nvSpPr>
          <p:cNvPr id="3" name="Content Placeholder 2"/>
          <p:cNvSpPr>
            <a:spLocks noGrp="1"/>
          </p:cNvSpPr>
          <p:nvPr>
            <p:ph idx="1"/>
          </p:nvPr>
        </p:nvSpPr>
        <p:spPr/>
        <p:txBody>
          <a:bodyPr rtlCol="0">
            <a:normAutofit lnSpcReduction="10000"/>
          </a:bodyPr>
          <a:lstStyle/>
          <a:p>
            <a:pPr eaLnBrk="1" fontAlgn="auto" hangingPunct="1">
              <a:spcAft>
                <a:spcPts val="0"/>
              </a:spcAft>
              <a:buFont typeface="Arial" pitchFamily="34" charset="0"/>
              <a:buChar char="•"/>
              <a:defRPr/>
            </a:pPr>
            <a:r>
              <a:rPr lang="en-GB" dirty="0" smtClean="0"/>
              <a:t>Average volume utilisation for vehicles stood at 51% for non-food retail distribution and 52% for the food supply chain</a:t>
            </a:r>
          </a:p>
          <a:p>
            <a:pPr eaLnBrk="1" fontAlgn="auto" hangingPunct="1">
              <a:spcAft>
                <a:spcPts val="0"/>
              </a:spcAft>
              <a:buFont typeface="Arial" pitchFamily="34" charset="0"/>
              <a:buChar char="•"/>
              <a:defRPr/>
            </a:pPr>
            <a:r>
              <a:rPr lang="en-GB" dirty="0" smtClean="0"/>
              <a:t>The weight utilisation for vehicles averaged at 54% for non-food retail distribution and 53% for the food supply chain</a:t>
            </a:r>
          </a:p>
          <a:p>
            <a:pPr eaLnBrk="1" fontAlgn="auto" hangingPunct="1">
              <a:spcAft>
                <a:spcPts val="0"/>
              </a:spcAft>
              <a:buFont typeface="Arial" pitchFamily="34" charset="0"/>
              <a:buChar char="•"/>
              <a:defRPr/>
            </a:pPr>
            <a:r>
              <a:rPr lang="en-GB" dirty="0" smtClean="0"/>
              <a:t>Loads for return legs were not always planned in advance and better scheduling could improve overall efficiency</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Decline in empty running attributed to</a:t>
            </a:r>
            <a:endParaRPr lang="en-GB" dirty="0"/>
          </a:p>
        </p:txBody>
      </p:sp>
      <p:sp>
        <p:nvSpPr>
          <p:cNvPr id="3" name="Content Placeholder 2"/>
          <p:cNvSpPr>
            <a:spLocks noGrp="1"/>
          </p:cNvSpPr>
          <p:nvPr>
            <p:ph idx="1"/>
          </p:nvPr>
        </p:nvSpPr>
        <p:spPr/>
        <p:txBody>
          <a:bodyPr rtlCol="0">
            <a:normAutofit fontScale="92500" lnSpcReduction="20000"/>
          </a:bodyPr>
          <a:lstStyle/>
          <a:p>
            <a:pPr eaLnBrk="1" fontAlgn="auto" hangingPunct="1">
              <a:spcAft>
                <a:spcPts val="0"/>
              </a:spcAft>
              <a:buFont typeface="Arial" pitchFamily="34" charset="0"/>
              <a:buChar char="•"/>
              <a:defRPr/>
            </a:pPr>
            <a:r>
              <a:rPr lang="en-GB" dirty="0" smtClean="0"/>
              <a:t>Outsourcing of road haulage operations</a:t>
            </a:r>
          </a:p>
          <a:p>
            <a:pPr eaLnBrk="1" fontAlgn="auto" hangingPunct="1">
              <a:spcAft>
                <a:spcPts val="0"/>
              </a:spcAft>
              <a:buFont typeface="Arial" pitchFamily="34" charset="0"/>
              <a:buChar char="•"/>
              <a:defRPr/>
            </a:pPr>
            <a:r>
              <a:rPr lang="en-GB" dirty="0" smtClean="0"/>
              <a:t>Greater balance of inter-regional flows</a:t>
            </a:r>
          </a:p>
          <a:p>
            <a:pPr eaLnBrk="1" fontAlgn="auto" hangingPunct="1">
              <a:spcAft>
                <a:spcPts val="0"/>
              </a:spcAft>
              <a:buFont typeface="Arial" pitchFamily="34" charset="0"/>
              <a:buChar char="•"/>
              <a:defRPr/>
            </a:pPr>
            <a:r>
              <a:rPr lang="en-GB" dirty="0" smtClean="0"/>
              <a:t>Increase in average length of haul</a:t>
            </a:r>
          </a:p>
          <a:p>
            <a:pPr eaLnBrk="1" fontAlgn="auto" hangingPunct="1">
              <a:spcAft>
                <a:spcPts val="0"/>
              </a:spcAft>
              <a:buFont typeface="Arial" pitchFamily="34" charset="0"/>
              <a:buChar char="•"/>
              <a:defRPr/>
            </a:pPr>
            <a:r>
              <a:rPr lang="en-GB" dirty="0" smtClean="0"/>
              <a:t>Change in trip structure (more multiple collections and drops)</a:t>
            </a:r>
          </a:p>
          <a:p>
            <a:pPr eaLnBrk="1" fontAlgn="auto" hangingPunct="1">
              <a:spcAft>
                <a:spcPts val="0"/>
              </a:spcAft>
              <a:buFont typeface="Arial" pitchFamily="34" charset="0"/>
              <a:buChar char="•"/>
              <a:defRPr/>
            </a:pPr>
            <a:r>
              <a:rPr lang="en-GB" dirty="0" smtClean="0"/>
              <a:t>Growth in reverse logistics (return flow of re-useable packaging, packaging waste and handling equipment)</a:t>
            </a:r>
          </a:p>
          <a:p>
            <a:pPr eaLnBrk="1" fontAlgn="auto" hangingPunct="1">
              <a:spcAft>
                <a:spcPts val="0"/>
              </a:spcAft>
              <a:buFont typeface="Arial" pitchFamily="34" charset="0"/>
              <a:buChar char="•"/>
              <a:defRPr/>
            </a:pPr>
            <a:r>
              <a:rPr lang="en-GB" dirty="0" smtClean="0"/>
              <a:t>New management initiatives (supplier collection, customer milk runs, factory gate pricing)</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pPr eaLnBrk="1" hangingPunct="1"/>
            <a:r>
              <a:rPr lang="en-GB" smtClean="0"/>
              <a:t>Basics of Backloading</a:t>
            </a:r>
          </a:p>
        </p:txBody>
      </p:sp>
      <p:sp>
        <p:nvSpPr>
          <p:cNvPr id="24578" name="Content Placeholder 2"/>
          <p:cNvSpPr>
            <a:spLocks noGrp="1"/>
          </p:cNvSpPr>
          <p:nvPr>
            <p:ph idx="1"/>
          </p:nvPr>
        </p:nvSpPr>
        <p:spPr/>
        <p:txBody>
          <a:bodyPr/>
          <a:lstStyle/>
          <a:p>
            <a:pPr eaLnBrk="1" hangingPunct="1">
              <a:buFont typeface="Arial" charset="0"/>
              <a:buNone/>
            </a:pPr>
            <a:r>
              <a:rPr lang="en-GB" b="1" u="sng" smtClean="0"/>
              <a:t>How does it work</a:t>
            </a:r>
            <a:r>
              <a:rPr lang="en-GB" smtClean="0"/>
              <a:t>?</a:t>
            </a:r>
          </a:p>
          <a:p>
            <a:pPr eaLnBrk="1" hangingPunct="1"/>
            <a:r>
              <a:rPr lang="en-GB" smtClean="0"/>
              <a:t>By collecting and delivering products on empty or partially loaded return journeys of outbound deliveries</a:t>
            </a:r>
          </a:p>
          <a:p>
            <a:pPr eaLnBrk="1" hangingPunct="1"/>
            <a:r>
              <a:rPr lang="en-GB" smtClean="0"/>
              <a:t>Finding loads that need to be moved between similar areas</a:t>
            </a:r>
          </a:p>
          <a:p>
            <a:pPr eaLnBrk="1" hangingPunct="1"/>
            <a:r>
              <a:rPr lang="en-GB" smtClean="0"/>
              <a:t>Backloads can be internal backloads or external backloads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p:txBody>
          <a:bodyPr/>
          <a:lstStyle/>
          <a:p>
            <a:pPr eaLnBrk="1" hangingPunct="1"/>
            <a:r>
              <a:rPr lang="en-GB" smtClean="0"/>
              <a:t>Internal and External Backloads</a:t>
            </a:r>
          </a:p>
        </p:txBody>
      </p:sp>
      <p:sp>
        <p:nvSpPr>
          <p:cNvPr id="25602" name="Content Placeholder 2"/>
          <p:cNvSpPr>
            <a:spLocks noGrp="1"/>
          </p:cNvSpPr>
          <p:nvPr>
            <p:ph idx="1"/>
          </p:nvPr>
        </p:nvSpPr>
        <p:spPr>
          <a:xfrm>
            <a:off x="457200" y="1600200"/>
            <a:ext cx="8229600" cy="5068888"/>
          </a:xfrm>
        </p:spPr>
        <p:txBody>
          <a:bodyPr/>
          <a:lstStyle/>
          <a:p>
            <a:pPr eaLnBrk="1" hangingPunct="1"/>
            <a:r>
              <a:rPr lang="en-GB" b="1" u="sng" smtClean="0"/>
              <a:t>Internal backloads</a:t>
            </a:r>
            <a:r>
              <a:rPr lang="en-GB" smtClean="0"/>
              <a:t>: - involves collecting and moving your own products on the return leg of a delivery.  These are loads that need to be moved as a part of the core activities of your business</a:t>
            </a:r>
            <a:endParaRPr lang="en-GB" b="1" u="sng" smtClean="0"/>
          </a:p>
          <a:p>
            <a:pPr eaLnBrk="1" hangingPunct="1"/>
            <a:r>
              <a:rPr lang="en-GB" b="1" u="sng" smtClean="0"/>
              <a:t>External backloads</a:t>
            </a:r>
            <a:r>
              <a:rPr lang="en-GB" smtClean="0"/>
              <a:t>: - involves carrying the freight of third party on the returning vehicle of an outbound trip.  The space of the returning vehicle is used to offer a haulage service</a:t>
            </a:r>
            <a:endParaRPr lang="en-GB" b="1" u="sng"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569325" cy="1143000"/>
          </a:xfrm>
        </p:spPr>
        <p:txBody>
          <a:bodyPr rtlCol="0">
            <a:normAutofit fontScale="90000"/>
          </a:bodyPr>
          <a:lstStyle/>
          <a:p>
            <a:pPr eaLnBrk="1" fontAlgn="auto" hangingPunct="1">
              <a:spcAft>
                <a:spcPts val="0"/>
              </a:spcAft>
              <a:defRPr/>
            </a:pPr>
            <a:r>
              <a:rPr lang="en-GB" dirty="0" smtClean="0"/>
              <a:t>Who can and should pick up backloads?</a:t>
            </a:r>
            <a:endParaRPr lang="en-GB" dirty="0"/>
          </a:p>
        </p:txBody>
      </p:sp>
      <p:sp>
        <p:nvSpPr>
          <p:cNvPr id="5" name="Content Placeholder 4"/>
          <p:cNvSpPr>
            <a:spLocks noGrp="1"/>
          </p:cNvSpPr>
          <p:nvPr>
            <p:ph idx="1"/>
          </p:nvPr>
        </p:nvSpPr>
        <p:spPr>
          <a:xfrm>
            <a:off x="457200" y="1600200"/>
            <a:ext cx="8229600" cy="4997450"/>
          </a:xfrm>
        </p:spPr>
        <p:txBody>
          <a:bodyPr rtlCol="0">
            <a:normAutofit fontScale="92500" lnSpcReduction="10000"/>
          </a:bodyPr>
          <a:lstStyle/>
          <a:p>
            <a:pPr eaLnBrk="1" fontAlgn="auto" hangingPunct="1">
              <a:spcAft>
                <a:spcPts val="0"/>
              </a:spcAft>
              <a:buFont typeface="Arial" pitchFamily="34" charset="0"/>
              <a:buChar char="•"/>
              <a:defRPr/>
            </a:pPr>
            <a:r>
              <a:rPr lang="en-GB" dirty="0" smtClean="0"/>
              <a:t>Any freight operator that has spare capacity on the return leg of an outward delivery</a:t>
            </a:r>
          </a:p>
          <a:p>
            <a:pPr eaLnBrk="1" fontAlgn="auto" hangingPunct="1">
              <a:spcAft>
                <a:spcPts val="0"/>
              </a:spcAft>
              <a:buFont typeface="Arial" pitchFamily="34" charset="0"/>
              <a:buChar char="•"/>
              <a:defRPr/>
            </a:pPr>
            <a:r>
              <a:rPr lang="en-GB" dirty="0" smtClean="0"/>
              <a:t>Some types of operation have more flexibility to pick up backloads.  For example, if roll cages are used for deliveries on both the outbound and return journey</a:t>
            </a:r>
          </a:p>
          <a:p>
            <a:pPr eaLnBrk="1" fontAlgn="auto" hangingPunct="1">
              <a:spcAft>
                <a:spcPts val="0"/>
              </a:spcAft>
              <a:buFont typeface="Arial" pitchFamily="34" charset="0"/>
              <a:buChar char="•"/>
              <a:defRPr/>
            </a:pPr>
            <a:r>
              <a:rPr lang="en-GB" dirty="0" smtClean="0"/>
              <a:t>Some cases, special requirements for the product delivered on the outbound journey will restrict opportunities for picking up other loads.  For example, transporting refrigerated foods, petroleum products and hazardous materials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pPr eaLnBrk="1" hangingPunct="1"/>
            <a:r>
              <a:rPr lang="en-GB" smtClean="0"/>
              <a:t>Examples of back-loading scenarios</a:t>
            </a:r>
          </a:p>
        </p:txBody>
      </p:sp>
      <p:pic>
        <p:nvPicPr>
          <p:cNvPr id="27650" name="Picture 2"/>
          <p:cNvPicPr>
            <a:picLocks noGrp="1" noChangeAspect="1" noChangeArrowheads="1"/>
          </p:cNvPicPr>
          <p:nvPr>
            <p:ph idx="1"/>
          </p:nvPr>
        </p:nvPicPr>
        <p:blipFill>
          <a:blip r:embed="rId2" cstate="print"/>
          <a:srcRect/>
          <a:stretch>
            <a:fillRect/>
          </a:stretch>
        </p:blipFill>
        <p:spPr>
          <a:xfrm>
            <a:off x="0" y="1663700"/>
            <a:ext cx="9144000" cy="5005388"/>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p:txBody>
          <a:bodyPr/>
          <a:lstStyle/>
          <a:p>
            <a:pPr eaLnBrk="1" hangingPunct="1"/>
            <a:r>
              <a:rPr lang="en-GB" smtClean="0"/>
              <a:t>Who should pick up backloads?</a:t>
            </a:r>
          </a:p>
        </p:txBody>
      </p:sp>
      <p:sp>
        <p:nvSpPr>
          <p:cNvPr id="3" name="Content Placeholder 2"/>
          <p:cNvSpPr>
            <a:spLocks noGrp="1"/>
          </p:cNvSpPr>
          <p:nvPr>
            <p:ph idx="1"/>
          </p:nvPr>
        </p:nvSpPr>
        <p:spPr>
          <a:xfrm>
            <a:off x="457200" y="1600200"/>
            <a:ext cx="8229600" cy="5068888"/>
          </a:xfrm>
        </p:spPr>
        <p:txBody>
          <a:bodyPr rtlCol="0">
            <a:normAutofit lnSpcReduction="10000"/>
          </a:bodyPr>
          <a:lstStyle/>
          <a:p>
            <a:pPr eaLnBrk="1" fontAlgn="auto" hangingPunct="1">
              <a:spcAft>
                <a:spcPts val="0"/>
              </a:spcAft>
              <a:buFont typeface="Arial" pitchFamily="34" charset="0"/>
              <a:buChar char="•"/>
              <a:defRPr/>
            </a:pPr>
            <a:r>
              <a:rPr lang="en-GB" dirty="0" smtClean="0"/>
              <a:t>Own account operators (with standard operator’s licence) could make much greater use of back-loading perhaps by collecting goods purchased from their own suppliers on return legs of delivery trips, and so either make savings on delivery charges or avoid having to make a special trip to pick up the goods</a:t>
            </a:r>
          </a:p>
          <a:p>
            <a:pPr eaLnBrk="1" fontAlgn="auto" hangingPunct="1">
              <a:spcAft>
                <a:spcPts val="0"/>
              </a:spcAft>
              <a:buFont typeface="Arial" pitchFamily="34" charset="0"/>
              <a:buChar char="•"/>
              <a:defRPr/>
            </a:pPr>
            <a:r>
              <a:rPr lang="en-GB" dirty="0" smtClean="0"/>
              <a:t>Picking up backloads can bring cost benefits, but you should not rush into accepting a load until you know it is a viable option</a:t>
            </a:r>
          </a:p>
          <a:p>
            <a:pPr eaLnBrk="1" fontAlgn="auto" hangingPunct="1">
              <a:spcAft>
                <a:spcPts val="0"/>
              </a:spcAft>
              <a:buFont typeface="Arial" pitchFamily="34" charset="0"/>
              <a:buChar char="•"/>
              <a:defRPr/>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p:txBody>
          <a:bodyPr/>
          <a:lstStyle/>
          <a:p>
            <a:pPr eaLnBrk="1" hangingPunct="1"/>
            <a:r>
              <a:rPr lang="en-GB" smtClean="0"/>
              <a:t>Who should pick up backloads?</a:t>
            </a:r>
          </a:p>
        </p:txBody>
      </p:sp>
      <p:sp>
        <p:nvSpPr>
          <p:cNvPr id="29698" name="Content Placeholder 2"/>
          <p:cNvSpPr>
            <a:spLocks noGrp="1"/>
          </p:cNvSpPr>
          <p:nvPr>
            <p:ph idx="1"/>
          </p:nvPr>
        </p:nvSpPr>
        <p:spPr/>
        <p:txBody>
          <a:bodyPr/>
          <a:lstStyle/>
          <a:p>
            <a:pPr eaLnBrk="1" hangingPunct="1">
              <a:buFont typeface="Arial" charset="0"/>
              <a:buNone/>
            </a:pPr>
            <a:r>
              <a:rPr lang="en-GB" smtClean="0"/>
              <a:t>	When deciding whether it is worthwhile to pick up a backload, it is important to consider: </a:t>
            </a:r>
          </a:p>
          <a:p>
            <a:pPr eaLnBrk="1" hangingPunct="1"/>
            <a:r>
              <a:rPr lang="en-GB" smtClean="0"/>
              <a:t>Operational requirements e.g. Planning and communications due to time constraints</a:t>
            </a:r>
          </a:p>
          <a:p>
            <a:pPr eaLnBrk="1" hangingPunct="1"/>
            <a:r>
              <a:rPr lang="en-GB" smtClean="0"/>
              <a:t>Commercial requirements e.g. costs, customer service and contractual issues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eaLnBrk="1" hangingPunct="1"/>
            <a:r>
              <a:rPr lang="en-GB" smtClean="0"/>
              <a:t>Who should pick up backloads?</a:t>
            </a:r>
          </a:p>
        </p:txBody>
      </p:sp>
      <p:sp>
        <p:nvSpPr>
          <p:cNvPr id="30722" name="Content Placeholder 2"/>
          <p:cNvSpPr>
            <a:spLocks noGrp="1"/>
          </p:cNvSpPr>
          <p:nvPr>
            <p:ph idx="1"/>
          </p:nvPr>
        </p:nvSpPr>
        <p:spPr/>
        <p:txBody>
          <a:bodyPr/>
          <a:lstStyle/>
          <a:p>
            <a:pPr eaLnBrk="1" hangingPunct="1">
              <a:buFont typeface="Arial" charset="0"/>
              <a:buNone/>
            </a:pPr>
            <a:r>
              <a:rPr lang="en-GB" smtClean="0"/>
              <a:t>	Three main categories of organisations are involved in back-loading: -</a:t>
            </a:r>
          </a:p>
          <a:p>
            <a:pPr eaLnBrk="1" hangingPunct="1"/>
            <a:r>
              <a:rPr lang="en-GB" smtClean="0"/>
              <a:t>Those with vehicle space to fill typically hauliers and own account operators</a:t>
            </a:r>
          </a:p>
          <a:p>
            <a:pPr eaLnBrk="1" hangingPunct="1"/>
            <a:r>
              <a:rPr lang="en-GB" smtClean="0"/>
              <a:t>Those with goods to move-typically freight forwarders and shippers</a:t>
            </a:r>
          </a:p>
          <a:p>
            <a:pPr eaLnBrk="1" hangingPunct="1"/>
            <a:r>
              <a:rPr lang="en-GB" smtClean="0"/>
              <a:t>Logistics companies responsible for both these activities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pPr eaLnBrk="1" hangingPunct="1"/>
            <a:r>
              <a:rPr lang="en-GB" smtClean="0"/>
              <a:t>Example</a:t>
            </a:r>
          </a:p>
        </p:txBody>
      </p:sp>
      <p:pic>
        <p:nvPicPr>
          <p:cNvPr id="31746" name="Picture 2"/>
          <p:cNvPicPr>
            <a:picLocks noGrp="1" noChangeAspect="1" noChangeArrowheads="1"/>
          </p:cNvPicPr>
          <p:nvPr>
            <p:ph idx="1"/>
          </p:nvPr>
        </p:nvPicPr>
        <p:blipFill>
          <a:blip r:embed="rId2" cstate="print"/>
          <a:srcRect/>
          <a:stretch>
            <a:fillRect/>
          </a:stretch>
        </p:blipFill>
        <p:spPr>
          <a:xfrm>
            <a:off x="755650" y="1557338"/>
            <a:ext cx="7561263" cy="4751387"/>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p:nvPr>
        </p:nvSpPr>
        <p:spPr/>
        <p:txBody>
          <a:bodyPr/>
          <a:lstStyle/>
          <a:p>
            <a:pPr eaLnBrk="1" hangingPunct="1"/>
            <a:r>
              <a:rPr lang="en-GB" smtClean="0"/>
              <a:t>Key Industry Pressures</a:t>
            </a:r>
          </a:p>
        </p:txBody>
      </p:sp>
      <p:sp>
        <p:nvSpPr>
          <p:cNvPr id="32770" name="Content Placeholder 2"/>
          <p:cNvSpPr>
            <a:spLocks noGrp="1"/>
          </p:cNvSpPr>
          <p:nvPr>
            <p:ph idx="1"/>
          </p:nvPr>
        </p:nvSpPr>
        <p:spPr/>
        <p:txBody>
          <a:bodyPr/>
          <a:lstStyle/>
          <a:p>
            <a:pPr eaLnBrk="1" hangingPunct="1"/>
            <a:r>
              <a:rPr lang="en-GB" smtClean="0"/>
              <a:t>The Working Time Directive and the implications for drivers’ hours</a:t>
            </a:r>
          </a:p>
          <a:p>
            <a:pPr eaLnBrk="1" hangingPunct="1"/>
            <a:r>
              <a:rPr lang="en-GB" smtClean="0"/>
              <a:t>Vehicle availability</a:t>
            </a:r>
          </a:p>
          <a:p>
            <a:pPr eaLnBrk="1" hangingPunct="1"/>
            <a:r>
              <a:rPr lang="en-GB" smtClean="0"/>
              <a:t>Running and standing costs</a:t>
            </a:r>
          </a:p>
          <a:p>
            <a:pPr eaLnBrk="1" hangingPunct="1"/>
            <a:r>
              <a:rPr lang="en-GB" smtClean="0"/>
              <a:t>Fuel tax and vehicle excise duty</a:t>
            </a:r>
          </a:p>
          <a:p>
            <a:pPr eaLnBrk="1" hangingPunct="1"/>
            <a:r>
              <a:rPr lang="en-GB" smtClean="0"/>
              <a:t>Partnerships and improved communication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lstStyle/>
          <a:p>
            <a:pPr eaLnBrk="1" hangingPunct="1"/>
            <a:r>
              <a:rPr lang="en-GB" smtClean="0"/>
              <a:t>Key Industry Pressures</a:t>
            </a:r>
          </a:p>
        </p:txBody>
      </p:sp>
      <p:sp>
        <p:nvSpPr>
          <p:cNvPr id="33794" name="Content Placeholder 2"/>
          <p:cNvSpPr>
            <a:spLocks noGrp="1"/>
          </p:cNvSpPr>
          <p:nvPr>
            <p:ph idx="1"/>
          </p:nvPr>
        </p:nvSpPr>
        <p:spPr/>
        <p:txBody>
          <a:bodyPr/>
          <a:lstStyle/>
          <a:p>
            <a:pPr eaLnBrk="1" hangingPunct="1"/>
            <a:r>
              <a:rPr lang="en-GB" b="1" u="sng" smtClean="0"/>
              <a:t>Working Time Directive</a:t>
            </a:r>
            <a:r>
              <a:rPr lang="en-GB" smtClean="0"/>
              <a:t>: - the limitations on drivers’ hours makes it all the more important to reduce empty running.  You can maximise your drivers’ time by ensuring that they are driving fully loaded vehicles, rather than wasting money by driving empty ones.  Collecting a load on a return trip can also save driver time by avoiding the need for some trips altogether</a:t>
            </a:r>
            <a:endParaRPr lang="en-GB" b="1" u="sng"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p:cNvSpPr>
            <a:spLocks noGrp="1"/>
          </p:cNvSpPr>
          <p:nvPr>
            <p:ph type="title"/>
          </p:nvPr>
        </p:nvSpPr>
        <p:spPr/>
        <p:txBody>
          <a:bodyPr/>
          <a:lstStyle/>
          <a:p>
            <a:pPr eaLnBrk="1" hangingPunct="1"/>
            <a:r>
              <a:rPr lang="en-GB" smtClean="0"/>
              <a:t>Key Industry Pressures</a:t>
            </a:r>
          </a:p>
        </p:txBody>
      </p:sp>
      <p:sp>
        <p:nvSpPr>
          <p:cNvPr id="3" name="Content Placeholder 2"/>
          <p:cNvSpPr>
            <a:spLocks noGrp="1"/>
          </p:cNvSpPr>
          <p:nvPr>
            <p:ph idx="1"/>
          </p:nvPr>
        </p:nvSpPr>
        <p:spPr>
          <a:xfrm>
            <a:off x="457200" y="1600200"/>
            <a:ext cx="8229600" cy="5068888"/>
          </a:xfrm>
        </p:spPr>
        <p:txBody>
          <a:bodyPr rtlCol="0">
            <a:normAutofit lnSpcReduction="10000"/>
          </a:bodyPr>
          <a:lstStyle/>
          <a:p>
            <a:pPr eaLnBrk="1" fontAlgn="auto" hangingPunct="1">
              <a:spcAft>
                <a:spcPts val="0"/>
              </a:spcAft>
              <a:buFont typeface="Arial" pitchFamily="34" charset="0"/>
              <a:buChar char="•"/>
              <a:defRPr/>
            </a:pPr>
            <a:r>
              <a:rPr lang="en-GB" b="1" u="sng" dirty="0" smtClean="0"/>
              <a:t>Vehicle availability</a:t>
            </a:r>
            <a:r>
              <a:rPr lang="en-GB" dirty="0" smtClean="0"/>
              <a:t>: - vehicles are valuable commodities, so you should not have excessive and/or under-utilised vehicles in your fleet.  However, customer loads cannot be delivered if vehicle availability is limited due to demand or maintenance.  </a:t>
            </a:r>
            <a:r>
              <a:rPr lang="en-GB" dirty="0" err="1" smtClean="0"/>
              <a:t>Backloading</a:t>
            </a:r>
            <a:r>
              <a:rPr lang="en-GB" dirty="0" smtClean="0"/>
              <a:t> helps to sustain efficient and workable fleet sizes by maximising the use of existing vehicles.  Using the spare capacity of returning vehicles to collect loads can free up vehicles for alternative deliveries</a:t>
            </a:r>
            <a:endParaRPr lang="en-GB" b="1" u="sng"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p:cNvSpPr>
            <a:spLocks noGrp="1"/>
          </p:cNvSpPr>
          <p:nvPr>
            <p:ph type="title"/>
          </p:nvPr>
        </p:nvSpPr>
        <p:spPr/>
        <p:txBody>
          <a:bodyPr/>
          <a:lstStyle/>
          <a:p>
            <a:pPr eaLnBrk="1" hangingPunct="1"/>
            <a:r>
              <a:rPr lang="en-GB" smtClean="0"/>
              <a:t>Key Industry Pressures</a:t>
            </a:r>
          </a:p>
        </p:txBody>
      </p:sp>
      <p:sp>
        <p:nvSpPr>
          <p:cNvPr id="35842" name="Content Placeholder 2"/>
          <p:cNvSpPr>
            <a:spLocks noGrp="1"/>
          </p:cNvSpPr>
          <p:nvPr>
            <p:ph idx="1"/>
          </p:nvPr>
        </p:nvSpPr>
        <p:spPr/>
        <p:txBody>
          <a:bodyPr/>
          <a:lstStyle/>
          <a:p>
            <a:pPr eaLnBrk="1" hangingPunct="1"/>
            <a:r>
              <a:rPr lang="en-GB" b="1" u="sng" smtClean="0"/>
              <a:t>Running and standing costs</a:t>
            </a:r>
            <a:r>
              <a:rPr lang="en-GB" smtClean="0"/>
              <a:t>: - labour, vehicle purchase/lease, maintenance and fuel costs are constantly rising.  Back-loading helps you to optimise your operation by</a:t>
            </a:r>
          </a:p>
          <a:p>
            <a:pPr eaLnBrk="1" hangingPunct="1">
              <a:buFont typeface="Arial" charset="0"/>
              <a:buNone/>
            </a:pPr>
            <a:r>
              <a:rPr lang="en-GB" smtClean="0"/>
              <a:t>	- maximising vehicle and driver use</a:t>
            </a:r>
          </a:p>
          <a:p>
            <a:pPr eaLnBrk="1" hangingPunct="1">
              <a:buFont typeface="Arial" charset="0"/>
              <a:buNone/>
            </a:pPr>
            <a:r>
              <a:rPr lang="en-GB" smtClean="0"/>
              <a:t>	- reducing fleet mileage and fuel consumption</a:t>
            </a:r>
          </a:p>
          <a:p>
            <a:pPr eaLnBrk="1" hangingPunct="1">
              <a:buFont typeface="Arial" charset="0"/>
              <a:buNone/>
            </a:pPr>
            <a:r>
              <a:rPr lang="en-GB" smtClean="0"/>
              <a:t>	- increasing revenue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p:nvPr>
        </p:nvSpPr>
        <p:spPr/>
        <p:txBody>
          <a:bodyPr/>
          <a:lstStyle/>
          <a:p>
            <a:pPr eaLnBrk="1" hangingPunct="1"/>
            <a:r>
              <a:rPr lang="en-GB" smtClean="0"/>
              <a:t>Key Industry Pressures</a:t>
            </a:r>
          </a:p>
        </p:txBody>
      </p:sp>
      <p:sp>
        <p:nvSpPr>
          <p:cNvPr id="36866" name="Content Placeholder 2"/>
          <p:cNvSpPr>
            <a:spLocks noGrp="1"/>
          </p:cNvSpPr>
          <p:nvPr>
            <p:ph idx="1"/>
          </p:nvPr>
        </p:nvSpPr>
        <p:spPr/>
        <p:txBody>
          <a:bodyPr/>
          <a:lstStyle/>
          <a:p>
            <a:pPr eaLnBrk="1" hangingPunct="1"/>
            <a:r>
              <a:rPr lang="en-GB" b="1" u="sng" smtClean="0"/>
              <a:t>Fuel tax and vehicle excise duty</a:t>
            </a:r>
            <a:r>
              <a:rPr lang="en-GB" smtClean="0"/>
              <a:t>: - backloading can reduce the impact of these operational costs by increasing revenues on existing journeys.  Improving efficiency and using less fuel leads to a saving that can go straight to your bottom line</a:t>
            </a:r>
            <a:endParaRPr lang="en-GB" b="1" u="sng"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p:txBody>
          <a:bodyPr/>
          <a:lstStyle/>
          <a:p>
            <a:pPr eaLnBrk="1" hangingPunct="1"/>
            <a:r>
              <a:rPr lang="en-GB" smtClean="0"/>
              <a:t>Key Industry Pressures</a:t>
            </a:r>
          </a:p>
        </p:txBody>
      </p:sp>
      <p:sp>
        <p:nvSpPr>
          <p:cNvPr id="37890" name="Content Placeholder 2"/>
          <p:cNvSpPr>
            <a:spLocks noGrp="1"/>
          </p:cNvSpPr>
          <p:nvPr>
            <p:ph idx="1"/>
          </p:nvPr>
        </p:nvSpPr>
        <p:spPr/>
        <p:txBody>
          <a:bodyPr/>
          <a:lstStyle/>
          <a:p>
            <a:pPr eaLnBrk="1" hangingPunct="1"/>
            <a:r>
              <a:rPr lang="en-GB" b="1" u="sng" smtClean="0"/>
              <a:t>Partnership and improved communication</a:t>
            </a:r>
            <a:r>
              <a:rPr lang="en-GB" smtClean="0"/>
              <a:t>: - back-loading encourages collaboration and exchange of information between operators and suppliers.  There is considerable scope for improving operational efficiency if consignors of goods understand the best ways of approaching carriers to move products for them</a:t>
            </a:r>
            <a:endParaRPr lang="en-GB" b="1" u="sng"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p:cNvSpPr>
            <a:spLocks noGrp="1"/>
          </p:cNvSpPr>
          <p:nvPr>
            <p:ph type="title"/>
          </p:nvPr>
        </p:nvSpPr>
        <p:spPr/>
        <p:txBody>
          <a:bodyPr/>
          <a:lstStyle/>
          <a:p>
            <a:pPr eaLnBrk="1" hangingPunct="1"/>
            <a:r>
              <a:rPr lang="en-GB" smtClean="0"/>
              <a:t>How to obtain backloads</a:t>
            </a:r>
          </a:p>
        </p:txBody>
      </p:sp>
      <p:sp>
        <p:nvSpPr>
          <p:cNvPr id="38914" name="Content Placeholder 2"/>
          <p:cNvSpPr>
            <a:spLocks noGrp="1"/>
          </p:cNvSpPr>
          <p:nvPr>
            <p:ph idx="1"/>
          </p:nvPr>
        </p:nvSpPr>
        <p:spPr/>
        <p:txBody>
          <a:bodyPr/>
          <a:lstStyle/>
          <a:p>
            <a:pPr eaLnBrk="1" hangingPunct="1"/>
            <a:r>
              <a:rPr lang="en-GB" smtClean="0"/>
              <a:t>For a fee, numerous service providers can match appropriate loads to the return journey of your vehicle</a:t>
            </a:r>
          </a:p>
          <a:p>
            <a:pPr eaLnBrk="1" hangingPunct="1"/>
            <a:r>
              <a:rPr lang="en-GB" smtClean="0"/>
              <a:t>Operators can maximise the utilisation of returning vehicles by developing or becoming part of a business partnership that shares knowledge of load and vehicle locations, thus enabling them to be matched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Mechanisms for obtaining </a:t>
            </a:r>
            <a:r>
              <a:rPr lang="en-GB" dirty="0" err="1" smtClean="0"/>
              <a:t>backloading</a:t>
            </a:r>
            <a:endParaRPr lang="en-GB" dirty="0"/>
          </a:p>
        </p:txBody>
      </p:sp>
      <p:sp>
        <p:nvSpPr>
          <p:cNvPr id="3" name="Content Placeholder 2"/>
          <p:cNvSpPr>
            <a:spLocks noGrp="1"/>
          </p:cNvSpPr>
          <p:nvPr>
            <p:ph idx="1"/>
          </p:nvPr>
        </p:nvSpPr>
        <p:spPr/>
        <p:txBody>
          <a:bodyPr rtlCol="0">
            <a:normAutofit lnSpcReduction="10000"/>
          </a:bodyPr>
          <a:lstStyle/>
          <a:p>
            <a:pPr eaLnBrk="1" fontAlgn="auto" hangingPunct="1">
              <a:spcAft>
                <a:spcPts val="0"/>
              </a:spcAft>
              <a:buFont typeface="Arial" pitchFamily="34" charset="0"/>
              <a:buChar char="•"/>
              <a:defRPr/>
            </a:pPr>
            <a:r>
              <a:rPr lang="en-GB" dirty="0" smtClean="0"/>
              <a:t>Return load specialists</a:t>
            </a:r>
          </a:p>
          <a:p>
            <a:pPr eaLnBrk="1" fontAlgn="auto" hangingPunct="1">
              <a:spcAft>
                <a:spcPts val="0"/>
              </a:spcAft>
              <a:buFont typeface="Arial" pitchFamily="34" charset="0"/>
              <a:buChar char="•"/>
              <a:defRPr/>
            </a:pPr>
            <a:r>
              <a:rPr lang="en-GB" dirty="0" smtClean="0"/>
              <a:t>Load matching services</a:t>
            </a:r>
          </a:p>
          <a:p>
            <a:pPr eaLnBrk="1" fontAlgn="auto" hangingPunct="1">
              <a:spcAft>
                <a:spcPts val="0"/>
              </a:spcAft>
              <a:buFont typeface="Arial" pitchFamily="34" charset="0"/>
              <a:buChar char="•"/>
              <a:defRPr/>
            </a:pPr>
            <a:r>
              <a:rPr lang="en-GB" dirty="0" smtClean="0"/>
              <a:t>Freight forwarders</a:t>
            </a:r>
          </a:p>
          <a:p>
            <a:pPr eaLnBrk="1" fontAlgn="auto" hangingPunct="1">
              <a:spcAft>
                <a:spcPts val="0"/>
              </a:spcAft>
              <a:buFont typeface="Arial" pitchFamily="34" charset="0"/>
              <a:buChar char="•"/>
              <a:defRPr/>
            </a:pPr>
            <a:r>
              <a:rPr lang="en-GB" dirty="0" smtClean="0"/>
              <a:t>Partnerships</a:t>
            </a:r>
          </a:p>
          <a:p>
            <a:pPr eaLnBrk="1" fontAlgn="auto" hangingPunct="1">
              <a:spcAft>
                <a:spcPts val="0"/>
              </a:spcAft>
              <a:buFont typeface="Arial" pitchFamily="34" charset="0"/>
              <a:buChar char="•"/>
              <a:defRPr/>
            </a:pPr>
            <a:r>
              <a:rPr lang="en-GB" dirty="0" smtClean="0"/>
              <a:t>Reverse logistics</a:t>
            </a:r>
          </a:p>
          <a:p>
            <a:pPr eaLnBrk="1" fontAlgn="auto" hangingPunct="1">
              <a:spcAft>
                <a:spcPts val="0"/>
              </a:spcAft>
              <a:buFont typeface="Arial" pitchFamily="34" charset="0"/>
              <a:buChar char="•"/>
              <a:defRPr/>
            </a:pPr>
            <a:r>
              <a:rPr lang="en-GB" dirty="0" smtClean="0"/>
              <a:t>Pallet networks</a:t>
            </a:r>
          </a:p>
          <a:p>
            <a:pPr eaLnBrk="1" fontAlgn="auto" hangingPunct="1">
              <a:spcAft>
                <a:spcPts val="0"/>
              </a:spcAft>
              <a:buFont typeface="Arial" pitchFamily="34" charset="0"/>
              <a:buChar char="•"/>
              <a:defRPr/>
            </a:pPr>
            <a:r>
              <a:rPr lang="en-GB" dirty="0" smtClean="0"/>
              <a:t>Supply chain initiatives</a:t>
            </a:r>
          </a:p>
          <a:p>
            <a:pPr eaLnBrk="1" fontAlgn="auto" hangingPunct="1">
              <a:spcAft>
                <a:spcPts val="0"/>
              </a:spcAft>
              <a:buFont typeface="Arial" pitchFamily="34" charset="0"/>
              <a:buChar char="•"/>
              <a:defRPr/>
            </a:pPr>
            <a:r>
              <a:rPr lang="en-GB" dirty="0" smtClean="0"/>
              <a:t>Sub-contracting</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lstStyle/>
          <a:p>
            <a:pPr eaLnBrk="1" hangingPunct="1"/>
            <a:r>
              <a:rPr lang="en-GB" smtClean="0"/>
              <a:t>Return load specialists</a:t>
            </a:r>
          </a:p>
        </p:txBody>
      </p:sp>
      <p:sp>
        <p:nvSpPr>
          <p:cNvPr id="40962" name="Content Placeholder 2"/>
          <p:cNvSpPr>
            <a:spLocks noGrp="1"/>
          </p:cNvSpPr>
          <p:nvPr>
            <p:ph idx="1"/>
          </p:nvPr>
        </p:nvSpPr>
        <p:spPr/>
        <p:txBody>
          <a:bodyPr/>
          <a:lstStyle/>
          <a:p>
            <a:pPr eaLnBrk="1" hangingPunct="1">
              <a:buFont typeface="Arial" charset="0"/>
              <a:buNone/>
            </a:pPr>
            <a:r>
              <a:rPr lang="en-GB" smtClean="0"/>
              <a:t>Obtain loads through</a:t>
            </a:r>
          </a:p>
          <a:p>
            <a:pPr eaLnBrk="1" hangingPunct="1"/>
            <a:r>
              <a:rPr lang="en-GB" smtClean="0"/>
              <a:t>Direct contact with operators in the region required</a:t>
            </a:r>
          </a:p>
          <a:p>
            <a:pPr eaLnBrk="1" hangingPunct="1"/>
            <a:r>
              <a:rPr lang="en-GB" smtClean="0"/>
              <a:t>Looking in the trade press for advertisements from organisations offering this service</a:t>
            </a:r>
          </a:p>
          <a:p>
            <a:pPr eaLnBrk="1" hangingPunct="1"/>
            <a:r>
              <a:rPr lang="en-GB" smtClean="0"/>
              <a:t>Use of a return load specialist is an effective way of covering empty mileage and can lead to long-term relationships and contracts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pPr eaLnBrk="1" hangingPunct="1"/>
            <a:r>
              <a:rPr lang="en-GB" smtClean="0"/>
              <a:t>Return load specialists</a:t>
            </a:r>
          </a:p>
        </p:txBody>
      </p:sp>
      <p:sp>
        <p:nvSpPr>
          <p:cNvPr id="41986" name="Content Placeholder 2"/>
          <p:cNvSpPr>
            <a:spLocks noGrp="1"/>
          </p:cNvSpPr>
          <p:nvPr>
            <p:ph idx="1"/>
          </p:nvPr>
        </p:nvSpPr>
        <p:spPr/>
        <p:txBody>
          <a:bodyPr/>
          <a:lstStyle/>
          <a:p>
            <a:pPr eaLnBrk="1" hangingPunct="1">
              <a:buFont typeface="Arial" charset="0"/>
              <a:buNone/>
            </a:pPr>
            <a:r>
              <a:rPr lang="en-GB" smtClean="0"/>
              <a:t>Important to ensure: -</a:t>
            </a:r>
          </a:p>
          <a:p>
            <a:pPr eaLnBrk="1" hangingPunct="1"/>
            <a:r>
              <a:rPr lang="en-GB" smtClean="0"/>
              <a:t>Carrying the load does not adversely affect your regular business</a:t>
            </a:r>
          </a:p>
          <a:p>
            <a:pPr eaLnBrk="1" hangingPunct="1"/>
            <a:r>
              <a:rPr lang="en-GB" smtClean="0"/>
              <a:t>The resources allocated to the process are not excessive in proportion to the revenue and other benefits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p:txBody>
          <a:bodyPr/>
          <a:lstStyle/>
          <a:p>
            <a:pPr eaLnBrk="1" hangingPunct="1"/>
            <a:r>
              <a:rPr lang="en-GB" smtClean="0"/>
              <a:t>Load Matching Services</a:t>
            </a:r>
          </a:p>
        </p:txBody>
      </p:sp>
      <p:sp>
        <p:nvSpPr>
          <p:cNvPr id="43010" name="Content Placeholder 2"/>
          <p:cNvSpPr>
            <a:spLocks noGrp="1"/>
          </p:cNvSpPr>
          <p:nvPr>
            <p:ph idx="1"/>
          </p:nvPr>
        </p:nvSpPr>
        <p:spPr/>
        <p:txBody>
          <a:bodyPr/>
          <a:lstStyle/>
          <a:p>
            <a:pPr eaLnBrk="1" hangingPunct="1"/>
            <a:r>
              <a:rPr lang="en-GB" smtClean="0"/>
              <a:t>Also known as ‘clearing houses’ aim to match loads with available vehicles</a:t>
            </a:r>
          </a:p>
          <a:p>
            <a:pPr eaLnBrk="1" hangingPunct="1"/>
            <a:r>
              <a:rPr lang="en-GB" smtClean="0"/>
              <a:t>Two types of load matching services</a:t>
            </a:r>
          </a:p>
          <a:p>
            <a:pPr eaLnBrk="1" hangingPunct="1">
              <a:buFont typeface="Arial" charset="0"/>
              <a:buNone/>
            </a:pPr>
            <a:r>
              <a:rPr lang="en-GB" smtClean="0"/>
              <a:t>	- Online freight exchanges</a:t>
            </a:r>
          </a:p>
          <a:p>
            <a:pPr eaLnBrk="1" hangingPunct="1">
              <a:buFont typeface="Arial" charset="0"/>
              <a:buNone/>
            </a:pPr>
            <a:r>
              <a:rPr lang="en-GB" smtClean="0"/>
              <a:t>	- Auction-based trade exchanges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pPr eaLnBrk="1" hangingPunct="1"/>
            <a:r>
              <a:rPr lang="en-GB" smtClean="0"/>
              <a:t>Online freight exchanges</a:t>
            </a:r>
          </a:p>
        </p:txBody>
      </p:sp>
      <p:sp>
        <p:nvSpPr>
          <p:cNvPr id="44034" name="Content Placeholder 2"/>
          <p:cNvSpPr>
            <a:spLocks noGrp="1"/>
          </p:cNvSpPr>
          <p:nvPr>
            <p:ph idx="1"/>
          </p:nvPr>
        </p:nvSpPr>
        <p:spPr>
          <a:xfrm>
            <a:off x="457200" y="1600200"/>
            <a:ext cx="8229600" cy="4997450"/>
          </a:xfrm>
        </p:spPr>
        <p:txBody>
          <a:bodyPr/>
          <a:lstStyle/>
          <a:p>
            <a:pPr eaLnBrk="1" hangingPunct="1"/>
            <a:r>
              <a:rPr lang="en-GB" smtClean="0"/>
              <a:t>Allow carriers to communicate freight traffic information to fellow operators such as transporters, forwarders and logistics companies</a:t>
            </a:r>
          </a:p>
          <a:p>
            <a:pPr eaLnBrk="1" hangingPunct="1"/>
            <a:r>
              <a:rPr lang="en-GB" smtClean="0"/>
              <a:t>They allow forwarders to advertise their freight either privately or publicly to a large number of freight operators</a:t>
            </a:r>
          </a:p>
          <a:p>
            <a:pPr eaLnBrk="1" hangingPunct="1"/>
            <a:r>
              <a:rPr lang="en-GB" smtClean="0"/>
              <a:t>They also allow freight operators to offer vehicle space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p:txBody>
          <a:bodyPr/>
          <a:lstStyle/>
          <a:p>
            <a:pPr eaLnBrk="1" hangingPunct="1"/>
            <a:r>
              <a:rPr lang="en-GB" smtClean="0"/>
              <a:t>Auction-based trade exchange</a:t>
            </a:r>
          </a:p>
        </p:txBody>
      </p:sp>
      <p:sp>
        <p:nvSpPr>
          <p:cNvPr id="45058" name="Content Placeholder 2"/>
          <p:cNvSpPr>
            <a:spLocks noGrp="1"/>
          </p:cNvSpPr>
          <p:nvPr>
            <p:ph idx="1"/>
          </p:nvPr>
        </p:nvSpPr>
        <p:spPr/>
        <p:txBody>
          <a:bodyPr/>
          <a:lstStyle/>
          <a:p>
            <a:pPr eaLnBrk="1" hangingPunct="1"/>
            <a:r>
              <a:rPr lang="en-GB" smtClean="0"/>
              <a:t>Offer businesses the opportunity to declare their shipping requirements over the Internet and obtain tenders from prospective carriers</a:t>
            </a:r>
          </a:p>
          <a:p>
            <a:pPr eaLnBrk="1" hangingPunct="1"/>
            <a:r>
              <a:rPr lang="en-GB" smtClean="0"/>
              <a:t>The exchanges focus part of their attention on the provider and aim to offer best possible price to get goods moved through a ‘reverse auction’ where bidders (the carriers) push the price down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pPr eaLnBrk="1" hangingPunct="1"/>
            <a:r>
              <a:rPr lang="en-GB" smtClean="0"/>
              <a:t>Benefits of load matching</a:t>
            </a:r>
          </a:p>
        </p:txBody>
      </p:sp>
      <p:sp>
        <p:nvSpPr>
          <p:cNvPr id="3" name="Content Placeholder 2"/>
          <p:cNvSpPr>
            <a:spLocks noGrp="1"/>
          </p:cNvSpPr>
          <p:nvPr>
            <p:ph idx="1"/>
          </p:nvPr>
        </p:nvSpPr>
        <p:spPr>
          <a:xfrm>
            <a:off x="457200" y="1600200"/>
            <a:ext cx="8229600" cy="4997450"/>
          </a:xfrm>
        </p:spPr>
        <p:txBody>
          <a:bodyPr rtlCol="0">
            <a:normAutofit fontScale="92500"/>
          </a:bodyPr>
          <a:lstStyle/>
          <a:p>
            <a:pPr eaLnBrk="1" fontAlgn="auto" hangingPunct="1">
              <a:spcAft>
                <a:spcPts val="0"/>
              </a:spcAft>
              <a:buFont typeface="Arial" pitchFamily="34" charset="0"/>
              <a:buChar char="•"/>
              <a:defRPr/>
            </a:pPr>
            <a:r>
              <a:rPr lang="en-GB" dirty="0" smtClean="0"/>
              <a:t>An operator can save considerable time and resources in finding back-loads</a:t>
            </a:r>
          </a:p>
          <a:p>
            <a:pPr eaLnBrk="1" fontAlgn="auto" hangingPunct="1">
              <a:spcAft>
                <a:spcPts val="0"/>
              </a:spcAft>
              <a:buFont typeface="Arial" pitchFamily="34" charset="0"/>
              <a:buChar char="•"/>
              <a:defRPr/>
            </a:pPr>
            <a:r>
              <a:rPr lang="en-GB" dirty="0" smtClean="0"/>
              <a:t>Communication costs and complexity are reduced because operators no longer need to ring round to find appropriate partners or sub-contractors</a:t>
            </a:r>
          </a:p>
          <a:p>
            <a:pPr eaLnBrk="1" fontAlgn="auto" hangingPunct="1">
              <a:spcAft>
                <a:spcPts val="0"/>
              </a:spcAft>
              <a:buFont typeface="Arial" pitchFamily="34" charset="0"/>
              <a:buChar char="•"/>
              <a:defRPr/>
            </a:pPr>
            <a:r>
              <a:rPr lang="en-GB" dirty="0" smtClean="0"/>
              <a:t>Wider pool of contacts</a:t>
            </a:r>
          </a:p>
          <a:p>
            <a:pPr eaLnBrk="1" fontAlgn="auto" hangingPunct="1">
              <a:spcAft>
                <a:spcPts val="0"/>
              </a:spcAft>
              <a:buFont typeface="Arial" pitchFamily="34" charset="0"/>
              <a:buChar char="•"/>
              <a:defRPr/>
            </a:pPr>
            <a:r>
              <a:rPr lang="en-GB" dirty="0" smtClean="0"/>
              <a:t>The online exchanges can provide credit references for potential shippers, thus reducing the financial risks associated with picking up loads</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p:txBody>
          <a:bodyPr/>
          <a:lstStyle/>
          <a:p>
            <a:pPr eaLnBrk="1" hangingPunct="1"/>
            <a:r>
              <a:rPr lang="en-GB" smtClean="0"/>
              <a:t>Benefits of load matching</a:t>
            </a:r>
          </a:p>
        </p:txBody>
      </p:sp>
      <p:sp>
        <p:nvSpPr>
          <p:cNvPr id="47106" name="Content Placeholder 2"/>
          <p:cNvSpPr>
            <a:spLocks noGrp="1"/>
          </p:cNvSpPr>
          <p:nvPr>
            <p:ph idx="1"/>
          </p:nvPr>
        </p:nvSpPr>
        <p:spPr/>
        <p:txBody>
          <a:bodyPr/>
          <a:lstStyle/>
          <a:p>
            <a:pPr eaLnBrk="1" hangingPunct="1"/>
            <a:r>
              <a:rPr lang="en-GB" smtClean="0"/>
              <a:t>Administration costs and time spent confirming arrangements can be reduced as some systems provide all transaction and company contact details automatically</a:t>
            </a:r>
          </a:p>
          <a:p>
            <a:pPr eaLnBrk="1" hangingPunct="1"/>
            <a:r>
              <a:rPr lang="en-GB" smtClean="0"/>
              <a:t>Business can access wider network of operators to fulfil needs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p:txBody>
          <a:bodyPr/>
          <a:lstStyle/>
          <a:p>
            <a:pPr eaLnBrk="1" hangingPunct="1"/>
            <a:r>
              <a:rPr lang="en-GB" smtClean="0"/>
              <a:t>Freight Forwarders</a:t>
            </a:r>
          </a:p>
        </p:txBody>
      </p:sp>
      <p:sp>
        <p:nvSpPr>
          <p:cNvPr id="3" name="Content Placeholder 2"/>
          <p:cNvSpPr>
            <a:spLocks noGrp="1"/>
          </p:cNvSpPr>
          <p:nvPr>
            <p:ph idx="1"/>
          </p:nvPr>
        </p:nvSpPr>
        <p:spPr>
          <a:xfrm>
            <a:off x="457200" y="1600200"/>
            <a:ext cx="8229600" cy="5068888"/>
          </a:xfrm>
        </p:spPr>
        <p:txBody>
          <a:bodyPr rtlCol="0">
            <a:normAutofit fontScale="92500" lnSpcReduction="10000"/>
          </a:bodyPr>
          <a:lstStyle/>
          <a:p>
            <a:pPr eaLnBrk="1" fontAlgn="auto" hangingPunct="1">
              <a:spcAft>
                <a:spcPts val="0"/>
              </a:spcAft>
              <a:buFont typeface="Arial" pitchFamily="34" charset="0"/>
              <a:buChar char="•"/>
              <a:defRPr/>
            </a:pPr>
            <a:r>
              <a:rPr lang="en-GB" dirty="0" smtClean="0"/>
              <a:t>Primarily concerned with arranging all aspects of the movement of freight, warehousing, movement of freight, warehousing, customs and bonded warehouse activities</a:t>
            </a:r>
          </a:p>
          <a:p>
            <a:pPr eaLnBrk="1" fontAlgn="auto" hangingPunct="1">
              <a:spcAft>
                <a:spcPts val="0"/>
              </a:spcAft>
              <a:buFont typeface="Arial" pitchFamily="34" charset="0"/>
              <a:buChar char="•"/>
              <a:defRPr/>
            </a:pPr>
            <a:r>
              <a:rPr lang="en-GB" dirty="0" smtClean="0"/>
              <a:t>Forwarders are often not the physical carrier of the goods and can be lucrative source of back-loading, as they may offer the logistics function to hire and reward operators on a sub-contract basis</a:t>
            </a:r>
          </a:p>
          <a:p>
            <a:pPr eaLnBrk="1" fontAlgn="auto" hangingPunct="1">
              <a:spcAft>
                <a:spcPts val="0"/>
              </a:spcAft>
              <a:buFont typeface="Arial" pitchFamily="34" charset="0"/>
              <a:buChar char="•"/>
              <a:defRPr/>
            </a:pPr>
            <a:r>
              <a:rPr lang="en-GB" dirty="0" smtClean="0"/>
              <a:t>Use of a freight forwarder can result in the same kind of resource savings as a load matching service</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p:cNvSpPr>
            <a:spLocks noGrp="1"/>
          </p:cNvSpPr>
          <p:nvPr>
            <p:ph type="title"/>
          </p:nvPr>
        </p:nvSpPr>
        <p:spPr/>
        <p:txBody>
          <a:bodyPr/>
          <a:lstStyle/>
          <a:p>
            <a:pPr eaLnBrk="1" hangingPunct="1"/>
            <a:r>
              <a:rPr lang="en-GB" smtClean="0"/>
              <a:t>Freight Forwarders</a:t>
            </a:r>
          </a:p>
        </p:txBody>
      </p:sp>
      <p:sp>
        <p:nvSpPr>
          <p:cNvPr id="49154" name="Content Placeholder 2"/>
          <p:cNvSpPr>
            <a:spLocks noGrp="1"/>
          </p:cNvSpPr>
          <p:nvPr>
            <p:ph idx="1"/>
          </p:nvPr>
        </p:nvSpPr>
        <p:spPr/>
        <p:txBody>
          <a:bodyPr/>
          <a:lstStyle/>
          <a:p>
            <a:pPr eaLnBrk="1" hangingPunct="1"/>
            <a:r>
              <a:rPr lang="en-GB" smtClean="0"/>
              <a:t>In addition, they can be an effective source of contacts in the industry for future traffic flows</a:t>
            </a:r>
          </a:p>
          <a:p>
            <a:pPr eaLnBrk="1" hangingPunct="1"/>
            <a:r>
              <a:rPr lang="en-GB" smtClean="0"/>
              <a:t>It is however, essential to ensure that the information you receive from the information you receive from the forwarder is correct and to check the reputation of the forwarder</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pPr eaLnBrk="1" hangingPunct="1"/>
            <a:r>
              <a:rPr lang="en-GB" smtClean="0"/>
              <a:t>Partnerships</a:t>
            </a:r>
          </a:p>
        </p:txBody>
      </p:sp>
      <p:sp>
        <p:nvSpPr>
          <p:cNvPr id="50178" name="Content Placeholder 2"/>
          <p:cNvSpPr>
            <a:spLocks noGrp="1"/>
          </p:cNvSpPr>
          <p:nvPr>
            <p:ph idx="1"/>
          </p:nvPr>
        </p:nvSpPr>
        <p:spPr/>
        <p:txBody>
          <a:bodyPr/>
          <a:lstStyle/>
          <a:p>
            <a:pPr eaLnBrk="1" hangingPunct="1">
              <a:buFont typeface="Arial" charset="0"/>
              <a:buNone/>
            </a:pPr>
            <a:r>
              <a:rPr lang="en-GB" smtClean="0"/>
              <a:t>	Two or more operators from different regions can improve their empty mileage rate by working together to coordinate traffic flows</a:t>
            </a:r>
          </a:p>
          <a:p>
            <a:pPr eaLnBrk="1" hangingPunct="1"/>
            <a:r>
              <a:rPr lang="en-GB" smtClean="0"/>
              <a:t>These types of arrangements are more formal than using return load specialist</a:t>
            </a:r>
          </a:p>
          <a:p>
            <a:pPr eaLnBrk="1" hangingPunct="1"/>
            <a:r>
              <a:rPr lang="en-GB" smtClean="0"/>
              <a:t>More structured approach to obtaining backloads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p:txBody>
          <a:bodyPr/>
          <a:lstStyle/>
          <a:p>
            <a:pPr eaLnBrk="1" hangingPunct="1"/>
            <a:endParaRPr lang="en-GB" smtClean="0"/>
          </a:p>
        </p:txBody>
      </p:sp>
      <p:pic>
        <p:nvPicPr>
          <p:cNvPr id="51202" name="Picture 2"/>
          <p:cNvPicPr>
            <a:picLocks noGrp="1" noChangeAspect="1" noChangeArrowheads="1"/>
          </p:cNvPicPr>
          <p:nvPr>
            <p:ph idx="1"/>
          </p:nvPr>
        </p:nvPicPr>
        <p:blipFill>
          <a:blip r:embed="rId2" cstate="print"/>
          <a:srcRect/>
          <a:stretch>
            <a:fillRect/>
          </a:stretch>
        </p:blipFill>
        <p:spPr>
          <a:xfrm>
            <a:off x="395288" y="260350"/>
            <a:ext cx="8353425" cy="6337300"/>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pPr eaLnBrk="1" hangingPunct="1"/>
            <a:endParaRPr lang="en-GB" smtClean="0"/>
          </a:p>
        </p:txBody>
      </p:sp>
      <p:sp>
        <p:nvSpPr>
          <p:cNvPr id="52226" name="Content Placeholder 2"/>
          <p:cNvSpPr>
            <a:spLocks noGrp="1"/>
          </p:cNvSpPr>
          <p:nvPr>
            <p:ph idx="1"/>
          </p:nvPr>
        </p:nvSpPr>
        <p:spPr/>
        <p:txBody>
          <a:bodyPr/>
          <a:lstStyle/>
          <a:p>
            <a:pPr eaLnBrk="1" hangingPunct="1"/>
            <a:endParaRPr lang="en-GB" smtClean="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p:cNvSpPr>
            <a:spLocks noGrp="1"/>
          </p:cNvSpPr>
          <p:nvPr>
            <p:ph type="title"/>
          </p:nvPr>
        </p:nvSpPr>
        <p:spPr/>
        <p:txBody>
          <a:bodyPr/>
          <a:lstStyle/>
          <a:p>
            <a:pPr eaLnBrk="1" hangingPunct="1"/>
            <a:r>
              <a:rPr lang="en-GB" smtClean="0"/>
              <a:t>Pallet Networks</a:t>
            </a:r>
          </a:p>
        </p:txBody>
      </p:sp>
      <p:sp>
        <p:nvSpPr>
          <p:cNvPr id="3" name="Content Placeholder 2"/>
          <p:cNvSpPr>
            <a:spLocks noGrp="1"/>
          </p:cNvSpPr>
          <p:nvPr>
            <p:ph idx="1"/>
          </p:nvPr>
        </p:nvSpPr>
        <p:spPr>
          <a:xfrm>
            <a:off x="457200" y="1600200"/>
            <a:ext cx="8229600" cy="4997450"/>
          </a:xfrm>
        </p:spPr>
        <p:txBody>
          <a:bodyPr rtlCol="0">
            <a:normAutofit lnSpcReduction="10000"/>
          </a:bodyPr>
          <a:lstStyle/>
          <a:p>
            <a:pPr eaLnBrk="1" fontAlgn="auto" hangingPunct="1">
              <a:spcAft>
                <a:spcPts val="0"/>
              </a:spcAft>
              <a:buFont typeface="Arial" pitchFamily="34" charset="0"/>
              <a:buNone/>
              <a:defRPr/>
            </a:pPr>
            <a:r>
              <a:rPr lang="en-GB" dirty="0" smtClean="0"/>
              <a:t>Users benefit from</a:t>
            </a:r>
          </a:p>
          <a:p>
            <a:pPr eaLnBrk="1" fontAlgn="auto" hangingPunct="1">
              <a:spcAft>
                <a:spcPts val="0"/>
              </a:spcAft>
              <a:buFont typeface="Arial" pitchFamily="34" charset="0"/>
              <a:buChar char="•"/>
              <a:defRPr/>
            </a:pPr>
            <a:r>
              <a:rPr lang="en-GB" dirty="0" smtClean="0"/>
              <a:t>Consolidation and pooling of resources</a:t>
            </a:r>
          </a:p>
          <a:p>
            <a:pPr eaLnBrk="1" fontAlgn="auto" hangingPunct="1">
              <a:spcAft>
                <a:spcPts val="0"/>
              </a:spcAft>
              <a:buFont typeface="Arial" pitchFamily="34" charset="0"/>
              <a:buChar char="•"/>
              <a:defRPr/>
            </a:pPr>
            <a:r>
              <a:rPr lang="en-GB" dirty="0" smtClean="0"/>
              <a:t>Main feature in the hub through which all pallets are moved</a:t>
            </a:r>
          </a:p>
          <a:p>
            <a:pPr eaLnBrk="1" fontAlgn="auto" hangingPunct="1">
              <a:spcAft>
                <a:spcPts val="0"/>
              </a:spcAft>
              <a:buFont typeface="Arial" pitchFamily="34" charset="0"/>
              <a:buChar char="•"/>
              <a:defRPr/>
            </a:pPr>
            <a:r>
              <a:rPr lang="en-GB" dirty="0" smtClean="0"/>
              <a:t>Members operate in designated areas</a:t>
            </a:r>
          </a:p>
          <a:p>
            <a:pPr eaLnBrk="1" fontAlgn="auto" hangingPunct="1">
              <a:spcAft>
                <a:spcPts val="0"/>
              </a:spcAft>
              <a:buFont typeface="Arial" pitchFamily="34" charset="0"/>
              <a:buNone/>
              <a:defRPr/>
            </a:pPr>
            <a:r>
              <a:rPr lang="en-GB" dirty="0" smtClean="0"/>
              <a:t>Pallet networks provide benefits such as: -</a:t>
            </a:r>
          </a:p>
          <a:p>
            <a:pPr eaLnBrk="1" fontAlgn="auto" hangingPunct="1">
              <a:spcAft>
                <a:spcPts val="0"/>
              </a:spcAft>
              <a:buFont typeface="Arial" pitchFamily="34" charset="0"/>
              <a:buChar char="•"/>
              <a:defRPr/>
            </a:pPr>
            <a:r>
              <a:rPr lang="en-GB" dirty="0" smtClean="0"/>
              <a:t>Cost effective route for deliveries</a:t>
            </a:r>
          </a:p>
          <a:p>
            <a:pPr eaLnBrk="1" fontAlgn="auto" hangingPunct="1">
              <a:spcAft>
                <a:spcPts val="0"/>
              </a:spcAft>
              <a:buFont typeface="Arial" pitchFamily="34" charset="0"/>
              <a:buChar char="•"/>
              <a:defRPr/>
            </a:pPr>
            <a:r>
              <a:rPr lang="en-GB" dirty="0" smtClean="0"/>
              <a:t>Network members generate work for other members</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pPr eaLnBrk="1" hangingPunct="1"/>
            <a:r>
              <a:rPr lang="en-GB" smtClean="0"/>
              <a:t>Supply Chain Initiatives</a:t>
            </a:r>
          </a:p>
        </p:txBody>
      </p:sp>
      <p:sp>
        <p:nvSpPr>
          <p:cNvPr id="3" name="Content Placeholder 2"/>
          <p:cNvSpPr>
            <a:spLocks noGrp="1"/>
          </p:cNvSpPr>
          <p:nvPr>
            <p:ph idx="1"/>
          </p:nvPr>
        </p:nvSpPr>
        <p:spPr>
          <a:xfrm>
            <a:off x="457200" y="1600200"/>
            <a:ext cx="8229600" cy="4997450"/>
          </a:xfrm>
        </p:spPr>
        <p:txBody>
          <a:bodyPr rtlCol="0">
            <a:normAutofit fontScale="85000" lnSpcReduction="10000"/>
          </a:bodyPr>
          <a:lstStyle/>
          <a:p>
            <a:pPr eaLnBrk="1" fontAlgn="auto" hangingPunct="1">
              <a:spcAft>
                <a:spcPts val="0"/>
              </a:spcAft>
              <a:buFont typeface="Arial" pitchFamily="34" charset="0"/>
              <a:buChar char="•"/>
              <a:defRPr/>
            </a:pPr>
            <a:r>
              <a:rPr lang="en-GB" dirty="0" smtClean="0"/>
              <a:t>Allow primary and secondary distribution to be integrated into a ‘network system’.   Achieved by forming closer relationships between suppliers and distributors.</a:t>
            </a:r>
          </a:p>
          <a:p>
            <a:pPr eaLnBrk="1" fontAlgn="auto" hangingPunct="1">
              <a:spcAft>
                <a:spcPts val="0"/>
              </a:spcAft>
              <a:buFont typeface="Arial" pitchFamily="34" charset="0"/>
              <a:buChar char="•"/>
              <a:defRPr/>
            </a:pPr>
            <a:r>
              <a:rPr lang="en-GB" dirty="0" smtClean="0"/>
              <a:t>Initiatives- include suppliers collecting loads from RDCs after making their deliveries</a:t>
            </a:r>
          </a:p>
          <a:p>
            <a:pPr eaLnBrk="1" fontAlgn="auto" hangingPunct="1">
              <a:spcAft>
                <a:spcPts val="0"/>
              </a:spcAft>
              <a:buFont typeface="Arial" pitchFamily="34" charset="0"/>
              <a:buChar char="•"/>
              <a:defRPr/>
            </a:pPr>
            <a:r>
              <a:rPr lang="en-GB" dirty="0" smtClean="0"/>
              <a:t>Requires long-term planning to integrate logistical operations</a:t>
            </a:r>
          </a:p>
          <a:p>
            <a:pPr eaLnBrk="1" fontAlgn="auto" hangingPunct="1">
              <a:spcAft>
                <a:spcPts val="0"/>
              </a:spcAft>
              <a:buFont typeface="Arial" pitchFamily="34" charset="0"/>
              <a:buChar char="•"/>
              <a:defRPr/>
            </a:pPr>
            <a:r>
              <a:rPr lang="en-GB" dirty="0" smtClean="0"/>
              <a:t>Initiatives include introduction of factory gate pricing</a:t>
            </a:r>
          </a:p>
          <a:p>
            <a:pPr eaLnBrk="1" fontAlgn="auto" hangingPunct="1">
              <a:spcAft>
                <a:spcPts val="0"/>
              </a:spcAft>
              <a:buFont typeface="Arial" pitchFamily="34" charset="0"/>
              <a:buChar char="•"/>
              <a:defRPr/>
            </a:pPr>
            <a:r>
              <a:rPr lang="en-GB" dirty="0" smtClean="0"/>
              <a:t>Sharing of knowledge and information</a:t>
            </a:r>
          </a:p>
          <a:p>
            <a:pPr eaLnBrk="1" fontAlgn="auto" hangingPunct="1">
              <a:spcAft>
                <a:spcPts val="0"/>
              </a:spcAft>
              <a:buFont typeface="Arial" pitchFamily="34" charset="0"/>
              <a:buChar char="•"/>
              <a:defRPr/>
            </a:pPr>
            <a:r>
              <a:rPr lang="en-GB" dirty="0" smtClean="0"/>
              <a:t>Efficiency gains leads to improved vehicle fill, reduced average vehicle distance travelled and reduced fuel use</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p:cNvSpPr>
            <a:spLocks noGrp="1"/>
          </p:cNvSpPr>
          <p:nvPr>
            <p:ph type="title"/>
          </p:nvPr>
        </p:nvSpPr>
        <p:spPr/>
        <p:txBody>
          <a:bodyPr/>
          <a:lstStyle/>
          <a:p>
            <a:pPr eaLnBrk="1" hangingPunct="1"/>
            <a:r>
              <a:rPr lang="en-GB" smtClean="0"/>
              <a:t>Factors preventing co-operation</a:t>
            </a:r>
          </a:p>
        </p:txBody>
      </p:sp>
      <p:sp>
        <p:nvSpPr>
          <p:cNvPr id="55298" name="Content Placeholder 2"/>
          <p:cNvSpPr>
            <a:spLocks noGrp="1"/>
          </p:cNvSpPr>
          <p:nvPr>
            <p:ph idx="1"/>
          </p:nvPr>
        </p:nvSpPr>
        <p:spPr/>
        <p:txBody>
          <a:bodyPr/>
          <a:lstStyle/>
          <a:p>
            <a:pPr eaLnBrk="1" hangingPunct="1"/>
            <a:r>
              <a:rPr lang="en-GB" smtClean="0"/>
              <a:t>Mistrust between partners</a:t>
            </a:r>
          </a:p>
          <a:p>
            <a:pPr eaLnBrk="1" hangingPunct="1"/>
            <a:r>
              <a:rPr lang="en-GB" smtClean="0"/>
              <a:t>Absence of an organisational framework to jointly review operations</a:t>
            </a:r>
          </a:p>
          <a:p>
            <a:pPr eaLnBrk="1" hangingPunct="1"/>
            <a:r>
              <a:rPr lang="en-GB" smtClean="0"/>
              <a:t>Lack of consistent data on transport efficiency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p:txBody>
          <a:bodyPr/>
          <a:lstStyle/>
          <a:p>
            <a:pPr eaLnBrk="1" hangingPunct="1"/>
            <a:r>
              <a:rPr lang="en-GB" smtClean="0"/>
              <a:t>Operational Constraints</a:t>
            </a:r>
          </a:p>
        </p:txBody>
      </p:sp>
      <p:sp>
        <p:nvSpPr>
          <p:cNvPr id="56322" name="Content Placeholder 2"/>
          <p:cNvSpPr>
            <a:spLocks noGrp="1"/>
          </p:cNvSpPr>
          <p:nvPr>
            <p:ph idx="1"/>
          </p:nvPr>
        </p:nvSpPr>
        <p:spPr/>
        <p:txBody>
          <a:bodyPr/>
          <a:lstStyle/>
          <a:p>
            <a:pPr marL="514350" indent="-514350" eaLnBrk="1" hangingPunct="1">
              <a:buFont typeface="Arial" charset="0"/>
              <a:buAutoNum type="arabicPeriod"/>
            </a:pPr>
            <a:r>
              <a:rPr lang="en-GB" smtClean="0"/>
              <a:t>Restrictions arising from customers wishing to carry goods in liveried vehicles</a:t>
            </a:r>
          </a:p>
          <a:p>
            <a:pPr marL="514350" indent="-514350" eaLnBrk="1" hangingPunct="1">
              <a:buFont typeface="Arial" charset="0"/>
              <a:buAutoNum type="arabicPeriod"/>
            </a:pPr>
            <a:r>
              <a:rPr lang="en-GB" smtClean="0"/>
              <a:t>Priority given to outbound delivery service</a:t>
            </a:r>
          </a:p>
          <a:p>
            <a:pPr marL="514350" indent="-514350" eaLnBrk="1" hangingPunct="1">
              <a:buFont typeface="Arial" charset="0"/>
              <a:buAutoNum type="arabicPeriod"/>
            </a:pPr>
            <a:r>
              <a:rPr lang="en-GB" smtClean="0"/>
              <a:t>Transport capacity</a:t>
            </a:r>
          </a:p>
          <a:p>
            <a:pPr marL="514350" indent="-514350" eaLnBrk="1" hangingPunct="1">
              <a:buFont typeface="Arial" charset="0"/>
              <a:buAutoNum type="arabicPeriod"/>
            </a:pPr>
            <a:r>
              <a:rPr lang="en-GB" smtClean="0"/>
              <a:t>Unreliability of collection and delivery operations</a:t>
            </a:r>
          </a:p>
          <a:p>
            <a:pPr marL="514350" indent="-514350" eaLnBrk="1" hangingPunct="1">
              <a:buFont typeface="Arial" charset="0"/>
              <a:buAutoNum type="arabicPeriod"/>
            </a:pPr>
            <a:r>
              <a:rPr lang="en-GB" smtClean="0"/>
              <a:t>Inadequate knowledge of available loads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p:cNvSpPr>
            <a:spLocks noGrp="1"/>
          </p:cNvSpPr>
          <p:nvPr>
            <p:ph type="title"/>
          </p:nvPr>
        </p:nvSpPr>
        <p:spPr/>
        <p:txBody>
          <a:bodyPr/>
          <a:lstStyle/>
          <a:p>
            <a:pPr eaLnBrk="1" hangingPunct="1"/>
            <a:r>
              <a:rPr lang="en-GB" smtClean="0"/>
              <a:t>Operational Constraints</a:t>
            </a:r>
          </a:p>
        </p:txBody>
      </p:sp>
      <p:sp>
        <p:nvSpPr>
          <p:cNvPr id="3" name="Content Placeholder 2"/>
          <p:cNvSpPr>
            <a:spLocks noGrp="1"/>
          </p:cNvSpPr>
          <p:nvPr>
            <p:ph idx="1"/>
          </p:nvPr>
        </p:nvSpPr>
        <p:spPr/>
        <p:txBody>
          <a:bodyPr rtlCol="0">
            <a:normAutofit/>
          </a:bodyPr>
          <a:lstStyle/>
          <a:p>
            <a:pPr marL="514350" indent="-514350" eaLnBrk="1" fontAlgn="auto" hangingPunct="1">
              <a:spcAft>
                <a:spcPts val="0"/>
              </a:spcAft>
              <a:buFont typeface="Arial" pitchFamily="34" charset="0"/>
              <a:buAutoNum type="arabicPeriod" startAt="6"/>
              <a:defRPr/>
            </a:pPr>
            <a:r>
              <a:rPr lang="en-GB" dirty="0" smtClean="0"/>
              <a:t>Lack of co-ordination between purchasing and transport/logistics departments</a:t>
            </a:r>
          </a:p>
          <a:p>
            <a:pPr marL="514350" indent="-514350" eaLnBrk="1" fontAlgn="auto" hangingPunct="1">
              <a:spcAft>
                <a:spcPts val="0"/>
              </a:spcAft>
              <a:buFont typeface="Arial" pitchFamily="34" charset="0"/>
              <a:buAutoNum type="arabicPeriod" startAt="6"/>
              <a:defRPr/>
            </a:pPr>
            <a:r>
              <a:rPr lang="en-GB" dirty="0" smtClean="0"/>
              <a:t>Incompatibility of vehicles and products</a:t>
            </a:r>
          </a:p>
          <a:p>
            <a:pPr marL="514350" indent="-514350" eaLnBrk="1" fontAlgn="auto" hangingPunct="1">
              <a:spcAft>
                <a:spcPts val="0"/>
              </a:spcAft>
              <a:buFont typeface="Arial" pitchFamily="34" charset="0"/>
              <a:buAutoNum type="arabicPeriod" startAt="6"/>
              <a:defRPr/>
            </a:pPr>
            <a:r>
              <a:rPr lang="en-GB" dirty="0" smtClean="0"/>
              <a:t>Need to recover handling equipment/packaging</a:t>
            </a:r>
          </a:p>
          <a:p>
            <a:pPr marL="514350" indent="-514350" eaLnBrk="1" fontAlgn="auto" hangingPunct="1">
              <a:spcAft>
                <a:spcPts val="0"/>
              </a:spcAft>
              <a:buFont typeface="Arial" pitchFamily="34" charset="0"/>
              <a:buAutoNum type="arabicPeriod" startAt="6"/>
              <a:defRPr/>
            </a:pPr>
            <a:r>
              <a:rPr lang="en-GB" dirty="0" smtClean="0"/>
              <a:t>Limited or poor information provided for the delivery</a:t>
            </a:r>
          </a:p>
          <a:p>
            <a:pPr eaLnBrk="1" fontAlgn="auto" hangingPunct="1">
              <a:spcAft>
                <a:spcPts val="0"/>
              </a:spcAft>
              <a:buFont typeface="Arial" pitchFamily="34" charset="0"/>
              <a:buNone/>
              <a:defRPr/>
            </a:pP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Reasons why constraint is a barrier to back-loading</a:t>
            </a:r>
            <a:endParaRPr lang="en-GB" dirty="0"/>
          </a:p>
        </p:txBody>
      </p:sp>
      <p:sp>
        <p:nvSpPr>
          <p:cNvPr id="58370" name="Content Placeholder 2"/>
          <p:cNvSpPr>
            <a:spLocks noGrp="1"/>
          </p:cNvSpPr>
          <p:nvPr>
            <p:ph idx="1"/>
          </p:nvPr>
        </p:nvSpPr>
        <p:spPr/>
        <p:txBody>
          <a:bodyPr/>
          <a:lstStyle/>
          <a:p>
            <a:pPr marL="514350" indent="-514350" eaLnBrk="1" hangingPunct="1">
              <a:buFont typeface="Arial" charset="0"/>
              <a:buAutoNum type="arabicPeriod"/>
            </a:pPr>
            <a:r>
              <a:rPr lang="en-GB" b="1" u="sng" smtClean="0"/>
              <a:t>Liveried vehicles</a:t>
            </a:r>
            <a:r>
              <a:rPr lang="en-GB" smtClean="0"/>
              <a:t>: - Potential customers may be concerned about goods being carried by competitors’ vehicles.</a:t>
            </a:r>
            <a:endParaRPr lang="en-GB" b="1" u="sng" smtClean="0"/>
          </a:p>
          <a:p>
            <a:pPr marL="514350" indent="-514350" eaLnBrk="1" hangingPunct="1">
              <a:buFont typeface="Arial" charset="0"/>
              <a:buAutoNum type="arabicPeriod"/>
            </a:pPr>
            <a:r>
              <a:rPr lang="en-GB" b="1" u="sng" smtClean="0"/>
              <a:t>Priority given to outbound delivery</a:t>
            </a:r>
            <a:r>
              <a:rPr lang="en-GB" smtClean="0"/>
              <a:t>: Risk of the vehicle picking up a back-load not returning on time and thus failing to meet the requirements of an outbound customer</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Reasons why constraint is a barrier to back-loading</a:t>
            </a:r>
            <a:endParaRPr lang="en-GB" dirty="0"/>
          </a:p>
        </p:txBody>
      </p:sp>
      <p:sp>
        <p:nvSpPr>
          <p:cNvPr id="3" name="Content Placeholder 2"/>
          <p:cNvSpPr>
            <a:spLocks noGrp="1"/>
          </p:cNvSpPr>
          <p:nvPr>
            <p:ph idx="1"/>
          </p:nvPr>
        </p:nvSpPr>
        <p:spPr/>
        <p:txBody>
          <a:bodyPr rtlCol="0">
            <a:normAutofit fontScale="92500" lnSpcReduction="20000"/>
          </a:bodyPr>
          <a:lstStyle/>
          <a:p>
            <a:pPr eaLnBrk="1" fontAlgn="auto" hangingPunct="1">
              <a:spcAft>
                <a:spcPts val="0"/>
              </a:spcAft>
              <a:buFont typeface="Arial" pitchFamily="34" charset="0"/>
              <a:buNone/>
              <a:defRPr/>
            </a:pPr>
            <a:r>
              <a:rPr lang="en-GB" dirty="0" smtClean="0"/>
              <a:t>3. </a:t>
            </a:r>
            <a:r>
              <a:rPr lang="en-GB" b="1" u="sng" dirty="0" smtClean="0"/>
              <a:t>Transport capacity</a:t>
            </a:r>
            <a:r>
              <a:rPr lang="en-GB" dirty="0" smtClean="0"/>
              <a:t>: - there may be no spare vehicle capacity to pick up back-loads.  Fleets with barely adequate capacity to meet outbound deliveries will have even less resources available to pick up return loads.  The problem is enhanced by</a:t>
            </a:r>
          </a:p>
          <a:p>
            <a:pPr eaLnBrk="1" fontAlgn="auto" hangingPunct="1">
              <a:spcAft>
                <a:spcPts val="0"/>
              </a:spcAft>
              <a:buFont typeface="Arial" pitchFamily="34" charset="0"/>
              <a:buNone/>
              <a:defRPr/>
            </a:pPr>
            <a:r>
              <a:rPr lang="en-GB" dirty="0" smtClean="0"/>
              <a:t>	- Inflexibility of supplier insisting on times</a:t>
            </a:r>
          </a:p>
          <a:p>
            <a:pPr eaLnBrk="1" fontAlgn="auto" hangingPunct="1">
              <a:spcAft>
                <a:spcPts val="0"/>
              </a:spcAft>
              <a:buFont typeface="Arial" pitchFamily="34" charset="0"/>
              <a:buNone/>
              <a:defRPr/>
            </a:pPr>
            <a:r>
              <a:rPr lang="en-GB" dirty="0" smtClean="0"/>
              <a:t>	  inconvenient to back loading</a:t>
            </a:r>
          </a:p>
          <a:p>
            <a:pPr eaLnBrk="1" fontAlgn="auto" hangingPunct="1">
              <a:spcAft>
                <a:spcPts val="0"/>
              </a:spcAft>
              <a:buFont typeface="Arial" pitchFamily="34" charset="0"/>
              <a:buNone/>
              <a:defRPr/>
            </a:pPr>
            <a:r>
              <a:rPr lang="en-GB" dirty="0" smtClean="0"/>
              <a:t>	- Over generous time allowed for return journey</a:t>
            </a:r>
          </a:p>
          <a:p>
            <a:pPr eaLnBrk="1" fontAlgn="auto" hangingPunct="1">
              <a:spcAft>
                <a:spcPts val="0"/>
              </a:spcAft>
              <a:buFont typeface="Arial" pitchFamily="34" charset="0"/>
              <a:buNone/>
              <a:defRPr/>
            </a:pPr>
            <a:r>
              <a:rPr lang="en-GB" dirty="0" smtClean="0"/>
              <a:t>	- Delays during delivery</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Reasons why constraint is a barrier to back-loading</a:t>
            </a:r>
            <a:endParaRPr lang="en-GB" dirty="0"/>
          </a:p>
        </p:txBody>
      </p:sp>
      <p:sp>
        <p:nvSpPr>
          <p:cNvPr id="60418" name="Content Placeholder 2"/>
          <p:cNvSpPr>
            <a:spLocks noGrp="1"/>
          </p:cNvSpPr>
          <p:nvPr>
            <p:ph idx="1"/>
          </p:nvPr>
        </p:nvSpPr>
        <p:spPr/>
        <p:txBody>
          <a:bodyPr/>
          <a:lstStyle/>
          <a:p>
            <a:pPr eaLnBrk="1" hangingPunct="1">
              <a:buFont typeface="Arial" charset="0"/>
              <a:buNone/>
            </a:pPr>
            <a:r>
              <a:rPr lang="en-GB" smtClean="0"/>
              <a:t>4. </a:t>
            </a:r>
            <a:r>
              <a:rPr lang="en-GB" b="1" u="sng" smtClean="0"/>
              <a:t>Unreliability of collection and delivery operations</a:t>
            </a:r>
            <a:r>
              <a:rPr lang="en-GB" smtClean="0"/>
              <a:t>: - risk of potential delays at loading and off-loading points for back-load, drivers  may have to queue, orders not ready, restrictions on drivers hours and tight scheduling of outbound deliveries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Reasons why constraint is a barrier to back-loading</a:t>
            </a:r>
            <a:endParaRPr lang="en-GB" dirty="0"/>
          </a:p>
        </p:txBody>
      </p:sp>
      <p:sp>
        <p:nvSpPr>
          <p:cNvPr id="61442" name="Content Placeholder 2"/>
          <p:cNvSpPr>
            <a:spLocks noGrp="1"/>
          </p:cNvSpPr>
          <p:nvPr>
            <p:ph idx="1"/>
          </p:nvPr>
        </p:nvSpPr>
        <p:spPr/>
        <p:txBody>
          <a:bodyPr/>
          <a:lstStyle/>
          <a:p>
            <a:pPr eaLnBrk="1" hangingPunct="1">
              <a:buFont typeface="Arial" charset="0"/>
              <a:buNone/>
            </a:pPr>
            <a:r>
              <a:rPr lang="en-GB" smtClean="0"/>
              <a:t>5. </a:t>
            </a:r>
            <a:r>
              <a:rPr lang="en-GB" b="1" u="sng" smtClean="0"/>
              <a:t>Inadequate knowledge of available loads</a:t>
            </a:r>
            <a:r>
              <a:rPr lang="en-GB" smtClean="0"/>
              <a:t>: - You may not know how to find appropriate back-loads that match the origin and destination of the return trip.  Back loads may be available, but do not match the route of the return journey, adding unacceptable time and mileage to the journey</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Reasons why constraint is a barrier to back-loading</a:t>
            </a:r>
            <a:endParaRPr lang="en-GB" dirty="0"/>
          </a:p>
        </p:txBody>
      </p:sp>
      <p:sp>
        <p:nvSpPr>
          <p:cNvPr id="62466" name="Content Placeholder 2"/>
          <p:cNvSpPr>
            <a:spLocks noGrp="1"/>
          </p:cNvSpPr>
          <p:nvPr>
            <p:ph idx="1"/>
          </p:nvPr>
        </p:nvSpPr>
        <p:spPr/>
        <p:txBody>
          <a:bodyPr/>
          <a:lstStyle/>
          <a:p>
            <a:pPr eaLnBrk="1" hangingPunct="1">
              <a:buFont typeface="Arial" charset="0"/>
              <a:buNone/>
            </a:pPr>
            <a:r>
              <a:rPr lang="en-GB" smtClean="0"/>
              <a:t>6. </a:t>
            </a:r>
            <a:r>
              <a:rPr lang="en-GB" b="1" u="sng" smtClean="0"/>
              <a:t>Lack of coordination between purchasing and logistics departments</a:t>
            </a:r>
            <a:r>
              <a:rPr lang="en-GB" smtClean="0"/>
              <a:t>: - Separate management of the sourcing of supplies and the distribution of finished product increases the likelihood that inbound and outbound movements are not co-ordinated.  This may lead to missed opportunities for back-loading</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Reasons why constraint is a barrier to back-loading</a:t>
            </a:r>
            <a:endParaRPr lang="en-GB" dirty="0"/>
          </a:p>
        </p:txBody>
      </p:sp>
      <p:sp>
        <p:nvSpPr>
          <p:cNvPr id="63490" name="Content Placeholder 2"/>
          <p:cNvSpPr>
            <a:spLocks noGrp="1"/>
          </p:cNvSpPr>
          <p:nvPr>
            <p:ph idx="1"/>
          </p:nvPr>
        </p:nvSpPr>
        <p:spPr/>
        <p:txBody>
          <a:bodyPr/>
          <a:lstStyle/>
          <a:p>
            <a:pPr eaLnBrk="1" hangingPunct="1">
              <a:buFont typeface="Arial" charset="0"/>
              <a:buNone/>
            </a:pPr>
            <a:r>
              <a:rPr lang="en-GB" smtClean="0"/>
              <a:t>7. </a:t>
            </a:r>
            <a:r>
              <a:rPr lang="en-GB" b="1" u="sng" smtClean="0"/>
              <a:t>Incompatibility of vehicles and products</a:t>
            </a:r>
            <a:r>
              <a:rPr lang="en-GB" smtClean="0"/>
              <a:t>: - Existing vehicle sizes or body types may not be appropriate for potential back-loads. </a:t>
            </a:r>
          </a:p>
          <a:p>
            <a:pPr eaLnBrk="1" hangingPunct="1">
              <a:buFont typeface="Arial" charset="0"/>
              <a:buNone/>
            </a:pPr>
            <a:r>
              <a:rPr lang="en-GB" smtClean="0"/>
              <a:t>	Consignment requires particularly specialised vehicles</a:t>
            </a:r>
          </a:p>
          <a:p>
            <a:pPr eaLnBrk="1" hangingPunct="1">
              <a:buFont typeface="Arial" charset="0"/>
              <a:buNone/>
            </a:pPr>
            <a:r>
              <a:rPr lang="en-GB" smtClean="0"/>
              <a:t>	Risk of cross-contamination of products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Is Back-loading right for your business?</a:t>
            </a:r>
            <a:endParaRPr lang="en-GB" dirty="0"/>
          </a:p>
        </p:txBody>
      </p:sp>
      <p:sp>
        <p:nvSpPr>
          <p:cNvPr id="64514" name="Content Placeholder 2"/>
          <p:cNvSpPr>
            <a:spLocks noGrp="1"/>
          </p:cNvSpPr>
          <p:nvPr>
            <p:ph idx="1"/>
          </p:nvPr>
        </p:nvSpPr>
        <p:spPr/>
        <p:txBody>
          <a:bodyPr/>
          <a:lstStyle/>
          <a:p>
            <a:pPr eaLnBrk="1" hangingPunct="1"/>
            <a:r>
              <a:rPr lang="en-GB" smtClean="0"/>
              <a:t>Whether to undertake a back-load depends on the operational and commercial viability for your business.</a:t>
            </a:r>
          </a:p>
          <a:p>
            <a:pPr eaLnBrk="1" hangingPunct="1"/>
            <a:r>
              <a:rPr lang="en-GB" smtClean="0"/>
              <a:t>You should not accept every offer of a back-load</a:t>
            </a:r>
          </a:p>
          <a:p>
            <a:pPr eaLnBrk="1" hangingPunct="1"/>
            <a:r>
              <a:rPr lang="en-GB" smtClean="0"/>
              <a:t>In some cases back-load rates may be too low or the route deviation required may be too large and restrict core operations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Is Back-loading right for your business?</a:t>
            </a:r>
            <a:endParaRPr lang="en-GB" dirty="0"/>
          </a:p>
        </p:txBody>
      </p:sp>
      <p:sp>
        <p:nvSpPr>
          <p:cNvPr id="3" name="Content Placeholder 2"/>
          <p:cNvSpPr>
            <a:spLocks noGrp="1"/>
          </p:cNvSpPr>
          <p:nvPr>
            <p:ph idx="1"/>
          </p:nvPr>
        </p:nvSpPr>
        <p:spPr/>
        <p:txBody>
          <a:bodyPr rtlCol="0">
            <a:normAutofit/>
          </a:bodyPr>
          <a:lstStyle/>
          <a:p>
            <a:pPr eaLnBrk="1" fontAlgn="auto" hangingPunct="1">
              <a:spcAft>
                <a:spcPts val="0"/>
              </a:spcAft>
              <a:buFont typeface="Arial" pitchFamily="34" charset="0"/>
              <a:buNone/>
              <a:defRPr/>
            </a:pPr>
            <a:r>
              <a:rPr lang="en-GB" dirty="0" smtClean="0"/>
              <a:t>Four key issues</a:t>
            </a:r>
          </a:p>
          <a:p>
            <a:pPr marL="514350" indent="-514350" eaLnBrk="1" fontAlgn="auto" hangingPunct="1">
              <a:spcAft>
                <a:spcPts val="0"/>
              </a:spcAft>
              <a:buFont typeface="Arial" pitchFamily="34" charset="0"/>
              <a:buAutoNum type="arabicPeriod"/>
              <a:defRPr/>
            </a:pPr>
            <a:r>
              <a:rPr lang="en-GB" dirty="0" smtClean="0"/>
              <a:t>Operational planning and communication issues</a:t>
            </a:r>
          </a:p>
          <a:p>
            <a:pPr marL="514350" indent="-514350" eaLnBrk="1" fontAlgn="auto" hangingPunct="1">
              <a:spcAft>
                <a:spcPts val="0"/>
              </a:spcAft>
              <a:buFont typeface="Arial" pitchFamily="34" charset="0"/>
              <a:buAutoNum type="arabicPeriod"/>
              <a:defRPr/>
            </a:pPr>
            <a:r>
              <a:rPr lang="en-GB" dirty="0" smtClean="0"/>
              <a:t>Cost issues and cost effectiveness</a:t>
            </a:r>
          </a:p>
          <a:p>
            <a:pPr marL="514350" indent="-514350" eaLnBrk="1" fontAlgn="auto" hangingPunct="1">
              <a:spcAft>
                <a:spcPts val="0"/>
              </a:spcAft>
              <a:buFont typeface="Arial" pitchFamily="34" charset="0"/>
              <a:buAutoNum type="arabicPeriod"/>
              <a:defRPr/>
            </a:pPr>
            <a:r>
              <a:rPr lang="en-GB" dirty="0" smtClean="0"/>
              <a:t>Customer service issues</a:t>
            </a:r>
          </a:p>
          <a:p>
            <a:pPr marL="514350" indent="-514350" eaLnBrk="1" fontAlgn="auto" hangingPunct="1">
              <a:spcAft>
                <a:spcPts val="0"/>
              </a:spcAft>
              <a:buFont typeface="Arial" pitchFamily="34" charset="0"/>
              <a:buAutoNum type="arabicPeriod"/>
              <a:defRPr/>
            </a:pPr>
            <a:r>
              <a:rPr lang="en-GB" dirty="0" smtClean="0"/>
              <a:t>Contractual issues</a:t>
            </a:r>
            <a:endParaRPr lang="en-GB"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p:cNvSpPr>
            <a:spLocks noGrp="1"/>
          </p:cNvSpPr>
          <p:nvPr>
            <p:ph type="title"/>
          </p:nvPr>
        </p:nvSpPr>
        <p:spPr/>
        <p:txBody>
          <a:bodyPr/>
          <a:lstStyle/>
          <a:p>
            <a:pPr eaLnBrk="1" hangingPunct="1"/>
            <a:r>
              <a:rPr lang="en-GB" smtClean="0"/>
              <a:t>Planning and Communication</a:t>
            </a:r>
          </a:p>
        </p:txBody>
      </p:sp>
      <p:sp>
        <p:nvSpPr>
          <p:cNvPr id="3" name="Content Placeholder 2"/>
          <p:cNvSpPr>
            <a:spLocks noGrp="1"/>
          </p:cNvSpPr>
          <p:nvPr>
            <p:ph idx="1"/>
          </p:nvPr>
        </p:nvSpPr>
        <p:spPr/>
        <p:txBody>
          <a:bodyPr rtlCol="0">
            <a:normAutofit fontScale="92500" lnSpcReduction="20000"/>
          </a:bodyPr>
          <a:lstStyle/>
          <a:p>
            <a:pPr eaLnBrk="1" fontAlgn="auto" hangingPunct="1">
              <a:spcAft>
                <a:spcPts val="0"/>
              </a:spcAft>
              <a:buFont typeface="Arial" pitchFamily="34" charset="0"/>
              <a:buChar char="•"/>
              <a:defRPr/>
            </a:pPr>
            <a:r>
              <a:rPr lang="en-GB" dirty="0" smtClean="0"/>
              <a:t>It is essential that you are able to integrate bulk loads into the main operations of your delivery fleet while improving efficiency and reducing delivery costs</a:t>
            </a:r>
          </a:p>
          <a:p>
            <a:pPr eaLnBrk="1" fontAlgn="auto" hangingPunct="1">
              <a:spcAft>
                <a:spcPts val="0"/>
              </a:spcAft>
              <a:buFont typeface="Arial" pitchFamily="34" charset="0"/>
              <a:buChar char="•"/>
              <a:defRPr/>
            </a:pPr>
            <a:r>
              <a:rPr lang="en-GB" dirty="0" smtClean="0"/>
              <a:t>The better you understand your operations, the easier it is to integrate new mechanisms such as back-loading</a:t>
            </a:r>
          </a:p>
          <a:p>
            <a:pPr eaLnBrk="1" fontAlgn="auto" hangingPunct="1">
              <a:spcAft>
                <a:spcPts val="0"/>
              </a:spcAft>
              <a:buFont typeface="Arial" pitchFamily="34" charset="0"/>
              <a:buChar char="•"/>
              <a:defRPr/>
            </a:pPr>
            <a:r>
              <a:rPr lang="en-GB" dirty="0" smtClean="0"/>
              <a:t>Improved communication within the fleet, with customers other departments and transport operators, will aid this integration and maximise the benefits of back-loading</a:t>
            </a:r>
            <a:endParaRPr lang="en-GB"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p:txBody>
          <a:bodyPr/>
          <a:lstStyle/>
          <a:p>
            <a:pPr eaLnBrk="1" hangingPunct="1"/>
            <a:r>
              <a:rPr lang="en-GB" smtClean="0"/>
              <a:t>Planning Issues</a:t>
            </a:r>
          </a:p>
        </p:txBody>
      </p:sp>
      <p:sp>
        <p:nvSpPr>
          <p:cNvPr id="67586" name="Content Placeholder 2"/>
          <p:cNvSpPr>
            <a:spLocks noGrp="1"/>
          </p:cNvSpPr>
          <p:nvPr>
            <p:ph idx="1"/>
          </p:nvPr>
        </p:nvSpPr>
        <p:spPr/>
        <p:txBody>
          <a:bodyPr/>
          <a:lstStyle/>
          <a:p>
            <a:pPr eaLnBrk="1" hangingPunct="1"/>
            <a:r>
              <a:rPr lang="en-GB" smtClean="0"/>
              <a:t>An efficient operation is a cost effective one</a:t>
            </a:r>
          </a:p>
          <a:p>
            <a:pPr eaLnBrk="1" hangingPunct="1"/>
            <a:r>
              <a:rPr lang="en-GB" smtClean="0"/>
              <a:t>The success of any business depends on ensuring that it is organised so that it makes effective use of its resources while achieving the required levels of customer service</a:t>
            </a:r>
          </a:p>
          <a:p>
            <a:pPr eaLnBrk="1" hangingPunct="1"/>
            <a:r>
              <a:rPr lang="en-GB" smtClean="0"/>
              <a:t>A business cannot stand still and, as circumstances change, so must the way in which the business operates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p:cNvSpPr>
            <a:spLocks noGrp="1"/>
          </p:cNvSpPr>
          <p:nvPr>
            <p:ph type="title"/>
          </p:nvPr>
        </p:nvSpPr>
        <p:spPr/>
        <p:txBody>
          <a:bodyPr/>
          <a:lstStyle/>
          <a:p>
            <a:pPr eaLnBrk="1" hangingPunct="1"/>
            <a:r>
              <a:rPr lang="en-GB" smtClean="0"/>
              <a:t>Planning Issues</a:t>
            </a:r>
          </a:p>
        </p:txBody>
      </p:sp>
      <p:sp>
        <p:nvSpPr>
          <p:cNvPr id="3" name="Content Placeholder 2"/>
          <p:cNvSpPr>
            <a:spLocks noGrp="1"/>
          </p:cNvSpPr>
          <p:nvPr>
            <p:ph idx="1"/>
          </p:nvPr>
        </p:nvSpPr>
        <p:spPr/>
        <p:txBody>
          <a:bodyPr rtlCol="0">
            <a:normAutofit fontScale="92500"/>
          </a:bodyPr>
          <a:lstStyle/>
          <a:p>
            <a:pPr eaLnBrk="1" fontAlgn="auto" hangingPunct="1">
              <a:spcAft>
                <a:spcPts val="0"/>
              </a:spcAft>
              <a:buFont typeface="Arial" pitchFamily="34" charset="0"/>
              <a:buChar char="•"/>
              <a:defRPr/>
            </a:pPr>
            <a:r>
              <a:rPr lang="en-GB" dirty="0" smtClean="0"/>
              <a:t>Measuring the efficiency of your fleet will help you to determine whether there is spare vehicle capacity</a:t>
            </a:r>
          </a:p>
          <a:p>
            <a:pPr eaLnBrk="1" fontAlgn="auto" hangingPunct="1">
              <a:spcAft>
                <a:spcPts val="0"/>
              </a:spcAft>
              <a:buFont typeface="Arial" pitchFamily="34" charset="0"/>
              <a:buChar char="•"/>
              <a:defRPr/>
            </a:pPr>
            <a:r>
              <a:rPr lang="en-GB" dirty="0" smtClean="0"/>
              <a:t>However, regardless of your level of spare capacity you need to be prepared for unplanned variations or delays</a:t>
            </a:r>
          </a:p>
          <a:p>
            <a:pPr eaLnBrk="1" fontAlgn="auto" hangingPunct="1">
              <a:spcAft>
                <a:spcPts val="0"/>
              </a:spcAft>
              <a:buFont typeface="Arial" pitchFamily="34" charset="0"/>
              <a:buChar char="•"/>
              <a:defRPr/>
            </a:pPr>
            <a:r>
              <a:rPr lang="en-GB" dirty="0" smtClean="0"/>
              <a:t>Resilience can be achieved by not back-loading all your vehicles or, better still agreeing with other operators to help you out at short notice</a:t>
            </a:r>
            <a:endParaRPr lang="en-GB"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p:cNvSpPr>
            <a:spLocks noGrp="1"/>
          </p:cNvSpPr>
          <p:nvPr>
            <p:ph type="title"/>
          </p:nvPr>
        </p:nvSpPr>
        <p:spPr/>
        <p:txBody>
          <a:bodyPr/>
          <a:lstStyle/>
          <a:p>
            <a:pPr eaLnBrk="1" hangingPunct="1"/>
            <a:r>
              <a:rPr lang="en-GB" smtClean="0"/>
              <a:t>Planning Issues</a:t>
            </a:r>
          </a:p>
        </p:txBody>
      </p:sp>
      <p:sp>
        <p:nvSpPr>
          <p:cNvPr id="69634" name="Content Placeholder 2"/>
          <p:cNvSpPr>
            <a:spLocks noGrp="1"/>
          </p:cNvSpPr>
          <p:nvPr>
            <p:ph idx="1"/>
          </p:nvPr>
        </p:nvSpPr>
        <p:spPr/>
        <p:txBody>
          <a:bodyPr/>
          <a:lstStyle/>
          <a:p>
            <a:pPr eaLnBrk="1" hangingPunct="1"/>
            <a:r>
              <a:rPr lang="en-GB" smtClean="0"/>
              <a:t>If back-loading is a relatively new addition to your operational activities, you may prefer to undertake a number of trials</a:t>
            </a:r>
          </a:p>
          <a:p>
            <a:pPr eaLnBrk="1" hangingPunct="1"/>
            <a:r>
              <a:rPr lang="en-GB" smtClean="0"/>
              <a:t>However, measuring vehicle performance through KPIs will give you the practical information you need to determine if there is spare capacity and where it is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KPIs for Determining spare vehicle capacity</a:t>
            </a:r>
            <a:endParaRPr lang="en-GB" dirty="0"/>
          </a:p>
        </p:txBody>
      </p:sp>
      <p:sp>
        <p:nvSpPr>
          <p:cNvPr id="70658" name="Content Placeholder 2"/>
          <p:cNvSpPr>
            <a:spLocks noGrp="1"/>
          </p:cNvSpPr>
          <p:nvPr>
            <p:ph idx="1"/>
          </p:nvPr>
        </p:nvSpPr>
        <p:spPr/>
        <p:txBody>
          <a:bodyPr/>
          <a:lstStyle/>
          <a:p>
            <a:pPr eaLnBrk="1" hangingPunct="1"/>
            <a:r>
              <a:rPr lang="en-GB" smtClean="0"/>
              <a:t>Total empty miles run</a:t>
            </a:r>
          </a:p>
          <a:p>
            <a:pPr eaLnBrk="1" hangingPunct="1"/>
            <a:r>
              <a:rPr lang="en-GB" smtClean="0"/>
              <a:t>Percentage empty running total</a:t>
            </a:r>
          </a:p>
          <a:p>
            <a:pPr eaLnBrk="1" hangingPunct="1"/>
            <a:r>
              <a:rPr lang="en-GB" smtClean="0"/>
              <a:t>Average vehicle fill</a:t>
            </a:r>
          </a:p>
          <a:p>
            <a:pPr eaLnBrk="1" hangingPunct="1"/>
            <a:r>
              <a:rPr lang="en-GB" smtClean="0"/>
              <a:t>Average time utilisation</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p:cNvSpPr>
            <a:spLocks noGrp="1"/>
          </p:cNvSpPr>
          <p:nvPr>
            <p:ph type="title"/>
          </p:nvPr>
        </p:nvSpPr>
        <p:spPr/>
        <p:txBody>
          <a:bodyPr/>
          <a:lstStyle/>
          <a:p>
            <a:pPr eaLnBrk="1" hangingPunct="1"/>
            <a:r>
              <a:rPr lang="en-GB" smtClean="0"/>
              <a:t>Planning Issues</a:t>
            </a:r>
          </a:p>
        </p:txBody>
      </p:sp>
      <p:sp>
        <p:nvSpPr>
          <p:cNvPr id="71682" name="Content Placeholder 2"/>
          <p:cNvSpPr>
            <a:spLocks noGrp="1"/>
          </p:cNvSpPr>
          <p:nvPr>
            <p:ph idx="1"/>
          </p:nvPr>
        </p:nvSpPr>
        <p:spPr/>
        <p:txBody>
          <a:bodyPr/>
          <a:lstStyle/>
          <a:p>
            <a:pPr eaLnBrk="1" hangingPunct="1"/>
            <a:r>
              <a:rPr lang="en-GB" smtClean="0"/>
              <a:t>In addition, you need to be sure that a suitable vehicle is available, and that you have a driver who has enough time to carry out the back-load</a:t>
            </a:r>
          </a:p>
          <a:p>
            <a:pPr eaLnBrk="1" hangingPunct="1"/>
            <a:r>
              <a:rPr lang="en-GB" smtClean="0"/>
              <a:t>It is important to integrate back-loading into your day-to-day operations and be able to respond quickly when the opportunity of back-load occurs</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
          <p:cNvSpPr>
            <a:spLocks noGrp="1"/>
          </p:cNvSpPr>
          <p:nvPr>
            <p:ph type="title"/>
          </p:nvPr>
        </p:nvSpPr>
        <p:spPr/>
        <p:txBody>
          <a:bodyPr/>
          <a:lstStyle/>
          <a:p>
            <a:pPr eaLnBrk="1" hangingPunct="1"/>
            <a:r>
              <a:rPr lang="en-GB" smtClean="0"/>
              <a:t>Planning Issues</a:t>
            </a:r>
          </a:p>
        </p:txBody>
      </p:sp>
      <p:sp>
        <p:nvSpPr>
          <p:cNvPr id="72706" name="Rectangle 3"/>
          <p:cNvSpPr>
            <a:spLocks noGrp="1"/>
          </p:cNvSpPr>
          <p:nvPr>
            <p:ph type="body" idx="1"/>
          </p:nvPr>
        </p:nvSpPr>
        <p:spPr/>
        <p:txBody>
          <a:bodyPr/>
          <a:lstStyle/>
          <a:p>
            <a:pPr eaLnBrk="1" hangingPunct="1">
              <a:lnSpc>
                <a:spcPct val="90000"/>
              </a:lnSpc>
            </a:pPr>
            <a:r>
              <a:rPr lang="en-GB" smtClean="0"/>
              <a:t>Equally, it is important to have thought through any problems that might occur and to have planned what action to take</a:t>
            </a:r>
          </a:p>
          <a:p>
            <a:pPr eaLnBrk="1" hangingPunct="1">
              <a:lnSpc>
                <a:spcPct val="90000"/>
              </a:lnSpc>
            </a:pPr>
            <a:r>
              <a:rPr lang="en-GB" smtClean="0"/>
              <a:t>Good channels of communication within the fleet, as well as with other internal staff, suppliers and customers, can help to make sure that your business can react to any opportunities or problems quickly and effectively</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p:cNvSpPr>
          <p:nvPr>
            <p:ph type="title"/>
          </p:nvPr>
        </p:nvSpPr>
        <p:spPr/>
        <p:txBody>
          <a:bodyPr/>
          <a:lstStyle/>
          <a:p>
            <a:pPr eaLnBrk="1" hangingPunct="1"/>
            <a:r>
              <a:rPr lang="en-GB" smtClean="0"/>
              <a:t>Communicating with the fleet</a:t>
            </a:r>
          </a:p>
        </p:txBody>
      </p:sp>
      <p:sp>
        <p:nvSpPr>
          <p:cNvPr id="73730" name="Rectangle 3"/>
          <p:cNvSpPr>
            <a:spLocks noGrp="1"/>
          </p:cNvSpPr>
          <p:nvPr>
            <p:ph type="body" idx="1"/>
          </p:nvPr>
        </p:nvSpPr>
        <p:spPr/>
        <p:txBody>
          <a:bodyPr/>
          <a:lstStyle/>
          <a:p>
            <a:pPr eaLnBrk="1" hangingPunct="1"/>
            <a:r>
              <a:rPr lang="en-GB" smtClean="0"/>
              <a:t>Sound communication is essential for successful and flexible transport operations</a:t>
            </a:r>
          </a:p>
          <a:p>
            <a:pPr eaLnBrk="1" hangingPunct="1"/>
            <a:r>
              <a:rPr lang="en-GB" smtClean="0"/>
              <a:t>Flexibility allows fleets to deal with capacity constraints and to integrate</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2"/>
          <p:cNvSpPr>
            <a:spLocks noGrp="1"/>
          </p:cNvSpPr>
          <p:nvPr>
            <p:ph type="title"/>
          </p:nvPr>
        </p:nvSpPr>
        <p:spPr/>
        <p:txBody>
          <a:bodyPr/>
          <a:lstStyle/>
          <a:p>
            <a:pPr eaLnBrk="1" hangingPunct="1"/>
            <a:r>
              <a:rPr lang="en-GB" smtClean="0"/>
              <a:t>Effective Communication Can</a:t>
            </a:r>
          </a:p>
        </p:txBody>
      </p:sp>
      <p:sp>
        <p:nvSpPr>
          <p:cNvPr id="74754" name="Rectangle 3"/>
          <p:cNvSpPr>
            <a:spLocks noGrp="1"/>
          </p:cNvSpPr>
          <p:nvPr>
            <p:ph type="body" idx="1"/>
          </p:nvPr>
        </p:nvSpPr>
        <p:spPr>
          <a:xfrm>
            <a:off x="457200" y="1600200"/>
            <a:ext cx="8229600" cy="5068888"/>
          </a:xfrm>
        </p:spPr>
        <p:txBody>
          <a:bodyPr/>
          <a:lstStyle/>
          <a:p>
            <a:pPr eaLnBrk="1" hangingPunct="1">
              <a:buFont typeface="Arial" charset="0"/>
              <a:buNone/>
            </a:pPr>
            <a:endParaRPr lang="en-GB" smtClean="0"/>
          </a:p>
          <a:p>
            <a:pPr eaLnBrk="1" hangingPunct="1"/>
            <a:r>
              <a:rPr lang="en-GB" smtClean="0"/>
              <a:t>Provide an understanding of the day-to-day activities of the fleet</a:t>
            </a:r>
          </a:p>
          <a:p>
            <a:pPr eaLnBrk="1" hangingPunct="1"/>
            <a:r>
              <a:rPr lang="en-GB" smtClean="0"/>
              <a:t>Provide real-time information, allowing managers to see whether deliveries occur as planned</a:t>
            </a:r>
          </a:p>
          <a:p>
            <a:pPr eaLnBrk="1" hangingPunct="1"/>
            <a:r>
              <a:rPr lang="en-GB" smtClean="0"/>
              <a:t>Locate and monitor vehicles, drivers and loads</a:t>
            </a:r>
          </a:p>
          <a:p>
            <a:pPr eaLnBrk="1" hangingPunct="1"/>
            <a:r>
              <a:rPr lang="en-GB" smtClean="0"/>
              <a:t>Match available loads with available drivers and vehicles</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p:cNvSpPr>
          <p:nvPr>
            <p:ph type="title"/>
          </p:nvPr>
        </p:nvSpPr>
        <p:spPr/>
        <p:txBody>
          <a:bodyPr/>
          <a:lstStyle/>
          <a:p>
            <a:pPr eaLnBrk="1" hangingPunct="1"/>
            <a:r>
              <a:rPr lang="en-GB" smtClean="0"/>
              <a:t>Effective Communication Can</a:t>
            </a:r>
          </a:p>
        </p:txBody>
      </p:sp>
      <p:sp>
        <p:nvSpPr>
          <p:cNvPr id="75778" name="Rectangle 3"/>
          <p:cNvSpPr>
            <a:spLocks noGrp="1"/>
          </p:cNvSpPr>
          <p:nvPr>
            <p:ph type="body" idx="1"/>
          </p:nvPr>
        </p:nvSpPr>
        <p:spPr/>
        <p:txBody>
          <a:bodyPr/>
          <a:lstStyle/>
          <a:p>
            <a:pPr eaLnBrk="1" hangingPunct="1"/>
            <a:r>
              <a:rPr lang="en-GB" smtClean="0"/>
              <a:t>Help to overcome delays and problems</a:t>
            </a:r>
          </a:p>
          <a:p>
            <a:pPr eaLnBrk="1" hangingPunct="1"/>
            <a:r>
              <a:rPr lang="en-GB" smtClean="0"/>
              <a:t>Discover problems early</a:t>
            </a:r>
          </a:p>
          <a:p>
            <a:pPr eaLnBrk="1" hangingPunct="1"/>
            <a:r>
              <a:rPr lang="en-GB" smtClean="0"/>
              <a:t>Find alternatives solutions such as routing around congestion</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2"/>
          <p:cNvSpPr>
            <a:spLocks noGrp="1"/>
          </p:cNvSpPr>
          <p:nvPr>
            <p:ph type="title"/>
          </p:nvPr>
        </p:nvSpPr>
        <p:spPr/>
        <p:txBody>
          <a:bodyPr/>
          <a:lstStyle/>
          <a:p>
            <a:pPr eaLnBrk="1" hangingPunct="1"/>
            <a:r>
              <a:rPr lang="en-GB" smtClean="0"/>
              <a:t>Operational Checklist</a:t>
            </a:r>
          </a:p>
        </p:txBody>
      </p:sp>
      <p:sp>
        <p:nvSpPr>
          <p:cNvPr id="76802" name="Rectangle 3"/>
          <p:cNvSpPr>
            <a:spLocks noGrp="1"/>
          </p:cNvSpPr>
          <p:nvPr>
            <p:ph type="body" idx="1"/>
          </p:nvPr>
        </p:nvSpPr>
        <p:spPr/>
        <p:txBody>
          <a:bodyPr/>
          <a:lstStyle/>
          <a:p>
            <a:pPr eaLnBrk="1" hangingPunct="1">
              <a:buFont typeface="Arial" charset="0"/>
              <a:buNone/>
            </a:pPr>
            <a:r>
              <a:rPr lang="en-GB" smtClean="0"/>
              <a:t>Improving your KPIs:</a:t>
            </a:r>
          </a:p>
          <a:p>
            <a:pPr eaLnBrk="1" hangingPunct="1"/>
            <a:r>
              <a:rPr lang="en-GB" smtClean="0"/>
              <a:t>Is your fleet maximising its potential?</a:t>
            </a:r>
          </a:p>
          <a:p>
            <a:pPr eaLnBrk="1" hangingPunct="1"/>
            <a:r>
              <a:rPr lang="en-GB" smtClean="0"/>
              <a:t>Available vehicles and drivers</a:t>
            </a:r>
          </a:p>
          <a:p>
            <a:pPr eaLnBrk="1" hangingPunct="1"/>
            <a:r>
              <a:rPr lang="en-GB" smtClean="0"/>
              <a:t>Will there be vehicles/drivers in the correct location available to pick up the back-load?</a:t>
            </a:r>
          </a:p>
          <a:p>
            <a:pPr eaLnBrk="1" hangingPunct="1"/>
            <a:r>
              <a:rPr lang="en-GB" smtClean="0"/>
              <a:t>What other work do they have planned and where?</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p:cNvSpPr>
          <p:nvPr>
            <p:ph type="title"/>
          </p:nvPr>
        </p:nvSpPr>
        <p:spPr/>
        <p:txBody>
          <a:bodyPr/>
          <a:lstStyle/>
          <a:p>
            <a:pPr eaLnBrk="1" hangingPunct="1"/>
            <a:r>
              <a:rPr lang="en-GB" smtClean="0"/>
              <a:t>Operational Checklist</a:t>
            </a:r>
          </a:p>
        </p:txBody>
      </p:sp>
      <p:sp>
        <p:nvSpPr>
          <p:cNvPr id="77826" name="Rectangle 3"/>
          <p:cNvSpPr>
            <a:spLocks noGrp="1"/>
          </p:cNvSpPr>
          <p:nvPr>
            <p:ph type="body" idx="1"/>
          </p:nvPr>
        </p:nvSpPr>
        <p:spPr>
          <a:xfrm>
            <a:off x="323850" y="1600200"/>
            <a:ext cx="8496300" cy="4525963"/>
          </a:xfrm>
        </p:spPr>
        <p:txBody>
          <a:bodyPr/>
          <a:lstStyle/>
          <a:p>
            <a:pPr eaLnBrk="1" hangingPunct="1">
              <a:buFont typeface="Arial" charset="0"/>
              <a:buNone/>
            </a:pPr>
            <a:r>
              <a:rPr lang="en-GB" smtClean="0"/>
              <a:t>Improving your KPIs:</a:t>
            </a:r>
          </a:p>
          <a:p>
            <a:pPr eaLnBrk="1" hangingPunct="1"/>
            <a:r>
              <a:rPr lang="en-GB" smtClean="0"/>
              <a:t>When and where is the next outbound delivery for the vehicle/driver?</a:t>
            </a:r>
          </a:p>
          <a:p>
            <a:pPr eaLnBrk="1" hangingPunct="1"/>
            <a:r>
              <a:rPr lang="en-GB" smtClean="0"/>
              <a:t>How much time will collecting the back-load add to the journey?</a:t>
            </a:r>
          </a:p>
          <a:p>
            <a:pPr eaLnBrk="1" hangingPunct="1"/>
            <a:r>
              <a:rPr lang="en-GB" smtClean="0"/>
              <a:t>Is the vehicle appropriate for the load?</a:t>
            </a:r>
          </a:p>
          <a:p>
            <a:pPr eaLnBrk="1" hangingPunct="1"/>
            <a:r>
              <a:rPr lang="en-GB" smtClean="0"/>
              <a:t>Is the load of a dangerous or hazardous nature?</a:t>
            </a:r>
          </a:p>
          <a:p>
            <a:pPr eaLnBrk="1" hangingPunct="1"/>
            <a:r>
              <a:rPr lang="en-GB" smtClean="0"/>
              <a:t>Does the driver need any specialist training?</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Title 1"/>
          <p:cNvSpPr>
            <a:spLocks noGrp="1"/>
          </p:cNvSpPr>
          <p:nvPr>
            <p:ph type="title"/>
          </p:nvPr>
        </p:nvSpPr>
        <p:spPr/>
        <p:txBody>
          <a:bodyPr/>
          <a:lstStyle/>
          <a:p>
            <a:pPr eaLnBrk="1" hangingPunct="1"/>
            <a:r>
              <a:rPr lang="en-GB" smtClean="0"/>
              <a:t>Operational Checklist</a:t>
            </a:r>
          </a:p>
        </p:txBody>
      </p:sp>
      <p:sp>
        <p:nvSpPr>
          <p:cNvPr id="3" name="Content Placeholder 2"/>
          <p:cNvSpPr>
            <a:spLocks noGrp="1"/>
          </p:cNvSpPr>
          <p:nvPr>
            <p:ph idx="1"/>
          </p:nvPr>
        </p:nvSpPr>
        <p:spPr/>
        <p:txBody>
          <a:bodyPr/>
          <a:lstStyle/>
          <a:p>
            <a:pPr eaLnBrk="1" hangingPunct="1">
              <a:buFont typeface="Arial" charset="0"/>
              <a:buNone/>
              <a:defRPr/>
            </a:pPr>
            <a:r>
              <a:rPr lang="en-GB" dirty="0" smtClean="0"/>
              <a:t>If the vehicles does not make it back in time</a:t>
            </a:r>
          </a:p>
          <a:p>
            <a:pPr marL="514350" indent="-514350" eaLnBrk="1" hangingPunct="1">
              <a:buFont typeface="Arial" charset="0"/>
              <a:buAutoNum type="arabicPeriod"/>
              <a:defRPr/>
            </a:pPr>
            <a:r>
              <a:rPr lang="en-GB" dirty="0" smtClean="0"/>
              <a:t>What are the potential consequences to the planned operation?</a:t>
            </a:r>
          </a:p>
          <a:p>
            <a:pPr marL="514350" indent="-514350" eaLnBrk="1" hangingPunct="1">
              <a:buFont typeface="Arial" charset="0"/>
              <a:buAutoNum type="arabicPeriod"/>
              <a:defRPr/>
            </a:pPr>
            <a:r>
              <a:rPr lang="en-GB" dirty="0" smtClean="0"/>
              <a:t>Could another vehicle/driver deliver that load?</a:t>
            </a:r>
          </a:p>
          <a:p>
            <a:pPr marL="514350" indent="-514350" eaLnBrk="1" hangingPunct="1">
              <a:buFont typeface="Arial" charset="0"/>
              <a:buAutoNum type="arabicPeriod"/>
              <a:defRPr/>
            </a:pPr>
            <a:r>
              <a:rPr lang="en-GB" dirty="0" smtClean="0"/>
              <a:t>Can the order be delayed?</a:t>
            </a:r>
          </a:p>
          <a:p>
            <a:pPr marL="514350" indent="-514350" eaLnBrk="1" hangingPunct="1">
              <a:buFont typeface="Arial" charset="0"/>
              <a:buAutoNum type="arabicPeriod"/>
              <a:defRPr/>
            </a:pPr>
            <a:r>
              <a:rPr lang="en-GB" dirty="0" smtClean="0"/>
              <a:t>Can you explain to your customers that there may be a problem, and your solution</a:t>
            </a:r>
            <a:endParaRPr lang="en-GB"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nvPr>
        </p:nvSpPr>
        <p:spPr/>
        <p:txBody>
          <a:bodyPr/>
          <a:lstStyle/>
          <a:p>
            <a:pPr eaLnBrk="1" hangingPunct="1"/>
            <a:r>
              <a:rPr lang="en-GB" smtClean="0"/>
              <a:t>Operational Checklist</a:t>
            </a:r>
          </a:p>
        </p:txBody>
      </p:sp>
      <p:sp>
        <p:nvSpPr>
          <p:cNvPr id="3" name="Content Placeholder 2"/>
          <p:cNvSpPr>
            <a:spLocks noGrp="1"/>
          </p:cNvSpPr>
          <p:nvPr>
            <p:ph idx="1"/>
          </p:nvPr>
        </p:nvSpPr>
        <p:spPr/>
        <p:txBody>
          <a:bodyPr/>
          <a:lstStyle/>
          <a:p>
            <a:pPr eaLnBrk="1" hangingPunct="1">
              <a:buFont typeface="Arial" charset="0"/>
              <a:buNone/>
              <a:defRPr/>
            </a:pPr>
            <a:r>
              <a:rPr lang="en-GB" dirty="0" smtClean="0"/>
              <a:t>If the vehicles does not make it back in time</a:t>
            </a:r>
          </a:p>
          <a:p>
            <a:pPr marL="514350" indent="-514350" eaLnBrk="1" hangingPunct="1">
              <a:buFont typeface="Arial" charset="0"/>
              <a:buNone/>
              <a:defRPr/>
            </a:pPr>
            <a:r>
              <a:rPr lang="en-GB" dirty="0" smtClean="0"/>
              <a:t>5.  Can the back-load be left?</a:t>
            </a:r>
          </a:p>
          <a:p>
            <a:pPr marL="514350" indent="-514350" eaLnBrk="1" hangingPunct="1">
              <a:buFont typeface="Arial" charset="0"/>
              <a:buNone/>
              <a:defRPr/>
            </a:pPr>
            <a:r>
              <a:rPr lang="en-GB" dirty="0" smtClean="0"/>
              <a:t>6.  Communication to overcome problems and delays</a:t>
            </a:r>
          </a:p>
          <a:p>
            <a:pPr marL="514350" indent="-514350" eaLnBrk="1" hangingPunct="1">
              <a:buFont typeface="Arial" charset="0"/>
              <a:buNone/>
              <a:defRPr/>
            </a:pPr>
            <a:r>
              <a:rPr lang="en-GB" dirty="0" smtClean="0"/>
              <a:t>7.  Do you know where your vehicles/drivers are?</a:t>
            </a:r>
          </a:p>
          <a:p>
            <a:pPr marL="514350" indent="-514350" eaLnBrk="1" hangingPunct="1">
              <a:buFont typeface="Arial" charset="0"/>
              <a:buNone/>
              <a:defRPr/>
            </a:pPr>
            <a:r>
              <a:rPr lang="en-GB" dirty="0" smtClean="0"/>
              <a:t>8.  Can you contact drivers to make the necessary changes?</a:t>
            </a:r>
          </a:p>
          <a:p>
            <a:pPr eaLnBrk="1" hangingPunct="1">
              <a:buFont typeface="Arial" charset="0"/>
              <a:buNone/>
              <a:defRPr/>
            </a:pPr>
            <a:endParaRPr lang="en-GB"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Title 1"/>
          <p:cNvSpPr>
            <a:spLocks noGrp="1"/>
          </p:cNvSpPr>
          <p:nvPr>
            <p:ph type="title"/>
          </p:nvPr>
        </p:nvSpPr>
        <p:spPr/>
        <p:txBody>
          <a:bodyPr/>
          <a:lstStyle/>
          <a:p>
            <a:pPr eaLnBrk="1" hangingPunct="1"/>
            <a:r>
              <a:rPr lang="en-GB" smtClean="0"/>
              <a:t>Cost Effectiveness</a:t>
            </a:r>
          </a:p>
        </p:txBody>
      </p:sp>
      <p:sp>
        <p:nvSpPr>
          <p:cNvPr id="80898" name="Content Placeholder 2"/>
          <p:cNvSpPr>
            <a:spLocks noGrp="1"/>
          </p:cNvSpPr>
          <p:nvPr>
            <p:ph idx="1"/>
          </p:nvPr>
        </p:nvSpPr>
        <p:spPr/>
        <p:txBody>
          <a:bodyPr/>
          <a:lstStyle/>
          <a:p>
            <a:pPr eaLnBrk="1" hangingPunct="1"/>
            <a:r>
              <a:rPr lang="en-GB" smtClean="0"/>
              <a:t>You should only consider back-loading if it brings financial benefits for your business</a:t>
            </a:r>
          </a:p>
          <a:p>
            <a:pPr eaLnBrk="1" hangingPunct="1"/>
            <a:r>
              <a:rPr lang="en-GB" smtClean="0"/>
              <a:t>To decide whether back-loading is profitable and worthwhile, you need to understand the associated costs and risks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Title 1"/>
          <p:cNvSpPr>
            <a:spLocks noGrp="1"/>
          </p:cNvSpPr>
          <p:nvPr>
            <p:ph type="title"/>
          </p:nvPr>
        </p:nvSpPr>
        <p:spPr/>
        <p:txBody>
          <a:bodyPr/>
          <a:lstStyle/>
          <a:p>
            <a:pPr eaLnBrk="1" hangingPunct="1"/>
            <a:r>
              <a:rPr lang="en-GB" smtClean="0"/>
              <a:t>Cost Effectiveness</a:t>
            </a:r>
          </a:p>
        </p:txBody>
      </p:sp>
      <p:sp>
        <p:nvSpPr>
          <p:cNvPr id="81922" name="Content Placeholder 2"/>
          <p:cNvSpPr>
            <a:spLocks noGrp="1"/>
          </p:cNvSpPr>
          <p:nvPr>
            <p:ph idx="1"/>
          </p:nvPr>
        </p:nvSpPr>
        <p:spPr/>
        <p:txBody>
          <a:bodyPr/>
          <a:lstStyle/>
          <a:p>
            <a:pPr eaLnBrk="1" hangingPunct="1"/>
            <a:r>
              <a:rPr lang="en-GB" smtClean="0"/>
              <a:t>Even if turns out that it does not make commercial sense for your operation to undertake a back-load, the information you obtain during the analysis will provide you with a valuable insight into how to improve the cost effectiveness of your operation</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itle 1"/>
          <p:cNvSpPr>
            <a:spLocks noGrp="1"/>
          </p:cNvSpPr>
          <p:nvPr>
            <p:ph type="title"/>
          </p:nvPr>
        </p:nvSpPr>
        <p:spPr/>
        <p:txBody>
          <a:bodyPr/>
          <a:lstStyle/>
          <a:p>
            <a:pPr eaLnBrk="1" hangingPunct="1"/>
            <a:r>
              <a:rPr lang="en-GB" smtClean="0"/>
              <a:t>Cost Effectiveness</a:t>
            </a:r>
          </a:p>
        </p:txBody>
      </p:sp>
      <p:sp>
        <p:nvSpPr>
          <p:cNvPr id="82946" name="Content Placeholder 2"/>
          <p:cNvSpPr>
            <a:spLocks noGrp="1"/>
          </p:cNvSpPr>
          <p:nvPr>
            <p:ph idx="1"/>
          </p:nvPr>
        </p:nvSpPr>
        <p:spPr/>
        <p:txBody>
          <a:bodyPr/>
          <a:lstStyle/>
          <a:p>
            <a:pPr eaLnBrk="1" hangingPunct="1">
              <a:buFont typeface="Arial" charset="0"/>
              <a:buNone/>
            </a:pPr>
            <a:r>
              <a:rPr lang="en-GB" smtClean="0"/>
              <a:t>	To determine if back-loading is financially viable you need the following information about: -</a:t>
            </a:r>
          </a:p>
          <a:p>
            <a:pPr eaLnBrk="1" hangingPunct="1"/>
            <a:r>
              <a:rPr lang="en-GB" smtClean="0"/>
              <a:t>The back-load</a:t>
            </a:r>
          </a:p>
          <a:p>
            <a:pPr eaLnBrk="1" hangingPunct="1"/>
            <a:r>
              <a:rPr lang="en-GB" smtClean="0"/>
              <a:t>Deviation from operational schedule</a:t>
            </a:r>
          </a:p>
          <a:p>
            <a:pPr eaLnBrk="1" hangingPunct="1"/>
            <a:r>
              <a:rPr lang="en-GB" smtClean="0"/>
              <a:t>Standing costs</a:t>
            </a:r>
          </a:p>
          <a:p>
            <a:pPr eaLnBrk="1" hangingPunct="1"/>
            <a:r>
              <a:rPr lang="en-GB" smtClean="0"/>
              <a:t>Running costs</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p:cNvSpPr>
          <p:nvPr>
            <p:ph type="title"/>
          </p:nvPr>
        </p:nvSpPr>
        <p:spPr/>
        <p:txBody>
          <a:bodyPr/>
          <a:lstStyle/>
          <a:p>
            <a:r>
              <a:rPr lang="en-GB" smtClean="0"/>
              <a:t>The Back-load</a:t>
            </a:r>
          </a:p>
        </p:txBody>
      </p:sp>
      <p:sp>
        <p:nvSpPr>
          <p:cNvPr id="83971" name="Rectangle 3"/>
          <p:cNvSpPr>
            <a:spLocks noGrp="1"/>
          </p:cNvSpPr>
          <p:nvPr>
            <p:ph type="body" idx="1"/>
          </p:nvPr>
        </p:nvSpPr>
        <p:spPr/>
        <p:txBody>
          <a:bodyPr/>
          <a:lstStyle/>
          <a:p>
            <a:pPr>
              <a:buFont typeface="Arial" charset="0"/>
              <a:buNone/>
            </a:pPr>
            <a:r>
              <a:rPr lang="en-GB" smtClean="0"/>
              <a:t>	You need information about two main components of a potential back-load</a:t>
            </a:r>
          </a:p>
          <a:p>
            <a:r>
              <a:rPr lang="en-GB" b="1" u="sng" smtClean="0"/>
              <a:t>Back-load units</a:t>
            </a:r>
            <a:r>
              <a:rPr lang="en-GB" smtClean="0"/>
              <a:t>: - the number an type of units to be carried</a:t>
            </a:r>
            <a:endParaRPr lang="en-GB" b="1" u="sng" smtClean="0"/>
          </a:p>
          <a:p>
            <a:r>
              <a:rPr lang="en-GB" b="1" u="sng" smtClean="0"/>
              <a:t>Revenue from the back-load</a:t>
            </a:r>
            <a:r>
              <a:rPr lang="en-GB" smtClean="0"/>
              <a:t>: - the back-load rate that the shipper will pay for the delivery</a:t>
            </a:r>
            <a:endParaRPr lang="en-GB" b="1" u="sng" smtClean="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p:cNvSpPr>
          <p:nvPr>
            <p:ph type="title"/>
          </p:nvPr>
        </p:nvSpPr>
        <p:spPr/>
        <p:txBody>
          <a:bodyPr/>
          <a:lstStyle/>
          <a:p>
            <a:r>
              <a:rPr lang="en-GB" sz="4000" smtClean="0"/>
              <a:t>Deviation from the Operational Schedule</a:t>
            </a:r>
          </a:p>
        </p:txBody>
      </p:sp>
      <p:sp>
        <p:nvSpPr>
          <p:cNvPr id="84995" name="Rectangle 3"/>
          <p:cNvSpPr>
            <a:spLocks noGrp="1"/>
          </p:cNvSpPr>
          <p:nvPr>
            <p:ph type="body" idx="1"/>
          </p:nvPr>
        </p:nvSpPr>
        <p:spPr/>
        <p:txBody>
          <a:bodyPr/>
          <a:lstStyle/>
          <a:p>
            <a:pPr>
              <a:buFont typeface="Arial" charset="0"/>
              <a:buNone/>
            </a:pPr>
            <a:r>
              <a:rPr lang="en-GB" smtClean="0"/>
              <a:t>	A back-load can affect a transport operation in two main ways: -</a:t>
            </a:r>
          </a:p>
          <a:p>
            <a:r>
              <a:rPr lang="en-GB" b="1" u="sng" smtClean="0"/>
              <a:t>Additional time</a:t>
            </a:r>
            <a:r>
              <a:rPr lang="en-GB" smtClean="0"/>
              <a:t>: - the time added to collect and deliver the back-load</a:t>
            </a:r>
            <a:endParaRPr lang="en-GB" b="1" u="sng" smtClean="0"/>
          </a:p>
          <a:p>
            <a:r>
              <a:rPr lang="en-GB" b="1" u="sng" smtClean="0"/>
              <a:t>Additional distance</a:t>
            </a:r>
            <a:r>
              <a:rPr lang="en-GB" smtClean="0"/>
              <a:t>: - the extra distance travelled by the vehicle in order to make the back-load</a:t>
            </a:r>
            <a:endParaRPr lang="en-GB" b="1" u="sng" smtClean="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p:cNvSpPr>
          <p:nvPr>
            <p:ph type="title"/>
          </p:nvPr>
        </p:nvSpPr>
        <p:spPr/>
        <p:txBody>
          <a:bodyPr/>
          <a:lstStyle/>
          <a:p>
            <a:r>
              <a:rPr lang="en-GB" smtClean="0"/>
              <a:t>Standing Costs</a:t>
            </a:r>
          </a:p>
        </p:txBody>
      </p:sp>
      <p:sp>
        <p:nvSpPr>
          <p:cNvPr id="86019" name="Rectangle 3"/>
          <p:cNvSpPr>
            <a:spLocks noGrp="1"/>
          </p:cNvSpPr>
          <p:nvPr>
            <p:ph type="body" idx="1"/>
          </p:nvPr>
        </p:nvSpPr>
        <p:spPr/>
        <p:txBody>
          <a:bodyPr/>
          <a:lstStyle/>
          <a:p>
            <a:pPr>
              <a:lnSpc>
                <a:spcPct val="90000"/>
              </a:lnSpc>
            </a:pPr>
            <a:r>
              <a:rPr lang="en-GB" smtClean="0"/>
              <a:t>Sometimes known as fixed costs</a:t>
            </a:r>
          </a:p>
          <a:p>
            <a:pPr>
              <a:lnSpc>
                <a:spcPct val="90000"/>
              </a:lnSpc>
            </a:pPr>
            <a:r>
              <a:rPr lang="en-GB" smtClean="0"/>
              <a:t>Your operation may have other standing costs but they will generally include: -</a:t>
            </a:r>
          </a:p>
          <a:p>
            <a:pPr>
              <a:lnSpc>
                <a:spcPct val="90000"/>
              </a:lnSpc>
              <a:buFont typeface="Arial" charset="0"/>
              <a:buNone/>
            </a:pPr>
            <a:r>
              <a:rPr lang="en-GB" smtClean="0"/>
              <a:t>	- Insurance</a:t>
            </a:r>
          </a:p>
          <a:p>
            <a:pPr>
              <a:lnSpc>
                <a:spcPct val="90000"/>
              </a:lnSpc>
              <a:buFont typeface="Arial" charset="0"/>
              <a:buNone/>
            </a:pPr>
            <a:r>
              <a:rPr lang="en-GB" smtClean="0"/>
              <a:t>	- ‘O’ Licence</a:t>
            </a:r>
          </a:p>
          <a:p>
            <a:pPr>
              <a:lnSpc>
                <a:spcPct val="90000"/>
              </a:lnSpc>
              <a:buFont typeface="Arial" charset="0"/>
              <a:buNone/>
            </a:pPr>
            <a:r>
              <a:rPr lang="en-GB" smtClean="0"/>
              <a:t>	- Vehicle rental/lease</a:t>
            </a:r>
          </a:p>
          <a:p>
            <a:pPr>
              <a:lnSpc>
                <a:spcPct val="90000"/>
              </a:lnSpc>
              <a:buFont typeface="Arial" charset="0"/>
              <a:buNone/>
            </a:pPr>
            <a:r>
              <a:rPr lang="en-GB" smtClean="0"/>
              <a:t>	- Vehicle excise duty</a:t>
            </a:r>
          </a:p>
          <a:p>
            <a:pPr>
              <a:lnSpc>
                <a:spcPct val="90000"/>
              </a:lnSpc>
              <a:buFont typeface="Arial" charset="0"/>
              <a:buNone/>
            </a:pPr>
            <a:r>
              <a:rPr lang="en-GB" smtClean="0"/>
              <a:t>	- Driver costs</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p:cNvSpPr>
          <p:nvPr>
            <p:ph type="title"/>
          </p:nvPr>
        </p:nvSpPr>
        <p:spPr/>
        <p:txBody>
          <a:bodyPr/>
          <a:lstStyle/>
          <a:p>
            <a:r>
              <a:rPr lang="en-GB" smtClean="0"/>
              <a:t>Running Costs</a:t>
            </a:r>
          </a:p>
        </p:txBody>
      </p:sp>
      <p:sp>
        <p:nvSpPr>
          <p:cNvPr id="87043" name="Rectangle 3"/>
          <p:cNvSpPr>
            <a:spLocks noGrp="1"/>
          </p:cNvSpPr>
          <p:nvPr>
            <p:ph type="body" idx="1"/>
          </p:nvPr>
        </p:nvSpPr>
        <p:spPr/>
        <p:txBody>
          <a:bodyPr/>
          <a:lstStyle/>
          <a:p>
            <a:pPr>
              <a:buFont typeface="Arial" charset="0"/>
              <a:buNone/>
            </a:pPr>
            <a:r>
              <a:rPr lang="en-GB" smtClean="0"/>
              <a:t>	Two main running costs you need to include in your calculations are: -</a:t>
            </a:r>
          </a:p>
          <a:p>
            <a:pPr>
              <a:buFont typeface="Arial" charset="0"/>
              <a:buNone/>
            </a:pPr>
            <a:endParaRPr lang="en-GB" smtClean="0"/>
          </a:p>
          <a:p>
            <a:r>
              <a:rPr lang="en-GB" smtClean="0"/>
              <a:t>Fuel cost per mile</a:t>
            </a:r>
          </a:p>
          <a:p>
            <a:r>
              <a:rPr lang="en-GB" smtClean="0"/>
              <a:t>Maintenance cost per mile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194</TotalTime>
  <Words>2951</Words>
  <Application>Microsoft Office PowerPoint</Application>
  <PresentationFormat>On-screen Show (4:3)</PresentationFormat>
  <Paragraphs>298</Paragraphs>
  <Slides>73</Slides>
  <Notes>0</Notes>
  <HiddenSlides>0</HiddenSlides>
  <MMClips>0</MMClips>
  <ScaleCrop>false</ScaleCrop>
  <HeadingPairs>
    <vt:vector size="4" baseType="variant">
      <vt:variant>
        <vt:lpstr>Theme</vt:lpstr>
      </vt:variant>
      <vt:variant>
        <vt:i4>1</vt:i4>
      </vt:variant>
      <vt:variant>
        <vt:lpstr>Slide Titles</vt:lpstr>
      </vt:variant>
      <vt:variant>
        <vt:i4>73</vt:i4>
      </vt:variant>
    </vt:vector>
  </HeadingPairs>
  <TitlesOfParts>
    <vt:vector size="74" baseType="lpstr">
      <vt:lpstr>Office Theme</vt:lpstr>
      <vt:lpstr>Back-loading</vt:lpstr>
      <vt:lpstr>Introduction</vt:lpstr>
      <vt:lpstr>Introduction</vt:lpstr>
      <vt:lpstr>What is Back-loading?</vt:lpstr>
      <vt:lpstr>What is Back-loading?</vt:lpstr>
      <vt:lpstr>Benefits of Back-loading</vt:lpstr>
      <vt:lpstr>Benefits of Back-Loading</vt:lpstr>
      <vt:lpstr>Why is Back-loading an Important Issue</vt:lpstr>
      <vt:lpstr>Why is Back-loading an Important Issue</vt:lpstr>
      <vt:lpstr>Why is Back-loading an Important Issue</vt:lpstr>
      <vt:lpstr>Decline in empty running attributed to</vt:lpstr>
      <vt:lpstr>Basics of Backloading</vt:lpstr>
      <vt:lpstr>Internal and External Backloads</vt:lpstr>
      <vt:lpstr>Who can and should pick up backloads?</vt:lpstr>
      <vt:lpstr>Examples of back-loading scenarios</vt:lpstr>
      <vt:lpstr>Who should pick up backloads?</vt:lpstr>
      <vt:lpstr>Who should pick up backloads?</vt:lpstr>
      <vt:lpstr>Who should pick up backloads?</vt:lpstr>
      <vt:lpstr>Example</vt:lpstr>
      <vt:lpstr>Key Industry Pressures</vt:lpstr>
      <vt:lpstr>Key Industry Pressures</vt:lpstr>
      <vt:lpstr>Key Industry Pressures</vt:lpstr>
      <vt:lpstr>Key Industry Pressures</vt:lpstr>
      <vt:lpstr>Key Industry Pressures</vt:lpstr>
      <vt:lpstr>Key Industry Pressures</vt:lpstr>
      <vt:lpstr>How to obtain backloads</vt:lpstr>
      <vt:lpstr>Mechanisms for obtaining backloading</vt:lpstr>
      <vt:lpstr>Return load specialists</vt:lpstr>
      <vt:lpstr>Return load specialists</vt:lpstr>
      <vt:lpstr>Load Matching Services</vt:lpstr>
      <vt:lpstr>Online freight exchanges</vt:lpstr>
      <vt:lpstr>Auction-based trade exchange</vt:lpstr>
      <vt:lpstr>Benefits of load matching</vt:lpstr>
      <vt:lpstr>Benefits of load matching</vt:lpstr>
      <vt:lpstr>Freight Forwarders</vt:lpstr>
      <vt:lpstr>Freight Forwarders</vt:lpstr>
      <vt:lpstr>Partnerships</vt:lpstr>
      <vt:lpstr>PowerPoint Presentation</vt:lpstr>
      <vt:lpstr>PowerPoint Presentation</vt:lpstr>
      <vt:lpstr>Pallet Networks</vt:lpstr>
      <vt:lpstr>Supply Chain Initiatives</vt:lpstr>
      <vt:lpstr>Factors preventing co-operation</vt:lpstr>
      <vt:lpstr>Operational Constraints</vt:lpstr>
      <vt:lpstr>Operational Constraints</vt:lpstr>
      <vt:lpstr>Reasons why constraint is a barrier to back-loading</vt:lpstr>
      <vt:lpstr>Reasons why constraint is a barrier to back-loading</vt:lpstr>
      <vt:lpstr>Reasons why constraint is a barrier to back-loading</vt:lpstr>
      <vt:lpstr>Reasons why constraint is a barrier to back-loading</vt:lpstr>
      <vt:lpstr>Reasons why constraint is a barrier to back-loading</vt:lpstr>
      <vt:lpstr>Reasons why constraint is a barrier to back-loading</vt:lpstr>
      <vt:lpstr>Is Back-loading right for your business?</vt:lpstr>
      <vt:lpstr>Is Back-loading right for your business?</vt:lpstr>
      <vt:lpstr>Planning and Communication</vt:lpstr>
      <vt:lpstr>Planning Issues</vt:lpstr>
      <vt:lpstr>Planning Issues</vt:lpstr>
      <vt:lpstr>Planning Issues</vt:lpstr>
      <vt:lpstr>KPIs for Determining spare vehicle capacity</vt:lpstr>
      <vt:lpstr>Planning Issues</vt:lpstr>
      <vt:lpstr>Planning Issues</vt:lpstr>
      <vt:lpstr>Communicating with the fleet</vt:lpstr>
      <vt:lpstr>Effective Communication Can</vt:lpstr>
      <vt:lpstr>Effective Communication Can</vt:lpstr>
      <vt:lpstr>Operational Checklist</vt:lpstr>
      <vt:lpstr>Operational Checklist</vt:lpstr>
      <vt:lpstr>Operational Checklist</vt:lpstr>
      <vt:lpstr>Operational Checklist</vt:lpstr>
      <vt:lpstr>Cost Effectiveness</vt:lpstr>
      <vt:lpstr>Cost Effectiveness</vt:lpstr>
      <vt:lpstr>Cost Effectiveness</vt:lpstr>
      <vt:lpstr>The Back-load</vt:lpstr>
      <vt:lpstr>Deviation from the Operational Schedule</vt:lpstr>
      <vt:lpstr>Standing Costs</vt:lpstr>
      <vt:lpstr>Running Costs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Back-loading</dc:title>
  <dc:creator>Andrew</dc:creator>
  <cp:lastModifiedBy>Andrew Thorn</cp:lastModifiedBy>
  <cp:revision>38</cp:revision>
  <dcterms:created xsi:type="dcterms:W3CDTF">2011-09-06T23:28:12Z</dcterms:created>
  <dcterms:modified xsi:type="dcterms:W3CDTF">2016-08-05T19:15:11Z</dcterms:modified>
</cp:coreProperties>
</file>