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76" r:id="rId2"/>
    <p:sldId id="256" r:id="rId3"/>
    <p:sldId id="269" r:id="rId4"/>
    <p:sldId id="277" r:id="rId5"/>
    <p:sldId id="271" r:id="rId6"/>
    <p:sldId id="280" r:id="rId7"/>
    <p:sldId id="270" r:id="rId8"/>
    <p:sldId id="283" r:id="rId9"/>
    <p:sldId id="284" r:id="rId10"/>
    <p:sldId id="259" r:id="rId11"/>
    <p:sldId id="260" r:id="rId12"/>
    <p:sldId id="261" r:id="rId13"/>
    <p:sldId id="262" r:id="rId14"/>
    <p:sldId id="285" r:id="rId15"/>
    <p:sldId id="265" r:id="rId16"/>
    <p:sldId id="286" r:id="rId17"/>
    <p:sldId id="266" r:id="rId18"/>
    <p:sldId id="287" r:id="rId19"/>
    <p:sldId id="267" r:id="rId20"/>
    <p:sldId id="268" r:id="rId21"/>
    <p:sldId id="288" r:id="rId22"/>
    <p:sldId id="264" r:id="rId23"/>
    <p:sldId id="272" r:id="rId24"/>
    <p:sldId id="291" r:id="rId25"/>
    <p:sldId id="289" r:id="rId26"/>
    <p:sldId id="290" r:id="rId27"/>
    <p:sldId id="281" r:id="rId28"/>
    <p:sldId id="28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B2F8DBF-0C8D-4344-B40C-5854C176A614}">
          <p14:sldIdLst>
            <p14:sldId id="276"/>
            <p14:sldId id="256"/>
            <p14:sldId id="269"/>
            <p14:sldId id="277"/>
            <p14:sldId id="271"/>
          </p14:sldIdLst>
        </p14:section>
        <p14:section name="Untitled Section" id="{B7DA2EE7-B1E0-4CD9-A496-A3A569948689}">
          <p14:sldIdLst>
            <p14:sldId id="280"/>
            <p14:sldId id="270"/>
            <p14:sldId id="283"/>
            <p14:sldId id="284"/>
            <p14:sldId id="259"/>
            <p14:sldId id="260"/>
            <p14:sldId id="261"/>
            <p14:sldId id="262"/>
            <p14:sldId id="285"/>
            <p14:sldId id="265"/>
            <p14:sldId id="286"/>
            <p14:sldId id="266"/>
            <p14:sldId id="287"/>
            <p14:sldId id="267"/>
            <p14:sldId id="268"/>
            <p14:sldId id="288"/>
            <p14:sldId id="264"/>
            <p14:sldId id="272"/>
            <p14:sldId id="291"/>
            <p14:sldId id="289"/>
            <p14:sldId id="290"/>
            <p14:sldId id="281"/>
            <p14:sldId id="2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3" d="100"/>
          <a:sy n="63" d="100"/>
        </p:scale>
        <p:origin x="8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9871A7-BE80-4D10-93CA-1DD7341734F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1B82951-9356-46ED-8C4A-281BED6FFF58}">
      <dgm:prSet/>
      <dgm:spPr>
        <a:xfrm>
          <a:off x="1642860" y="607"/>
          <a:ext cx="4985943" cy="1422390"/>
        </a:xfrm>
        <a:prstGeom prst="rect">
          <a:avLst/>
        </a:prstGeom>
        <a:noFill/>
        <a:ln>
          <a:noFill/>
        </a:ln>
        <a:effectLst/>
      </dgm:spPr>
      <dgm:t>
        <a:bodyPr/>
        <a:lstStyle/>
        <a:p>
          <a:pPr>
            <a:buNone/>
          </a:pPr>
          <a:r>
            <a:rPr lang="en-GB" dirty="0">
              <a:solidFill>
                <a:schemeClr val="tx1"/>
              </a:solidFill>
              <a:latin typeface="Calibri" panose="020F0502020204030204"/>
              <a:ea typeface="+mn-ea"/>
              <a:cs typeface="+mn-cs"/>
            </a:rPr>
            <a:t>As part of Walmart sustainability target Asda aiming for 100% recyclable packaging by 2025 reducing plastic packaging while maintaining product quality </a:t>
          </a:r>
          <a:r>
            <a:rPr lang="en-GB" dirty="0">
              <a:solidFill>
                <a:schemeClr val="tx1"/>
              </a:solidFill>
            </a:rPr>
            <a:t>(Asda, 2020). </a:t>
          </a:r>
          <a:endParaRPr lang="en-US" dirty="0">
            <a:solidFill>
              <a:schemeClr val="tx1"/>
            </a:solidFill>
            <a:latin typeface="Calibri" panose="020F0502020204030204"/>
            <a:ea typeface="+mn-ea"/>
            <a:cs typeface="+mn-cs"/>
          </a:endParaRPr>
        </a:p>
      </dgm:t>
    </dgm:pt>
    <dgm:pt modelId="{7B8967FC-676E-4A79-B2D3-8CAD8EDD3D34}" type="parTrans" cxnId="{76226D46-7DF7-4CBF-AB1B-DEA68EFA1057}">
      <dgm:prSet/>
      <dgm:spPr/>
      <dgm:t>
        <a:bodyPr/>
        <a:lstStyle/>
        <a:p>
          <a:endParaRPr lang="en-US"/>
        </a:p>
      </dgm:t>
    </dgm:pt>
    <dgm:pt modelId="{E45F4998-1B92-474D-91B5-440CB48DD20F}" type="sibTrans" cxnId="{76226D46-7DF7-4CBF-AB1B-DEA68EFA1057}">
      <dgm:prSet/>
      <dgm:spPr/>
      <dgm:t>
        <a:bodyPr/>
        <a:lstStyle/>
        <a:p>
          <a:endParaRPr lang="en-US"/>
        </a:p>
      </dgm:t>
    </dgm:pt>
    <dgm:pt modelId="{58CD3B02-4040-4BBD-B4A7-F5EAB416A2FB}">
      <dgm:prSet/>
      <dgm:spPr>
        <a:xfrm>
          <a:off x="1642860" y="1778595"/>
          <a:ext cx="4985943" cy="1422390"/>
        </a:xfrm>
        <a:prstGeom prst="rect">
          <a:avLst/>
        </a:prstGeom>
        <a:noFill/>
        <a:ln>
          <a:noFill/>
        </a:ln>
        <a:effectLst/>
      </dgm:spPr>
      <dgm:t>
        <a:bodyPr/>
        <a:lstStyle/>
        <a:p>
          <a:pPr>
            <a:buNone/>
          </a:pPr>
          <a:r>
            <a:rPr lang="en-GB" dirty="0">
              <a:solidFill>
                <a:schemeClr val="tx1"/>
              </a:solidFill>
              <a:latin typeface="Calibri" panose="020F0502020204030204"/>
              <a:ea typeface="+mn-ea"/>
              <a:cs typeface="+mn-cs"/>
            </a:rPr>
            <a:t>Launched plastic free cotton bud in 2018. Encourage customer to buy sustainable at a value price </a:t>
          </a:r>
          <a:r>
            <a:rPr lang="en-GB" dirty="0">
              <a:solidFill>
                <a:schemeClr val="tx1"/>
              </a:solidFill>
            </a:rPr>
            <a:t>(Asda, 2018).</a:t>
          </a:r>
          <a:endParaRPr lang="en-US" dirty="0">
            <a:solidFill>
              <a:schemeClr val="tx1"/>
            </a:solidFill>
            <a:latin typeface="Calibri" panose="020F0502020204030204"/>
            <a:ea typeface="+mn-ea"/>
            <a:cs typeface="+mn-cs"/>
          </a:endParaRPr>
        </a:p>
      </dgm:t>
    </dgm:pt>
    <dgm:pt modelId="{4DA62645-DF19-4FA0-BBB2-2F57D630D421}" type="parTrans" cxnId="{5B4CECD6-F399-470B-A733-68DA435D7ACF}">
      <dgm:prSet/>
      <dgm:spPr/>
      <dgm:t>
        <a:bodyPr/>
        <a:lstStyle/>
        <a:p>
          <a:endParaRPr lang="en-US"/>
        </a:p>
      </dgm:t>
    </dgm:pt>
    <dgm:pt modelId="{D6FACED4-5BF3-4398-A249-459D5DEE0858}" type="sibTrans" cxnId="{5B4CECD6-F399-470B-A733-68DA435D7ACF}">
      <dgm:prSet/>
      <dgm:spPr/>
      <dgm:t>
        <a:bodyPr/>
        <a:lstStyle/>
        <a:p>
          <a:endParaRPr lang="en-US"/>
        </a:p>
      </dgm:t>
    </dgm:pt>
    <dgm:pt modelId="{A0964215-E330-4D76-9EAB-C4BCE1270EBB}">
      <dgm:prSet/>
      <dgm:spPr>
        <a:xfrm>
          <a:off x="1642860" y="3556583"/>
          <a:ext cx="4985943" cy="1422390"/>
        </a:xfrm>
        <a:prstGeom prst="rect">
          <a:avLst/>
        </a:prstGeom>
        <a:noFill/>
        <a:ln>
          <a:noFill/>
        </a:ln>
        <a:effectLst/>
      </dgm:spPr>
      <dgm:t>
        <a:bodyPr/>
        <a:lstStyle/>
        <a:p>
          <a:pPr>
            <a:buNone/>
          </a:pPr>
          <a:r>
            <a:rPr lang="en-GB" dirty="0">
              <a:solidFill>
                <a:schemeClr val="tx1"/>
              </a:solidFill>
              <a:latin typeface="Calibri" panose="020F0502020204030204"/>
              <a:ea typeface="+mn-ea"/>
              <a:cs typeface="+mn-cs"/>
            </a:rPr>
            <a:t>Accurate and clear product labelling to guide customer </a:t>
          </a:r>
          <a:r>
            <a:rPr lang="en-GB" dirty="0">
              <a:solidFill>
                <a:schemeClr val="tx1"/>
              </a:solidFill>
            </a:rPr>
            <a:t>(Asda, 2018).</a:t>
          </a:r>
          <a:endParaRPr lang="en-US" dirty="0">
            <a:solidFill>
              <a:schemeClr val="tx1"/>
            </a:solidFill>
            <a:latin typeface="Calibri" panose="020F0502020204030204"/>
            <a:ea typeface="+mn-ea"/>
            <a:cs typeface="+mn-cs"/>
          </a:endParaRPr>
        </a:p>
      </dgm:t>
    </dgm:pt>
    <dgm:pt modelId="{D9412C4B-D121-49C3-80EC-5C4C25799000}" type="parTrans" cxnId="{3E4DAE82-BE94-47E5-9705-BF00A6E9166D}">
      <dgm:prSet/>
      <dgm:spPr/>
      <dgm:t>
        <a:bodyPr/>
        <a:lstStyle/>
        <a:p>
          <a:endParaRPr lang="en-US"/>
        </a:p>
      </dgm:t>
    </dgm:pt>
    <dgm:pt modelId="{FA562814-F7BA-4994-8315-2D1C38B81297}" type="sibTrans" cxnId="{3E4DAE82-BE94-47E5-9705-BF00A6E9166D}">
      <dgm:prSet/>
      <dgm:spPr/>
      <dgm:t>
        <a:bodyPr/>
        <a:lstStyle/>
        <a:p>
          <a:endParaRPr lang="en-US"/>
        </a:p>
      </dgm:t>
    </dgm:pt>
    <dgm:pt modelId="{ACB966C4-48F8-47DC-8380-8B6FA281B4A6}" type="pres">
      <dgm:prSet presAssocID="{0B9871A7-BE80-4D10-93CA-1DD7341734FE}" presName="root" presStyleCnt="0">
        <dgm:presLayoutVars>
          <dgm:dir/>
          <dgm:resizeHandles val="exact"/>
        </dgm:presLayoutVars>
      </dgm:prSet>
      <dgm:spPr/>
    </dgm:pt>
    <dgm:pt modelId="{721440F6-955B-4308-85E2-EF298727E723}" type="pres">
      <dgm:prSet presAssocID="{61B82951-9356-46ED-8C4A-281BED6FFF58}" presName="compNode" presStyleCnt="0"/>
      <dgm:spPr/>
    </dgm:pt>
    <dgm:pt modelId="{379C4681-B3BD-43C2-B0E1-3BD8092999A5}" type="pres">
      <dgm:prSet presAssocID="{61B82951-9356-46ED-8C4A-281BED6FFF58}" presName="bgRect" presStyleLbl="bgShp" presStyleIdx="0" presStyleCnt="3"/>
      <dgm:spPr>
        <a:xfrm>
          <a:off x="0" y="607"/>
          <a:ext cx="6628804" cy="1422390"/>
        </a:xfrm>
        <a:prstGeom prst="roundRect">
          <a:avLst>
            <a:gd name="adj" fmla="val 10000"/>
          </a:avLst>
        </a:prstGeom>
        <a:solidFill>
          <a:srgbClr val="ED7D31">
            <a:hueOff val="0"/>
            <a:satOff val="0"/>
            <a:lumOff val="0"/>
            <a:alphaOff val="0"/>
          </a:srgbClr>
        </a:solidFill>
        <a:ln>
          <a:noFill/>
        </a:ln>
        <a:effectLst/>
      </dgm:spPr>
    </dgm:pt>
    <dgm:pt modelId="{C4ED7863-8459-4E50-A4C2-2A29726AF76D}" type="pres">
      <dgm:prSet presAssocID="{61B82951-9356-46ED-8C4A-281BED6FFF58}" presName="iconRect" presStyleLbl="node1" presStyleIdx="0" presStyleCnt="3" custScaleX="150137" custLinFactNeighborX="-13940" custLinFactNeighborY="220"/>
      <dgm:spPr>
        <a:xfrm>
          <a:off x="125103" y="322366"/>
          <a:ext cx="1174543" cy="782314"/>
        </a:xfrm>
        <a:prstGeom prst="rect">
          <a:avLst/>
        </a:prstGeom>
        <a:blipFill rotWithShape="1">
          <a:blip xmlns:r="http://schemas.openxmlformats.org/officeDocument/2006/relationships" r:embed="rId1"/>
          <a:srcRect/>
          <a:stretch>
            <a:fillRect l="-24000" r="-24000"/>
          </a:stretch>
        </a:blipFill>
        <a:ln w="12700" cap="flat" cmpd="sng" algn="ctr">
          <a:noFill/>
          <a:prstDash val="solid"/>
          <a:miter lim="800000"/>
        </a:ln>
        <a:effectLst/>
      </dgm:spPr>
    </dgm:pt>
    <dgm:pt modelId="{A2011DC4-E51C-499B-8538-A45482A576D2}" type="pres">
      <dgm:prSet presAssocID="{61B82951-9356-46ED-8C4A-281BED6FFF58}" presName="spaceRect" presStyleCnt="0"/>
      <dgm:spPr/>
    </dgm:pt>
    <dgm:pt modelId="{415C4651-20C2-4FF9-BCEE-B405B24C332F}" type="pres">
      <dgm:prSet presAssocID="{61B82951-9356-46ED-8C4A-281BED6FFF58}" presName="parTx" presStyleLbl="revTx" presStyleIdx="0" presStyleCnt="3">
        <dgm:presLayoutVars>
          <dgm:chMax val="0"/>
          <dgm:chPref val="0"/>
        </dgm:presLayoutVars>
      </dgm:prSet>
      <dgm:spPr/>
    </dgm:pt>
    <dgm:pt modelId="{0070E4F5-CF37-41CF-8E7C-971C1064136E}" type="pres">
      <dgm:prSet presAssocID="{E45F4998-1B92-474D-91B5-440CB48DD20F}" presName="sibTrans" presStyleCnt="0"/>
      <dgm:spPr/>
    </dgm:pt>
    <dgm:pt modelId="{0A6ABF3E-3F93-4F5E-ACFD-794A57E5DC08}" type="pres">
      <dgm:prSet presAssocID="{58CD3B02-4040-4BBD-B4A7-F5EAB416A2FB}" presName="compNode" presStyleCnt="0"/>
      <dgm:spPr/>
    </dgm:pt>
    <dgm:pt modelId="{1443A6DA-941A-4D25-81BB-68641F539B14}" type="pres">
      <dgm:prSet presAssocID="{58CD3B02-4040-4BBD-B4A7-F5EAB416A2FB}" presName="bgRect" presStyleLbl="bgShp" presStyleIdx="1" presStyleCnt="3"/>
      <dgm:spPr>
        <a:xfrm>
          <a:off x="0" y="1778595"/>
          <a:ext cx="6628804" cy="1422390"/>
        </a:xfrm>
        <a:prstGeom prst="roundRect">
          <a:avLst>
            <a:gd name="adj" fmla="val 10000"/>
          </a:avLst>
        </a:prstGeom>
        <a:solidFill>
          <a:srgbClr val="A5A5A5">
            <a:hueOff val="0"/>
            <a:satOff val="0"/>
            <a:lumOff val="0"/>
            <a:alphaOff val="0"/>
          </a:srgbClr>
        </a:solidFill>
        <a:ln>
          <a:noFill/>
        </a:ln>
        <a:effectLst/>
      </dgm:spPr>
    </dgm:pt>
    <dgm:pt modelId="{78115308-26AA-4F79-ABC8-CCDC639D3D2F}" type="pres">
      <dgm:prSet presAssocID="{58CD3B02-4040-4BBD-B4A7-F5EAB416A2FB}" presName="iconRect" presStyleLbl="node1" presStyleIdx="1" presStyleCnt="3" custScaleX="165134" custScaleY="150720"/>
      <dgm:spPr>
        <a:xfrm>
          <a:off x="175496" y="1900238"/>
          <a:ext cx="1291867" cy="1179104"/>
        </a:xfrm>
        <a:prstGeom prst="rect">
          <a:avLst/>
        </a:prstGeom>
        <a:blipFill rotWithShape="1">
          <a:blip xmlns:r="http://schemas.openxmlformats.org/officeDocument/2006/relationships" r:embed="rId2"/>
          <a:srcRect/>
          <a:stretch>
            <a:fillRect/>
          </a:stretch>
        </a:blipFill>
        <a:ln w="12700" cap="flat" cmpd="sng" algn="ctr">
          <a:noFill/>
          <a:prstDash val="solid"/>
          <a:miter lim="800000"/>
        </a:ln>
        <a:effectLst/>
      </dgm:spPr>
    </dgm:pt>
    <dgm:pt modelId="{3A4711D7-009D-482C-80F9-7BA343775F6F}" type="pres">
      <dgm:prSet presAssocID="{58CD3B02-4040-4BBD-B4A7-F5EAB416A2FB}" presName="spaceRect" presStyleCnt="0"/>
      <dgm:spPr/>
    </dgm:pt>
    <dgm:pt modelId="{396F41CA-459A-45CA-A4E5-3887DBA1B91D}" type="pres">
      <dgm:prSet presAssocID="{58CD3B02-4040-4BBD-B4A7-F5EAB416A2FB}" presName="parTx" presStyleLbl="revTx" presStyleIdx="1" presStyleCnt="3">
        <dgm:presLayoutVars>
          <dgm:chMax val="0"/>
          <dgm:chPref val="0"/>
        </dgm:presLayoutVars>
      </dgm:prSet>
      <dgm:spPr/>
    </dgm:pt>
    <dgm:pt modelId="{AD9580D7-9823-4421-91CC-50B95F30D5C8}" type="pres">
      <dgm:prSet presAssocID="{D6FACED4-5BF3-4398-A249-459D5DEE0858}" presName="sibTrans" presStyleCnt="0"/>
      <dgm:spPr/>
    </dgm:pt>
    <dgm:pt modelId="{6895E8AF-440B-41FC-A7FE-2AD807CC33B9}" type="pres">
      <dgm:prSet presAssocID="{A0964215-E330-4D76-9EAB-C4BCE1270EBB}" presName="compNode" presStyleCnt="0"/>
      <dgm:spPr/>
    </dgm:pt>
    <dgm:pt modelId="{811A4F2C-9B25-475F-B9A3-BE463F2F004C}" type="pres">
      <dgm:prSet presAssocID="{A0964215-E330-4D76-9EAB-C4BCE1270EBB}" presName="bgRect" presStyleLbl="bgShp" presStyleIdx="2" presStyleCnt="3"/>
      <dgm:spPr>
        <a:xfrm>
          <a:off x="0" y="3556583"/>
          <a:ext cx="6628804" cy="1422390"/>
        </a:xfrm>
        <a:prstGeom prst="roundRect">
          <a:avLst>
            <a:gd name="adj" fmla="val 10000"/>
          </a:avLst>
        </a:prstGeom>
        <a:solidFill>
          <a:srgbClr val="FFC000">
            <a:hueOff val="0"/>
            <a:satOff val="0"/>
            <a:lumOff val="0"/>
            <a:alphaOff val="0"/>
          </a:srgbClr>
        </a:solidFill>
        <a:ln>
          <a:noFill/>
        </a:ln>
        <a:effectLst/>
      </dgm:spPr>
    </dgm:pt>
    <dgm:pt modelId="{F4752AD7-701D-487F-B123-EBEC21A7015A}" type="pres">
      <dgm:prSet presAssocID="{A0964215-E330-4D76-9EAB-C4BCE1270EBB}" presName="iconRect" presStyleLbl="node1" presStyleIdx="2" presStyleCnt="3" custScaleX="129837" custScaleY="132535"/>
      <dgm:spPr>
        <a:xfrm>
          <a:off x="430272" y="3876620"/>
          <a:ext cx="782314" cy="782314"/>
        </a:xfrm>
        <a:prstGeom prst="rect">
          <a:avLst/>
        </a:prstGeom>
        <a:blipFill rotWithShape="1">
          <a:blip xmlns:r="http://schemas.openxmlformats.org/officeDocument/2006/relationships" r:embed="rId3"/>
          <a:srcRect/>
          <a:stretch>
            <a:fillRect l="-29000" r="-29000"/>
          </a:stretch>
        </a:blipFill>
        <a:ln w="12700" cap="flat" cmpd="sng" algn="ctr">
          <a:noFill/>
          <a:prstDash val="solid"/>
          <a:miter lim="800000"/>
        </a:ln>
        <a:effectLst/>
      </dgm:spPr>
    </dgm:pt>
    <dgm:pt modelId="{236EB26E-CE9E-4041-89AD-FB1921D34514}" type="pres">
      <dgm:prSet presAssocID="{A0964215-E330-4D76-9EAB-C4BCE1270EBB}" presName="spaceRect" presStyleCnt="0"/>
      <dgm:spPr/>
    </dgm:pt>
    <dgm:pt modelId="{3D704BF5-3D76-424D-868D-A8CAE9AF3901}" type="pres">
      <dgm:prSet presAssocID="{A0964215-E330-4D76-9EAB-C4BCE1270EBB}" presName="parTx" presStyleLbl="revTx" presStyleIdx="2" presStyleCnt="3">
        <dgm:presLayoutVars>
          <dgm:chMax val="0"/>
          <dgm:chPref val="0"/>
        </dgm:presLayoutVars>
      </dgm:prSet>
      <dgm:spPr/>
    </dgm:pt>
  </dgm:ptLst>
  <dgm:cxnLst>
    <dgm:cxn modelId="{1EC56246-EBA4-42DC-BA51-450242F9C51C}" type="presOf" srcId="{A0964215-E330-4D76-9EAB-C4BCE1270EBB}" destId="{3D704BF5-3D76-424D-868D-A8CAE9AF3901}" srcOrd="0" destOrd="0" presId="urn:microsoft.com/office/officeart/2018/2/layout/IconVerticalSolidList"/>
    <dgm:cxn modelId="{76226D46-7DF7-4CBF-AB1B-DEA68EFA1057}" srcId="{0B9871A7-BE80-4D10-93CA-1DD7341734FE}" destId="{61B82951-9356-46ED-8C4A-281BED6FFF58}" srcOrd="0" destOrd="0" parTransId="{7B8967FC-676E-4A79-B2D3-8CAD8EDD3D34}" sibTransId="{E45F4998-1B92-474D-91B5-440CB48DD20F}"/>
    <dgm:cxn modelId="{3E4DAE82-BE94-47E5-9705-BF00A6E9166D}" srcId="{0B9871A7-BE80-4D10-93CA-1DD7341734FE}" destId="{A0964215-E330-4D76-9EAB-C4BCE1270EBB}" srcOrd="2" destOrd="0" parTransId="{D9412C4B-D121-49C3-80EC-5C4C25799000}" sibTransId="{FA562814-F7BA-4994-8315-2D1C38B81297}"/>
    <dgm:cxn modelId="{525AAC91-E37A-43AC-AB89-A21866890847}" type="presOf" srcId="{61B82951-9356-46ED-8C4A-281BED6FFF58}" destId="{415C4651-20C2-4FF9-BCEE-B405B24C332F}" srcOrd="0" destOrd="0" presId="urn:microsoft.com/office/officeart/2018/2/layout/IconVerticalSolidList"/>
    <dgm:cxn modelId="{4B1FC1B4-8F0B-4A2A-8F8C-C2C1FE0E7A56}" type="presOf" srcId="{58CD3B02-4040-4BBD-B4A7-F5EAB416A2FB}" destId="{396F41CA-459A-45CA-A4E5-3887DBA1B91D}" srcOrd="0" destOrd="0" presId="urn:microsoft.com/office/officeart/2018/2/layout/IconVerticalSolidList"/>
    <dgm:cxn modelId="{5B4CECD6-F399-470B-A733-68DA435D7ACF}" srcId="{0B9871A7-BE80-4D10-93CA-1DD7341734FE}" destId="{58CD3B02-4040-4BBD-B4A7-F5EAB416A2FB}" srcOrd="1" destOrd="0" parTransId="{4DA62645-DF19-4FA0-BBB2-2F57D630D421}" sibTransId="{D6FACED4-5BF3-4398-A249-459D5DEE0858}"/>
    <dgm:cxn modelId="{291028FC-528D-419C-AD65-29B58947F3A2}" type="presOf" srcId="{0B9871A7-BE80-4D10-93CA-1DD7341734FE}" destId="{ACB966C4-48F8-47DC-8380-8B6FA281B4A6}" srcOrd="0" destOrd="0" presId="urn:microsoft.com/office/officeart/2018/2/layout/IconVerticalSolidList"/>
    <dgm:cxn modelId="{341A0967-93DA-4382-8330-77486912CB39}" type="presParOf" srcId="{ACB966C4-48F8-47DC-8380-8B6FA281B4A6}" destId="{721440F6-955B-4308-85E2-EF298727E723}" srcOrd="0" destOrd="0" presId="urn:microsoft.com/office/officeart/2018/2/layout/IconVerticalSolidList"/>
    <dgm:cxn modelId="{7C1F38F1-2613-4CFB-A3BC-3718DF636FF4}" type="presParOf" srcId="{721440F6-955B-4308-85E2-EF298727E723}" destId="{379C4681-B3BD-43C2-B0E1-3BD8092999A5}" srcOrd="0" destOrd="0" presId="urn:microsoft.com/office/officeart/2018/2/layout/IconVerticalSolidList"/>
    <dgm:cxn modelId="{13E094C9-5737-4559-BE98-8ED7DE044198}" type="presParOf" srcId="{721440F6-955B-4308-85E2-EF298727E723}" destId="{C4ED7863-8459-4E50-A4C2-2A29726AF76D}" srcOrd="1" destOrd="0" presId="urn:microsoft.com/office/officeart/2018/2/layout/IconVerticalSolidList"/>
    <dgm:cxn modelId="{65209941-282D-472B-9762-EE82F2D42D73}" type="presParOf" srcId="{721440F6-955B-4308-85E2-EF298727E723}" destId="{A2011DC4-E51C-499B-8538-A45482A576D2}" srcOrd="2" destOrd="0" presId="urn:microsoft.com/office/officeart/2018/2/layout/IconVerticalSolidList"/>
    <dgm:cxn modelId="{208155E9-4321-4BF7-8433-B3FFBB572D9C}" type="presParOf" srcId="{721440F6-955B-4308-85E2-EF298727E723}" destId="{415C4651-20C2-4FF9-BCEE-B405B24C332F}" srcOrd="3" destOrd="0" presId="urn:microsoft.com/office/officeart/2018/2/layout/IconVerticalSolidList"/>
    <dgm:cxn modelId="{3220CFD1-83AC-4873-8BA8-05525EF637BF}" type="presParOf" srcId="{ACB966C4-48F8-47DC-8380-8B6FA281B4A6}" destId="{0070E4F5-CF37-41CF-8E7C-971C1064136E}" srcOrd="1" destOrd="0" presId="urn:microsoft.com/office/officeart/2018/2/layout/IconVerticalSolidList"/>
    <dgm:cxn modelId="{A24E52F5-33EE-4DE0-B3C1-54B326781231}" type="presParOf" srcId="{ACB966C4-48F8-47DC-8380-8B6FA281B4A6}" destId="{0A6ABF3E-3F93-4F5E-ACFD-794A57E5DC08}" srcOrd="2" destOrd="0" presId="urn:microsoft.com/office/officeart/2018/2/layout/IconVerticalSolidList"/>
    <dgm:cxn modelId="{BE54CBE3-11FC-40C7-8744-4CADA8CD04C5}" type="presParOf" srcId="{0A6ABF3E-3F93-4F5E-ACFD-794A57E5DC08}" destId="{1443A6DA-941A-4D25-81BB-68641F539B14}" srcOrd="0" destOrd="0" presId="urn:microsoft.com/office/officeart/2018/2/layout/IconVerticalSolidList"/>
    <dgm:cxn modelId="{DAF9BB74-C5BE-4992-8776-B89CABFC98FA}" type="presParOf" srcId="{0A6ABF3E-3F93-4F5E-ACFD-794A57E5DC08}" destId="{78115308-26AA-4F79-ABC8-CCDC639D3D2F}" srcOrd="1" destOrd="0" presId="urn:microsoft.com/office/officeart/2018/2/layout/IconVerticalSolidList"/>
    <dgm:cxn modelId="{B25F79C7-8D32-4BBE-84AC-67177F14BEFE}" type="presParOf" srcId="{0A6ABF3E-3F93-4F5E-ACFD-794A57E5DC08}" destId="{3A4711D7-009D-482C-80F9-7BA343775F6F}" srcOrd="2" destOrd="0" presId="urn:microsoft.com/office/officeart/2018/2/layout/IconVerticalSolidList"/>
    <dgm:cxn modelId="{6D63C6C2-589D-47F6-BF1B-E83133434651}" type="presParOf" srcId="{0A6ABF3E-3F93-4F5E-ACFD-794A57E5DC08}" destId="{396F41CA-459A-45CA-A4E5-3887DBA1B91D}" srcOrd="3" destOrd="0" presId="urn:microsoft.com/office/officeart/2018/2/layout/IconVerticalSolidList"/>
    <dgm:cxn modelId="{1E32D881-32A5-4CB8-BE1C-C774FB064D26}" type="presParOf" srcId="{ACB966C4-48F8-47DC-8380-8B6FA281B4A6}" destId="{AD9580D7-9823-4421-91CC-50B95F30D5C8}" srcOrd="3" destOrd="0" presId="urn:microsoft.com/office/officeart/2018/2/layout/IconVerticalSolidList"/>
    <dgm:cxn modelId="{9281764E-1305-4548-A091-76A1537AB91A}" type="presParOf" srcId="{ACB966C4-48F8-47DC-8380-8B6FA281B4A6}" destId="{6895E8AF-440B-41FC-A7FE-2AD807CC33B9}" srcOrd="4" destOrd="0" presId="urn:microsoft.com/office/officeart/2018/2/layout/IconVerticalSolidList"/>
    <dgm:cxn modelId="{1D3F7D3B-AEBC-4E02-9A83-38BD9E461A98}" type="presParOf" srcId="{6895E8AF-440B-41FC-A7FE-2AD807CC33B9}" destId="{811A4F2C-9B25-475F-B9A3-BE463F2F004C}" srcOrd="0" destOrd="0" presId="urn:microsoft.com/office/officeart/2018/2/layout/IconVerticalSolidList"/>
    <dgm:cxn modelId="{A5FA6AEC-7B96-4C04-A239-5BA3E82DFB04}" type="presParOf" srcId="{6895E8AF-440B-41FC-A7FE-2AD807CC33B9}" destId="{F4752AD7-701D-487F-B123-EBEC21A7015A}" srcOrd="1" destOrd="0" presId="urn:microsoft.com/office/officeart/2018/2/layout/IconVerticalSolidList"/>
    <dgm:cxn modelId="{B95A58F1-5646-4DD5-A3CA-391C8D38312B}" type="presParOf" srcId="{6895E8AF-440B-41FC-A7FE-2AD807CC33B9}" destId="{236EB26E-CE9E-4041-89AD-FB1921D34514}" srcOrd="2" destOrd="0" presId="urn:microsoft.com/office/officeart/2018/2/layout/IconVerticalSolidList"/>
    <dgm:cxn modelId="{3D2B45F3-3B28-4045-9C7A-908ACC91F99E}" type="presParOf" srcId="{6895E8AF-440B-41FC-A7FE-2AD807CC33B9}" destId="{3D704BF5-3D76-424D-868D-A8CAE9AF39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D7CA70-46E3-4B25-B870-9D7DCC6CD01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B3D537C6-3E82-4320-A747-C82F973A7891}">
      <dgm:prSet/>
      <dgm:spPr/>
      <dgm:t>
        <a:bodyPr/>
        <a:lstStyle/>
        <a:p>
          <a:pPr>
            <a:lnSpc>
              <a:spcPct val="100000"/>
            </a:lnSpc>
            <a:defRPr cap="all"/>
          </a:pPr>
          <a:r>
            <a:rPr lang="en-GB" b="1"/>
            <a:t>Online loyalty </a:t>
          </a:r>
          <a:endParaRPr lang="en-GB"/>
        </a:p>
      </dgm:t>
    </dgm:pt>
    <dgm:pt modelId="{6311BFB6-6095-47A6-8185-A5569A1834A4}" type="parTrans" cxnId="{C6CA409D-B0B9-424C-AB76-DDEC3A537D13}">
      <dgm:prSet/>
      <dgm:spPr/>
      <dgm:t>
        <a:bodyPr/>
        <a:lstStyle/>
        <a:p>
          <a:endParaRPr lang="en-GB"/>
        </a:p>
      </dgm:t>
    </dgm:pt>
    <dgm:pt modelId="{973C1041-D6CC-4FD9-AD05-4561D312F74F}" type="sibTrans" cxnId="{C6CA409D-B0B9-424C-AB76-DDEC3A537D13}">
      <dgm:prSet/>
      <dgm:spPr/>
      <dgm:t>
        <a:bodyPr/>
        <a:lstStyle/>
        <a:p>
          <a:endParaRPr lang="en-GB"/>
        </a:p>
      </dgm:t>
    </dgm:pt>
    <dgm:pt modelId="{5E8A5FA8-8FA5-4B51-97EE-0E3723536ADD}">
      <dgm:prSet/>
      <dgm:spPr/>
      <dgm:t>
        <a:bodyPr/>
        <a:lstStyle/>
        <a:p>
          <a:pPr>
            <a:lnSpc>
              <a:spcPct val="100000"/>
            </a:lnSpc>
            <a:defRPr cap="all"/>
          </a:pPr>
          <a:r>
            <a:rPr lang="en-GB" b="1"/>
            <a:t>Scan and go mobile app</a:t>
          </a:r>
          <a:r>
            <a:rPr lang="en-GB"/>
            <a:t> </a:t>
          </a:r>
          <a:r>
            <a:rPr lang="en-GB" b="1"/>
            <a:t>Improved website</a:t>
          </a:r>
          <a:endParaRPr lang="en-GB"/>
        </a:p>
      </dgm:t>
    </dgm:pt>
    <dgm:pt modelId="{3348C585-FEDC-477C-BA4B-D3E2BC1A9935}" type="parTrans" cxnId="{6F6F8AC7-9E17-4E36-A86B-0E8A95AAF4B9}">
      <dgm:prSet/>
      <dgm:spPr/>
      <dgm:t>
        <a:bodyPr/>
        <a:lstStyle/>
        <a:p>
          <a:endParaRPr lang="en-GB"/>
        </a:p>
      </dgm:t>
    </dgm:pt>
    <dgm:pt modelId="{577FD698-BA9B-48D0-A622-AD52D5711C93}" type="sibTrans" cxnId="{6F6F8AC7-9E17-4E36-A86B-0E8A95AAF4B9}">
      <dgm:prSet/>
      <dgm:spPr/>
      <dgm:t>
        <a:bodyPr/>
        <a:lstStyle/>
        <a:p>
          <a:endParaRPr lang="en-GB"/>
        </a:p>
      </dgm:t>
    </dgm:pt>
    <dgm:pt modelId="{3DCE9B3F-76F1-477B-9162-3065389411D5}">
      <dgm:prSet/>
      <dgm:spPr/>
      <dgm:t>
        <a:bodyPr/>
        <a:lstStyle/>
        <a:p>
          <a:pPr>
            <a:lnSpc>
              <a:spcPct val="100000"/>
            </a:lnSpc>
            <a:defRPr cap="all"/>
          </a:pPr>
          <a:r>
            <a:rPr lang="en-GB" b="1"/>
            <a:t>Click and Collect Tower</a:t>
          </a:r>
          <a:r>
            <a:rPr lang="en-GB"/>
            <a:t>.</a:t>
          </a:r>
        </a:p>
      </dgm:t>
    </dgm:pt>
    <dgm:pt modelId="{3060ABF7-C904-4A66-B23C-8BE9E0CBB3F7}" type="parTrans" cxnId="{F5891528-911D-4898-BA5D-E020506DB0AA}">
      <dgm:prSet/>
      <dgm:spPr/>
      <dgm:t>
        <a:bodyPr/>
        <a:lstStyle/>
        <a:p>
          <a:endParaRPr lang="en-GB"/>
        </a:p>
      </dgm:t>
    </dgm:pt>
    <dgm:pt modelId="{D28A6F82-CB97-47FC-A938-42C7179527DE}" type="sibTrans" cxnId="{F5891528-911D-4898-BA5D-E020506DB0AA}">
      <dgm:prSet/>
      <dgm:spPr/>
      <dgm:t>
        <a:bodyPr/>
        <a:lstStyle/>
        <a:p>
          <a:endParaRPr lang="en-GB"/>
        </a:p>
      </dgm:t>
    </dgm:pt>
    <dgm:pt modelId="{0987694F-FBA7-450E-B521-1EB80F59D733}">
      <dgm:prSet/>
      <dgm:spPr/>
      <dgm:t>
        <a:bodyPr/>
        <a:lstStyle/>
        <a:p>
          <a:pPr>
            <a:lnSpc>
              <a:spcPct val="100000"/>
            </a:lnSpc>
            <a:defRPr cap="all"/>
          </a:pPr>
          <a:r>
            <a:rPr lang="en-GB" b="1"/>
            <a:t>Voice Shopping</a:t>
          </a:r>
          <a:endParaRPr lang="en-GB"/>
        </a:p>
      </dgm:t>
    </dgm:pt>
    <dgm:pt modelId="{B29E0341-5625-4EBE-BB92-2CC1EE26C52D}" type="parTrans" cxnId="{206B4D9E-380F-460A-9066-0E4CA34C55E6}">
      <dgm:prSet/>
      <dgm:spPr/>
      <dgm:t>
        <a:bodyPr/>
        <a:lstStyle/>
        <a:p>
          <a:endParaRPr lang="en-GB"/>
        </a:p>
      </dgm:t>
    </dgm:pt>
    <dgm:pt modelId="{E27CD242-0D6C-4FD0-AE6D-40E3D8BED833}" type="sibTrans" cxnId="{206B4D9E-380F-460A-9066-0E4CA34C55E6}">
      <dgm:prSet/>
      <dgm:spPr/>
      <dgm:t>
        <a:bodyPr/>
        <a:lstStyle/>
        <a:p>
          <a:endParaRPr lang="en-GB"/>
        </a:p>
      </dgm:t>
    </dgm:pt>
    <dgm:pt modelId="{C05E6E7D-C8CB-4E63-8F32-47A2E60FD20C}" type="pres">
      <dgm:prSet presAssocID="{23D7CA70-46E3-4B25-B870-9D7DCC6CD015}" presName="root" presStyleCnt="0">
        <dgm:presLayoutVars>
          <dgm:dir/>
          <dgm:resizeHandles val="exact"/>
        </dgm:presLayoutVars>
      </dgm:prSet>
      <dgm:spPr/>
    </dgm:pt>
    <dgm:pt modelId="{78F7D166-EC84-45A2-B3C3-BF99B5585B77}" type="pres">
      <dgm:prSet presAssocID="{B3D537C6-3E82-4320-A747-C82F973A7891}" presName="compNode" presStyleCnt="0"/>
      <dgm:spPr/>
    </dgm:pt>
    <dgm:pt modelId="{40C72401-1043-49D0-9F3E-61939FE92A8C}" type="pres">
      <dgm:prSet presAssocID="{B3D537C6-3E82-4320-A747-C82F973A7891}" presName="iconBgRect" presStyleLbl="bgShp" presStyleIdx="0" presStyleCnt="4"/>
      <dgm:spPr/>
    </dgm:pt>
    <dgm:pt modelId="{57684E29-F750-45F6-B83B-7B1D58A1BB54}" type="pres">
      <dgm:prSet presAssocID="{B3D537C6-3E82-4320-A747-C82F973A78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ternet"/>
        </a:ext>
      </dgm:extLst>
    </dgm:pt>
    <dgm:pt modelId="{64F23A0F-0FDF-4D81-A229-F3C307C246AC}" type="pres">
      <dgm:prSet presAssocID="{B3D537C6-3E82-4320-A747-C82F973A7891}" presName="spaceRect" presStyleCnt="0"/>
      <dgm:spPr/>
    </dgm:pt>
    <dgm:pt modelId="{15BBD862-F8A3-4606-BE7F-6EF8C6EE0AB7}" type="pres">
      <dgm:prSet presAssocID="{B3D537C6-3E82-4320-A747-C82F973A7891}" presName="textRect" presStyleLbl="revTx" presStyleIdx="0" presStyleCnt="4">
        <dgm:presLayoutVars>
          <dgm:chMax val="1"/>
          <dgm:chPref val="1"/>
        </dgm:presLayoutVars>
      </dgm:prSet>
      <dgm:spPr/>
    </dgm:pt>
    <dgm:pt modelId="{685EADD5-57F5-4FE6-85E1-B5732729E0B1}" type="pres">
      <dgm:prSet presAssocID="{973C1041-D6CC-4FD9-AD05-4561D312F74F}" presName="sibTrans" presStyleCnt="0"/>
      <dgm:spPr/>
    </dgm:pt>
    <dgm:pt modelId="{9077B810-1458-420A-9BD3-92DEE6F4AE63}" type="pres">
      <dgm:prSet presAssocID="{5E8A5FA8-8FA5-4B51-97EE-0E3723536ADD}" presName="compNode" presStyleCnt="0"/>
      <dgm:spPr/>
    </dgm:pt>
    <dgm:pt modelId="{2D68B3F0-6C47-4E8E-BF49-6DB388BFD76F}" type="pres">
      <dgm:prSet presAssocID="{5E8A5FA8-8FA5-4B51-97EE-0E3723536ADD}" presName="iconBgRect" presStyleLbl="bgShp" presStyleIdx="1" presStyleCnt="4"/>
      <dgm:spPr/>
    </dgm:pt>
    <dgm:pt modelId="{B712CFE5-6BC5-49DB-9A2C-F1BD001D7332}" type="pres">
      <dgm:prSet presAssocID="{5E8A5FA8-8FA5-4B51-97EE-0E3723536A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CEA58836-D8A7-4E34-9871-72F6CB6872D5}" type="pres">
      <dgm:prSet presAssocID="{5E8A5FA8-8FA5-4B51-97EE-0E3723536ADD}" presName="spaceRect" presStyleCnt="0"/>
      <dgm:spPr/>
    </dgm:pt>
    <dgm:pt modelId="{E64BD8AC-0E8D-4B0E-9786-BAE623F0893A}" type="pres">
      <dgm:prSet presAssocID="{5E8A5FA8-8FA5-4B51-97EE-0E3723536ADD}" presName="textRect" presStyleLbl="revTx" presStyleIdx="1" presStyleCnt="4">
        <dgm:presLayoutVars>
          <dgm:chMax val="1"/>
          <dgm:chPref val="1"/>
        </dgm:presLayoutVars>
      </dgm:prSet>
      <dgm:spPr/>
    </dgm:pt>
    <dgm:pt modelId="{9F607B61-E317-4CD0-9A20-234C8C6CD12E}" type="pres">
      <dgm:prSet presAssocID="{577FD698-BA9B-48D0-A622-AD52D5711C93}" presName="sibTrans" presStyleCnt="0"/>
      <dgm:spPr/>
    </dgm:pt>
    <dgm:pt modelId="{7C43CC87-E26A-42E9-B78B-90419A4E73A1}" type="pres">
      <dgm:prSet presAssocID="{3DCE9B3F-76F1-477B-9162-3065389411D5}" presName="compNode" presStyleCnt="0"/>
      <dgm:spPr/>
    </dgm:pt>
    <dgm:pt modelId="{949A9046-07C0-40C7-A0E8-A0EF257E83AB}" type="pres">
      <dgm:prSet presAssocID="{3DCE9B3F-76F1-477B-9162-3065389411D5}" presName="iconBgRect" presStyleLbl="bgShp" presStyleIdx="2" presStyleCnt="4"/>
      <dgm:spPr/>
    </dgm:pt>
    <dgm:pt modelId="{CD59A7F2-1996-418C-8D9F-1F929F1C3CFA}" type="pres">
      <dgm:prSet presAssocID="{3DCE9B3F-76F1-477B-9162-3065389411D5}"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Database"/>
        </a:ext>
      </dgm:extLst>
    </dgm:pt>
    <dgm:pt modelId="{02497AC6-5C97-4171-9B01-987845AD447F}" type="pres">
      <dgm:prSet presAssocID="{3DCE9B3F-76F1-477B-9162-3065389411D5}" presName="spaceRect" presStyleCnt="0"/>
      <dgm:spPr/>
    </dgm:pt>
    <dgm:pt modelId="{60B9351E-6921-44D3-8254-4459F7E43D4C}" type="pres">
      <dgm:prSet presAssocID="{3DCE9B3F-76F1-477B-9162-3065389411D5}" presName="textRect" presStyleLbl="revTx" presStyleIdx="2" presStyleCnt="4">
        <dgm:presLayoutVars>
          <dgm:chMax val="1"/>
          <dgm:chPref val="1"/>
        </dgm:presLayoutVars>
      </dgm:prSet>
      <dgm:spPr/>
    </dgm:pt>
    <dgm:pt modelId="{31A8CCA4-35BD-477F-A30E-CD24093F98C5}" type="pres">
      <dgm:prSet presAssocID="{D28A6F82-CB97-47FC-A938-42C7179527DE}" presName="sibTrans" presStyleCnt="0"/>
      <dgm:spPr/>
    </dgm:pt>
    <dgm:pt modelId="{BA98845E-CE07-4825-A8A4-3455F9EDC68E}" type="pres">
      <dgm:prSet presAssocID="{0987694F-FBA7-450E-B521-1EB80F59D733}" presName="compNode" presStyleCnt="0"/>
      <dgm:spPr/>
    </dgm:pt>
    <dgm:pt modelId="{F2B3E197-8150-4E40-A7E2-4DEF8AEDCF2F}" type="pres">
      <dgm:prSet presAssocID="{0987694F-FBA7-450E-B521-1EB80F59D733}" presName="iconBgRect" presStyleLbl="bgShp" presStyleIdx="3" presStyleCnt="4"/>
      <dgm:spPr/>
    </dgm:pt>
    <dgm:pt modelId="{44DC3377-8EF5-40D5-8CBA-356C938FC5D7}" type="pres">
      <dgm:prSet presAssocID="{0987694F-FBA7-450E-B521-1EB80F59D73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dio microphone"/>
        </a:ext>
      </dgm:extLst>
    </dgm:pt>
    <dgm:pt modelId="{3FEE5E79-C7A1-449A-9448-7348F78AACFC}" type="pres">
      <dgm:prSet presAssocID="{0987694F-FBA7-450E-B521-1EB80F59D733}" presName="spaceRect" presStyleCnt="0"/>
      <dgm:spPr/>
    </dgm:pt>
    <dgm:pt modelId="{4E738A0F-9B3C-49E2-A32D-5646E6AFFDAC}" type="pres">
      <dgm:prSet presAssocID="{0987694F-FBA7-450E-B521-1EB80F59D733}" presName="textRect" presStyleLbl="revTx" presStyleIdx="3" presStyleCnt="4">
        <dgm:presLayoutVars>
          <dgm:chMax val="1"/>
          <dgm:chPref val="1"/>
        </dgm:presLayoutVars>
      </dgm:prSet>
      <dgm:spPr/>
    </dgm:pt>
  </dgm:ptLst>
  <dgm:cxnLst>
    <dgm:cxn modelId="{B3A4CD03-A450-451C-8BC2-3276DBD0EAF2}" type="presOf" srcId="{B3D537C6-3E82-4320-A747-C82F973A7891}" destId="{15BBD862-F8A3-4606-BE7F-6EF8C6EE0AB7}" srcOrd="0" destOrd="0" presId="urn:microsoft.com/office/officeart/2018/5/layout/IconCircleLabelList"/>
    <dgm:cxn modelId="{F5891528-911D-4898-BA5D-E020506DB0AA}" srcId="{23D7CA70-46E3-4B25-B870-9D7DCC6CD015}" destId="{3DCE9B3F-76F1-477B-9162-3065389411D5}" srcOrd="2" destOrd="0" parTransId="{3060ABF7-C904-4A66-B23C-8BE9E0CBB3F7}" sibTransId="{D28A6F82-CB97-47FC-A938-42C7179527DE}"/>
    <dgm:cxn modelId="{E3EBEB79-B246-40C8-8444-70DEF74AC14B}" type="presOf" srcId="{0987694F-FBA7-450E-B521-1EB80F59D733}" destId="{4E738A0F-9B3C-49E2-A32D-5646E6AFFDAC}" srcOrd="0" destOrd="0" presId="urn:microsoft.com/office/officeart/2018/5/layout/IconCircleLabelList"/>
    <dgm:cxn modelId="{C6CA409D-B0B9-424C-AB76-DDEC3A537D13}" srcId="{23D7CA70-46E3-4B25-B870-9D7DCC6CD015}" destId="{B3D537C6-3E82-4320-A747-C82F973A7891}" srcOrd="0" destOrd="0" parTransId="{6311BFB6-6095-47A6-8185-A5569A1834A4}" sibTransId="{973C1041-D6CC-4FD9-AD05-4561D312F74F}"/>
    <dgm:cxn modelId="{206B4D9E-380F-460A-9066-0E4CA34C55E6}" srcId="{23D7CA70-46E3-4B25-B870-9D7DCC6CD015}" destId="{0987694F-FBA7-450E-B521-1EB80F59D733}" srcOrd="3" destOrd="0" parTransId="{B29E0341-5625-4EBE-BB92-2CC1EE26C52D}" sibTransId="{E27CD242-0D6C-4FD0-AE6D-40E3D8BED833}"/>
    <dgm:cxn modelId="{E47FF2A3-79FD-4129-A70F-8783FCEC4FBD}" type="presOf" srcId="{3DCE9B3F-76F1-477B-9162-3065389411D5}" destId="{60B9351E-6921-44D3-8254-4459F7E43D4C}" srcOrd="0" destOrd="0" presId="urn:microsoft.com/office/officeart/2018/5/layout/IconCircleLabelList"/>
    <dgm:cxn modelId="{2C68F4AA-6469-4E8E-BAFA-3105AB4B6925}" type="presOf" srcId="{5E8A5FA8-8FA5-4B51-97EE-0E3723536ADD}" destId="{E64BD8AC-0E8D-4B0E-9786-BAE623F0893A}" srcOrd="0" destOrd="0" presId="urn:microsoft.com/office/officeart/2018/5/layout/IconCircleLabelList"/>
    <dgm:cxn modelId="{6F6F8AC7-9E17-4E36-A86B-0E8A95AAF4B9}" srcId="{23D7CA70-46E3-4B25-B870-9D7DCC6CD015}" destId="{5E8A5FA8-8FA5-4B51-97EE-0E3723536ADD}" srcOrd="1" destOrd="0" parTransId="{3348C585-FEDC-477C-BA4B-D3E2BC1A9935}" sibTransId="{577FD698-BA9B-48D0-A622-AD52D5711C93}"/>
    <dgm:cxn modelId="{9257C3FD-B351-4882-BCF5-A5A8D37FB7A2}" type="presOf" srcId="{23D7CA70-46E3-4B25-B870-9D7DCC6CD015}" destId="{C05E6E7D-C8CB-4E63-8F32-47A2E60FD20C}" srcOrd="0" destOrd="0" presId="urn:microsoft.com/office/officeart/2018/5/layout/IconCircleLabelList"/>
    <dgm:cxn modelId="{C9D5CF5D-709F-402D-AD51-2F2963C1863D}" type="presParOf" srcId="{C05E6E7D-C8CB-4E63-8F32-47A2E60FD20C}" destId="{78F7D166-EC84-45A2-B3C3-BF99B5585B77}" srcOrd="0" destOrd="0" presId="urn:microsoft.com/office/officeart/2018/5/layout/IconCircleLabelList"/>
    <dgm:cxn modelId="{A15F45E7-96DF-41E1-8285-8B3D306224CD}" type="presParOf" srcId="{78F7D166-EC84-45A2-B3C3-BF99B5585B77}" destId="{40C72401-1043-49D0-9F3E-61939FE92A8C}" srcOrd="0" destOrd="0" presId="urn:microsoft.com/office/officeart/2018/5/layout/IconCircleLabelList"/>
    <dgm:cxn modelId="{A7ED0704-2435-40ED-A1C2-1CE2FDE501AF}" type="presParOf" srcId="{78F7D166-EC84-45A2-B3C3-BF99B5585B77}" destId="{57684E29-F750-45F6-B83B-7B1D58A1BB54}" srcOrd="1" destOrd="0" presId="urn:microsoft.com/office/officeart/2018/5/layout/IconCircleLabelList"/>
    <dgm:cxn modelId="{6CB049B9-9A8F-4E85-B729-4121026213B3}" type="presParOf" srcId="{78F7D166-EC84-45A2-B3C3-BF99B5585B77}" destId="{64F23A0F-0FDF-4D81-A229-F3C307C246AC}" srcOrd="2" destOrd="0" presId="urn:microsoft.com/office/officeart/2018/5/layout/IconCircleLabelList"/>
    <dgm:cxn modelId="{7A4A916D-1C85-48D1-9330-3D70BE88C8CD}" type="presParOf" srcId="{78F7D166-EC84-45A2-B3C3-BF99B5585B77}" destId="{15BBD862-F8A3-4606-BE7F-6EF8C6EE0AB7}" srcOrd="3" destOrd="0" presId="urn:microsoft.com/office/officeart/2018/5/layout/IconCircleLabelList"/>
    <dgm:cxn modelId="{A6FED5D8-0485-42BF-8737-3BA34EC14028}" type="presParOf" srcId="{C05E6E7D-C8CB-4E63-8F32-47A2E60FD20C}" destId="{685EADD5-57F5-4FE6-85E1-B5732729E0B1}" srcOrd="1" destOrd="0" presId="urn:microsoft.com/office/officeart/2018/5/layout/IconCircleLabelList"/>
    <dgm:cxn modelId="{8DE6B968-AAA9-42AA-944D-8C75BCB8351A}" type="presParOf" srcId="{C05E6E7D-C8CB-4E63-8F32-47A2E60FD20C}" destId="{9077B810-1458-420A-9BD3-92DEE6F4AE63}" srcOrd="2" destOrd="0" presId="urn:microsoft.com/office/officeart/2018/5/layout/IconCircleLabelList"/>
    <dgm:cxn modelId="{4D34BD11-3D2B-4B11-AD80-49CD0B360D9E}" type="presParOf" srcId="{9077B810-1458-420A-9BD3-92DEE6F4AE63}" destId="{2D68B3F0-6C47-4E8E-BF49-6DB388BFD76F}" srcOrd="0" destOrd="0" presId="urn:microsoft.com/office/officeart/2018/5/layout/IconCircleLabelList"/>
    <dgm:cxn modelId="{AD287702-5D95-4A12-8CE2-3157E78B2C61}" type="presParOf" srcId="{9077B810-1458-420A-9BD3-92DEE6F4AE63}" destId="{B712CFE5-6BC5-49DB-9A2C-F1BD001D7332}" srcOrd="1" destOrd="0" presId="urn:microsoft.com/office/officeart/2018/5/layout/IconCircleLabelList"/>
    <dgm:cxn modelId="{39B6C9E0-7699-45A8-825F-E5DB358C354A}" type="presParOf" srcId="{9077B810-1458-420A-9BD3-92DEE6F4AE63}" destId="{CEA58836-D8A7-4E34-9871-72F6CB6872D5}" srcOrd="2" destOrd="0" presId="urn:microsoft.com/office/officeart/2018/5/layout/IconCircleLabelList"/>
    <dgm:cxn modelId="{61321410-21EE-4FE9-AD93-728D81FDD5D3}" type="presParOf" srcId="{9077B810-1458-420A-9BD3-92DEE6F4AE63}" destId="{E64BD8AC-0E8D-4B0E-9786-BAE623F0893A}" srcOrd="3" destOrd="0" presId="urn:microsoft.com/office/officeart/2018/5/layout/IconCircleLabelList"/>
    <dgm:cxn modelId="{FDD1E170-2979-4F90-B6B1-8AD68132B87A}" type="presParOf" srcId="{C05E6E7D-C8CB-4E63-8F32-47A2E60FD20C}" destId="{9F607B61-E317-4CD0-9A20-234C8C6CD12E}" srcOrd="3" destOrd="0" presId="urn:microsoft.com/office/officeart/2018/5/layout/IconCircleLabelList"/>
    <dgm:cxn modelId="{8C0461C4-B01A-40BF-84D8-1E096F165921}" type="presParOf" srcId="{C05E6E7D-C8CB-4E63-8F32-47A2E60FD20C}" destId="{7C43CC87-E26A-42E9-B78B-90419A4E73A1}" srcOrd="4" destOrd="0" presId="urn:microsoft.com/office/officeart/2018/5/layout/IconCircleLabelList"/>
    <dgm:cxn modelId="{97AED8D8-6154-47EC-B1E8-506B4D26707B}" type="presParOf" srcId="{7C43CC87-E26A-42E9-B78B-90419A4E73A1}" destId="{949A9046-07C0-40C7-A0E8-A0EF257E83AB}" srcOrd="0" destOrd="0" presId="urn:microsoft.com/office/officeart/2018/5/layout/IconCircleLabelList"/>
    <dgm:cxn modelId="{69FDD88B-6E56-4410-9263-FB3FC7E30A78}" type="presParOf" srcId="{7C43CC87-E26A-42E9-B78B-90419A4E73A1}" destId="{CD59A7F2-1996-418C-8D9F-1F929F1C3CFA}" srcOrd="1" destOrd="0" presId="urn:microsoft.com/office/officeart/2018/5/layout/IconCircleLabelList"/>
    <dgm:cxn modelId="{B2A5F874-431A-4A18-9E64-A9C86F8A4077}" type="presParOf" srcId="{7C43CC87-E26A-42E9-B78B-90419A4E73A1}" destId="{02497AC6-5C97-4171-9B01-987845AD447F}" srcOrd="2" destOrd="0" presId="urn:microsoft.com/office/officeart/2018/5/layout/IconCircleLabelList"/>
    <dgm:cxn modelId="{41D138FE-DF80-49E1-8399-2D2E7578D56E}" type="presParOf" srcId="{7C43CC87-E26A-42E9-B78B-90419A4E73A1}" destId="{60B9351E-6921-44D3-8254-4459F7E43D4C}" srcOrd="3" destOrd="0" presId="urn:microsoft.com/office/officeart/2018/5/layout/IconCircleLabelList"/>
    <dgm:cxn modelId="{DE83CCE5-F3EF-4CB5-95AD-22072B5C6392}" type="presParOf" srcId="{C05E6E7D-C8CB-4E63-8F32-47A2E60FD20C}" destId="{31A8CCA4-35BD-477F-A30E-CD24093F98C5}" srcOrd="5" destOrd="0" presId="urn:microsoft.com/office/officeart/2018/5/layout/IconCircleLabelList"/>
    <dgm:cxn modelId="{AB15E2B6-B85F-481C-AC22-771629EB6227}" type="presParOf" srcId="{C05E6E7D-C8CB-4E63-8F32-47A2E60FD20C}" destId="{BA98845E-CE07-4825-A8A4-3455F9EDC68E}" srcOrd="6" destOrd="0" presId="urn:microsoft.com/office/officeart/2018/5/layout/IconCircleLabelList"/>
    <dgm:cxn modelId="{2719EC37-8079-4214-BF2F-EF85124E7B12}" type="presParOf" srcId="{BA98845E-CE07-4825-A8A4-3455F9EDC68E}" destId="{F2B3E197-8150-4E40-A7E2-4DEF8AEDCF2F}" srcOrd="0" destOrd="0" presId="urn:microsoft.com/office/officeart/2018/5/layout/IconCircleLabelList"/>
    <dgm:cxn modelId="{10A0AA21-B5C6-47A4-AC67-8A63B11DBFA9}" type="presParOf" srcId="{BA98845E-CE07-4825-A8A4-3455F9EDC68E}" destId="{44DC3377-8EF5-40D5-8CBA-356C938FC5D7}" srcOrd="1" destOrd="0" presId="urn:microsoft.com/office/officeart/2018/5/layout/IconCircleLabelList"/>
    <dgm:cxn modelId="{90BCE993-6A47-456D-A145-DF948C4EE845}" type="presParOf" srcId="{BA98845E-CE07-4825-A8A4-3455F9EDC68E}" destId="{3FEE5E79-C7A1-449A-9448-7348F78AACFC}" srcOrd="2" destOrd="0" presId="urn:microsoft.com/office/officeart/2018/5/layout/IconCircleLabelList"/>
    <dgm:cxn modelId="{613D0644-D3AD-4F2B-9D2E-94D4E6C731A2}" type="presParOf" srcId="{BA98845E-CE07-4825-A8A4-3455F9EDC68E}" destId="{4E738A0F-9B3C-49E2-A32D-5646E6AFFDA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94CC09-2CBF-43A3-BC24-5B825388911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3C62791-BD31-404F-AE5D-8BAFAE4975B0}">
      <dgm:prSet custT="1"/>
      <dgm:spPr/>
      <dgm:t>
        <a:bodyPr/>
        <a:lstStyle/>
        <a:p>
          <a:pPr>
            <a:lnSpc>
              <a:spcPct val="100000"/>
            </a:lnSpc>
          </a:pPr>
          <a:r>
            <a:rPr lang="en-GB" sz="2000" dirty="0"/>
            <a:t>Asda’s scored as below as 0. 5 out of 20 to the ethical consumer ranking while Co-Operative scores 11.0 for its proactive eco- friendly approaches that were closely related with food waste, pollution, habitat disruption and climate change (Ethical Consumer, 2020).</a:t>
          </a:r>
          <a:endParaRPr lang="en-US" sz="1200" dirty="0"/>
        </a:p>
      </dgm:t>
    </dgm:pt>
    <dgm:pt modelId="{6600904F-DCF1-4A0E-88CA-A299F5C65C69}" type="parTrans" cxnId="{B542FFD4-57B3-439C-975B-5EDD27A36C78}">
      <dgm:prSet/>
      <dgm:spPr/>
      <dgm:t>
        <a:bodyPr/>
        <a:lstStyle/>
        <a:p>
          <a:endParaRPr lang="en-US"/>
        </a:p>
      </dgm:t>
    </dgm:pt>
    <dgm:pt modelId="{1B9AD3FA-C4C2-4B53-8887-678B7A0A4E68}" type="sibTrans" cxnId="{B542FFD4-57B3-439C-975B-5EDD27A36C78}">
      <dgm:prSet/>
      <dgm:spPr/>
      <dgm:t>
        <a:bodyPr/>
        <a:lstStyle/>
        <a:p>
          <a:pPr>
            <a:lnSpc>
              <a:spcPct val="100000"/>
            </a:lnSpc>
          </a:pPr>
          <a:endParaRPr lang="en-US"/>
        </a:p>
      </dgm:t>
    </dgm:pt>
    <dgm:pt modelId="{040911D4-196F-413E-8DC8-593660EB9F19}">
      <dgm:prSet custT="1"/>
      <dgm:spPr/>
      <dgm:t>
        <a:bodyPr/>
        <a:lstStyle/>
        <a:p>
          <a:pPr>
            <a:lnSpc>
              <a:spcPct val="100000"/>
            </a:lnSpc>
          </a:pPr>
          <a:r>
            <a:rPr lang="en-GB" sz="2000" dirty="0"/>
            <a:t>Asda including its owner Walmart have been on the multiple news for breaching its employee right relating to gender pay discrimination and unbalanced work life hours (Ethical Consumer, 2020).</a:t>
          </a:r>
          <a:endParaRPr lang="en-US" sz="2000" dirty="0"/>
        </a:p>
      </dgm:t>
    </dgm:pt>
    <dgm:pt modelId="{5928EB24-1120-487B-B6A9-92E0ADC91822}" type="parTrans" cxnId="{4AE498AA-41B4-4CC5-B35D-362E5377F1E2}">
      <dgm:prSet/>
      <dgm:spPr/>
      <dgm:t>
        <a:bodyPr/>
        <a:lstStyle/>
        <a:p>
          <a:endParaRPr lang="en-US"/>
        </a:p>
      </dgm:t>
    </dgm:pt>
    <dgm:pt modelId="{5E1BA902-CF24-46C0-BB5F-BB8F9B0E344D}" type="sibTrans" cxnId="{4AE498AA-41B4-4CC5-B35D-362E5377F1E2}">
      <dgm:prSet/>
      <dgm:spPr/>
      <dgm:t>
        <a:bodyPr/>
        <a:lstStyle/>
        <a:p>
          <a:endParaRPr lang="en-US"/>
        </a:p>
      </dgm:t>
    </dgm:pt>
    <dgm:pt modelId="{ADFD7644-706D-4E53-82ED-35A230E9E2AB}" type="pres">
      <dgm:prSet presAssocID="{6594CC09-2CBF-43A3-BC24-5B825388911A}" presName="root" presStyleCnt="0">
        <dgm:presLayoutVars>
          <dgm:dir/>
          <dgm:resizeHandles val="exact"/>
        </dgm:presLayoutVars>
      </dgm:prSet>
      <dgm:spPr/>
    </dgm:pt>
    <dgm:pt modelId="{A8DE264B-1180-4737-99D7-08F19DA199CC}" type="pres">
      <dgm:prSet presAssocID="{6594CC09-2CBF-43A3-BC24-5B825388911A}" presName="container" presStyleCnt="0">
        <dgm:presLayoutVars>
          <dgm:dir/>
          <dgm:resizeHandles val="exact"/>
        </dgm:presLayoutVars>
      </dgm:prSet>
      <dgm:spPr/>
    </dgm:pt>
    <dgm:pt modelId="{CEE77738-618D-4CA9-9948-5725A3595103}" type="pres">
      <dgm:prSet presAssocID="{83C62791-BD31-404F-AE5D-8BAFAE4975B0}" presName="compNode" presStyleCnt="0"/>
      <dgm:spPr/>
    </dgm:pt>
    <dgm:pt modelId="{6EA72970-B2D5-4C7B-8B35-6DF7896F888F}" type="pres">
      <dgm:prSet presAssocID="{83C62791-BD31-404F-AE5D-8BAFAE4975B0}" presName="iconBgRect" presStyleLbl="bgShp" presStyleIdx="0" presStyleCnt="2"/>
      <dgm:spPr/>
    </dgm:pt>
    <dgm:pt modelId="{5617A808-4FB6-4D13-B5B5-8DAC945B9689}" type="pres">
      <dgm:prSet presAssocID="{83C62791-BD31-404F-AE5D-8BAFAE4975B0}"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Downward trend"/>
        </a:ext>
      </dgm:extLst>
    </dgm:pt>
    <dgm:pt modelId="{25D4015E-98EC-4438-9D09-7DE9ECB06483}" type="pres">
      <dgm:prSet presAssocID="{83C62791-BD31-404F-AE5D-8BAFAE4975B0}" presName="spaceRect" presStyleCnt="0"/>
      <dgm:spPr/>
    </dgm:pt>
    <dgm:pt modelId="{D84B579D-9E59-4DFC-953F-0F595F58EBD1}" type="pres">
      <dgm:prSet presAssocID="{83C62791-BD31-404F-AE5D-8BAFAE4975B0}" presName="textRect" presStyleLbl="revTx" presStyleIdx="0" presStyleCnt="2">
        <dgm:presLayoutVars>
          <dgm:chMax val="1"/>
          <dgm:chPref val="1"/>
        </dgm:presLayoutVars>
      </dgm:prSet>
      <dgm:spPr/>
    </dgm:pt>
    <dgm:pt modelId="{03A3DF50-B066-4B8A-9209-783D01A6EDF1}" type="pres">
      <dgm:prSet presAssocID="{1B9AD3FA-C4C2-4B53-8887-678B7A0A4E68}" presName="sibTrans" presStyleLbl="sibTrans2D1" presStyleIdx="0" presStyleCnt="0"/>
      <dgm:spPr/>
    </dgm:pt>
    <dgm:pt modelId="{3FBA90C0-6E39-48CE-9B7E-975B6E13BAF3}" type="pres">
      <dgm:prSet presAssocID="{040911D4-196F-413E-8DC8-593660EB9F19}" presName="compNode" presStyleCnt="0"/>
      <dgm:spPr/>
    </dgm:pt>
    <dgm:pt modelId="{B0C0BDB9-C670-4131-9748-D4A197124B3D}" type="pres">
      <dgm:prSet presAssocID="{040911D4-196F-413E-8DC8-593660EB9F19}" presName="iconBgRect" presStyleLbl="bgShp" presStyleIdx="1" presStyleCnt="2"/>
      <dgm:spPr/>
    </dgm:pt>
    <dgm:pt modelId="{1424E16F-4F6A-497A-8760-C90563588524}" type="pres">
      <dgm:prSet presAssocID="{040911D4-196F-413E-8DC8-593660EB9F1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Universal Access"/>
        </a:ext>
      </dgm:extLst>
    </dgm:pt>
    <dgm:pt modelId="{E1422518-1E46-4010-AA26-CE53FE7A9CC5}" type="pres">
      <dgm:prSet presAssocID="{040911D4-196F-413E-8DC8-593660EB9F19}" presName="spaceRect" presStyleCnt="0"/>
      <dgm:spPr/>
    </dgm:pt>
    <dgm:pt modelId="{B3A11E0C-60BA-49DC-88B7-7EDD6D7FB013}" type="pres">
      <dgm:prSet presAssocID="{040911D4-196F-413E-8DC8-593660EB9F19}" presName="textRect" presStyleLbl="revTx" presStyleIdx="1" presStyleCnt="2">
        <dgm:presLayoutVars>
          <dgm:chMax val="1"/>
          <dgm:chPref val="1"/>
        </dgm:presLayoutVars>
      </dgm:prSet>
      <dgm:spPr/>
    </dgm:pt>
  </dgm:ptLst>
  <dgm:cxnLst>
    <dgm:cxn modelId="{DCEBB93F-187D-4FDF-8855-FA5EFC7EA583}" type="presOf" srcId="{040911D4-196F-413E-8DC8-593660EB9F19}" destId="{B3A11E0C-60BA-49DC-88B7-7EDD6D7FB013}" srcOrd="0" destOrd="0" presId="urn:microsoft.com/office/officeart/2018/2/layout/IconCircleList"/>
    <dgm:cxn modelId="{4AE498AA-41B4-4CC5-B35D-362E5377F1E2}" srcId="{6594CC09-2CBF-43A3-BC24-5B825388911A}" destId="{040911D4-196F-413E-8DC8-593660EB9F19}" srcOrd="1" destOrd="0" parTransId="{5928EB24-1120-487B-B6A9-92E0ADC91822}" sibTransId="{5E1BA902-CF24-46C0-BB5F-BB8F9B0E344D}"/>
    <dgm:cxn modelId="{14436EBA-74E8-4F3F-A0BC-04F2B77F299C}" type="presOf" srcId="{83C62791-BD31-404F-AE5D-8BAFAE4975B0}" destId="{D84B579D-9E59-4DFC-953F-0F595F58EBD1}" srcOrd="0" destOrd="0" presId="urn:microsoft.com/office/officeart/2018/2/layout/IconCircleList"/>
    <dgm:cxn modelId="{DB68C6C9-DBC2-4655-97A1-D404DBCA19A2}" type="presOf" srcId="{1B9AD3FA-C4C2-4B53-8887-678B7A0A4E68}" destId="{03A3DF50-B066-4B8A-9209-783D01A6EDF1}" srcOrd="0" destOrd="0" presId="urn:microsoft.com/office/officeart/2018/2/layout/IconCircleList"/>
    <dgm:cxn modelId="{9134B0CC-E440-45E2-81F6-22030650C9FE}" type="presOf" srcId="{6594CC09-2CBF-43A3-BC24-5B825388911A}" destId="{ADFD7644-706D-4E53-82ED-35A230E9E2AB}" srcOrd="0" destOrd="0" presId="urn:microsoft.com/office/officeart/2018/2/layout/IconCircleList"/>
    <dgm:cxn modelId="{B542FFD4-57B3-439C-975B-5EDD27A36C78}" srcId="{6594CC09-2CBF-43A3-BC24-5B825388911A}" destId="{83C62791-BD31-404F-AE5D-8BAFAE4975B0}" srcOrd="0" destOrd="0" parTransId="{6600904F-DCF1-4A0E-88CA-A299F5C65C69}" sibTransId="{1B9AD3FA-C4C2-4B53-8887-678B7A0A4E68}"/>
    <dgm:cxn modelId="{46E39B63-BDE0-45FB-8FB7-1B5F131A52A2}" type="presParOf" srcId="{ADFD7644-706D-4E53-82ED-35A230E9E2AB}" destId="{A8DE264B-1180-4737-99D7-08F19DA199CC}" srcOrd="0" destOrd="0" presId="urn:microsoft.com/office/officeart/2018/2/layout/IconCircleList"/>
    <dgm:cxn modelId="{16BF3313-E84C-4149-B60A-2B47A74EF334}" type="presParOf" srcId="{A8DE264B-1180-4737-99D7-08F19DA199CC}" destId="{CEE77738-618D-4CA9-9948-5725A3595103}" srcOrd="0" destOrd="0" presId="urn:microsoft.com/office/officeart/2018/2/layout/IconCircleList"/>
    <dgm:cxn modelId="{B79DF13B-EC1D-48C5-8ABE-95978316D1C8}" type="presParOf" srcId="{CEE77738-618D-4CA9-9948-5725A3595103}" destId="{6EA72970-B2D5-4C7B-8B35-6DF7896F888F}" srcOrd="0" destOrd="0" presId="urn:microsoft.com/office/officeart/2018/2/layout/IconCircleList"/>
    <dgm:cxn modelId="{826288B6-8FC6-41E4-BA57-F40987BE34B0}" type="presParOf" srcId="{CEE77738-618D-4CA9-9948-5725A3595103}" destId="{5617A808-4FB6-4D13-B5B5-8DAC945B9689}" srcOrd="1" destOrd="0" presId="urn:microsoft.com/office/officeart/2018/2/layout/IconCircleList"/>
    <dgm:cxn modelId="{2784EB90-7115-4A27-B129-06F0CA7CF2D1}" type="presParOf" srcId="{CEE77738-618D-4CA9-9948-5725A3595103}" destId="{25D4015E-98EC-4438-9D09-7DE9ECB06483}" srcOrd="2" destOrd="0" presId="urn:microsoft.com/office/officeart/2018/2/layout/IconCircleList"/>
    <dgm:cxn modelId="{FF9860EC-BC89-4DDA-A8B7-114F9FEC0809}" type="presParOf" srcId="{CEE77738-618D-4CA9-9948-5725A3595103}" destId="{D84B579D-9E59-4DFC-953F-0F595F58EBD1}" srcOrd="3" destOrd="0" presId="urn:microsoft.com/office/officeart/2018/2/layout/IconCircleList"/>
    <dgm:cxn modelId="{27C244A2-F0C8-4E42-B351-36BC19094952}" type="presParOf" srcId="{A8DE264B-1180-4737-99D7-08F19DA199CC}" destId="{03A3DF50-B066-4B8A-9209-783D01A6EDF1}" srcOrd="1" destOrd="0" presId="urn:microsoft.com/office/officeart/2018/2/layout/IconCircleList"/>
    <dgm:cxn modelId="{20D3A9D9-2295-459B-BE04-3162F847545A}" type="presParOf" srcId="{A8DE264B-1180-4737-99D7-08F19DA199CC}" destId="{3FBA90C0-6E39-48CE-9B7E-975B6E13BAF3}" srcOrd="2" destOrd="0" presId="urn:microsoft.com/office/officeart/2018/2/layout/IconCircleList"/>
    <dgm:cxn modelId="{71939231-EEEF-4A06-AE2A-5712018E3640}" type="presParOf" srcId="{3FBA90C0-6E39-48CE-9B7E-975B6E13BAF3}" destId="{B0C0BDB9-C670-4131-9748-D4A197124B3D}" srcOrd="0" destOrd="0" presId="urn:microsoft.com/office/officeart/2018/2/layout/IconCircleList"/>
    <dgm:cxn modelId="{BD055684-1FB1-49BC-AF16-8CBD1BC739E8}" type="presParOf" srcId="{3FBA90C0-6E39-48CE-9B7E-975B6E13BAF3}" destId="{1424E16F-4F6A-497A-8760-C90563588524}" srcOrd="1" destOrd="0" presId="urn:microsoft.com/office/officeart/2018/2/layout/IconCircleList"/>
    <dgm:cxn modelId="{48546ECB-047A-4C5D-A479-8433BAC0E26C}" type="presParOf" srcId="{3FBA90C0-6E39-48CE-9B7E-975B6E13BAF3}" destId="{E1422518-1E46-4010-AA26-CE53FE7A9CC5}" srcOrd="2" destOrd="0" presId="urn:microsoft.com/office/officeart/2018/2/layout/IconCircleList"/>
    <dgm:cxn modelId="{7E7AB820-B2CC-4AF5-BECB-5BE33F85AEE0}" type="presParOf" srcId="{3FBA90C0-6E39-48CE-9B7E-975B6E13BAF3}" destId="{B3A11E0C-60BA-49DC-88B7-7EDD6D7FB01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CD0ADE-D34E-46AA-BBD3-393E51E388A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677FA92-BF63-42D5-ABB8-F9733E7DDA09}">
      <dgm:prSet phldrT="[Text]" custT="1"/>
      <dgm:spPr/>
      <dgm:t>
        <a:bodyPr/>
        <a:lstStyle/>
        <a:p>
          <a:r>
            <a:rPr lang="en-GB" sz="2900" b="1" dirty="0"/>
            <a:t>Strengths</a:t>
          </a:r>
        </a:p>
        <a:p>
          <a:r>
            <a:rPr lang="en-GB" sz="2800" b="0" dirty="0"/>
            <a:t>Focus on lower price everyday </a:t>
          </a:r>
        </a:p>
      </dgm:t>
    </dgm:pt>
    <dgm:pt modelId="{C9847611-403B-4884-A07C-B6AECF31A171}" type="parTrans" cxnId="{420A24D8-C764-485E-B967-D0E7B1E093D2}">
      <dgm:prSet/>
      <dgm:spPr/>
      <dgm:t>
        <a:bodyPr/>
        <a:lstStyle/>
        <a:p>
          <a:endParaRPr lang="en-GB"/>
        </a:p>
      </dgm:t>
    </dgm:pt>
    <dgm:pt modelId="{BC061395-65F9-461A-8CE6-6492A4054583}" type="sibTrans" cxnId="{420A24D8-C764-485E-B967-D0E7B1E093D2}">
      <dgm:prSet/>
      <dgm:spPr/>
      <dgm:t>
        <a:bodyPr/>
        <a:lstStyle/>
        <a:p>
          <a:endParaRPr lang="en-GB"/>
        </a:p>
      </dgm:t>
    </dgm:pt>
    <dgm:pt modelId="{9ACEFC76-2FF5-47D1-BA4C-927D7565DE95}">
      <dgm:prSet phldrT="[Text]"/>
      <dgm:spPr/>
      <dgm:t>
        <a:bodyPr/>
        <a:lstStyle/>
        <a:p>
          <a:r>
            <a:rPr lang="en-GB" b="1" dirty="0">
              <a:latin typeface="Arial" panose="020B0604020202020204" pitchFamily="34" charset="0"/>
              <a:cs typeface="Arial" panose="020B0604020202020204" pitchFamily="34" charset="0"/>
            </a:rPr>
            <a:t>Weakness</a:t>
          </a:r>
        </a:p>
        <a:p>
          <a:r>
            <a:rPr lang="en-GB" b="0" dirty="0">
              <a:latin typeface="Arial" panose="020B0604020202020204" pitchFamily="34" charset="0"/>
              <a:cs typeface="Arial" panose="020B0604020202020204" pitchFamily="34" charset="0"/>
            </a:rPr>
            <a:t>Value –oriented business practice</a:t>
          </a:r>
        </a:p>
        <a:p>
          <a:endParaRPr lang="en-GB" b="1" dirty="0"/>
        </a:p>
      </dgm:t>
    </dgm:pt>
    <dgm:pt modelId="{6699E162-CD59-4C4D-95C7-8EC8F72BCF06}" type="parTrans" cxnId="{C0803F11-1098-4B86-AD26-723CEF3AF5FE}">
      <dgm:prSet/>
      <dgm:spPr/>
      <dgm:t>
        <a:bodyPr/>
        <a:lstStyle/>
        <a:p>
          <a:endParaRPr lang="en-GB"/>
        </a:p>
      </dgm:t>
    </dgm:pt>
    <dgm:pt modelId="{E1A9BCC0-C50D-4573-8AF0-FF7324CC8F10}" type="sibTrans" cxnId="{C0803F11-1098-4B86-AD26-723CEF3AF5FE}">
      <dgm:prSet/>
      <dgm:spPr/>
      <dgm:t>
        <a:bodyPr/>
        <a:lstStyle/>
        <a:p>
          <a:endParaRPr lang="en-GB"/>
        </a:p>
      </dgm:t>
    </dgm:pt>
    <dgm:pt modelId="{AA1DBEFC-0AFC-416A-96B0-7A33CC364AA0}">
      <dgm:prSet phldrT="[Text]"/>
      <dgm:spPr/>
      <dgm:t>
        <a:bodyPr/>
        <a:lstStyle/>
        <a:p>
          <a:r>
            <a:rPr lang="en-GB" b="1" dirty="0">
              <a:latin typeface="Arial" panose="020B0604020202020204" pitchFamily="34" charset="0"/>
              <a:cs typeface="Arial" panose="020B0604020202020204" pitchFamily="34" charset="0"/>
            </a:rPr>
            <a:t>Opportunity</a:t>
          </a:r>
        </a:p>
        <a:p>
          <a:r>
            <a:rPr lang="en-GB" dirty="0">
              <a:latin typeface="Arial" panose="020B0604020202020204" pitchFamily="34" charset="0"/>
              <a:cs typeface="Arial" panose="020B0604020202020204" pitchFamily="34" charset="0"/>
            </a:rPr>
            <a:t>Interactive website design </a:t>
          </a:r>
        </a:p>
      </dgm:t>
    </dgm:pt>
    <dgm:pt modelId="{62411F54-721A-431C-A0C4-B7A7800837D2}" type="parTrans" cxnId="{62C515F3-E4C8-4F49-A87D-A275FCD66B8E}">
      <dgm:prSet/>
      <dgm:spPr/>
      <dgm:t>
        <a:bodyPr/>
        <a:lstStyle/>
        <a:p>
          <a:endParaRPr lang="en-GB"/>
        </a:p>
      </dgm:t>
    </dgm:pt>
    <dgm:pt modelId="{414B2473-7C14-4062-9330-657669B98093}" type="sibTrans" cxnId="{62C515F3-E4C8-4F49-A87D-A275FCD66B8E}">
      <dgm:prSet/>
      <dgm:spPr/>
      <dgm:t>
        <a:bodyPr/>
        <a:lstStyle/>
        <a:p>
          <a:endParaRPr lang="en-GB"/>
        </a:p>
      </dgm:t>
    </dgm:pt>
    <dgm:pt modelId="{7B663481-EA0E-4998-AC47-190B92925D54}">
      <dgm:prSet phldrT="[Text]"/>
      <dgm:spPr/>
      <dgm:t>
        <a:bodyPr/>
        <a:lstStyle/>
        <a:p>
          <a:r>
            <a:rPr lang="en-GB" b="1" dirty="0">
              <a:latin typeface="Arial" panose="020B0604020202020204" pitchFamily="34" charset="0"/>
              <a:cs typeface="Arial" panose="020B0604020202020204" pitchFamily="34" charset="0"/>
            </a:rPr>
            <a:t>Threat</a:t>
          </a:r>
        </a:p>
        <a:p>
          <a:r>
            <a:rPr lang="en-GB" dirty="0">
              <a:latin typeface="Arial" panose="020B0604020202020204" pitchFamily="34" charset="0"/>
              <a:cs typeface="Arial" panose="020B0604020202020204" pitchFamily="34" charset="0"/>
            </a:rPr>
            <a:t>Poor HRM Management</a:t>
          </a:r>
        </a:p>
        <a:p>
          <a:endParaRPr lang="en-GB" dirty="0"/>
        </a:p>
      </dgm:t>
    </dgm:pt>
    <dgm:pt modelId="{BBEEA23E-F622-457D-B682-7E11D13F20CC}" type="parTrans" cxnId="{7D33DC83-8FFF-4C16-8473-96C49B805E48}">
      <dgm:prSet/>
      <dgm:spPr/>
      <dgm:t>
        <a:bodyPr/>
        <a:lstStyle/>
        <a:p>
          <a:endParaRPr lang="en-GB"/>
        </a:p>
      </dgm:t>
    </dgm:pt>
    <dgm:pt modelId="{F67ADEBD-A8A3-44D1-B3C7-94DED154DE45}" type="sibTrans" cxnId="{7D33DC83-8FFF-4C16-8473-96C49B805E48}">
      <dgm:prSet/>
      <dgm:spPr/>
      <dgm:t>
        <a:bodyPr/>
        <a:lstStyle/>
        <a:p>
          <a:endParaRPr lang="en-GB"/>
        </a:p>
      </dgm:t>
    </dgm:pt>
    <dgm:pt modelId="{EA5CED4C-19F3-4A25-AD09-BEFD98882738}" type="pres">
      <dgm:prSet presAssocID="{2ACD0ADE-D34E-46AA-BBD3-393E51E388A5}" presName="diagram" presStyleCnt="0">
        <dgm:presLayoutVars>
          <dgm:dir/>
          <dgm:resizeHandles val="exact"/>
        </dgm:presLayoutVars>
      </dgm:prSet>
      <dgm:spPr/>
    </dgm:pt>
    <dgm:pt modelId="{7B138DDD-4179-48E2-AC2C-894B3D3B3B60}" type="pres">
      <dgm:prSet presAssocID="{7677FA92-BF63-42D5-ABB8-F9733E7DDA09}" presName="node" presStyleLbl="node1" presStyleIdx="0" presStyleCnt="4">
        <dgm:presLayoutVars>
          <dgm:bulletEnabled val="1"/>
        </dgm:presLayoutVars>
      </dgm:prSet>
      <dgm:spPr/>
    </dgm:pt>
    <dgm:pt modelId="{4950DFF8-D15B-49A0-ABAB-D409A911072C}" type="pres">
      <dgm:prSet presAssocID="{BC061395-65F9-461A-8CE6-6492A4054583}" presName="sibTrans" presStyleCnt="0"/>
      <dgm:spPr/>
    </dgm:pt>
    <dgm:pt modelId="{1A5311ED-F316-4910-A7A3-A245B8EB8E4A}" type="pres">
      <dgm:prSet presAssocID="{9ACEFC76-2FF5-47D1-BA4C-927D7565DE95}" presName="node" presStyleLbl="node1" presStyleIdx="1" presStyleCnt="4" custScaleX="100429" custScaleY="108285" custLinFactNeighborX="638" custLinFactNeighborY="2660">
        <dgm:presLayoutVars>
          <dgm:bulletEnabled val="1"/>
        </dgm:presLayoutVars>
      </dgm:prSet>
      <dgm:spPr/>
    </dgm:pt>
    <dgm:pt modelId="{FA510514-806F-412B-A753-9E292E9331ED}" type="pres">
      <dgm:prSet presAssocID="{E1A9BCC0-C50D-4573-8AF0-FF7324CC8F10}" presName="sibTrans" presStyleCnt="0"/>
      <dgm:spPr/>
    </dgm:pt>
    <dgm:pt modelId="{5B87C9E0-48C6-4735-BE01-80D4FC573E0D}" type="pres">
      <dgm:prSet presAssocID="{AA1DBEFC-0AFC-416A-96B0-7A33CC364AA0}" presName="node" presStyleLbl="node1" presStyleIdx="2" presStyleCnt="4">
        <dgm:presLayoutVars>
          <dgm:bulletEnabled val="1"/>
        </dgm:presLayoutVars>
      </dgm:prSet>
      <dgm:spPr/>
    </dgm:pt>
    <dgm:pt modelId="{07905FD4-A037-4099-A6C7-2F5F01C2A0B8}" type="pres">
      <dgm:prSet presAssocID="{414B2473-7C14-4062-9330-657669B98093}" presName="sibTrans" presStyleCnt="0"/>
      <dgm:spPr/>
    </dgm:pt>
    <dgm:pt modelId="{CEEF46B0-BCE4-48B0-A917-B1876FE98DB0}" type="pres">
      <dgm:prSet presAssocID="{7B663481-EA0E-4998-AC47-190B92925D54}" presName="node" presStyleLbl="node1" presStyleIdx="3" presStyleCnt="4" custLinFactNeighborX="638" custLinFactNeighborY="0">
        <dgm:presLayoutVars>
          <dgm:bulletEnabled val="1"/>
        </dgm:presLayoutVars>
      </dgm:prSet>
      <dgm:spPr/>
    </dgm:pt>
  </dgm:ptLst>
  <dgm:cxnLst>
    <dgm:cxn modelId="{0E53E108-2285-4E37-8254-7709E2BE1D9C}" type="presOf" srcId="{7B663481-EA0E-4998-AC47-190B92925D54}" destId="{CEEF46B0-BCE4-48B0-A917-B1876FE98DB0}" srcOrd="0" destOrd="0" presId="urn:microsoft.com/office/officeart/2005/8/layout/default"/>
    <dgm:cxn modelId="{C0803F11-1098-4B86-AD26-723CEF3AF5FE}" srcId="{2ACD0ADE-D34E-46AA-BBD3-393E51E388A5}" destId="{9ACEFC76-2FF5-47D1-BA4C-927D7565DE95}" srcOrd="1" destOrd="0" parTransId="{6699E162-CD59-4C4D-95C7-8EC8F72BCF06}" sibTransId="{E1A9BCC0-C50D-4573-8AF0-FF7324CC8F10}"/>
    <dgm:cxn modelId="{A5C6E12D-E3A9-441E-9C35-63CF43D6E9EA}" type="presOf" srcId="{2ACD0ADE-D34E-46AA-BBD3-393E51E388A5}" destId="{EA5CED4C-19F3-4A25-AD09-BEFD98882738}" srcOrd="0" destOrd="0" presId="urn:microsoft.com/office/officeart/2005/8/layout/default"/>
    <dgm:cxn modelId="{7D33DC83-8FFF-4C16-8473-96C49B805E48}" srcId="{2ACD0ADE-D34E-46AA-BBD3-393E51E388A5}" destId="{7B663481-EA0E-4998-AC47-190B92925D54}" srcOrd="3" destOrd="0" parTransId="{BBEEA23E-F622-457D-B682-7E11D13F20CC}" sibTransId="{F67ADEBD-A8A3-44D1-B3C7-94DED154DE45}"/>
    <dgm:cxn modelId="{A7B7AB94-0A56-4ABD-A1F6-4DFEF18BD4FD}" type="presOf" srcId="{7677FA92-BF63-42D5-ABB8-F9733E7DDA09}" destId="{7B138DDD-4179-48E2-AC2C-894B3D3B3B60}" srcOrd="0" destOrd="0" presId="urn:microsoft.com/office/officeart/2005/8/layout/default"/>
    <dgm:cxn modelId="{B8038CB5-5BB1-4C13-AD5A-2036ED57F665}" type="presOf" srcId="{9ACEFC76-2FF5-47D1-BA4C-927D7565DE95}" destId="{1A5311ED-F316-4910-A7A3-A245B8EB8E4A}" srcOrd="0" destOrd="0" presId="urn:microsoft.com/office/officeart/2005/8/layout/default"/>
    <dgm:cxn modelId="{420A24D8-C764-485E-B967-D0E7B1E093D2}" srcId="{2ACD0ADE-D34E-46AA-BBD3-393E51E388A5}" destId="{7677FA92-BF63-42D5-ABB8-F9733E7DDA09}" srcOrd="0" destOrd="0" parTransId="{C9847611-403B-4884-A07C-B6AECF31A171}" sibTransId="{BC061395-65F9-461A-8CE6-6492A4054583}"/>
    <dgm:cxn modelId="{0B1918F0-C997-4134-820D-69996ED3BBE0}" type="presOf" srcId="{AA1DBEFC-0AFC-416A-96B0-7A33CC364AA0}" destId="{5B87C9E0-48C6-4735-BE01-80D4FC573E0D}" srcOrd="0" destOrd="0" presId="urn:microsoft.com/office/officeart/2005/8/layout/default"/>
    <dgm:cxn modelId="{62C515F3-E4C8-4F49-A87D-A275FCD66B8E}" srcId="{2ACD0ADE-D34E-46AA-BBD3-393E51E388A5}" destId="{AA1DBEFC-0AFC-416A-96B0-7A33CC364AA0}" srcOrd="2" destOrd="0" parTransId="{62411F54-721A-431C-A0C4-B7A7800837D2}" sibTransId="{414B2473-7C14-4062-9330-657669B98093}"/>
    <dgm:cxn modelId="{128A4C24-F3EF-49E8-987E-1E4C4768FFF7}" type="presParOf" srcId="{EA5CED4C-19F3-4A25-AD09-BEFD98882738}" destId="{7B138DDD-4179-48E2-AC2C-894B3D3B3B60}" srcOrd="0" destOrd="0" presId="urn:microsoft.com/office/officeart/2005/8/layout/default"/>
    <dgm:cxn modelId="{21360450-2F67-4B9C-B9A9-45C8FF7F1E86}" type="presParOf" srcId="{EA5CED4C-19F3-4A25-AD09-BEFD98882738}" destId="{4950DFF8-D15B-49A0-ABAB-D409A911072C}" srcOrd="1" destOrd="0" presId="urn:microsoft.com/office/officeart/2005/8/layout/default"/>
    <dgm:cxn modelId="{B9830F30-F0DF-4A01-94B9-FE4F1EEC6174}" type="presParOf" srcId="{EA5CED4C-19F3-4A25-AD09-BEFD98882738}" destId="{1A5311ED-F316-4910-A7A3-A245B8EB8E4A}" srcOrd="2" destOrd="0" presId="urn:microsoft.com/office/officeart/2005/8/layout/default"/>
    <dgm:cxn modelId="{6B347623-C888-474B-A4A2-04A30F3C5206}" type="presParOf" srcId="{EA5CED4C-19F3-4A25-AD09-BEFD98882738}" destId="{FA510514-806F-412B-A753-9E292E9331ED}" srcOrd="3" destOrd="0" presId="urn:microsoft.com/office/officeart/2005/8/layout/default"/>
    <dgm:cxn modelId="{A7DB47FD-DB6D-4E93-A208-9A0AD127D7CB}" type="presParOf" srcId="{EA5CED4C-19F3-4A25-AD09-BEFD98882738}" destId="{5B87C9E0-48C6-4735-BE01-80D4FC573E0D}" srcOrd="4" destOrd="0" presId="urn:microsoft.com/office/officeart/2005/8/layout/default"/>
    <dgm:cxn modelId="{8A73FDD8-F1E2-4C1D-B82E-FE7DC480FA1C}" type="presParOf" srcId="{EA5CED4C-19F3-4A25-AD09-BEFD98882738}" destId="{07905FD4-A037-4099-A6C7-2F5F01C2A0B8}" srcOrd="5" destOrd="0" presId="urn:microsoft.com/office/officeart/2005/8/layout/default"/>
    <dgm:cxn modelId="{8ABD8891-FD87-4595-9B0D-E1F86A2CE85D}" type="presParOf" srcId="{EA5CED4C-19F3-4A25-AD09-BEFD98882738}" destId="{CEEF46B0-BCE4-48B0-A917-B1876FE98DB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0D4439-FA44-47D9-97B4-B55865AF2971}" type="doc">
      <dgm:prSet loTypeId="urn:microsoft.com/office/officeart/2005/8/layout/gear1" loCatId="cycle" qsTypeId="urn:microsoft.com/office/officeart/2005/8/quickstyle/simple1" qsCatId="simple" csTypeId="urn:microsoft.com/office/officeart/2005/8/colors/accent1_2" csCatId="accent1" phldr="1"/>
      <dgm:spPr/>
      <dgm:t>
        <a:bodyPr/>
        <a:lstStyle/>
        <a:p>
          <a:endParaRPr lang="en-GB"/>
        </a:p>
      </dgm:t>
    </dgm:pt>
    <dgm:pt modelId="{3CE524E3-6503-4244-BA42-85FBE34B9EA6}">
      <dgm:prSet custT="1"/>
      <dgm:spPr/>
      <dgm:t>
        <a:bodyPr/>
        <a:lstStyle/>
        <a:p>
          <a:r>
            <a:rPr lang="en-GB" sz="2400" dirty="0"/>
            <a:t>Offering good price</a:t>
          </a:r>
        </a:p>
      </dgm:t>
    </dgm:pt>
    <dgm:pt modelId="{FF51CABD-16E3-4DBC-B5F9-75427C3F26F8}" type="parTrans" cxnId="{F67A7CFD-E7C0-4AC5-91B0-E3DE5443805B}">
      <dgm:prSet/>
      <dgm:spPr/>
      <dgm:t>
        <a:bodyPr/>
        <a:lstStyle/>
        <a:p>
          <a:endParaRPr lang="en-GB"/>
        </a:p>
      </dgm:t>
    </dgm:pt>
    <dgm:pt modelId="{6CFB2662-5F82-45E9-8576-1A1339F4AEBD}" type="sibTrans" cxnId="{F67A7CFD-E7C0-4AC5-91B0-E3DE5443805B}">
      <dgm:prSet/>
      <dgm:spPr/>
      <dgm:t>
        <a:bodyPr/>
        <a:lstStyle/>
        <a:p>
          <a:endParaRPr lang="en-GB"/>
        </a:p>
      </dgm:t>
    </dgm:pt>
    <dgm:pt modelId="{F4BD282C-12C2-45AA-95D8-DC99D3879130}">
      <dgm:prSet custT="1"/>
      <dgm:spPr/>
      <dgm:t>
        <a:bodyPr/>
        <a:lstStyle/>
        <a:p>
          <a:r>
            <a:rPr lang="en-GB" sz="1600" dirty="0"/>
            <a:t>Motivate customer to buy sustainable product </a:t>
          </a:r>
        </a:p>
      </dgm:t>
    </dgm:pt>
    <dgm:pt modelId="{5F6A0494-A857-4344-8577-5F66DBABDE34}" type="parTrans" cxnId="{DAC2FC48-3A79-4AE8-B75C-6CB6D17FAB90}">
      <dgm:prSet/>
      <dgm:spPr/>
      <dgm:t>
        <a:bodyPr/>
        <a:lstStyle/>
        <a:p>
          <a:endParaRPr lang="en-GB"/>
        </a:p>
      </dgm:t>
    </dgm:pt>
    <dgm:pt modelId="{8A730295-642F-4278-8A5F-FA506873D6F2}" type="sibTrans" cxnId="{DAC2FC48-3A79-4AE8-B75C-6CB6D17FAB90}">
      <dgm:prSet/>
      <dgm:spPr/>
      <dgm:t>
        <a:bodyPr/>
        <a:lstStyle/>
        <a:p>
          <a:endParaRPr lang="en-GB"/>
        </a:p>
      </dgm:t>
    </dgm:pt>
    <dgm:pt modelId="{56D05FF2-FD6C-405B-AB74-87241B9534D6}">
      <dgm:prSet/>
      <dgm:spPr/>
      <dgm:t>
        <a:bodyPr/>
        <a:lstStyle/>
        <a:p>
          <a:r>
            <a:rPr lang="en-GB" dirty="0"/>
            <a:t>B2B marketing</a:t>
          </a:r>
        </a:p>
      </dgm:t>
    </dgm:pt>
    <dgm:pt modelId="{B9F3E09F-85FD-494D-9E38-AE5EEF300D32}" type="parTrans" cxnId="{D6F9C515-0284-4A8D-955F-F1ED4AC9FA25}">
      <dgm:prSet/>
      <dgm:spPr/>
      <dgm:t>
        <a:bodyPr/>
        <a:lstStyle/>
        <a:p>
          <a:endParaRPr lang="en-GB"/>
        </a:p>
      </dgm:t>
    </dgm:pt>
    <dgm:pt modelId="{259A602D-798D-4432-8E3D-40DEFE47C77B}" type="sibTrans" cxnId="{D6F9C515-0284-4A8D-955F-F1ED4AC9FA25}">
      <dgm:prSet/>
      <dgm:spPr/>
      <dgm:t>
        <a:bodyPr/>
        <a:lstStyle/>
        <a:p>
          <a:endParaRPr lang="en-GB"/>
        </a:p>
      </dgm:t>
    </dgm:pt>
    <dgm:pt modelId="{0D98E421-7696-4D30-B5B5-10348232EEE1}">
      <dgm:prSet/>
      <dgm:spPr/>
      <dgm:t>
        <a:bodyPr/>
        <a:lstStyle/>
        <a:p>
          <a:endParaRPr lang="en-GB"/>
        </a:p>
      </dgm:t>
    </dgm:pt>
    <dgm:pt modelId="{1C12E314-644C-4AFE-818D-3CD67B3F0336}" type="parTrans" cxnId="{D19F4288-463B-46BB-85BB-57138B9D7718}">
      <dgm:prSet/>
      <dgm:spPr/>
      <dgm:t>
        <a:bodyPr/>
        <a:lstStyle/>
        <a:p>
          <a:endParaRPr lang="en-GB"/>
        </a:p>
      </dgm:t>
    </dgm:pt>
    <dgm:pt modelId="{A09E0ED5-26F5-45F8-9EDD-53B4E59FD14F}" type="sibTrans" cxnId="{D19F4288-463B-46BB-85BB-57138B9D7718}">
      <dgm:prSet/>
      <dgm:spPr/>
      <dgm:t>
        <a:bodyPr/>
        <a:lstStyle/>
        <a:p>
          <a:endParaRPr lang="en-GB"/>
        </a:p>
      </dgm:t>
    </dgm:pt>
    <dgm:pt modelId="{60C93F06-6AF9-49BB-BABD-47CDA9857353}">
      <dgm:prSet/>
      <dgm:spPr/>
      <dgm:t>
        <a:bodyPr/>
        <a:lstStyle/>
        <a:p>
          <a:endParaRPr lang="en-GB" dirty="0"/>
        </a:p>
      </dgm:t>
    </dgm:pt>
    <dgm:pt modelId="{2349CBAA-85B2-4D1C-BAA5-6DAA576A6DF0}" type="parTrans" cxnId="{C1D9C563-A8C2-4615-8502-BB2F0E37E68D}">
      <dgm:prSet/>
      <dgm:spPr/>
      <dgm:t>
        <a:bodyPr/>
        <a:lstStyle/>
        <a:p>
          <a:endParaRPr lang="en-GB"/>
        </a:p>
      </dgm:t>
    </dgm:pt>
    <dgm:pt modelId="{D6BB9075-2BE4-4BE3-8BFD-1CD7FAAF2199}" type="sibTrans" cxnId="{C1D9C563-A8C2-4615-8502-BB2F0E37E68D}">
      <dgm:prSet/>
      <dgm:spPr/>
      <dgm:t>
        <a:bodyPr/>
        <a:lstStyle/>
        <a:p>
          <a:endParaRPr lang="en-GB"/>
        </a:p>
      </dgm:t>
    </dgm:pt>
    <dgm:pt modelId="{5DD3D3D5-24A3-4492-941B-46BA0AB8167F}" type="pres">
      <dgm:prSet presAssocID="{B50D4439-FA44-47D9-97B4-B55865AF2971}" presName="composite" presStyleCnt="0">
        <dgm:presLayoutVars>
          <dgm:chMax val="3"/>
          <dgm:animLvl val="lvl"/>
          <dgm:resizeHandles val="exact"/>
        </dgm:presLayoutVars>
      </dgm:prSet>
      <dgm:spPr/>
    </dgm:pt>
    <dgm:pt modelId="{FBC9E2BE-ADF3-47BC-A355-B46C84B146A7}" type="pres">
      <dgm:prSet presAssocID="{3CE524E3-6503-4244-BA42-85FBE34B9EA6}" presName="gear1" presStyleLbl="node1" presStyleIdx="0" presStyleCnt="3" custLinFactNeighborX="4988" custLinFactNeighborY="-11094">
        <dgm:presLayoutVars>
          <dgm:chMax val="1"/>
          <dgm:bulletEnabled val="1"/>
        </dgm:presLayoutVars>
      </dgm:prSet>
      <dgm:spPr/>
    </dgm:pt>
    <dgm:pt modelId="{E77BBA14-05D5-4EED-AE53-2F6EF4F02755}" type="pres">
      <dgm:prSet presAssocID="{3CE524E3-6503-4244-BA42-85FBE34B9EA6}" presName="gear1srcNode" presStyleLbl="node1" presStyleIdx="0" presStyleCnt="3"/>
      <dgm:spPr/>
    </dgm:pt>
    <dgm:pt modelId="{38E57ED7-4BF9-4DDD-ABB1-3FBC32EEBD72}" type="pres">
      <dgm:prSet presAssocID="{3CE524E3-6503-4244-BA42-85FBE34B9EA6}" presName="gear1dstNode" presStyleLbl="node1" presStyleIdx="0" presStyleCnt="3"/>
      <dgm:spPr/>
    </dgm:pt>
    <dgm:pt modelId="{0559BD8B-CB02-4FC3-B660-E96D012DEBD9}" type="pres">
      <dgm:prSet presAssocID="{F4BD282C-12C2-45AA-95D8-DC99D3879130}" presName="gear2" presStyleLbl="node1" presStyleIdx="1" presStyleCnt="3" custScaleX="146146" custScaleY="130037" custLinFactNeighborX="-2251" custLinFactNeighborY="-3142">
        <dgm:presLayoutVars>
          <dgm:chMax val="1"/>
          <dgm:bulletEnabled val="1"/>
        </dgm:presLayoutVars>
      </dgm:prSet>
      <dgm:spPr/>
    </dgm:pt>
    <dgm:pt modelId="{63665319-143A-421B-BCEF-E536A71A4C6C}" type="pres">
      <dgm:prSet presAssocID="{F4BD282C-12C2-45AA-95D8-DC99D3879130}" presName="gear2srcNode" presStyleLbl="node1" presStyleIdx="1" presStyleCnt="3"/>
      <dgm:spPr/>
    </dgm:pt>
    <dgm:pt modelId="{017AB8A5-8588-4E0D-B92E-B4A2E9D5074A}" type="pres">
      <dgm:prSet presAssocID="{F4BD282C-12C2-45AA-95D8-DC99D3879130}" presName="gear2dstNode" presStyleLbl="node1" presStyleIdx="1" presStyleCnt="3"/>
      <dgm:spPr/>
    </dgm:pt>
    <dgm:pt modelId="{4B62A473-A233-4730-B8F8-D938551F03DA}" type="pres">
      <dgm:prSet presAssocID="{56D05FF2-FD6C-405B-AB74-87241B9534D6}" presName="gear3" presStyleLbl="node1" presStyleIdx="2" presStyleCnt="3"/>
      <dgm:spPr/>
    </dgm:pt>
    <dgm:pt modelId="{3D0E14FB-94B5-4AE9-8075-880984C74B0D}" type="pres">
      <dgm:prSet presAssocID="{56D05FF2-FD6C-405B-AB74-87241B9534D6}" presName="gear3tx" presStyleLbl="node1" presStyleIdx="2" presStyleCnt="3">
        <dgm:presLayoutVars>
          <dgm:chMax val="1"/>
          <dgm:bulletEnabled val="1"/>
        </dgm:presLayoutVars>
      </dgm:prSet>
      <dgm:spPr/>
    </dgm:pt>
    <dgm:pt modelId="{B622AAD8-4670-4636-B05D-B76B326BE15C}" type="pres">
      <dgm:prSet presAssocID="{56D05FF2-FD6C-405B-AB74-87241B9534D6}" presName="gear3srcNode" presStyleLbl="node1" presStyleIdx="2" presStyleCnt="3"/>
      <dgm:spPr/>
    </dgm:pt>
    <dgm:pt modelId="{73EE9C88-D491-471A-AEED-8F7B2C97D63D}" type="pres">
      <dgm:prSet presAssocID="{56D05FF2-FD6C-405B-AB74-87241B9534D6}" presName="gear3dstNode" presStyleLbl="node1" presStyleIdx="2" presStyleCnt="3"/>
      <dgm:spPr/>
    </dgm:pt>
    <dgm:pt modelId="{70A68FE6-D5B5-4DA3-BB9F-A8FD90FC692A}" type="pres">
      <dgm:prSet presAssocID="{6CFB2662-5F82-45E9-8576-1A1339F4AEBD}" presName="connector1" presStyleLbl="sibTrans2D1" presStyleIdx="0" presStyleCnt="3"/>
      <dgm:spPr/>
    </dgm:pt>
    <dgm:pt modelId="{9A52F966-1F5D-47D4-BBE0-C13E5A21D731}" type="pres">
      <dgm:prSet presAssocID="{8A730295-642F-4278-8A5F-FA506873D6F2}" presName="connector2" presStyleLbl="sibTrans2D1" presStyleIdx="1" presStyleCnt="3"/>
      <dgm:spPr/>
    </dgm:pt>
    <dgm:pt modelId="{42E5690F-18DC-4341-BCA6-86C8A565075B}" type="pres">
      <dgm:prSet presAssocID="{259A602D-798D-4432-8E3D-40DEFE47C77B}" presName="connector3" presStyleLbl="sibTrans2D1" presStyleIdx="2" presStyleCnt="3"/>
      <dgm:spPr/>
    </dgm:pt>
  </dgm:ptLst>
  <dgm:cxnLst>
    <dgm:cxn modelId="{D6F9C515-0284-4A8D-955F-F1ED4AC9FA25}" srcId="{B50D4439-FA44-47D9-97B4-B55865AF2971}" destId="{56D05FF2-FD6C-405B-AB74-87241B9534D6}" srcOrd="2" destOrd="0" parTransId="{B9F3E09F-85FD-494D-9E38-AE5EEF300D32}" sibTransId="{259A602D-798D-4432-8E3D-40DEFE47C77B}"/>
    <dgm:cxn modelId="{57B5DA23-BDC2-4D53-94AE-0FA98D88EF00}" type="presOf" srcId="{F4BD282C-12C2-45AA-95D8-DC99D3879130}" destId="{0559BD8B-CB02-4FC3-B660-E96D012DEBD9}" srcOrd="0" destOrd="0" presId="urn:microsoft.com/office/officeart/2005/8/layout/gear1"/>
    <dgm:cxn modelId="{C1D9C563-A8C2-4615-8502-BB2F0E37E68D}" srcId="{B50D4439-FA44-47D9-97B4-B55865AF2971}" destId="{60C93F06-6AF9-49BB-BABD-47CDA9857353}" srcOrd="4" destOrd="0" parTransId="{2349CBAA-85B2-4D1C-BAA5-6DAA576A6DF0}" sibTransId="{D6BB9075-2BE4-4BE3-8BFD-1CD7FAAF2199}"/>
    <dgm:cxn modelId="{DAC2FC48-3A79-4AE8-B75C-6CB6D17FAB90}" srcId="{B50D4439-FA44-47D9-97B4-B55865AF2971}" destId="{F4BD282C-12C2-45AA-95D8-DC99D3879130}" srcOrd="1" destOrd="0" parTransId="{5F6A0494-A857-4344-8577-5F66DBABDE34}" sibTransId="{8A730295-642F-4278-8A5F-FA506873D6F2}"/>
    <dgm:cxn modelId="{750ECC6A-80FE-40CB-8268-414CE9EE5E98}" type="presOf" srcId="{3CE524E3-6503-4244-BA42-85FBE34B9EA6}" destId="{E77BBA14-05D5-4EED-AE53-2F6EF4F02755}" srcOrd="1" destOrd="0" presId="urn:microsoft.com/office/officeart/2005/8/layout/gear1"/>
    <dgm:cxn modelId="{B390634B-1F26-4250-B026-D51C8885A7CD}" type="presOf" srcId="{F4BD282C-12C2-45AA-95D8-DC99D3879130}" destId="{017AB8A5-8588-4E0D-B92E-B4A2E9D5074A}" srcOrd="2" destOrd="0" presId="urn:microsoft.com/office/officeart/2005/8/layout/gear1"/>
    <dgm:cxn modelId="{C5A4A054-E069-4412-9352-E3E51DC5C60C}" type="presOf" srcId="{56D05FF2-FD6C-405B-AB74-87241B9534D6}" destId="{4B62A473-A233-4730-B8F8-D938551F03DA}" srcOrd="0" destOrd="0" presId="urn:microsoft.com/office/officeart/2005/8/layout/gear1"/>
    <dgm:cxn modelId="{5E96F978-A436-4CD7-9677-6DBEAA81D99F}" type="presOf" srcId="{3CE524E3-6503-4244-BA42-85FBE34B9EA6}" destId="{38E57ED7-4BF9-4DDD-ABB1-3FBC32EEBD72}" srcOrd="2" destOrd="0" presId="urn:microsoft.com/office/officeart/2005/8/layout/gear1"/>
    <dgm:cxn modelId="{E83C3579-7334-4173-A849-CB251630C372}" type="presOf" srcId="{8A730295-642F-4278-8A5F-FA506873D6F2}" destId="{9A52F966-1F5D-47D4-BBE0-C13E5A21D731}" srcOrd="0" destOrd="0" presId="urn:microsoft.com/office/officeart/2005/8/layout/gear1"/>
    <dgm:cxn modelId="{677CAD5A-5C7F-48A0-9EF2-DF84A243067A}" type="presOf" srcId="{259A602D-798D-4432-8E3D-40DEFE47C77B}" destId="{42E5690F-18DC-4341-BCA6-86C8A565075B}" srcOrd="0" destOrd="0" presId="urn:microsoft.com/office/officeart/2005/8/layout/gear1"/>
    <dgm:cxn modelId="{55E97487-F809-4E88-AB32-7A6EF7FEC9E6}" type="presOf" srcId="{56D05FF2-FD6C-405B-AB74-87241B9534D6}" destId="{73EE9C88-D491-471A-AEED-8F7B2C97D63D}" srcOrd="3" destOrd="0" presId="urn:microsoft.com/office/officeart/2005/8/layout/gear1"/>
    <dgm:cxn modelId="{D19F4288-463B-46BB-85BB-57138B9D7718}" srcId="{B50D4439-FA44-47D9-97B4-B55865AF2971}" destId="{0D98E421-7696-4D30-B5B5-10348232EEE1}" srcOrd="3" destOrd="0" parTransId="{1C12E314-644C-4AFE-818D-3CD67B3F0336}" sibTransId="{A09E0ED5-26F5-45F8-9EDD-53B4E59FD14F}"/>
    <dgm:cxn modelId="{A04D498A-56F5-454A-A4B9-B1BA1F54D048}" type="presOf" srcId="{56D05FF2-FD6C-405B-AB74-87241B9534D6}" destId="{3D0E14FB-94B5-4AE9-8075-880984C74B0D}" srcOrd="1" destOrd="0" presId="urn:microsoft.com/office/officeart/2005/8/layout/gear1"/>
    <dgm:cxn modelId="{16377BA0-27E7-4CAD-B75F-DE9E96B17D20}" type="presOf" srcId="{56D05FF2-FD6C-405B-AB74-87241B9534D6}" destId="{B622AAD8-4670-4636-B05D-B76B326BE15C}" srcOrd="2" destOrd="0" presId="urn:microsoft.com/office/officeart/2005/8/layout/gear1"/>
    <dgm:cxn modelId="{342C3ABC-48AD-4FEF-BD54-2855F41D9FDA}" type="presOf" srcId="{B50D4439-FA44-47D9-97B4-B55865AF2971}" destId="{5DD3D3D5-24A3-4492-941B-46BA0AB8167F}" srcOrd="0" destOrd="0" presId="urn:microsoft.com/office/officeart/2005/8/layout/gear1"/>
    <dgm:cxn modelId="{7F868FD1-3E76-42B3-B893-D9520D69AEA6}" type="presOf" srcId="{6CFB2662-5F82-45E9-8576-1A1339F4AEBD}" destId="{70A68FE6-D5B5-4DA3-BB9F-A8FD90FC692A}" srcOrd="0" destOrd="0" presId="urn:microsoft.com/office/officeart/2005/8/layout/gear1"/>
    <dgm:cxn modelId="{8DA46CDE-2E6D-4250-BCD2-433E8D663BC9}" type="presOf" srcId="{3CE524E3-6503-4244-BA42-85FBE34B9EA6}" destId="{FBC9E2BE-ADF3-47BC-A355-B46C84B146A7}" srcOrd="0" destOrd="0" presId="urn:microsoft.com/office/officeart/2005/8/layout/gear1"/>
    <dgm:cxn modelId="{75D05FE5-EA3D-4CB6-A09D-EB18C5D99252}" type="presOf" srcId="{F4BD282C-12C2-45AA-95D8-DC99D3879130}" destId="{63665319-143A-421B-BCEF-E536A71A4C6C}" srcOrd="1" destOrd="0" presId="urn:microsoft.com/office/officeart/2005/8/layout/gear1"/>
    <dgm:cxn modelId="{F67A7CFD-E7C0-4AC5-91B0-E3DE5443805B}" srcId="{B50D4439-FA44-47D9-97B4-B55865AF2971}" destId="{3CE524E3-6503-4244-BA42-85FBE34B9EA6}" srcOrd="0" destOrd="0" parTransId="{FF51CABD-16E3-4DBC-B5F9-75427C3F26F8}" sibTransId="{6CFB2662-5F82-45E9-8576-1A1339F4AEBD}"/>
    <dgm:cxn modelId="{4B52E61D-ABFC-42FB-8EA5-D42DD4B07321}" type="presParOf" srcId="{5DD3D3D5-24A3-4492-941B-46BA0AB8167F}" destId="{FBC9E2BE-ADF3-47BC-A355-B46C84B146A7}" srcOrd="0" destOrd="0" presId="urn:microsoft.com/office/officeart/2005/8/layout/gear1"/>
    <dgm:cxn modelId="{D4836411-D768-4624-A52D-D4946C83454B}" type="presParOf" srcId="{5DD3D3D5-24A3-4492-941B-46BA0AB8167F}" destId="{E77BBA14-05D5-4EED-AE53-2F6EF4F02755}" srcOrd="1" destOrd="0" presId="urn:microsoft.com/office/officeart/2005/8/layout/gear1"/>
    <dgm:cxn modelId="{BE1602E7-E361-46A3-B437-E98857029151}" type="presParOf" srcId="{5DD3D3D5-24A3-4492-941B-46BA0AB8167F}" destId="{38E57ED7-4BF9-4DDD-ABB1-3FBC32EEBD72}" srcOrd="2" destOrd="0" presId="urn:microsoft.com/office/officeart/2005/8/layout/gear1"/>
    <dgm:cxn modelId="{B3EFDBDF-7E2E-42BE-87C1-2A9EFBDE72A4}" type="presParOf" srcId="{5DD3D3D5-24A3-4492-941B-46BA0AB8167F}" destId="{0559BD8B-CB02-4FC3-B660-E96D012DEBD9}" srcOrd="3" destOrd="0" presId="urn:microsoft.com/office/officeart/2005/8/layout/gear1"/>
    <dgm:cxn modelId="{CA38F447-2602-450D-9022-1005541640BC}" type="presParOf" srcId="{5DD3D3D5-24A3-4492-941B-46BA0AB8167F}" destId="{63665319-143A-421B-BCEF-E536A71A4C6C}" srcOrd="4" destOrd="0" presId="urn:microsoft.com/office/officeart/2005/8/layout/gear1"/>
    <dgm:cxn modelId="{81CC6F66-7BC4-46D4-A22F-28FA635F53DB}" type="presParOf" srcId="{5DD3D3D5-24A3-4492-941B-46BA0AB8167F}" destId="{017AB8A5-8588-4E0D-B92E-B4A2E9D5074A}" srcOrd="5" destOrd="0" presId="urn:microsoft.com/office/officeart/2005/8/layout/gear1"/>
    <dgm:cxn modelId="{608576C3-6301-4D97-BD1A-E24686CC309E}" type="presParOf" srcId="{5DD3D3D5-24A3-4492-941B-46BA0AB8167F}" destId="{4B62A473-A233-4730-B8F8-D938551F03DA}" srcOrd="6" destOrd="0" presId="urn:microsoft.com/office/officeart/2005/8/layout/gear1"/>
    <dgm:cxn modelId="{5C704F8A-DD1E-44D6-8054-5FB2E27CD09B}" type="presParOf" srcId="{5DD3D3D5-24A3-4492-941B-46BA0AB8167F}" destId="{3D0E14FB-94B5-4AE9-8075-880984C74B0D}" srcOrd="7" destOrd="0" presId="urn:microsoft.com/office/officeart/2005/8/layout/gear1"/>
    <dgm:cxn modelId="{05627316-5295-4B8C-9AD4-9281128E91FF}" type="presParOf" srcId="{5DD3D3D5-24A3-4492-941B-46BA0AB8167F}" destId="{B622AAD8-4670-4636-B05D-B76B326BE15C}" srcOrd="8" destOrd="0" presId="urn:microsoft.com/office/officeart/2005/8/layout/gear1"/>
    <dgm:cxn modelId="{A6047D42-9A91-43A1-912B-CF5519D35AA9}" type="presParOf" srcId="{5DD3D3D5-24A3-4492-941B-46BA0AB8167F}" destId="{73EE9C88-D491-471A-AEED-8F7B2C97D63D}" srcOrd="9" destOrd="0" presId="urn:microsoft.com/office/officeart/2005/8/layout/gear1"/>
    <dgm:cxn modelId="{2AEF8A69-EF86-42C7-9C63-98AD2DB35708}" type="presParOf" srcId="{5DD3D3D5-24A3-4492-941B-46BA0AB8167F}" destId="{70A68FE6-D5B5-4DA3-BB9F-A8FD90FC692A}" srcOrd="10" destOrd="0" presId="urn:microsoft.com/office/officeart/2005/8/layout/gear1"/>
    <dgm:cxn modelId="{F8F67B48-26F1-46E2-A198-A275B113C39E}" type="presParOf" srcId="{5DD3D3D5-24A3-4492-941B-46BA0AB8167F}" destId="{9A52F966-1F5D-47D4-BBE0-C13E5A21D731}" srcOrd="11" destOrd="0" presId="urn:microsoft.com/office/officeart/2005/8/layout/gear1"/>
    <dgm:cxn modelId="{B4D86C99-20E3-4289-AE5E-F64EE924DCA0}" type="presParOf" srcId="{5DD3D3D5-24A3-4492-941B-46BA0AB8167F}" destId="{42E5690F-18DC-4341-BCA6-86C8A565075B}"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C4681-B3BD-43C2-B0E1-3BD8092999A5}">
      <dsp:nvSpPr>
        <dsp:cNvPr id="0" name=""/>
        <dsp:cNvSpPr/>
      </dsp:nvSpPr>
      <dsp:spPr>
        <a:xfrm>
          <a:off x="0" y="607"/>
          <a:ext cx="6628804" cy="1422390"/>
        </a:xfrm>
        <a:prstGeom prst="roundRect">
          <a:avLst>
            <a:gd name="adj" fmla="val 10000"/>
          </a:avLst>
        </a:prstGeom>
        <a:solidFill>
          <a:srgbClr val="ED7D3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C4ED7863-8459-4E50-A4C2-2A29726AF76D}">
      <dsp:nvSpPr>
        <dsp:cNvPr id="0" name=""/>
        <dsp:cNvSpPr/>
      </dsp:nvSpPr>
      <dsp:spPr>
        <a:xfrm>
          <a:off x="125103" y="322366"/>
          <a:ext cx="1174543" cy="782314"/>
        </a:xfrm>
        <a:prstGeom prst="rect">
          <a:avLst/>
        </a:prstGeom>
        <a:blipFill rotWithShape="1">
          <a:blip xmlns:r="http://schemas.openxmlformats.org/officeDocument/2006/relationships" r:embed="rId1"/>
          <a:srcRect/>
          <a:stretch>
            <a:fillRect l="-24000" r="-24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5C4651-20C2-4FF9-BCEE-B405B24C332F}">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latin typeface="Calibri" panose="020F0502020204030204"/>
              <a:ea typeface="+mn-ea"/>
              <a:cs typeface="+mn-cs"/>
            </a:rPr>
            <a:t>As part of Walmart sustainability target Asda aiming for 100% recyclable packaging by 2025 reducing plastic packaging while maintaining product quality </a:t>
          </a:r>
          <a:r>
            <a:rPr lang="en-GB" sz="2000" kern="1200" dirty="0">
              <a:solidFill>
                <a:schemeClr val="tx1"/>
              </a:solidFill>
            </a:rPr>
            <a:t>(Asda, 2020). </a:t>
          </a:r>
          <a:endParaRPr lang="en-US" sz="2000" kern="1200" dirty="0">
            <a:solidFill>
              <a:schemeClr val="tx1"/>
            </a:solidFill>
            <a:latin typeface="Calibri" panose="020F0502020204030204"/>
            <a:ea typeface="+mn-ea"/>
            <a:cs typeface="+mn-cs"/>
          </a:endParaRPr>
        </a:p>
      </dsp:txBody>
      <dsp:txXfrm>
        <a:off x="1642860" y="607"/>
        <a:ext cx="4985943" cy="1422390"/>
      </dsp:txXfrm>
    </dsp:sp>
    <dsp:sp modelId="{1443A6DA-941A-4D25-81BB-68641F539B14}">
      <dsp:nvSpPr>
        <dsp:cNvPr id="0" name=""/>
        <dsp:cNvSpPr/>
      </dsp:nvSpPr>
      <dsp:spPr>
        <a:xfrm>
          <a:off x="0" y="1778595"/>
          <a:ext cx="6628804" cy="1422390"/>
        </a:xfrm>
        <a:prstGeom prst="roundRect">
          <a:avLst>
            <a:gd name="adj" fmla="val 10000"/>
          </a:avLst>
        </a:prstGeom>
        <a:solidFill>
          <a:srgbClr val="A5A5A5">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78115308-26AA-4F79-ABC8-CCDC639D3D2F}">
      <dsp:nvSpPr>
        <dsp:cNvPr id="0" name=""/>
        <dsp:cNvSpPr/>
      </dsp:nvSpPr>
      <dsp:spPr>
        <a:xfrm>
          <a:off x="175496" y="1900238"/>
          <a:ext cx="1291867" cy="1179104"/>
        </a:xfrm>
        <a:prstGeom prst="rect">
          <a:avLst/>
        </a:prstGeom>
        <a:blipFill rotWithShape="1">
          <a:blip xmlns:r="http://schemas.openxmlformats.org/officeDocument/2006/relationships" r:embed="rId2"/>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F41CA-459A-45CA-A4E5-3887DBA1B91D}">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latin typeface="Calibri" panose="020F0502020204030204"/>
              <a:ea typeface="+mn-ea"/>
              <a:cs typeface="+mn-cs"/>
            </a:rPr>
            <a:t>Launched plastic free cotton bud in 2018. Encourage customer to buy sustainable at a value price </a:t>
          </a:r>
          <a:r>
            <a:rPr lang="en-GB" sz="2000" kern="1200" dirty="0">
              <a:solidFill>
                <a:schemeClr val="tx1"/>
              </a:solidFill>
            </a:rPr>
            <a:t>(Asda, 2018).</a:t>
          </a:r>
          <a:endParaRPr lang="en-US" sz="2000" kern="1200" dirty="0">
            <a:solidFill>
              <a:schemeClr val="tx1"/>
            </a:solidFill>
            <a:latin typeface="Calibri" panose="020F0502020204030204"/>
            <a:ea typeface="+mn-ea"/>
            <a:cs typeface="+mn-cs"/>
          </a:endParaRPr>
        </a:p>
      </dsp:txBody>
      <dsp:txXfrm>
        <a:off x="1642860" y="1778595"/>
        <a:ext cx="4985943" cy="1422390"/>
      </dsp:txXfrm>
    </dsp:sp>
    <dsp:sp modelId="{811A4F2C-9B25-475F-B9A3-BE463F2F004C}">
      <dsp:nvSpPr>
        <dsp:cNvPr id="0" name=""/>
        <dsp:cNvSpPr/>
      </dsp:nvSpPr>
      <dsp:spPr>
        <a:xfrm>
          <a:off x="0" y="3556583"/>
          <a:ext cx="6628804" cy="1422390"/>
        </a:xfrm>
        <a:prstGeom prst="roundRect">
          <a:avLst>
            <a:gd name="adj" fmla="val 10000"/>
          </a:avLst>
        </a:prstGeom>
        <a:solidFill>
          <a:srgbClr val="FFC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F4752AD7-701D-487F-B123-EBEC21A7015A}">
      <dsp:nvSpPr>
        <dsp:cNvPr id="0" name=""/>
        <dsp:cNvSpPr/>
      </dsp:nvSpPr>
      <dsp:spPr>
        <a:xfrm>
          <a:off x="313563" y="3749357"/>
          <a:ext cx="1015733" cy="1036840"/>
        </a:xfrm>
        <a:prstGeom prst="rect">
          <a:avLst/>
        </a:prstGeom>
        <a:blipFill rotWithShape="1">
          <a:blip xmlns:r="http://schemas.openxmlformats.org/officeDocument/2006/relationships" r:embed="rId3"/>
          <a:srcRect/>
          <a:stretch>
            <a:fillRect l="-29000" r="-29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704BF5-3D76-424D-868D-A8CAE9AF3901}">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latin typeface="Calibri" panose="020F0502020204030204"/>
              <a:ea typeface="+mn-ea"/>
              <a:cs typeface="+mn-cs"/>
            </a:rPr>
            <a:t>Accurate and clear product labelling to guide customer </a:t>
          </a:r>
          <a:r>
            <a:rPr lang="en-GB" sz="2000" kern="1200" dirty="0">
              <a:solidFill>
                <a:schemeClr val="tx1"/>
              </a:solidFill>
            </a:rPr>
            <a:t>(Asda, 2018).</a:t>
          </a:r>
          <a:endParaRPr lang="en-US" sz="2000" kern="1200" dirty="0">
            <a:solidFill>
              <a:schemeClr val="tx1"/>
            </a:solidFill>
            <a:latin typeface="Calibri" panose="020F0502020204030204"/>
            <a:ea typeface="+mn-ea"/>
            <a:cs typeface="+mn-cs"/>
          </a:endParaRPr>
        </a:p>
      </dsp:txBody>
      <dsp:txXfrm>
        <a:off x="1642860" y="3556583"/>
        <a:ext cx="4985943" cy="1422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72401-1043-49D0-9F3E-61939FE92A8C}">
      <dsp:nvSpPr>
        <dsp:cNvPr id="0" name=""/>
        <dsp:cNvSpPr/>
      </dsp:nvSpPr>
      <dsp:spPr>
        <a:xfrm>
          <a:off x="582441" y="869014"/>
          <a:ext cx="1247033" cy="12470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84E29-F750-45F6-B83B-7B1D58A1BB54}">
      <dsp:nvSpPr>
        <dsp:cNvPr id="0" name=""/>
        <dsp:cNvSpPr/>
      </dsp:nvSpPr>
      <dsp:spPr>
        <a:xfrm>
          <a:off x="848202" y="1134775"/>
          <a:ext cx="715510" cy="715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BBD862-F8A3-4606-BE7F-6EF8C6EE0AB7}">
      <dsp:nvSpPr>
        <dsp:cNvPr id="0" name=""/>
        <dsp:cNvSpPr/>
      </dsp:nvSpPr>
      <dsp:spPr>
        <a:xfrm>
          <a:off x="183800"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Online loyalty </a:t>
          </a:r>
          <a:endParaRPr lang="en-GB" sz="1600" kern="1200"/>
        </a:p>
      </dsp:txBody>
      <dsp:txXfrm>
        <a:off x="183800" y="2504467"/>
        <a:ext cx="2044316" cy="720000"/>
      </dsp:txXfrm>
    </dsp:sp>
    <dsp:sp modelId="{2D68B3F0-6C47-4E8E-BF49-6DB388BFD76F}">
      <dsp:nvSpPr>
        <dsp:cNvPr id="0" name=""/>
        <dsp:cNvSpPr/>
      </dsp:nvSpPr>
      <dsp:spPr>
        <a:xfrm>
          <a:off x="2984513" y="869014"/>
          <a:ext cx="1247033" cy="12470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2CFE5-6BC5-49DB-9A2C-F1BD001D7332}">
      <dsp:nvSpPr>
        <dsp:cNvPr id="0" name=""/>
        <dsp:cNvSpPr/>
      </dsp:nvSpPr>
      <dsp:spPr>
        <a:xfrm>
          <a:off x="3250275" y="1134775"/>
          <a:ext cx="715510" cy="715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4BD8AC-0E8D-4B0E-9786-BAE623F0893A}">
      <dsp:nvSpPr>
        <dsp:cNvPr id="0" name=""/>
        <dsp:cNvSpPr/>
      </dsp:nvSpPr>
      <dsp:spPr>
        <a:xfrm>
          <a:off x="2585872"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Scan and go mobile app</a:t>
          </a:r>
          <a:r>
            <a:rPr lang="en-GB" sz="1600" kern="1200"/>
            <a:t> </a:t>
          </a:r>
          <a:r>
            <a:rPr lang="en-GB" sz="1600" b="1" kern="1200"/>
            <a:t>Improved website</a:t>
          </a:r>
          <a:endParaRPr lang="en-GB" sz="1600" kern="1200"/>
        </a:p>
      </dsp:txBody>
      <dsp:txXfrm>
        <a:off x="2585872" y="2504467"/>
        <a:ext cx="2044316" cy="720000"/>
      </dsp:txXfrm>
    </dsp:sp>
    <dsp:sp modelId="{949A9046-07C0-40C7-A0E8-A0EF257E83AB}">
      <dsp:nvSpPr>
        <dsp:cNvPr id="0" name=""/>
        <dsp:cNvSpPr/>
      </dsp:nvSpPr>
      <dsp:spPr>
        <a:xfrm>
          <a:off x="5386585" y="869014"/>
          <a:ext cx="1247033" cy="12470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9A7F2-1996-418C-8D9F-1F929F1C3CFA}">
      <dsp:nvSpPr>
        <dsp:cNvPr id="0" name=""/>
        <dsp:cNvSpPr/>
      </dsp:nvSpPr>
      <dsp:spPr>
        <a:xfrm>
          <a:off x="5652347" y="1134775"/>
          <a:ext cx="715510" cy="71551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B9351E-6921-44D3-8254-4459F7E43D4C}">
      <dsp:nvSpPr>
        <dsp:cNvPr id="0" name=""/>
        <dsp:cNvSpPr/>
      </dsp:nvSpPr>
      <dsp:spPr>
        <a:xfrm>
          <a:off x="4987944"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Click and Collect Tower</a:t>
          </a:r>
          <a:r>
            <a:rPr lang="en-GB" sz="1600" kern="1200"/>
            <a:t>.</a:t>
          </a:r>
        </a:p>
      </dsp:txBody>
      <dsp:txXfrm>
        <a:off x="4987944" y="2504467"/>
        <a:ext cx="2044316" cy="720000"/>
      </dsp:txXfrm>
    </dsp:sp>
    <dsp:sp modelId="{F2B3E197-8150-4E40-A7E2-4DEF8AEDCF2F}">
      <dsp:nvSpPr>
        <dsp:cNvPr id="0" name=""/>
        <dsp:cNvSpPr/>
      </dsp:nvSpPr>
      <dsp:spPr>
        <a:xfrm>
          <a:off x="7788658" y="869014"/>
          <a:ext cx="1247033" cy="12470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DC3377-8EF5-40D5-8CBA-356C938FC5D7}">
      <dsp:nvSpPr>
        <dsp:cNvPr id="0" name=""/>
        <dsp:cNvSpPr/>
      </dsp:nvSpPr>
      <dsp:spPr>
        <a:xfrm>
          <a:off x="8054419" y="1134775"/>
          <a:ext cx="715510" cy="7155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738A0F-9B3C-49E2-A32D-5646E6AFFDAC}">
      <dsp:nvSpPr>
        <dsp:cNvPr id="0" name=""/>
        <dsp:cNvSpPr/>
      </dsp:nvSpPr>
      <dsp:spPr>
        <a:xfrm>
          <a:off x="7390016"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Voice Shopping</a:t>
          </a:r>
          <a:endParaRPr lang="en-GB" sz="1600" kern="1200"/>
        </a:p>
      </dsp:txBody>
      <dsp:txXfrm>
        <a:off x="7390016" y="2504467"/>
        <a:ext cx="204431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72970-B2D5-4C7B-8B35-6DF7896F888F}">
      <dsp:nvSpPr>
        <dsp:cNvPr id="0" name=""/>
        <dsp:cNvSpPr/>
      </dsp:nvSpPr>
      <dsp:spPr>
        <a:xfrm>
          <a:off x="567573" y="996283"/>
          <a:ext cx="1293557" cy="12935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7A808-4FB6-4D13-B5B5-8DAC945B9689}">
      <dsp:nvSpPr>
        <dsp:cNvPr id="0" name=""/>
        <dsp:cNvSpPr/>
      </dsp:nvSpPr>
      <dsp:spPr>
        <a:xfrm>
          <a:off x="839220" y="1267930"/>
          <a:ext cx="750263" cy="750263"/>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4B579D-9E59-4DFC-953F-0F595F58EBD1}">
      <dsp:nvSpPr>
        <dsp:cNvPr id="0" name=""/>
        <dsp:cNvSpPr/>
      </dsp:nvSpPr>
      <dsp:spPr>
        <a:xfrm>
          <a:off x="2138321" y="996283"/>
          <a:ext cx="3049099" cy="1293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Asda’s scored as below as 0. 5 out of 20 to the ethical consumer ranking while Co-Operative scores 11.0 for its proactive eco- friendly approaches that were closely related with food waste, pollution, habitat disruption and climate change (Ethical Consumer, 2020).</a:t>
          </a:r>
          <a:endParaRPr lang="en-US" sz="1200" kern="1200" dirty="0"/>
        </a:p>
      </dsp:txBody>
      <dsp:txXfrm>
        <a:off x="2138321" y="996283"/>
        <a:ext cx="3049099" cy="1293557"/>
      </dsp:txXfrm>
    </dsp:sp>
    <dsp:sp modelId="{B0C0BDB9-C670-4131-9748-D4A197124B3D}">
      <dsp:nvSpPr>
        <dsp:cNvPr id="0" name=""/>
        <dsp:cNvSpPr/>
      </dsp:nvSpPr>
      <dsp:spPr>
        <a:xfrm>
          <a:off x="5718703" y="996283"/>
          <a:ext cx="1293557" cy="129355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24E16F-4F6A-497A-8760-C90563588524}">
      <dsp:nvSpPr>
        <dsp:cNvPr id="0" name=""/>
        <dsp:cNvSpPr/>
      </dsp:nvSpPr>
      <dsp:spPr>
        <a:xfrm>
          <a:off x="5990350" y="1267930"/>
          <a:ext cx="750263" cy="750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A11E0C-60BA-49DC-88B7-7EDD6D7FB013}">
      <dsp:nvSpPr>
        <dsp:cNvPr id="0" name=""/>
        <dsp:cNvSpPr/>
      </dsp:nvSpPr>
      <dsp:spPr>
        <a:xfrm>
          <a:off x="7289451" y="996283"/>
          <a:ext cx="3049099" cy="1293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Asda including its owner Walmart have been on the multiple news for breaching its employee right relating to gender pay discrimination and unbalanced work life hours (Ethical Consumer, 2020).</a:t>
          </a:r>
          <a:endParaRPr lang="en-US" sz="2000" kern="1200" dirty="0"/>
        </a:p>
      </dsp:txBody>
      <dsp:txXfrm>
        <a:off x="7289451" y="996283"/>
        <a:ext cx="3049099" cy="12935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38DDD-4179-48E2-AC2C-894B3D3B3B60}">
      <dsp:nvSpPr>
        <dsp:cNvPr id="0" name=""/>
        <dsp:cNvSpPr/>
      </dsp:nvSpPr>
      <dsp:spPr>
        <a:xfrm>
          <a:off x="703294" y="85466"/>
          <a:ext cx="3416698" cy="20500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t>Strengths</a:t>
          </a:r>
        </a:p>
        <a:p>
          <a:pPr marL="0" lvl="0" indent="0" algn="ctr" defTabSz="1289050">
            <a:lnSpc>
              <a:spcPct val="90000"/>
            </a:lnSpc>
            <a:spcBef>
              <a:spcPct val="0"/>
            </a:spcBef>
            <a:spcAft>
              <a:spcPct val="35000"/>
            </a:spcAft>
            <a:buNone/>
          </a:pPr>
          <a:r>
            <a:rPr lang="en-GB" sz="2800" b="0" kern="1200" dirty="0"/>
            <a:t>Focus on lower price everyday </a:t>
          </a:r>
        </a:p>
      </dsp:txBody>
      <dsp:txXfrm>
        <a:off x="703294" y="85466"/>
        <a:ext cx="3416698" cy="2050018"/>
      </dsp:txXfrm>
    </dsp:sp>
    <dsp:sp modelId="{1A5311ED-F316-4910-A7A3-A245B8EB8E4A}">
      <dsp:nvSpPr>
        <dsp:cNvPr id="0" name=""/>
        <dsp:cNvSpPr/>
      </dsp:nvSpPr>
      <dsp:spPr>
        <a:xfrm>
          <a:off x="4483460" y="55074"/>
          <a:ext cx="3431355" cy="221986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Weakness</a:t>
          </a:r>
        </a:p>
        <a:p>
          <a:pPr marL="0" lvl="0" indent="0" algn="ctr" defTabSz="1289050">
            <a:lnSpc>
              <a:spcPct val="90000"/>
            </a:lnSpc>
            <a:spcBef>
              <a:spcPct val="0"/>
            </a:spcBef>
            <a:spcAft>
              <a:spcPct val="35000"/>
            </a:spcAft>
            <a:buNone/>
          </a:pPr>
          <a:r>
            <a:rPr lang="en-GB" sz="2900" b="0" kern="1200" dirty="0">
              <a:latin typeface="Arial" panose="020B0604020202020204" pitchFamily="34" charset="0"/>
              <a:cs typeface="Arial" panose="020B0604020202020204" pitchFamily="34" charset="0"/>
            </a:rPr>
            <a:t>Value –oriented business practice</a:t>
          </a:r>
        </a:p>
        <a:p>
          <a:pPr marL="0" lvl="0" indent="0" algn="ctr" defTabSz="1289050">
            <a:lnSpc>
              <a:spcPct val="90000"/>
            </a:lnSpc>
            <a:spcBef>
              <a:spcPct val="0"/>
            </a:spcBef>
            <a:spcAft>
              <a:spcPct val="35000"/>
            </a:spcAft>
            <a:buNone/>
          </a:pPr>
          <a:endParaRPr lang="en-GB" sz="2900" b="1" kern="1200" dirty="0"/>
        </a:p>
      </dsp:txBody>
      <dsp:txXfrm>
        <a:off x="4483460" y="55074"/>
        <a:ext cx="3431355" cy="2219863"/>
      </dsp:txXfrm>
    </dsp:sp>
    <dsp:sp modelId="{5B87C9E0-48C6-4735-BE01-80D4FC573E0D}">
      <dsp:nvSpPr>
        <dsp:cNvPr id="0" name=""/>
        <dsp:cNvSpPr/>
      </dsp:nvSpPr>
      <dsp:spPr>
        <a:xfrm>
          <a:off x="710622" y="2562076"/>
          <a:ext cx="3416698" cy="20500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Opportunity</a:t>
          </a:r>
        </a:p>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Interactive website design </a:t>
          </a:r>
        </a:p>
      </dsp:txBody>
      <dsp:txXfrm>
        <a:off x="710622" y="2562076"/>
        <a:ext cx="3416698" cy="2050018"/>
      </dsp:txXfrm>
    </dsp:sp>
    <dsp:sp modelId="{CEEF46B0-BCE4-48B0-A917-B1876FE98DB0}">
      <dsp:nvSpPr>
        <dsp:cNvPr id="0" name=""/>
        <dsp:cNvSpPr/>
      </dsp:nvSpPr>
      <dsp:spPr>
        <a:xfrm>
          <a:off x="4490789" y="2562076"/>
          <a:ext cx="3416698" cy="20500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latin typeface="Arial" panose="020B0604020202020204" pitchFamily="34" charset="0"/>
              <a:cs typeface="Arial" panose="020B0604020202020204" pitchFamily="34" charset="0"/>
            </a:rPr>
            <a:t>Threat</a:t>
          </a:r>
        </a:p>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Poor HRM Management</a:t>
          </a:r>
        </a:p>
        <a:p>
          <a:pPr marL="0" lvl="0" indent="0" algn="ctr" defTabSz="1289050">
            <a:lnSpc>
              <a:spcPct val="90000"/>
            </a:lnSpc>
            <a:spcBef>
              <a:spcPct val="0"/>
            </a:spcBef>
            <a:spcAft>
              <a:spcPct val="35000"/>
            </a:spcAft>
            <a:buNone/>
          </a:pPr>
          <a:endParaRPr lang="en-GB" sz="2900" kern="1200" dirty="0"/>
        </a:p>
      </dsp:txBody>
      <dsp:txXfrm>
        <a:off x="4490789" y="2562076"/>
        <a:ext cx="3416698" cy="20500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9E2BE-ADF3-47BC-A355-B46C84B146A7}">
      <dsp:nvSpPr>
        <dsp:cNvPr id="0" name=""/>
        <dsp:cNvSpPr/>
      </dsp:nvSpPr>
      <dsp:spPr>
        <a:xfrm>
          <a:off x="2031093" y="2262138"/>
          <a:ext cx="2482447" cy="2482447"/>
        </a:xfrm>
        <a:prstGeom prst="gear9">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Offering good price</a:t>
          </a:r>
        </a:p>
      </dsp:txBody>
      <dsp:txXfrm>
        <a:off x="2530175" y="2843639"/>
        <a:ext cx="1484283" cy="1276029"/>
      </dsp:txXfrm>
    </dsp:sp>
    <dsp:sp modelId="{0559BD8B-CB02-4FC3-B660-E96D012DEBD9}">
      <dsp:nvSpPr>
        <dsp:cNvPr id="0" name=""/>
        <dsp:cNvSpPr/>
      </dsp:nvSpPr>
      <dsp:spPr>
        <a:xfrm>
          <a:off x="129556" y="1622908"/>
          <a:ext cx="2638543" cy="2347709"/>
        </a:xfrm>
        <a:prstGeom prst="gear6">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Motivate customer to buy sustainable product </a:t>
          </a:r>
        </a:p>
      </dsp:txBody>
      <dsp:txXfrm>
        <a:off x="762875" y="2217523"/>
        <a:ext cx="1371905" cy="1158479"/>
      </dsp:txXfrm>
    </dsp:sp>
    <dsp:sp modelId="{4B62A473-A233-4730-B8F8-D938551F03DA}">
      <dsp:nvSpPr>
        <dsp:cNvPr id="0" name=""/>
        <dsp:cNvSpPr/>
      </dsp:nvSpPr>
      <dsp:spPr>
        <a:xfrm rot="20700000">
          <a:off x="1597977" y="705228"/>
          <a:ext cx="1768939" cy="1768939"/>
        </a:xfrm>
        <a:prstGeom prst="gear6">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B2B marketing</a:t>
          </a:r>
        </a:p>
      </dsp:txBody>
      <dsp:txXfrm rot="-20700000">
        <a:off x="1985958" y="1093208"/>
        <a:ext cx="992979" cy="992979"/>
      </dsp:txXfrm>
    </dsp:sp>
    <dsp:sp modelId="{70A68FE6-D5B5-4DA3-BB9F-A8FD90FC692A}">
      <dsp:nvSpPr>
        <dsp:cNvPr id="0" name=""/>
        <dsp:cNvSpPr/>
      </dsp:nvSpPr>
      <dsp:spPr>
        <a:xfrm>
          <a:off x="1843726" y="2160942"/>
          <a:ext cx="3177532" cy="3177532"/>
        </a:xfrm>
        <a:prstGeom prst="circularArrow">
          <a:avLst>
            <a:gd name="adj1" fmla="val 4687"/>
            <a:gd name="adj2" fmla="val 299029"/>
            <a:gd name="adj3" fmla="val 2523315"/>
            <a:gd name="adj4" fmla="val 15845960"/>
            <a:gd name="adj5" fmla="val 546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52F966-1F5D-47D4-BBE0-C13E5A21D731}">
      <dsp:nvSpPr>
        <dsp:cNvPr id="0" name=""/>
        <dsp:cNvSpPr/>
      </dsp:nvSpPr>
      <dsp:spPr>
        <a:xfrm>
          <a:off x="267024" y="1549940"/>
          <a:ext cx="2308676" cy="2308676"/>
        </a:xfrm>
        <a:prstGeom prst="leftCircularArrow">
          <a:avLst>
            <a:gd name="adj1" fmla="val 6452"/>
            <a:gd name="adj2" fmla="val 429999"/>
            <a:gd name="adj3" fmla="val 10489124"/>
            <a:gd name="adj4" fmla="val 14837806"/>
            <a:gd name="adj5" fmla="val 7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2E5690F-18DC-4341-BCA6-86C8A565075B}">
      <dsp:nvSpPr>
        <dsp:cNvPr id="0" name=""/>
        <dsp:cNvSpPr/>
      </dsp:nvSpPr>
      <dsp:spPr>
        <a:xfrm>
          <a:off x="1188803" y="316393"/>
          <a:ext cx="2489217" cy="2489217"/>
        </a:xfrm>
        <a:prstGeom prst="circularArrow">
          <a:avLst>
            <a:gd name="adj1" fmla="val 5984"/>
            <a:gd name="adj2" fmla="val 394124"/>
            <a:gd name="adj3" fmla="val 13313824"/>
            <a:gd name="adj4" fmla="val 10508221"/>
            <a:gd name="adj5" fmla="val 698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4D8C1-26E8-47B6-A5DD-1E3EDA8919BE}" type="datetimeFigureOut">
              <a:rPr lang="en-GB" smtClean="0"/>
              <a:t>18/03/2020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E856CD-5761-4CAF-823F-56D7EFEE8EA7}" type="slidenum">
              <a:rPr lang="en-GB" smtClean="0"/>
              <a:t>‹#›</a:t>
            </a:fld>
            <a:endParaRPr lang="en-GB"/>
          </a:p>
        </p:txBody>
      </p:sp>
    </p:spTree>
    <p:extLst>
      <p:ext uri="{BB962C8B-B14F-4D97-AF65-F5344CB8AC3E}">
        <p14:creationId xmlns:p14="http://schemas.microsoft.com/office/powerpoint/2010/main" val="3268936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7</a:t>
            </a:fld>
            <a:endParaRPr lang="en-GB"/>
          </a:p>
        </p:txBody>
      </p:sp>
    </p:spTree>
    <p:extLst>
      <p:ext uri="{BB962C8B-B14F-4D97-AF65-F5344CB8AC3E}">
        <p14:creationId xmlns:p14="http://schemas.microsoft.com/office/powerpoint/2010/main" val="534338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Elkington (1997) explains, the three dynamic concepts of  Trippel Bottom Line (TBL) framework. He believes,  a sustainable marketing need to considers the combination of all the three elements of environmental, social, and economic.</a:t>
            </a:r>
          </a:p>
        </p:txBody>
      </p:sp>
      <p:sp>
        <p:nvSpPr>
          <p:cNvPr id="4" name="Slide Number Placeholder 3"/>
          <p:cNvSpPr>
            <a:spLocks noGrp="1"/>
          </p:cNvSpPr>
          <p:nvPr>
            <p:ph type="sldNum" sz="quarter" idx="5"/>
          </p:nvPr>
        </p:nvSpPr>
        <p:spPr/>
        <p:txBody>
          <a:bodyPr/>
          <a:lstStyle/>
          <a:p>
            <a:fld id="{BEE856CD-5761-4CAF-823F-56D7EFEE8EA7}" type="slidenum">
              <a:rPr lang="en-GB" smtClean="0"/>
              <a:t>8</a:t>
            </a:fld>
            <a:endParaRPr lang="en-GB"/>
          </a:p>
        </p:txBody>
      </p:sp>
    </p:spTree>
    <p:extLst>
      <p:ext uri="{BB962C8B-B14F-4D97-AF65-F5344CB8AC3E}">
        <p14:creationId xmlns:p14="http://schemas.microsoft.com/office/powerpoint/2010/main" val="666351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Asda their touchpoints could be their tills, customer services, website, social media pages because all these places can reinforce Asda’s brand existence  influencing customer’ buying activities.</a:t>
            </a:r>
          </a:p>
        </p:txBody>
      </p:sp>
      <p:sp>
        <p:nvSpPr>
          <p:cNvPr id="4" name="Slide Number Placeholder 3"/>
          <p:cNvSpPr>
            <a:spLocks noGrp="1"/>
          </p:cNvSpPr>
          <p:nvPr>
            <p:ph type="sldNum" sz="quarter" idx="5"/>
          </p:nvPr>
        </p:nvSpPr>
        <p:spPr/>
        <p:txBody>
          <a:bodyPr/>
          <a:lstStyle/>
          <a:p>
            <a:fld id="{BEE856CD-5761-4CAF-823F-56D7EFEE8EA7}" type="slidenum">
              <a:rPr lang="en-GB" smtClean="0"/>
              <a:t>9</a:t>
            </a:fld>
            <a:endParaRPr lang="en-GB"/>
          </a:p>
        </p:txBody>
      </p:sp>
    </p:spTree>
    <p:extLst>
      <p:ext uri="{BB962C8B-B14F-4D97-AF65-F5344CB8AC3E}">
        <p14:creationId xmlns:p14="http://schemas.microsoft.com/office/powerpoint/2010/main" val="1705418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Such approaches demonstrate Asda’s effort in Managing customer expectation by rethinking product and services design, consistence fair pricing, creating customer centric environment </a:t>
            </a:r>
            <a:r>
              <a:rPr lang="en-GB" sz="1200" kern="1200" dirty="0">
                <a:solidFill>
                  <a:schemeClr val="tx1"/>
                </a:solidFill>
                <a:effectLst/>
                <a:latin typeface="+mn-lt"/>
                <a:ea typeface="+mn-ea"/>
                <a:cs typeface="+mn-cs"/>
              </a:rPr>
              <a:t>(Raheem, Vishnu and Ahmed, 2014).</a:t>
            </a:r>
          </a:p>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11</a:t>
            </a:fld>
            <a:endParaRPr lang="en-GB"/>
          </a:p>
        </p:txBody>
      </p:sp>
    </p:spTree>
    <p:extLst>
      <p:ext uri="{BB962C8B-B14F-4D97-AF65-F5344CB8AC3E}">
        <p14:creationId xmlns:p14="http://schemas.microsoft.com/office/powerpoint/2010/main" val="1352504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important factor to CRM is conscious data mining that recognise relevant customer group. For example, If somehow Asda recognise a big part of its customer group are fashion lover looking for affordable clothing brand Asda can take that opportunity to build a special relationship to attract that specific customer to invest in their clothing brand George.  Such as the George loyalty schema that rewards online customer to earn points giving access to exclusive offers and discounts on George clothing and homeware.</a:t>
            </a:r>
          </a:p>
        </p:txBody>
      </p:sp>
      <p:sp>
        <p:nvSpPr>
          <p:cNvPr id="4" name="Slide Number Placeholder 3"/>
          <p:cNvSpPr>
            <a:spLocks noGrp="1"/>
          </p:cNvSpPr>
          <p:nvPr>
            <p:ph type="sldNum" sz="quarter" idx="5"/>
          </p:nvPr>
        </p:nvSpPr>
        <p:spPr/>
        <p:txBody>
          <a:bodyPr/>
          <a:lstStyle/>
          <a:p>
            <a:fld id="{BEE856CD-5761-4CAF-823F-56D7EFEE8EA7}" type="slidenum">
              <a:rPr lang="en-GB" smtClean="0"/>
              <a:t>12</a:t>
            </a:fld>
            <a:endParaRPr lang="en-GB"/>
          </a:p>
        </p:txBody>
      </p:sp>
    </p:spTree>
    <p:extLst>
      <p:ext uri="{BB962C8B-B14F-4D97-AF65-F5344CB8AC3E}">
        <p14:creationId xmlns:p14="http://schemas.microsoft.com/office/powerpoint/2010/main" val="1618314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14</a:t>
            </a:fld>
            <a:endParaRPr lang="en-GB"/>
          </a:p>
        </p:txBody>
      </p:sp>
    </p:spTree>
    <p:extLst>
      <p:ext uri="{BB962C8B-B14F-4D97-AF65-F5344CB8AC3E}">
        <p14:creationId xmlns:p14="http://schemas.microsoft.com/office/powerpoint/2010/main" val="3800292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Asda considers this scheme as one of their successful top- down customer centric strategy for turning the exclusive customers into loyalty clients as George is one of the largest fashion retailers in UK serving to over 8000,000 customer a week. In support of Asda to retain its 8000,000 customers they can a week includes the instore customers, and this schemes only available for online customers. Therefore, Asda need to concentrate on retaining those 800,000  The PDCA cycle can provides Asda a structured framework defining the restriction of the current strategy, recognising improvement ideas to initiate continuous development to generate lifetime profit potential. </a:t>
            </a:r>
          </a:p>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15</a:t>
            </a:fld>
            <a:endParaRPr lang="en-GB"/>
          </a:p>
        </p:txBody>
      </p:sp>
    </p:spTree>
    <p:extLst>
      <p:ext uri="{BB962C8B-B14F-4D97-AF65-F5344CB8AC3E}">
        <p14:creationId xmlns:p14="http://schemas.microsoft.com/office/powerpoint/2010/main" val="3618436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The Quality Planning of the App- </a:t>
            </a:r>
            <a:r>
              <a:rPr lang="en-GB" b="0" dirty="0"/>
              <a:t>The quality planning stage involves identifying customers and what the actual needs to develop the product, services and process that fulfils customers’ requirements. </a:t>
            </a:r>
          </a:p>
          <a:p>
            <a:r>
              <a:rPr lang="en-GB" b="0" dirty="0"/>
              <a:t>The Quality Control of the App- </a:t>
            </a:r>
            <a:r>
              <a:rPr lang="en-GB" dirty="0"/>
              <a:t>The quality control is the inspection part where the actual </a:t>
            </a:r>
            <a:r>
              <a:rPr lang="en-GB" dirty="0" err="1"/>
              <a:t>perfor-mance</a:t>
            </a:r>
            <a:r>
              <a:rPr lang="en-GB" dirty="0"/>
              <a:t> with the new plans can be compared with the original method and resolve the difference.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Quality Improvement of the App- The third element of the Trilogy is concerned with utilising all the findings learnt to develop more advance customer experience. Therefore, Asda can improve the function of the traditional checkouts operation while having the scan and go as the second option </a:t>
            </a:r>
            <a:r>
              <a:rPr lang="en-GB" sz="1200" kern="1200" dirty="0">
                <a:solidFill>
                  <a:schemeClr val="tx1"/>
                </a:solidFill>
                <a:effectLst/>
                <a:latin typeface="+mn-lt"/>
                <a:ea typeface="+mn-ea"/>
                <a:cs typeface="+mn-cs"/>
              </a:rPr>
              <a:t>(Juran,1995).</a:t>
            </a:r>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17</a:t>
            </a:fld>
            <a:endParaRPr lang="en-GB"/>
          </a:p>
        </p:txBody>
      </p:sp>
    </p:spTree>
    <p:extLst>
      <p:ext uri="{BB962C8B-B14F-4D97-AF65-F5344CB8AC3E}">
        <p14:creationId xmlns:p14="http://schemas.microsoft.com/office/powerpoint/2010/main" val="1300326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22</a:t>
            </a:fld>
            <a:endParaRPr lang="en-GB"/>
          </a:p>
        </p:txBody>
      </p:sp>
    </p:spTree>
    <p:extLst>
      <p:ext uri="{BB962C8B-B14F-4D97-AF65-F5344CB8AC3E}">
        <p14:creationId xmlns:p14="http://schemas.microsoft.com/office/powerpoint/2010/main" val="1538028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Offering good price</a:t>
            </a:r>
            <a:r>
              <a:rPr lang="en-GB" sz="1200" kern="1200" dirty="0">
                <a:solidFill>
                  <a:schemeClr val="tx1"/>
                </a:solidFill>
                <a:effectLst/>
                <a:latin typeface="+mn-lt"/>
                <a:ea typeface="+mn-ea"/>
                <a:cs typeface="+mn-cs"/>
              </a:rPr>
              <a:t>- It has become the norm for retailer to charged extra for sustainable sourced product. Therefore, customers’ values for sustainability get discourage specifically, customer with low income. Sustainable options need to be available and accessible to everyone rather than just wealthy and better off customers (Williams,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Supporting British supplier with the Business to Business (B2B) Marketing- </a:t>
            </a:r>
            <a:r>
              <a:rPr lang="en-GB" sz="1200" kern="1200" dirty="0">
                <a:solidFill>
                  <a:schemeClr val="tx1"/>
                </a:solidFill>
                <a:effectLst/>
                <a:latin typeface="+mn-lt"/>
                <a:ea typeface="+mn-ea"/>
                <a:cs typeface="+mn-cs"/>
              </a:rPr>
              <a:t>B2B marketing can be define as organisation marketing/ buying activities to another business. While the rising cost of foods import are in high pick due to Brexit Asda can add more home-grown groceries to itself in support of British farmers and butchers (Hope, 2017).</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23</a:t>
            </a:fld>
            <a:endParaRPr lang="en-GB"/>
          </a:p>
        </p:txBody>
      </p:sp>
    </p:spTree>
    <p:extLst>
      <p:ext uri="{BB962C8B-B14F-4D97-AF65-F5344CB8AC3E}">
        <p14:creationId xmlns:p14="http://schemas.microsoft.com/office/powerpoint/2010/main" val="3217392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options need to be available and accessible to everyone rather than just wealthy and better off customers. But this can be a dilemma for Asda as Most customer shop at Asda for its value-oriented business practice(Williams, 2019).</a:t>
            </a:r>
          </a:p>
          <a:p>
            <a:endParaRPr lang="en-GB" dirty="0"/>
          </a:p>
        </p:txBody>
      </p:sp>
      <p:sp>
        <p:nvSpPr>
          <p:cNvPr id="4" name="Slide Number Placeholder 3"/>
          <p:cNvSpPr>
            <a:spLocks noGrp="1"/>
          </p:cNvSpPr>
          <p:nvPr>
            <p:ph type="sldNum" sz="quarter" idx="5"/>
          </p:nvPr>
        </p:nvSpPr>
        <p:spPr/>
        <p:txBody>
          <a:bodyPr/>
          <a:lstStyle/>
          <a:p>
            <a:fld id="{BEE856CD-5761-4CAF-823F-56D7EFEE8EA7}" type="slidenum">
              <a:rPr lang="en-GB" smtClean="0"/>
              <a:t>25</a:t>
            </a:fld>
            <a:endParaRPr lang="en-GB"/>
          </a:p>
        </p:txBody>
      </p:sp>
    </p:spTree>
    <p:extLst>
      <p:ext uri="{BB962C8B-B14F-4D97-AF65-F5344CB8AC3E}">
        <p14:creationId xmlns:p14="http://schemas.microsoft.com/office/powerpoint/2010/main" val="3241428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shared ownership can only be achieved through outstanding Human Resource Man-</a:t>
            </a:r>
            <a:r>
              <a:rPr lang="en-GB" dirty="0" err="1"/>
              <a:t>agement</a:t>
            </a:r>
            <a:r>
              <a:rPr lang="en-GB" dirty="0"/>
              <a:t> (HRM) activities. The focus on employees’ ethical working policies and providing thoughtful workplace programme to their people strategies will create a devoting workforce. This will contribute Asda to maintain/maximise their CRM with sustainable commercial activities that includes dedicating time to customer, responding to customer feedback and introducing new product and services (Muller, 2014). </a:t>
            </a:r>
          </a:p>
        </p:txBody>
      </p:sp>
      <p:sp>
        <p:nvSpPr>
          <p:cNvPr id="4" name="Slide Number Placeholder 3"/>
          <p:cNvSpPr>
            <a:spLocks noGrp="1"/>
          </p:cNvSpPr>
          <p:nvPr>
            <p:ph type="sldNum" sz="quarter" idx="5"/>
          </p:nvPr>
        </p:nvSpPr>
        <p:spPr/>
        <p:txBody>
          <a:bodyPr/>
          <a:lstStyle/>
          <a:p>
            <a:fld id="{BEE856CD-5761-4CAF-823F-56D7EFEE8EA7}" type="slidenum">
              <a:rPr lang="en-GB" smtClean="0"/>
              <a:t>26</a:t>
            </a:fld>
            <a:endParaRPr lang="en-GB"/>
          </a:p>
        </p:txBody>
      </p:sp>
    </p:spTree>
    <p:extLst>
      <p:ext uri="{BB962C8B-B14F-4D97-AF65-F5344CB8AC3E}">
        <p14:creationId xmlns:p14="http://schemas.microsoft.com/office/powerpoint/2010/main" val="1700950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3/17/2020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hyperlink" Target="https://pdfs.semanticscholar.org/9afb/4ab4721ae27f6e04bd6055247cd9f484ba42.pdf" TargetMode="External"/><Relationship Id="rId2" Type="http://schemas.openxmlformats.org/officeDocument/2006/relationships/hyperlink" Target="https://corporate.asda.com/our-story/company-facts" TargetMode="External"/><Relationship Id="rId1" Type="http://schemas.openxmlformats.org/officeDocument/2006/relationships/slideLayout" Target="../slideLayouts/slideLayout2.xml"/><Relationship Id="rId4" Type="http://schemas.openxmlformats.org/officeDocument/2006/relationships/hyperlink" Target="http://hrmars.com/hrmars_papers/An_Overview_and_Analysis_of_Marketing_Ethics.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bbc.co.uk/news/business-39030755" TargetMode="External"/><Relationship Id="rId2" Type="http://schemas.openxmlformats.org/officeDocument/2006/relationships/hyperlink" Target="https://www.ethicalconsumer.org/company-profile/asda-group-ltd?ProductId=226761" TargetMode="External"/><Relationship Id="rId1" Type="http://schemas.openxmlformats.org/officeDocument/2006/relationships/slideLayout" Target="../slideLayouts/slideLayout2.xml"/><Relationship Id="rId6" Type="http://schemas.openxmlformats.org/officeDocument/2006/relationships/hyperlink" Target="https://www.academia.edu/7583637/IMPACT_OF_PRODUCT_PACKAGING_ON_CONSUMER_S_BUYING_BEHAVIOR" TargetMode="External"/><Relationship Id="rId5" Type="http://schemas.openxmlformats.org/officeDocument/2006/relationships/hyperlink" Target="https://www.statista.com/statistics/280208/grocery-market-share-in-the-united-kingdom-uk/" TargetMode="External"/><Relationship Id="rId4" Type="http://schemas.openxmlformats.org/officeDocument/2006/relationships/hyperlink" Target="https://www.ibisworld.com/united-kingdom/market-research-reports/supermarkets-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899B-1CE7-4BA4-8FEA-B323F220DE9E}"/>
              </a:ext>
            </a:extLst>
          </p:cNvPr>
          <p:cNvSpPr>
            <a:spLocks noGrp="1"/>
          </p:cNvSpPr>
          <p:nvPr>
            <p:ph type="title"/>
          </p:nvPr>
        </p:nvSpPr>
        <p:spPr/>
        <p:txBody>
          <a:bodyPr>
            <a:normAutofit fontScale="90000"/>
          </a:bodyPr>
          <a:lstStyle/>
          <a:p>
            <a:r>
              <a:rPr lang="en-GB" sz="3100" b="1" dirty="0">
                <a:solidFill>
                  <a:schemeClr val="tx1"/>
                </a:solidFill>
                <a:latin typeface="Arial" panose="020B0604020202020204" pitchFamily="34" charset="0"/>
                <a:ea typeface="Calibri" panose="020F0502020204030204" pitchFamily="34" charset="0"/>
                <a:cs typeface="Times New Roman" panose="02020603050405020304" pitchFamily="18" charset="0"/>
              </a:rPr>
              <a:t>Module Title- BMSW5103</a:t>
            </a:r>
            <a:br>
              <a:rPr lang="en-GB" sz="3100" b="1" dirty="0">
                <a:solidFill>
                  <a:schemeClr val="tx1"/>
                </a:solidFill>
                <a:latin typeface="Arial" panose="020B0604020202020204" pitchFamily="34" charset="0"/>
                <a:ea typeface="Calibri" panose="020F0502020204030204" pitchFamily="34" charset="0"/>
                <a:cs typeface="Times New Roman" panose="02020603050405020304" pitchFamily="18" charset="0"/>
              </a:rPr>
            </a:br>
            <a:r>
              <a:rPr lang="en-GB" sz="3100" b="1" dirty="0">
                <a:solidFill>
                  <a:schemeClr val="tx1"/>
                </a:solidFill>
                <a:latin typeface="Arial" panose="020B0604020202020204" pitchFamily="34" charset="0"/>
                <a:ea typeface="Calibri" panose="020F0502020204030204" pitchFamily="34" charset="0"/>
                <a:cs typeface="Times New Roman" panose="02020603050405020304" pitchFamily="18" charset="0"/>
              </a:rPr>
              <a:t>Understanding &amp; Engaging in the Customer Experience</a:t>
            </a:r>
            <a:br>
              <a:rPr lang="en-GB" sz="32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59C347B-B09F-42C3-BD19-55B03E81E78D}"/>
              </a:ext>
            </a:extLst>
          </p:cNvPr>
          <p:cNvSpPr>
            <a:spLocks noGrp="1"/>
          </p:cNvSpPr>
          <p:nvPr>
            <p:ph idx="1"/>
          </p:nvPr>
        </p:nvSpPr>
        <p:spPr/>
        <p:txBody>
          <a:bodyPr>
            <a:normAutofit/>
          </a:bodyPr>
          <a:lstStyle/>
          <a:p>
            <a:pPr marL="0" indent="0" algn="ctr">
              <a:lnSpc>
                <a:spcPct val="115000"/>
              </a:lnSpc>
              <a:spcBef>
                <a:spcPts val="500"/>
              </a:spcBef>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15000"/>
              </a:lnSpc>
              <a:spcBef>
                <a:spcPts val="500"/>
              </a:spcBef>
              <a:buNone/>
            </a:pPr>
            <a:r>
              <a:rPr lang="en-GB" sz="2800" b="1" dirty="0">
                <a:latin typeface="Arial" panose="020B0604020202020204" pitchFamily="34" charset="0"/>
                <a:ea typeface="Calibri" panose="020F0502020204030204" pitchFamily="34" charset="0"/>
                <a:cs typeface="Times New Roman" panose="02020603050405020304" pitchFamily="18" charset="0"/>
              </a:rPr>
              <a:t>Student Name- Navila Hassan</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15000"/>
              </a:lnSpc>
              <a:spcBef>
                <a:spcPts val="500"/>
              </a:spcBef>
              <a:buNone/>
            </a:pPr>
            <a:r>
              <a:rPr lang="en-GB" sz="2800" b="1" dirty="0">
                <a:latin typeface="Arial" panose="020B0604020202020204" pitchFamily="34" charset="0"/>
                <a:ea typeface="Calibri" panose="020F0502020204030204" pitchFamily="34" charset="0"/>
                <a:cs typeface="Times New Roman" panose="02020603050405020304" pitchFamily="18" charset="0"/>
              </a:rPr>
              <a:t> Student ID- 1711167</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15000"/>
              </a:lnSpc>
              <a:spcBef>
                <a:spcPts val="500"/>
              </a:spcBef>
              <a:buNone/>
            </a:pPr>
            <a:r>
              <a:rPr lang="en-GB" sz="2800" b="1" dirty="0">
                <a:latin typeface="Arial" panose="020B0604020202020204" pitchFamily="34"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816882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E90BDF-0804-4669-AE06-61B6F413B389}"/>
              </a:ext>
            </a:extLst>
          </p:cNvPr>
          <p:cNvSpPr>
            <a:spLocks noGrp="1"/>
          </p:cNvSpPr>
          <p:nvPr>
            <p:ph type="title"/>
          </p:nvPr>
        </p:nvSpPr>
        <p:spPr>
          <a:xfrm>
            <a:off x="677334" y="609600"/>
            <a:ext cx="8596668" cy="1320800"/>
          </a:xfrm>
        </p:spPr>
        <p:txBody>
          <a:bodyPr/>
          <a:lstStyle/>
          <a:p>
            <a:r>
              <a:rPr lang="en-GB" dirty="0"/>
              <a:t> </a:t>
            </a:r>
            <a:r>
              <a:rPr lang="en-GB" dirty="0">
                <a:solidFill>
                  <a:schemeClr val="tx1"/>
                </a:solidFill>
              </a:rPr>
              <a:t>Reports Overview</a:t>
            </a:r>
            <a:br>
              <a:rPr lang="en-GB" dirty="0"/>
            </a:br>
            <a:r>
              <a:rPr lang="en-GB" dirty="0"/>
              <a:t> </a:t>
            </a:r>
          </a:p>
        </p:txBody>
      </p:sp>
      <p:sp>
        <p:nvSpPr>
          <p:cNvPr id="5" name="Content Placeholder 4">
            <a:extLst>
              <a:ext uri="{FF2B5EF4-FFF2-40B4-BE49-F238E27FC236}">
                <a16:creationId xmlns:a16="http://schemas.microsoft.com/office/drawing/2014/main" id="{D197E6F4-7446-4EC1-BD61-4F4163D5AC05}"/>
              </a:ext>
            </a:extLst>
          </p:cNvPr>
          <p:cNvSpPr>
            <a:spLocks noGrp="1"/>
          </p:cNvSpPr>
          <p:nvPr>
            <p:ph idx="1"/>
          </p:nvPr>
        </p:nvSpPr>
        <p:spPr/>
        <p:txBody>
          <a:bodyPr/>
          <a:lstStyle/>
          <a:p>
            <a:pPr>
              <a:lnSpc>
                <a:spcPct val="150000"/>
              </a:lnSpc>
            </a:pPr>
            <a:r>
              <a:rPr lang="en-GB" dirty="0"/>
              <a:t>This report is produced to understand Asda’s current activities in terms of Customer Experience and Customer Relationship Management.</a:t>
            </a:r>
          </a:p>
          <a:p>
            <a:pPr>
              <a:lnSpc>
                <a:spcPct val="150000"/>
              </a:lnSpc>
            </a:pPr>
            <a:r>
              <a:rPr lang="en-GB" dirty="0"/>
              <a:t>The extent of Asda’s ethical and sustainable commitment will be analysed through  implementing well known academic theories of quality.</a:t>
            </a:r>
          </a:p>
          <a:p>
            <a:pPr>
              <a:lnSpc>
                <a:spcPct val="150000"/>
              </a:lnSpc>
            </a:pPr>
            <a:r>
              <a:rPr lang="en-GB" dirty="0"/>
              <a:t>A SWOT analysis will be conducted to make a recommendation demonstrating Asda’s business benefit in engaging in the ethical trading and adopting more sustainable approaches. </a:t>
            </a:r>
          </a:p>
        </p:txBody>
      </p:sp>
    </p:spTree>
    <p:extLst>
      <p:ext uri="{BB962C8B-B14F-4D97-AF65-F5344CB8AC3E}">
        <p14:creationId xmlns:p14="http://schemas.microsoft.com/office/powerpoint/2010/main" val="430896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BD77E-1D8D-450C-A30E-88A01BF06430}"/>
              </a:ext>
            </a:extLst>
          </p:cNvPr>
          <p:cNvSpPr>
            <a:spLocks noGrp="1"/>
          </p:cNvSpPr>
          <p:nvPr>
            <p:ph type="title"/>
          </p:nvPr>
        </p:nvSpPr>
        <p:spPr/>
        <p:txBody>
          <a:bodyPr/>
          <a:lstStyle/>
          <a:p>
            <a:r>
              <a:rPr lang="en-GB" dirty="0">
                <a:solidFill>
                  <a:schemeClr val="tx1"/>
                </a:solidFill>
              </a:rPr>
              <a:t>Introduction</a:t>
            </a:r>
          </a:p>
        </p:txBody>
      </p:sp>
      <p:sp>
        <p:nvSpPr>
          <p:cNvPr id="3" name="Content Placeholder 2">
            <a:extLst>
              <a:ext uri="{FF2B5EF4-FFF2-40B4-BE49-F238E27FC236}">
                <a16:creationId xmlns:a16="http://schemas.microsoft.com/office/drawing/2014/main" id="{E3BFE253-8F8F-430E-A154-2FD2D9B5602E}"/>
              </a:ext>
            </a:extLst>
          </p:cNvPr>
          <p:cNvSpPr>
            <a:spLocks noGrp="1"/>
          </p:cNvSpPr>
          <p:nvPr>
            <p:ph idx="1"/>
          </p:nvPr>
        </p:nvSpPr>
        <p:spPr>
          <a:xfrm>
            <a:off x="677334" y="2000250"/>
            <a:ext cx="8596668" cy="4041113"/>
          </a:xfrm>
        </p:spPr>
        <p:txBody>
          <a:bodyPr>
            <a:normAutofit fontScale="92500"/>
          </a:bodyPr>
          <a:lstStyle/>
          <a:p>
            <a:pPr>
              <a:lnSpc>
                <a:spcPct val="150000"/>
              </a:lnSpc>
            </a:pPr>
            <a:r>
              <a:rPr lang="en-GB" dirty="0">
                <a:latin typeface="Arial" panose="020B0604020202020204" pitchFamily="34" charset="0"/>
                <a:cs typeface="Arial" panose="020B0604020202020204" pitchFamily="34" charset="0"/>
              </a:rPr>
              <a:t> Asda is United Kingdom(UK)’s   first self-services supermarket founded in 1960 (Asda, 2020).</a:t>
            </a:r>
          </a:p>
          <a:p>
            <a:pPr>
              <a:lnSpc>
                <a:spcPct val="150000"/>
              </a:lnSpc>
            </a:pPr>
            <a:r>
              <a:rPr lang="en-GB" dirty="0">
                <a:latin typeface="Arial" panose="020B0604020202020204" pitchFamily="34" charset="0"/>
                <a:cs typeface="Arial" panose="020B0604020202020204" pitchFamily="34" charset="0"/>
              </a:rPr>
              <a:t>Asda is  still consider as the four biggest supermarket along with Tesco, Sainsburys and Morrison serving to over 18 million customers a week </a:t>
            </a:r>
            <a:r>
              <a:rPr lang="en-GB" dirty="0"/>
              <a:t>(IBIS World, 2019). </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Asda’s Services Includes selling groceries, clothing and everyday household product.</a:t>
            </a:r>
          </a:p>
          <a:p>
            <a:pPr>
              <a:lnSpc>
                <a:spcPct val="150000"/>
              </a:lnSpc>
            </a:pPr>
            <a:r>
              <a:rPr lang="en-GB" dirty="0">
                <a:latin typeface="Arial" panose="020B0604020202020204" pitchFamily="34" charset="0"/>
                <a:cs typeface="Arial" panose="020B0604020202020204" pitchFamily="34" charset="0"/>
              </a:rPr>
              <a:t>Serving customer through both Stores and online services, including supercentres, superstores, supermarkets, Living stores, petrol filling stations and depots across the UK (Asda, 2020).</a:t>
            </a:r>
          </a:p>
        </p:txBody>
      </p:sp>
    </p:spTree>
    <p:extLst>
      <p:ext uri="{BB962C8B-B14F-4D97-AF65-F5344CB8AC3E}">
        <p14:creationId xmlns:p14="http://schemas.microsoft.com/office/powerpoint/2010/main" val="477836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6AC801-FA7C-4CF8-8888-0BD2C35FE0B7}"/>
              </a:ext>
            </a:extLst>
          </p:cNvPr>
          <p:cNvSpPr>
            <a:spLocks noGrp="1"/>
          </p:cNvSpPr>
          <p:nvPr>
            <p:ph idx="4294967295"/>
          </p:nvPr>
        </p:nvSpPr>
        <p:spPr>
          <a:xfrm>
            <a:off x="1219200" y="1133475"/>
            <a:ext cx="8391525" cy="4286250"/>
          </a:xfrm>
        </p:spPr>
        <p:txBody>
          <a:bodyPr/>
          <a:lstStyle/>
          <a:p>
            <a:pPr marL="0" indent="0">
              <a:buNone/>
            </a:pPr>
            <a:endParaRPr lang="en-GB" dirty="0"/>
          </a:p>
          <a:p>
            <a:pPr marL="0" indent="0" algn="just">
              <a:lnSpc>
                <a:spcPct val="150000"/>
              </a:lnSpc>
              <a:buNone/>
            </a:pPr>
            <a:r>
              <a:rPr lang="en-GB" dirty="0">
                <a:latin typeface="Arial" panose="020B0604020202020204" pitchFamily="34" charset="0"/>
                <a:cs typeface="Arial" panose="020B0604020202020204" pitchFamily="34" charset="0"/>
              </a:rPr>
              <a:t>Over the five years the supermarkets industry has undergone radical changes due  to Customers’ change in shopping habits, increased external competition, price     war. All these factors influence individual supermarkets daily operations that demonstrates crossing ethical and sustainable boundaries (IBIS World, 2019) </a:t>
            </a:r>
          </a:p>
        </p:txBody>
      </p:sp>
    </p:spTree>
    <p:extLst>
      <p:ext uri="{BB962C8B-B14F-4D97-AF65-F5344CB8AC3E}">
        <p14:creationId xmlns:p14="http://schemas.microsoft.com/office/powerpoint/2010/main" val="3881298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7B626-D510-454E-B788-7530064AD3C8}"/>
              </a:ext>
            </a:extLst>
          </p:cNvPr>
          <p:cNvSpPr>
            <a:spLocks noGrp="1"/>
          </p:cNvSpPr>
          <p:nvPr>
            <p:ph type="title"/>
          </p:nvPr>
        </p:nvSpPr>
        <p:spPr/>
        <p:txBody>
          <a:bodyPr/>
          <a:lstStyle/>
          <a:p>
            <a:r>
              <a:rPr lang="en-GB" dirty="0">
                <a:solidFill>
                  <a:schemeClr val="tx1"/>
                </a:solidFill>
              </a:rPr>
              <a:t>Ethical Marketing </a:t>
            </a:r>
          </a:p>
        </p:txBody>
      </p:sp>
      <p:sp>
        <p:nvSpPr>
          <p:cNvPr id="3" name="Content Placeholder 2">
            <a:extLst>
              <a:ext uri="{FF2B5EF4-FFF2-40B4-BE49-F238E27FC236}">
                <a16:creationId xmlns:a16="http://schemas.microsoft.com/office/drawing/2014/main" id="{264164A7-667F-486F-B25F-FC28714811E5}"/>
              </a:ext>
            </a:extLst>
          </p:cNvPr>
          <p:cNvSpPr>
            <a:spLocks noGrp="1"/>
          </p:cNvSpPr>
          <p:nvPr>
            <p:ph idx="1"/>
          </p:nvPr>
        </p:nvSpPr>
        <p:spPr>
          <a:xfrm>
            <a:off x="677334" y="2160590"/>
            <a:ext cx="8371416" cy="3449636"/>
          </a:xfrm>
        </p:spPr>
        <p:txBody>
          <a:bodyPr>
            <a:normAutofit fontScale="25000" lnSpcReduction="20000"/>
          </a:bodyPr>
          <a:lstStyle/>
          <a:p>
            <a:pPr marL="0" indent="0">
              <a:buNone/>
            </a:pPr>
            <a:endParaRPr lang="en-GB" b="1" dirty="0"/>
          </a:p>
          <a:p>
            <a:pPr marL="0" indent="0" algn="just">
              <a:lnSpc>
                <a:spcPct val="170000"/>
              </a:lnSpc>
              <a:buNone/>
            </a:pPr>
            <a:r>
              <a:rPr lang="en-GB" sz="9600" dirty="0">
                <a:latin typeface="Arial" panose="020B0604020202020204" pitchFamily="34" charset="0"/>
                <a:cs typeface="Arial" panose="020B0604020202020204" pitchFamily="34" charset="0"/>
              </a:rPr>
              <a:t>The terms ethics refer to doing the “right” thing that is interchangeably coupled with human morals. Ethics in marketing is considered</a:t>
            </a:r>
            <a:r>
              <a:rPr lang="en-US" sz="9600" dirty="0">
                <a:latin typeface="Arial" panose="020B0604020202020204" pitchFamily="34" charset="0"/>
                <a:cs typeface="Arial" panose="020B0604020202020204" pitchFamily="34" charset="0"/>
              </a:rPr>
              <a:t> as the acceptable conduct in terms of marketing decision making (Caner and Baund,2014). </a:t>
            </a:r>
          </a:p>
          <a:p>
            <a:pPr marL="0" indent="0" algn="just">
              <a:lnSpc>
                <a:spcPct val="170000"/>
              </a:lnSpc>
              <a:buNone/>
            </a:pPr>
            <a:endParaRPr lang="en-US" sz="3400" dirty="0">
              <a:latin typeface="Arial" panose="020B0604020202020204" pitchFamily="34" charset="0"/>
              <a:cs typeface="Arial" panose="020B0604020202020204" pitchFamily="34" charset="0"/>
            </a:endParaRPr>
          </a:p>
          <a:p>
            <a:pPr marL="0" indent="0" algn="just">
              <a:lnSpc>
                <a:spcPct val="170000"/>
              </a:lnSpc>
              <a:buNone/>
            </a:pPr>
            <a:endParaRPr lang="en-US" sz="3400"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825652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4" name="Rectangle 3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Shape 4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3CB83B-9A7D-4B36-AE47-E932F2D5268A}"/>
              </a:ext>
            </a:extLst>
          </p:cNvPr>
          <p:cNvSpPr>
            <a:spLocks noGrp="1"/>
          </p:cNvSpPr>
          <p:nvPr>
            <p:ph type="title"/>
          </p:nvPr>
        </p:nvSpPr>
        <p:spPr>
          <a:xfrm>
            <a:off x="7181723" y="609600"/>
            <a:ext cx="4512989" cy="2227730"/>
          </a:xfrm>
        </p:spPr>
        <p:txBody>
          <a:bodyPr anchor="ctr">
            <a:normAutofit/>
          </a:bodyPr>
          <a:lstStyle/>
          <a:p>
            <a:pPr>
              <a:lnSpc>
                <a:spcPct val="90000"/>
              </a:lnSpc>
            </a:pPr>
            <a:br>
              <a:rPr lang="en-GB" sz="2000" dirty="0">
                <a:solidFill>
                  <a:srgbClr val="FFFFFF"/>
                </a:solidFill>
              </a:rPr>
            </a:br>
            <a:br>
              <a:rPr lang="en-GB" sz="2000" dirty="0">
                <a:solidFill>
                  <a:schemeClr val="tx1"/>
                </a:solidFill>
              </a:rPr>
            </a:br>
            <a:r>
              <a:rPr lang="en-US" sz="2000" dirty="0">
                <a:solidFill>
                  <a:schemeClr val="tx1"/>
                </a:solidFill>
              </a:rPr>
              <a:t>These </a:t>
            </a:r>
            <a:r>
              <a:rPr lang="en-GB" sz="2000" dirty="0">
                <a:solidFill>
                  <a:schemeClr val="tx1"/>
                </a:solidFill>
              </a:rPr>
              <a:t> standards are fundamental in shaping the success or failure of any business </a:t>
            </a:r>
            <a:r>
              <a:rPr lang="en-US" sz="2000" dirty="0">
                <a:solidFill>
                  <a:schemeClr val="tx1"/>
                </a:solidFill>
              </a:rPr>
              <a:t>(Caner and Baund,2014). </a:t>
            </a:r>
            <a:br>
              <a:rPr lang="en-GB" sz="2000" dirty="0">
                <a:solidFill>
                  <a:schemeClr val="tx1"/>
                </a:solidFill>
              </a:rPr>
            </a:br>
            <a:endParaRPr lang="en-GB" sz="2000" dirty="0">
              <a:solidFill>
                <a:schemeClr val="tx1"/>
              </a:solidFill>
            </a:endParaRPr>
          </a:p>
        </p:txBody>
      </p:sp>
      <p:pic>
        <p:nvPicPr>
          <p:cNvPr id="4" name="Picture 3" descr="A close up of a logo&#10;&#10;Description automatically generated">
            <a:extLst>
              <a:ext uri="{FF2B5EF4-FFF2-40B4-BE49-F238E27FC236}">
                <a16:creationId xmlns:a16="http://schemas.microsoft.com/office/drawing/2014/main" id="{E0CDE2B1-6F49-44BC-8F7B-5BBDC7CBDE7A}"/>
              </a:ext>
            </a:extLst>
          </p:cNvPr>
          <p:cNvPicPr>
            <a:picLocks noChangeAspect="1"/>
          </p:cNvPicPr>
          <p:nvPr/>
        </p:nvPicPr>
        <p:blipFill>
          <a:blip r:embed="rId2"/>
          <a:stretch>
            <a:fillRect/>
          </a:stretch>
        </p:blipFill>
        <p:spPr>
          <a:xfrm>
            <a:off x="257175" y="1076324"/>
            <a:ext cx="7797362" cy="4257675"/>
          </a:xfrm>
          <a:prstGeom prst="rect">
            <a:avLst/>
          </a:prstGeom>
        </p:spPr>
      </p:pic>
      <p:sp>
        <p:nvSpPr>
          <p:cNvPr id="3" name="Content Placeholder 2">
            <a:extLst>
              <a:ext uri="{FF2B5EF4-FFF2-40B4-BE49-F238E27FC236}">
                <a16:creationId xmlns:a16="http://schemas.microsoft.com/office/drawing/2014/main" id="{85BBAC98-417D-4EEA-8AC1-F9B5704F6314}"/>
              </a:ext>
            </a:extLst>
          </p:cNvPr>
          <p:cNvSpPr>
            <a:spLocks noGrp="1"/>
          </p:cNvSpPr>
          <p:nvPr>
            <p:ph idx="1"/>
          </p:nvPr>
        </p:nvSpPr>
        <p:spPr>
          <a:xfrm>
            <a:off x="7181725" y="2837329"/>
            <a:ext cx="4512988" cy="3317938"/>
          </a:xfrm>
        </p:spPr>
        <p:txBody>
          <a:bodyPr anchor="t">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endParaRPr lang="en-GB">
              <a:solidFill>
                <a:srgbClr val="FFFFFF"/>
              </a:solidFill>
            </a:endParaRPr>
          </a:p>
        </p:txBody>
      </p:sp>
    </p:spTree>
    <p:extLst>
      <p:ext uri="{BB962C8B-B14F-4D97-AF65-F5344CB8AC3E}">
        <p14:creationId xmlns:p14="http://schemas.microsoft.com/office/powerpoint/2010/main" val="2896520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3FDCEC-7292-4E30-A1E6-7FF2917586F0}"/>
              </a:ext>
            </a:extLst>
          </p:cNvPr>
          <p:cNvPicPr>
            <a:picLocks noChangeAspect="1"/>
          </p:cNvPicPr>
          <p:nvPr/>
        </p:nvPicPr>
        <p:blipFill rotWithShape="1">
          <a:blip r:embed="rId3"/>
          <a:srcRect l="36520" r="1101"/>
          <a:stretch/>
        </p:blipFill>
        <p:spPr>
          <a:xfrm>
            <a:off x="5222240" y="-1"/>
            <a:ext cx="696976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7C1FE8-99B8-4B2E-87F8-2E8FFEF1366A}"/>
              </a:ext>
            </a:extLst>
          </p:cNvPr>
          <p:cNvSpPr>
            <a:spLocks noGrp="1"/>
          </p:cNvSpPr>
          <p:nvPr>
            <p:ph type="title"/>
          </p:nvPr>
        </p:nvSpPr>
        <p:spPr>
          <a:xfrm>
            <a:off x="677333" y="609600"/>
            <a:ext cx="3851123" cy="1320800"/>
          </a:xfrm>
        </p:spPr>
        <p:txBody>
          <a:bodyPr>
            <a:normAutofit/>
          </a:bodyPr>
          <a:lstStyle/>
          <a:p>
            <a:r>
              <a:rPr lang="en-GB" dirty="0"/>
              <a:t> </a:t>
            </a:r>
            <a:r>
              <a:rPr lang="en-GB"/>
              <a:t>Sustainable Marketing</a:t>
            </a:r>
          </a:p>
        </p:txBody>
      </p:sp>
      <p:sp>
        <p:nvSpPr>
          <p:cNvPr id="3" name="Content Placeholder 2">
            <a:extLst>
              <a:ext uri="{FF2B5EF4-FFF2-40B4-BE49-F238E27FC236}">
                <a16:creationId xmlns:a16="http://schemas.microsoft.com/office/drawing/2014/main" id="{F7C058BF-ABE2-48A6-958F-7E2E28976882}"/>
              </a:ext>
            </a:extLst>
          </p:cNvPr>
          <p:cNvSpPr>
            <a:spLocks noGrp="1"/>
          </p:cNvSpPr>
          <p:nvPr>
            <p:ph idx="1"/>
          </p:nvPr>
        </p:nvSpPr>
        <p:spPr>
          <a:xfrm>
            <a:off x="677334" y="2160589"/>
            <a:ext cx="3851122" cy="3880773"/>
          </a:xfrm>
        </p:spPr>
        <p:txBody>
          <a:bodyPr>
            <a:normAutofit/>
          </a:bodyPr>
          <a:lstStyle/>
          <a:p>
            <a:pPr marL="0" indent="0">
              <a:buNone/>
            </a:pPr>
            <a:endParaRPr lang="en-GB" dirty="0"/>
          </a:p>
          <a:p>
            <a:pPr marL="0" indent="0" algn="just">
              <a:lnSpc>
                <a:spcPct val="150000"/>
              </a:lnSpc>
              <a:buNone/>
            </a:pPr>
            <a:r>
              <a:rPr lang="en-GB" dirty="0"/>
              <a:t>Sustainable marketing in a business refers to the selling activities that prioritised ecological and socially responsible behaviour along with the profit margin (Elkington, 1997).</a:t>
            </a:r>
          </a:p>
          <a:p>
            <a:pPr marL="0" indent="0">
              <a:buNone/>
            </a:pPr>
            <a:endParaRPr lang="en-GB" dirty="0"/>
          </a:p>
          <a:p>
            <a:pPr marL="0" indent="0">
              <a:buNone/>
            </a:pPr>
            <a:r>
              <a:rPr lang="en-GB" dirty="0"/>
              <a:t> </a:t>
            </a:r>
          </a:p>
          <a:p>
            <a:pPr marL="0" indent="0">
              <a:buNone/>
            </a:pPr>
            <a:endParaRPr lang="en-GB" dirty="0"/>
          </a:p>
          <a:p>
            <a:pPr marL="0" indent="0">
              <a:buNone/>
            </a:pPr>
            <a:endParaRPr lang="en-GB" dirty="0"/>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04829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6" name="Rectangle 2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3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Freeform: Shape 44">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29440E97-2E81-4640-A0F3-8BB04C40F961}"/>
              </a:ext>
            </a:extLst>
          </p:cNvPr>
          <p:cNvPicPr>
            <a:picLocks noChangeAspect="1"/>
          </p:cNvPicPr>
          <p:nvPr/>
        </p:nvPicPr>
        <p:blipFill>
          <a:blip r:embed="rId3"/>
          <a:stretch>
            <a:fillRect/>
          </a:stretch>
        </p:blipFill>
        <p:spPr>
          <a:xfrm>
            <a:off x="111760" y="-58847"/>
            <a:ext cx="8890000" cy="6858000"/>
          </a:xfrm>
          <a:prstGeom prst="rect">
            <a:avLst/>
          </a:prstGeom>
        </p:spPr>
      </p:pic>
      <p:sp>
        <p:nvSpPr>
          <p:cNvPr id="22" name="Content Placeholder 21">
            <a:extLst>
              <a:ext uri="{FF2B5EF4-FFF2-40B4-BE49-F238E27FC236}">
                <a16:creationId xmlns:a16="http://schemas.microsoft.com/office/drawing/2014/main" id="{D912C848-D6DC-449C-A10B-8AD2FC731AA6}"/>
              </a:ext>
            </a:extLst>
          </p:cNvPr>
          <p:cNvSpPr>
            <a:spLocks noGrp="1"/>
          </p:cNvSpPr>
          <p:nvPr>
            <p:ph idx="1"/>
          </p:nvPr>
        </p:nvSpPr>
        <p:spPr>
          <a:xfrm>
            <a:off x="7181725" y="2837329"/>
            <a:ext cx="4512988" cy="3317938"/>
          </a:xfrm>
        </p:spPr>
        <p:txBody>
          <a:bodyPr anchor="t">
            <a:normAutofit/>
          </a:bodyPr>
          <a:lstStyle/>
          <a:p>
            <a:pPr marL="0" indent="0">
              <a:buNone/>
            </a:pPr>
            <a:r>
              <a:rPr lang="en-GB" dirty="0">
                <a:solidFill>
                  <a:srgbClr val="FFFFFF"/>
                </a:solidFill>
              </a:rPr>
              <a:t>    </a:t>
            </a:r>
          </a:p>
          <a:p>
            <a:pPr marL="0" indent="0">
              <a:buNone/>
            </a:pPr>
            <a:endParaRPr lang="en-GB" dirty="0">
              <a:solidFill>
                <a:srgbClr val="FFFFFF"/>
              </a:solidFill>
            </a:endParaRPr>
          </a:p>
          <a:p>
            <a:pPr marL="0" indent="0">
              <a:buNone/>
            </a:pPr>
            <a:r>
              <a:rPr lang="en-GB" dirty="0">
                <a:solidFill>
                  <a:srgbClr val="FFFFFF"/>
                </a:solidFill>
              </a:rPr>
              <a:t>                                 (Elkington, 1997).</a:t>
            </a:r>
          </a:p>
          <a:p>
            <a:endParaRPr lang="en-GB" dirty="0">
              <a:solidFill>
                <a:srgbClr val="FFFFFF"/>
              </a:solidFill>
            </a:endParaRPr>
          </a:p>
        </p:txBody>
      </p:sp>
      <p:sp>
        <p:nvSpPr>
          <p:cNvPr id="5" name="Rectangle 4">
            <a:extLst>
              <a:ext uri="{FF2B5EF4-FFF2-40B4-BE49-F238E27FC236}">
                <a16:creationId xmlns:a16="http://schemas.microsoft.com/office/drawing/2014/main" id="{7453273C-D1CF-4B8B-B151-4546002B820C}"/>
              </a:ext>
            </a:extLst>
          </p:cNvPr>
          <p:cNvSpPr/>
          <p:nvPr/>
        </p:nvSpPr>
        <p:spPr>
          <a:xfrm>
            <a:off x="5077131" y="3244334"/>
            <a:ext cx="2166949" cy="3554819"/>
          </a:xfrm>
          <a:prstGeom prst="rect">
            <a:avLst/>
          </a:prstGeom>
        </p:spPr>
        <p:txBody>
          <a:bodyPr wrap="square">
            <a:spAutoFit/>
          </a:bodyPr>
          <a:lstStyle/>
          <a:p>
            <a:pPr>
              <a:spcAft>
                <a:spcPts val="600"/>
              </a:spcAft>
            </a:pPr>
            <a:r>
              <a:rPr lang="en-GB" dirty="0"/>
              <a:t>                                         </a:t>
            </a: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Tree>
    <p:extLst>
      <p:ext uri="{BB962C8B-B14F-4D97-AF65-F5344CB8AC3E}">
        <p14:creationId xmlns:p14="http://schemas.microsoft.com/office/powerpoint/2010/main" val="3954124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0FEA00-7F23-4DB8-9ED5-55B399E1C7B9}"/>
              </a:ext>
            </a:extLst>
          </p:cNvPr>
          <p:cNvPicPr>
            <a:picLocks noChangeAspect="1"/>
          </p:cNvPicPr>
          <p:nvPr/>
        </p:nvPicPr>
        <p:blipFill rotWithShape="1">
          <a:blip r:embed="rId3"/>
          <a:srcRect l="23983" r="22302"/>
          <a:stretch/>
        </p:blipFill>
        <p:spPr>
          <a:xfrm>
            <a:off x="5151120" y="-1"/>
            <a:ext cx="704088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357E814-DB40-4D83-832C-A743A41EBB04}"/>
              </a:ext>
            </a:extLst>
          </p:cNvPr>
          <p:cNvSpPr>
            <a:spLocks noGrp="1"/>
          </p:cNvSpPr>
          <p:nvPr>
            <p:ph type="title"/>
          </p:nvPr>
        </p:nvSpPr>
        <p:spPr>
          <a:xfrm>
            <a:off x="677333" y="609600"/>
            <a:ext cx="3851123" cy="1320800"/>
          </a:xfrm>
        </p:spPr>
        <p:txBody>
          <a:bodyPr>
            <a:normAutofit/>
          </a:bodyPr>
          <a:lstStyle/>
          <a:p>
            <a:r>
              <a:rPr lang="en-GB" dirty="0"/>
              <a:t>Customer Experience</a:t>
            </a:r>
          </a:p>
        </p:txBody>
      </p:sp>
      <p:sp>
        <p:nvSpPr>
          <p:cNvPr id="3" name="Content Placeholder 2">
            <a:extLst>
              <a:ext uri="{FF2B5EF4-FFF2-40B4-BE49-F238E27FC236}">
                <a16:creationId xmlns:a16="http://schemas.microsoft.com/office/drawing/2014/main" id="{129D49A7-46BD-4314-8355-41E56862677F}"/>
              </a:ext>
            </a:extLst>
          </p:cNvPr>
          <p:cNvSpPr>
            <a:spLocks noGrp="1"/>
          </p:cNvSpPr>
          <p:nvPr>
            <p:ph idx="1"/>
          </p:nvPr>
        </p:nvSpPr>
        <p:spPr>
          <a:xfrm>
            <a:off x="677334" y="2160589"/>
            <a:ext cx="3851122" cy="3880773"/>
          </a:xfrm>
        </p:spPr>
        <p:txBody>
          <a:bodyPr>
            <a:normAutofit/>
          </a:bodyPr>
          <a:lstStyle/>
          <a:p>
            <a:pPr>
              <a:lnSpc>
                <a:spcPct val="150000"/>
              </a:lnSpc>
            </a:pPr>
            <a:r>
              <a:rPr lang="en-GB" dirty="0"/>
              <a:t>The term CX is mainly refer to customers’ desire for a satisfying buying experience. that can take place at any touchpoints of the business. The term touchpoints refer to any places that further customer buying activities (Kotler et al., 2010).</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27272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B5D64-B346-4A3E-BB7B-F5FC4FAEEC00}"/>
              </a:ext>
            </a:extLst>
          </p:cNvPr>
          <p:cNvSpPr>
            <a:spLocks noGrp="1"/>
          </p:cNvSpPr>
          <p:nvPr>
            <p:ph type="title"/>
          </p:nvPr>
        </p:nvSpPr>
        <p:spPr>
          <a:xfrm>
            <a:off x="676746" y="609600"/>
            <a:ext cx="3346614" cy="1320800"/>
          </a:xfrm>
        </p:spPr>
        <p:txBody>
          <a:bodyPr anchor="ctr">
            <a:normAutofit/>
          </a:bodyPr>
          <a:lstStyle/>
          <a:p>
            <a:r>
              <a:rPr lang="en-GB" dirty="0"/>
              <a:t>Customer Experience</a:t>
            </a:r>
          </a:p>
        </p:txBody>
      </p:sp>
      <p:sp>
        <p:nvSpPr>
          <p:cNvPr id="3" name="Content Placeholder 2">
            <a:extLst>
              <a:ext uri="{FF2B5EF4-FFF2-40B4-BE49-F238E27FC236}">
                <a16:creationId xmlns:a16="http://schemas.microsoft.com/office/drawing/2014/main" id="{1D9289C0-5BE1-4011-87BE-5A5C6D184D2B}"/>
              </a:ext>
            </a:extLst>
          </p:cNvPr>
          <p:cNvSpPr>
            <a:spLocks noGrp="1"/>
          </p:cNvSpPr>
          <p:nvPr>
            <p:ph idx="1"/>
          </p:nvPr>
        </p:nvSpPr>
        <p:spPr>
          <a:xfrm>
            <a:off x="685167" y="2160589"/>
            <a:ext cx="3720916" cy="3823651"/>
          </a:xfrm>
        </p:spPr>
        <p:txBody>
          <a:bodyPr>
            <a:normAutofit/>
          </a:bodyPr>
          <a:lstStyle/>
          <a:p>
            <a:pPr marL="0" indent="0">
              <a:lnSpc>
                <a:spcPct val="150000"/>
              </a:lnSpc>
              <a:buNone/>
            </a:pPr>
            <a:r>
              <a:rPr lang="en-GB" dirty="0"/>
              <a:t>Lemon and Verhoef (2016) recognise customer experience as the multidimensional construct concentrating on a client's cognitive, behavioural, emotional, social and sensorial responses to a firm's offerings during the complete buying journey. </a:t>
            </a:r>
          </a:p>
          <a:p>
            <a:pPr marL="0" indent="0">
              <a:buNone/>
            </a:pPr>
            <a:endParaRPr lang="en-GB" dirty="0"/>
          </a:p>
          <a:p>
            <a:pPr marL="0" indent="0">
              <a:buNone/>
            </a:pPr>
            <a:endParaRPr lang="en-GB" b="1" dirty="0"/>
          </a:p>
        </p:txBody>
      </p:sp>
      <p:pic>
        <p:nvPicPr>
          <p:cNvPr id="4" name="Picture 3">
            <a:extLst>
              <a:ext uri="{FF2B5EF4-FFF2-40B4-BE49-F238E27FC236}">
                <a16:creationId xmlns:a16="http://schemas.microsoft.com/office/drawing/2014/main" id="{97B0E45B-7F36-49D0-BBDD-E5BE52719B92}"/>
              </a:ext>
            </a:extLst>
          </p:cNvPr>
          <p:cNvPicPr>
            <a:picLocks noChangeAspect="1"/>
          </p:cNvPicPr>
          <p:nvPr/>
        </p:nvPicPr>
        <p:blipFill>
          <a:blip r:embed="rId2"/>
          <a:stretch>
            <a:fillRect/>
          </a:stretch>
        </p:blipFill>
        <p:spPr>
          <a:xfrm>
            <a:off x="4405822" y="1158240"/>
            <a:ext cx="7237537" cy="5262880"/>
          </a:xfrm>
          <a:prstGeom prst="rect">
            <a:avLst/>
          </a:prstGeom>
        </p:spPr>
      </p:pic>
    </p:spTree>
    <p:extLst>
      <p:ext uri="{BB962C8B-B14F-4D97-AF65-F5344CB8AC3E}">
        <p14:creationId xmlns:p14="http://schemas.microsoft.com/office/powerpoint/2010/main" val="2983412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59C5B-A1AA-4915-9D21-B5155F7A6E01}"/>
              </a:ext>
            </a:extLst>
          </p:cNvPr>
          <p:cNvSpPr>
            <a:spLocks noGrp="1"/>
          </p:cNvSpPr>
          <p:nvPr>
            <p:ph type="title"/>
          </p:nvPr>
        </p:nvSpPr>
        <p:spPr>
          <a:xfrm>
            <a:off x="652481" y="1382486"/>
            <a:ext cx="3547581" cy="4093028"/>
          </a:xfrm>
        </p:spPr>
        <p:txBody>
          <a:bodyPr anchor="ctr">
            <a:normAutofit/>
          </a:bodyPr>
          <a:lstStyle/>
          <a:p>
            <a:r>
              <a:rPr lang="en-GB" sz="4400"/>
              <a:t>Asda’s CX Through Ethical and Sustainable Marketing</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FAC5B5-656B-49BC-A7BC-2AE0DAC40217}"/>
              </a:ext>
            </a:extLst>
          </p:cNvPr>
          <p:cNvGraphicFramePr>
            <a:graphicFrameLocks noGrp="1"/>
          </p:cNvGraphicFramePr>
          <p:nvPr>
            <p:ph idx="1"/>
            <p:extLst>
              <p:ext uri="{D42A27DB-BD31-4B8C-83A1-F6EECF244321}">
                <p14:modId xmlns:p14="http://schemas.microsoft.com/office/powerpoint/2010/main" val="370657019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3597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5957E-81D5-4491-9344-C12B571BD4ED}"/>
              </a:ext>
            </a:extLst>
          </p:cNvPr>
          <p:cNvSpPr>
            <a:spLocks noGrp="1"/>
          </p:cNvSpPr>
          <p:nvPr>
            <p:ph type="title"/>
          </p:nvPr>
        </p:nvSpPr>
        <p:spPr>
          <a:xfrm>
            <a:off x="677334" y="609600"/>
            <a:ext cx="8596668" cy="1320800"/>
          </a:xfrm>
        </p:spPr>
        <p:txBody>
          <a:bodyPr anchor="t">
            <a:normAutofit/>
          </a:bodyPr>
          <a:lstStyle/>
          <a:p>
            <a:r>
              <a:rPr lang="en-GB" dirty="0">
                <a:solidFill>
                  <a:schemeClr val="tx1"/>
                </a:solidFill>
              </a:rPr>
              <a:t>Asda’s Customer Relationship Management (CRM)</a:t>
            </a:r>
          </a:p>
        </p:txBody>
      </p:sp>
      <p:pic>
        <p:nvPicPr>
          <p:cNvPr id="9" name="Graphic 8" descr="Handshake">
            <a:extLst>
              <a:ext uri="{FF2B5EF4-FFF2-40B4-BE49-F238E27FC236}">
                <a16:creationId xmlns:a16="http://schemas.microsoft.com/office/drawing/2014/main" id="{1DEDC8BC-FB16-407B-BA3B-D4F84862D0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474" y="2159331"/>
            <a:ext cx="2915973" cy="2915973"/>
          </a:xfrm>
          <a:prstGeom prst="rect">
            <a:avLst/>
          </a:prstGeom>
        </p:spPr>
      </p:pic>
      <p:sp>
        <p:nvSpPr>
          <p:cNvPr id="5" name="Content Placeholder 4">
            <a:extLst>
              <a:ext uri="{FF2B5EF4-FFF2-40B4-BE49-F238E27FC236}">
                <a16:creationId xmlns:a16="http://schemas.microsoft.com/office/drawing/2014/main" id="{9EB2F27B-71CA-41A9-B614-A7CF39DF0C1F}"/>
              </a:ext>
            </a:extLst>
          </p:cNvPr>
          <p:cNvSpPr>
            <a:spLocks noGrp="1"/>
          </p:cNvSpPr>
          <p:nvPr>
            <p:ph idx="1"/>
          </p:nvPr>
        </p:nvSpPr>
        <p:spPr>
          <a:xfrm>
            <a:off x="4063160" y="2160589"/>
            <a:ext cx="5207839" cy="3880773"/>
          </a:xfrm>
        </p:spPr>
        <p:txBody>
          <a:bodyPr>
            <a:normAutofit/>
          </a:bodyPr>
          <a:lstStyle/>
          <a:p>
            <a:pPr marL="0" indent="0">
              <a:buNone/>
            </a:pPr>
            <a:endParaRPr lang="en-GB" dirty="0"/>
          </a:p>
          <a:p>
            <a:pPr marL="0" indent="0">
              <a:buNone/>
            </a:pPr>
            <a:r>
              <a:rPr lang="en-GB" sz="2000" dirty="0"/>
              <a:t>Customer Relationship Management (CRM) is a management practice in the effort of creating, developing and maximising relationship with carefully selected customers in in the aim of increasing customer value for corporate profitability </a:t>
            </a:r>
            <a:r>
              <a:rPr lang="en-GB" dirty="0"/>
              <a:t>(Srivastava, 2012). </a:t>
            </a:r>
            <a:endParaRPr lang="en-GB" sz="2000" dirty="0"/>
          </a:p>
        </p:txBody>
      </p:sp>
    </p:spTree>
    <p:extLst>
      <p:ext uri="{BB962C8B-B14F-4D97-AF65-F5344CB8AC3E}">
        <p14:creationId xmlns:p14="http://schemas.microsoft.com/office/powerpoint/2010/main" val="2957859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44449-5629-489A-B302-F4505C4D4869}"/>
              </a:ext>
            </a:extLst>
          </p:cNvPr>
          <p:cNvSpPr>
            <a:spLocks noGrp="1"/>
          </p:cNvSpPr>
          <p:nvPr>
            <p:ph type="title"/>
          </p:nvPr>
        </p:nvSpPr>
        <p:spPr>
          <a:xfrm>
            <a:off x="1286933" y="609600"/>
            <a:ext cx="10197494" cy="1099457"/>
          </a:xfrm>
        </p:spPr>
        <p:txBody>
          <a:bodyPr>
            <a:normAutofit/>
          </a:bodyPr>
          <a:lstStyle/>
          <a:p>
            <a:r>
              <a:rPr lang="en-GB" dirty="0">
                <a:solidFill>
                  <a:schemeClr val="tx1"/>
                </a:solidFill>
              </a:rPr>
              <a:t>Asda’s CRM approaches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06C81E4B-2FFE-419B-A18D-30ED9908C22A}"/>
              </a:ext>
            </a:extLst>
          </p:cNvPr>
          <p:cNvGraphicFramePr>
            <a:graphicFrameLocks noGrp="1"/>
          </p:cNvGraphicFramePr>
          <p:nvPr>
            <p:ph idx="1"/>
            <p:extLst>
              <p:ext uri="{D42A27DB-BD31-4B8C-83A1-F6EECF244321}">
                <p14:modId xmlns:p14="http://schemas.microsoft.com/office/powerpoint/2010/main" val="23040487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079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CBFD-EFE8-48F6-8637-A02608FE8961}"/>
              </a:ext>
            </a:extLst>
          </p:cNvPr>
          <p:cNvSpPr>
            <a:spLocks noGrp="1"/>
          </p:cNvSpPr>
          <p:nvPr>
            <p:ph type="title"/>
          </p:nvPr>
        </p:nvSpPr>
        <p:spPr>
          <a:xfrm>
            <a:off x="677334" y="609600"/>
            <a:ext cx="8596668" cy="1320800"/>
          </a:xfrm>
        </p:spPr>
        <p:txBody>
          <a:bodyPr anchor="t">
            <a:normAutofit/>
          </a:bodyPr>
          <a:lstStyle/>
          <a:p>
            <a:r>
              <a:rPr lang="en-GB"/>
              <a:t>Defining Quality in terms of Asda </a:t>
            </a:r>
          </a:p>
        </p:txBody>
      </p:sp>
      <p:sp>
        <p:nvSpPr>
          <p:cNvPr id="3" name="Content Placeholder 2">
            <a:extLst>
              <a:ext uri="{FF2B5EF4-FFF2-40B4-BE49-F238E27FC236}">
                <a16:creationId xmlns:a16="http://schemas.microsoft.com/office/drawing/2014/main" id="{9999BCA0-E6E8-4A92-BCF4-C95F197194B1}"/>
              </a:ext>
            </a:extLst>
          </p:cNvPr>
          <p:cNvSpPr>
            <a:spLocks noGrp="1"/>
          </p:cNvSpPr>
          <p:nvPr>
            <p:ph idx="1"/>
          </p:nvPr>
        </p:nvSpPr>
        <p:spPr>
          <a:xfrm>
            <a:off x="677334" y="2160590"/>
            <a:ext cx="5220430" cy="3701270"/>
          </a:xfrm>
        </p:spPr>
        <p:txBody>
          <a:bodyPr>
            <a:normAutofit lnSpcReduction="10000"/>
          </a:bodyPr>
          <a:lstStyle/>
          <a:p>
            <a:pPr marL="0" indent="0">
              <a:lnSpc>
                <a:spcPct val="150000"/>
              </a:lnSpc>
              <a:buNone/>
            </a:pPr>
            <a:r>
              <a:rPr lang="en-GB" dirty="0">
                <a:latin typeface="Arial" panose="020B0604020202020204" pitchFamily="34" charset="0"/>
                <a:cs typeface="Arial" panose="020B0604020202020204" pitchFamily="34" charset="0"/>
              </a:rPr>
              <a:t>According to Kotler et al.(2010) Quality can be defined as ‘no defects’.</a:t>
            </a:r>
          </a:p>
          <a:p>
            <a:pPr marL="0" indent="0">
              <a:lnSpc>
                <a:spcPct val="150000"/>
              </a:lnSpc>
              <a:buNone/>
            </a:pPr>
            <a:r>
              <a:rPr lang="en-GB" dirty="0"/>
              <a:t>Due to the rapid globalisation, most customers prioritise quality as important as the price when it comes to making the buying decision. This explain the fact that Quality validation is one of the keys to the maintenance of complex and dynamic business environments such as ASDA (</a:t>
            </a:r>
            <a:r>
              <a:rPr lang="en-GB" dirty="0" err="1"/>
              <a:t>Androniceanu</a:t>
            </a:r>
            <a:r>
              <a:rPr lang="en-GB" dirty="0"/>
              <a:t>, 2017). </a:t>
            </a:r>
          </a:p>
          <a:p>
            <a:pPr marL="0" indent="0">
              <a:buNone/>
            </a:pPr>
            <a:endParaRPr lang="en-GB" dirty="0"/>
          </a:p>
        </p:txBody>
      </p:sp>
      <p:pic>
        <p:nvPicPr>
          <p:cNvPr id="8" name="Picture 7">
            <a:extLst>
              <a:ext uri="{FF2B5EF4-FFF2-40B4-BE49-F238E27FC236}">
                <a16:creationId xmlns:a16="http://schemas.microsoft.com/office/drawing/2014/main" id="{81DE6CF2-7C45-43EA-BC3B-1BC300C86D6F}"/>
              </a:ext>
            </a:extLst>
          </p:cNvPr>
          <p:cNvPicPr>
            <a:picLocks noChangeAspect="1"/>
          </p:cNvPicPr>
          <p:nvPr/>
        </p:nvPicPr>
        <p:blipFill>
          <a:blip r:embed="rId3"/>
          <a:stretch>
            <a:fillRect/>
          </a:stretch>
        </p:blipFill>
        <p:spPr>
          <a:xfrm>
            <a:off x="6087417" y="1178560"/>
            <a:ext cx="5850584" cy="4958080"/>
          </a:xfrm>
          <a:prstGeom prst="rect">
            <a:avLst/>
          </a:prstGeom>
        </p:spPr>
      </p:pic>
    </p:spTree>
    <p:extLst>
      <p:ext uri="{BB962C8B-B14F-4D97-AF65-F5344CB8AC3E}">
        <p14:creationId xmlns:p14="http://schemas.microsoft.com/office/powerpoint/2010/main" val="917726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99609-14B9-417B-8278-13F1A829316F}"/>
              </a:ext>
            </a:extLst>
          </p:cNvPr>
          <p:cNvSpPr>
            <a:spLocks noGrp="1"/>
          </p:cNvSpPr>
          <p:nvPr>
            <p:ph type="title"/>
          </p:nvPr>
        </p:nvSpPr>
        <p:spPr>
          <a:xfrm>
            <a:off x="676746" y="609600"/>
            <a:ext cx="3729076" cy="1320800"/>
          </a:xfrm>
        </p:spPr>
        <p:txBody>
          <a:bodyPr anchor="ctr">
            <a:normAutofit/>
          </a:bodyPr>
          <a:lstStyle/>
          <a:p>
            <a:pPr>
              <a:lnSpc>
                <a:spcPct val="90000"/>
              </a:lnSpc>
            </a:pPr>
            <a:r>
              <a:rPr lang="en-GB" sz="2500" dirty="0">
                <a:solidFill>
                  <a:schemeClr val="tx1"/>
                </a:solidFill>
              </a:rPr>
              <a:t>Investigating the CRM Solution with the  Quality theories</a:t>
            </a:r>
          </a:p>
        </p:txBody>
      </p:sp>
      <p:sp>
        <p:nvSpPr>
          <p:cNvPr id="3" name="Content Placeholder 2">
            <a:extLst>
              <a:ext uri="{FF2B5EF4-FFF2-40B4-BE49-F238E27FC236}">
                <a16:creationId xmlns:a16="http://schemas.microsoft.com/office/drawing/2014/main" id="{60738591-D679-4D08-99B9-84943B15CA1A}"/>
              </a:ext>
            </a:extLst>
          </p:cNvPr>
          <p:cNvSpPr>
            <a:spLocks noGrp="1"/>
          </p:cNvSpPr>
          <p:nvPr>
            <p:ph idx="1"/>
          </p:nvPr>
        </p:nvSpPr>
        <p:spPr>
          <a:xfrm>
            <a:off x="685167" y="2160589"/>
            <a:ext cx="3720916" cy="3560733"/>
          </a:xfrm>
        </p:spPr>
        <p:txBody>
          <a:bodyPr>
            <a:normAutofit/>
          </a:bodyPr>
          <a:lstStyle/>
          <a:p>
            <a:pPr marL="0" indent="0">
              <a:buNone/>
            </a:pPr>
            <a:endParaRPr lang="en-GB" b="1" dirty="0"/>
          </a:p>
          <a:p>
            <a:pPr marL="0" indent="0">
              <a:buNone/>
            </a:pPr>
            <a:endParaRPr lang="en-GB" sz="2800" b="1" dirty="0"/>
          </a:p>
          <a:p>
            <a:pPr marL="0" indent="0">
              <a:buNone/>
            </a:pPr>
            <a:r>
              <a:rPr lang="en-GB" sz="2400" dirty="0">
                <a:latin typeface="Arial" panose="020B0604020202020204" pitchFamily="34" charset="0"/>
                <a:cs typeface="Arial" panose="020B0604020202020204" pitchFamily="34" charset="0"/>
              </a:rPr>
              <a:t>Using PDCA Cycle to Improve Asda’s Loyalty Scheme (Pryor, White and Toombs,1998).</a:t>
            </a:r>
          </a:p>
          <a:p>
            <a:pPr marL="0" indent="0">
              <a:buNone/>
            </a:pPr>
            <a:endParaRPr lang="en-GB" dirty="0"/>
          </a:p>
        </p:txBody>
      </p:sp>
      <p:pic>
        <p:nvPicPr>
          <p:cNvPr id="4" name="Picture 3">
            <a:extLst>
              <a:ext uri="{FF2B5EF4-FFF2-40B4-BE49-F238E27FC236}">
                <a16:creationId xmlns:a16="http://schemas.microsoft.com/office/drawing/2014/main" id="{0A9EAAE6-8E41-4071-8CCA-AC7424282CB3}"/>
              </a:ext>
            </a:extLst>
          </p:cNvPr>
          <p:cNvPicPr/>
          <p:nvPr/>
        </p:nvPicPr>
        <p:blipFill>
          <a:blip r:embed="rId3"/>
          <a:stretch>
            <a:fillRect/>
          </a:stretch>
        </p:blipFill>
        <p:spPr>
          <a:xfrm>
            <a:off x="5100320" y="365760"/>
            <a:ext cx="8564880" cy="5191760"/>
          </a:xfrm>
          <a:prstGeom prst="rect">
            <a:avLst/>
          </a:prstGeom>
          <a:noFill/>
        </p:spPr>
      </p:pic>
    </p:spTree>
    <p:extLst>
      <p:ext uri="{BB962C8B-B14F-4D97-AF65-F5344CB8AC3E}">
        <p14:creationId xmlns:p14="http://schemas.microsoft.com/office/powerpoint/2010/main" val="2400682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350C-7C69-4100-B9E7-90390E126D81}"/>
              </a:ext>
            </a:extLst>
          </p:cNvPr>
          <p:cNvSpPr>
            <a:spLocks noGrp="1"/>
          </p:cNvSpPr>
          <p:nvPr>
            <p:ph type="title"/>
          </p:nvPr>
        </p:nvSpPr>
        <p:spPr/>
        <p:txBody>
          <a:bodyPr/>
          <a:lstStyle/>
          <a:p>
            <a:r>
              <a:rPr lang="en-GB" dirty="0">
                <a:solidFill>
                  <a:schemeClr val="tx1"/>
                </a:solidFill>
              </a:rPr>
              <a:t>Maintain the Scan and Go App with </a:t>
            </a:r>
            <a:r>
              <a:rPr lang="en-GB" dirty="0" err="1">
                <a:solidFill>
                  <a:schemeClr val="tx1"/>
                </a:solidFill>
              </a:rPr>
              <a:t>Juran’s</a:t>
            </a:r>
            <a:r>
              <a:rPr lang="en-GB" dirty="0">
                <a:solidFill>
                  <a:schemeClr val="tx1"/>
                </a:solidFill>
              </a:rPr>
              <a:t> Theories of Quality</a:t>
            </a:r>
          </a:p>
        </p:txBody>
      </p:sp>
      <p:sp>
        <p:nvSpPr>
          <p:cNvPr id="3" name="Content Placeholder 2">
            <a:extLst>
              <a:ext uri="{FF2B5EF4-FFF2-40B4-BE49-F238E27FC236}">
                <a16:creationId xmlns:a16="http://schemas.microsoft.com/office/drawing/2014/main" id="{FF9C9822-C5D3-445E-9301-F5CD5A853009}"/>
              </a:ext>
            </a:extLst>
          </p:cNvPr>
          <p:cNvSpPr>
            <a:spLocks noGrp="1"/>
          </p:cNvSpPr>
          <p:nvPr>
            <p:ph idx="1"/>
          </p:nvPr>
        </p:nvSpPr>
        <p:spPr/>
        <p:txBody>
          <a:bodyPr/>
          <a:lstStyle/>
          <a:p>
            <a:pPr marL="0" indent="0">
              <a:lnSpc>
                <a:spcPct val="150000"/>
              </a:lnSpc>
              <a:buNone/>
            </a:pPr>
            <a:r>
              <a:rPr lang="en-GB" dirty="0"/>
              <a:t>The scan and go service is mainly designed for customers who like to keep tabs on their spending as they shop in store while saving time without waiting on the till. However, Chapman (2018) identifies customers reluctance to use the app as it is prone to the mal-function. Therefore, with the influence of Quality Trilogy Principles, Asda can improve its existing operation of the scan and go app. </a:t>
            </a:r>
          </a:p>
        </p:txBody>
      </p:sp>
    </p:spTree>
    <p:extLst>
      <p:ext uri="{BB962C8B-B14F-4D97-AF65-F5344CB8AC3E}">
        <p14:creationId xmlns:p14="http://schemas.microsoft.com/office/powerpoint/2010/main" val="1709212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32">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33">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36">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4" name="Rectangle 43">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46FE259-91E9-4FDE-923D-93A526F9B8D0}"/>
              </a:ext>
            </a:extLst>
          </p:cNvPr>
          <p:cNvPicPr>
            <a:picLocks noGrp="1" noChangeAspect="1"/>
          </p:cNvPicPr>
          <p:nvPr>
            <p:ph idx="4294967295"/>
          </p:nvPr>
        </p:nvPicPr>
        <p:blipFill rotWithShape="1">
          <a:blip r:embed="rId3"/>
          <a:srcRect l="4251" r="4349"/>
          <a:stretch/>
        </p:blipFill>
        <p:spPr>
          <a:xfrm>
            <a:off x="568452" y="571500"/>
            <a:ext cx="11055096" cy="5715000"/>
          </a:xfrm>
          <a:prstGeom prst="rect">
            <a:avLst/>
          </a:prstGeom>
        </p:spPr>
      </p:pic>
    </p:spTree>
    <p:extLst>
      <p:ext uri="{BB962C8B-B14F-4D97-AF65-F5344CB8AC3E}">
        <p14:creationId xmlns:p14="http://schemas.microsoft.com/office/powerpoint/2010/main" val="1406228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208AFF-7CCE-4F7E-9BE3-A2AC8333DED6}"/>
              </a:ext>
            </a:extLst>
          </p:cNvPr>
          <p:cNvSpPr>
            <a:spLocks noGrp="1"/>
          </p:cNvSpPr>
          <p:nvPr>
            <p:ph type="title"/>
          </p:nvPr>
        </p:nvSpPr>
        <p:spPr>
          <a:xfrm>
            <a:off x="7181723" y="609600"/>
            <a:ext cx="4512989" cy="2227730"/>
          </a:xfrm>
        </p:spPr>
        <p:txBody>
          <a:bodyPr anchor="ctr">
            <a:normAutofit fontScale="90000"/>
          </a:bodyPr>
          <a:lstStyle/>
          <a:p>
            <a:br>
              <a:rPr lang="en-GB" dirty="0">
                <a:solidFill>
                  <a:srgbClr val="FFFFFF"/>
                </a:solidFill>
              </a:rPr>
            </a:br>
            <a:r>
              <a:rPr lang="en-GB" dirty="0">
                <a:solidFill>
                  <a:srgbClr val="FFFFFF"/>
                </a:solidFill>
              </a:rPr>
              <a:t>Improving Website with Crosby's Cost of Quality </a:t>
            </a:r>
          </a:p>
        </p:txBody>
      </p:sp>
      <p:pic>
        <p:nvPicPr>
          <p:cNvPr id="4" name="Picture 3">
            <a:extLst>
              <a:ext uri="{FF2B5EF4-FFF2-40B4-BE49-F238E27FC236}">
                <a16:creationId xmlns:a16="http://schemas.microsoft.com/office/drawing/2014/main" id="{40CB7F4B-61DF-49DC-BDFB-3E406B34F385}"/>
              </a:ext>
            </a:extLst>
          </p:cNvPr>
          <p:cNvPicPr>
            <a:picLocks noChangeAspect="1"/>
          </p:cNvPicPr>
          <p:nvPr/>
        </p:nvPicPr>
        <p:blipFill>
          <a:blip r:embed="rId2"/>
          <a:stretch>
            <a:fillRect/>
          </a:stretch>
        </p:blipFill>
        <p:spPr>
          <a:xfrm>
            <a:off x="757251" y="1249681"/>
            <a:ext cx="3856774" cy="3472400"/>
          </a:xfrm>
          <a:prstGeom prst="rect">
            <a:avLst/>
          </a:prstGeom>
        </p:spPr>
      </p:pic>
      <p:sp>
        <p:nvSpPr>
          <p:cNvPr id="3" name="Content Placeholder 2">
            <a:extLst>
              <a:ext uri="{FF2B5EF4-FFF2-40B4-BE49-F238E27FC236}">
                <a16:creationId xmlns:a16="http://schemas.microsoft.com/office/drawing/2014/main" id="{E9C5837C-363F-4CB8-866A-EE12776BAC3F}"/>
              </a:ext>
            </a:extLst>
          </p:cNvPr>
          <p:cNvSpPr>
            <a:spLocks noGrp="1"/>
          </p:cNvSpPr>
          <p:nvPr>
            <p:ph idx="1"/>
          </p:nvPr>
        </p:nvSpPr>
        <p:spPr>
          <a:xfrm>
            <a:off x="7181725" y="2837329"/>
            <a:ext cx="4512988" cy="3317938"/>
          </a:xfrm>
        </p:spPr>
        <p:txBody>
          <a:bodyPr anchor="t">
            <a:normAutofit lnSpcReduction="10000"/>
          </a:bodyPr>
          <a:lstStyle/>
          <a:p>
            <a:pPr marL="0" indent="0">
              <a:lnSpc>
                <a:spcPct val="150000"/>
              </a:lnSpc>
              <a:buNone/>
            </a:pPr>
            <a:r>
              <a:rPr lang="en-GB" dirty="0">
                <a:solidFill>
                  <a:srgbClr val="FFFFFF"/>
                </a:solidFill>
                <a:latin typeface="Arial" panose="020B0604020202020204" pitchFamily="34" charset="0"/>
                <a:cs typeface="Arial" panose="020B0604020202020204" pitchFamily="34" charset="0"/>
              </a:rPr>
              <a:t>Asda improved its website with sophisticated online functionalities for online customer focusing on clearly product navigation with accurate titles, products description and image, the option to add/ re-move the product on the baskets, save basket for latter and eco-friendly web appearance (Asda, 2020). </a:t>
            </a:r>
          </a:p>
        </p:txBody>
      </p:sp>
    </p:spTree>
    <p:extLst>
      <p:ext uri="{BB962C8B-B14F-4D97-AF65-F5344CB8AC3E}">
        <p14:creationId xmlns:p14="http://schemas.microsoft.com/office/powerpoint/2010/main" val="794221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08BC-8D7B-4EF0-8CFE-BFB4865EDEAF}"/>
              </a:ext>
            </a:extLst>
          </p:cNvPr>
          <p:cNvSpPr>
            <a:spLocks noGrp="1"/>
          </p:cNvSpPr>
          <p:nvPr>
            <p:ph type="title"/>
          </p:nvPr>
        </p:nvSpPr>
        <p:spPr/>
        <p:txBody>
          <a:bodyPr>
            <a:normAutofit/>
          </a:bodyPr>
          <a:lstStyle/>
          <a:p>
            <a:r>
              <a:rPr lang="en-GB" sz="2700" dirty="0">
                <a:solidFill>
                  <a:schemeClr val="tx1"/>
                </a:solidFill>
              </a:rPr>
              <a:t>Improving Website with </a:t>
            </a:r>
            <a:r>
              <a:rPr lang="en-US" sz="2700" dirty="0">
                <a:solidFill>
                  <a:schemeClr val="tx1"/>
                </a:solidFill>
              </a:rPr>
              <a:t>Crosby's Cost of Quality </a:t>
            </a:r>
            <a:endParaRPr lang="en-GB" sz="2700" dirty="0">
              <a:solidFill>
                <a:schemeClr val="tx1"/>
              </a:solidFill>
            </a:endParaRPr>
          </a:p>
        </p:txBody>
      </p:sp>
      <p:sp>
        <p:nvSpPr>
          <p:cNvPr id="3" name="Content Placeholder 2">
            <a:extLst>
              <a:ext uri="{FF2B5EF4-FFF2-40B4-BE49-F238E27FC236}">
                <a16:creationId xmlns:a16="http://schemas.microsoft.com/office/drawing/2014/main" id="{B3505C58-5DE4-4732-B0EE-7AB939E75DC2}"/>
              </a:ext>
            </a:extLst>
          </p:cNvPr>
          <p:cNvSpPr>
            <a:spLocks noGrp="1"/>
          </p:cNvSpPr>
          <p:nvPr>
            <p:ph idx="1"/>
          </p:nvPr>
        </p:nvSpPr>
        <p:spPr>
          <a:xfrm>
            <a:off x="4409441" y="0"/>
            <a:ext cx="6085840" cy="6041361"/>
          </a:xfrm>
        </p:spPr>
        <p:txBody>
          <a:bodyPr>
            <a:normAutofit fontScale="25000" lnSpcReduction="20000"/>
          </a:bodyPr>
          <a:lstStyle/>
          <a:p>
            <a:endParaRPr lang="en-GB" sz="2200" dirty="0"/>
          </a:p>
          <a:p>
            <a:pPr>
              <a:lnSpc>
                <a:spcPct val="160000"/>
              </a:lnSpc>
            </a:pPr>
            <a:r>
              <a:rPr lang="en-GB" sz="7200" dirty="0">
                <a:latin typeface="Arial" panose="020B0604020202020204" pitchFamily="34" charset="0"/>
                <a:cs typeface="Arial" panose="020B0604020202020204" pitchFamily="34" charset="0"/>
              </a:rPr>
              <a:t>Building easy to use software looking beyond the explicit requirement of the stakeholders’ values that fulfils customer want and need.</a:t>
            </a:r>
          </a:p>
          <a:p>
            <a:pPr>
              <a:lnSpc>
                <a:spcPct val="160000"/>
              </a:lnSpc>
            </a:pPr>
            <a:r>
              <a:rPr lang="en-GB" sz="7200" dirty="0">
                <a:latin typeface="Arial" panose="020B0604020202020204" pitchFamily="34" charset="0"/>
                <a:cs typeface="Arial" panose="020B0604020202020204" pitchFamily="34" charset="0"/>
              </a:rPr>
              <a:t>Managing customer response and usage while safeguarding customers’ data information privacy with the General Data Protection Regulation (GDPR) (Strawbridge, 2019).</a:t>
            </a:r>
          </a:p>
          <a:p>
            <a:pPr>
              <a:lnSpc>
                <a:spcPct val="160000"/>
              </a:lnSpc>
            </a:pPr>
            <a:r>
              <a:rPr lang="en-GB" sz="7200" dirty="0">
                <a:latin typeface="Arial" panose="020B0604020202020204" pitchFamily="34" charset="0"/>
                <a:cs typeface="Arial" panose="020B0604020202020204" pitchFamily="34" charset="0"/>
              </a:rPr>
              <a:t>Being proactive in terms of customer dissatisfaction, feedback the website is designed as the this offer the 24/7 customer touchpoint. </a:t>
            </a:r>
          </a:p>
          <a:p>
            <a:pPr>
              <a:lnSpc>
                <a:spcPct val="160000"/>
              </a:lnSpc>
            </a:pPr>
            <a:r>
              <a:rPr lang="en-GB" sz="7200" dirty="0">
                <a:latin typeface="Arial" panose="020B0604020202020204" pitchFamily="34" charset="0"/>
                <a:cs typeface="Arial" panose="020B0604020202020204" pitchFamily="34" charset="0"/>
              </a:rPr>
              <a:t>Understandings the measurement of the quality can be subjective and personal, therefore a conscious mining of customers’ data form the software can give overall insight of customers perceiving the of quality (Ellis, 2011). </a:t>
            </a:r>
          </a:p>
          <a:p>
            <a:endParaRPr lang="en-GB" dirty="0"/>
          </a:p>
        </p:txBody>
      </p:sp>
      <p:sp>
        <p:nvSpPr>
          <p:cNvPr id="4" name="Text Placeholder 3">
            <a:extLst>
              <a:ext uri="{FF2B5EF4-FFF2-40B4-BE49-F238E27FC236}">
                <a16:creationId xmlns:a16="http://schemas.microsoft.com/office/drawing/2014/main" id="{166118BF-4DFB-49D3-ABA9-E9BFB6BBDEFE}"/>
              </a:ext>
            </a:extLst>
          </p:cNvPr>
          <p:cNvSpPr>
            <a:spLocks noGrp="1"/>
          </p:cNvSpPr>
          <p:nvPr>
            <p:ph type="body" sz="half" idx="2"/>
          </p:nvPr>
        </p:nvSpPr>
        <p:spPr/>
        <p:txBody>
          <a:bodyPr/>
          <a:lstStyle/>
          <a:p>
            <a:r>
              <a:rPr lang="en-GB" sz="2000" dirty="0"/>
              <a:t>In the context of maintaining Asda’s online quality implementing Crosby’s Four Absolutes quality management would reassure the business.</a:t>
            </a:r>
          </a:p>
          <a:p>
            <a:endParaRPr lang="en-GB" dirty="0"/>
          </a:p>
        </p:txBody>
      </p:sp>
    </p:spTree>
    <p:extLst>
      <p:ext uri="{BB962C8B-B14F-4D97-AF65-F5344CB8AC3E}">
        <p14:creationId xmlns:p14="http://schemas.microsoft.com/office/powerpoint/2010/main" val="2907729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E22CC-A0E6-48A4-9F58-0F1DC0AE5BF8}"/>
              </a:ext>
            </a:extLst>
          </p:cNvPr>
          <p:cNvSpPr>
            <a:spLocks noGrp="1"/>
          </p:cNvSpPr>
          <p:nvPr>
            <p:ph type="title"/>
          </p:nvPr>
        </p:nvSpPr>
        <p:spPr/>
        <p:txBody>
          <a:bodyPr>
            <a:normAutofit fontScale="90000"/>
          </a:bodyPr>
          <a:lstStyle/>
          <a:p>
            <a:r>
              <a:rPr lang="en-GB" b="1" dirty="0">
                <a:solidFill>
                  <a:schemeClr val="tx1"/>
                </a:solidFill>
              </a:rPr>
              <a:t>Stakeholders Response to Asda’s Ethical and </a:t>
            </a:r>
            <a:br>
              <a:rPr lang="en-GB" b="1" dirty="0">
                <a:solidFill>
                  <a:schemeClr val="tx1"/>
                </a:solidFill>
              </a:rPr>
            </a:br>
            <a:r>
              <a:rPr lang="en-GB" b="1" dirty="0">
                <a:solidFill>
                  <a:schemeClr val="tx1"/>
                </a:solidFill>
              </a:rPr>
              <a:t>Sustainable Policies </a:t>
            </a:r>
            <a:br>
              <a:rPr lang="en-GB" b="1" dirty="0"/>
            </a:br>
            <a:endParaRPr lang="en-GB" dirty="0"/>
          </a:p>
        </p:txBody>
      </p:sp>
      <p:sp>
        <p:nvSpPr>
          <p:cNvPr id="3" name="Content Placeholder 2">
            <a:extLst>
              <a:ext uri="{FF2B5EF4-FFF2-40B4-BE49-F238E27FC236}">
                <a16:creationId xmlns:a16="http://schemas.microsoft.com/office/drawing/2014/main" id="{8E7B4C45-F0C0-46B6-883A-579083B48399}"/>
              </a:ext>
            </a:extLst>
          </p:cNvPr>
          <p:cNvSpPr>
            <a:spLocks noGrp="1"/>
          </p:cNvSpPr>
          <p:nvPr>
            <p:ph idx="1"/>
          </p:nvPr>
        </p:nvSpPr>
        <p:spPr/>
        <p:txBody>
          <a:bodyPr>
            <a:normAutofit/>
          </a:bodyPr>
          <a:lstStyle/>
          <a:p>
            <a:pPr marL="0" indent="0">
              <a:buNone/>
            </a:pPr>
            <a:r>
              <a:rPr lang="en-GB" dirty="0"/>
              <a:t> </a:t>
            </a:r>
          </a:p>
          <a:p>
            <a:endParaRPr lang="en-GB" dirty="0"/>
          </a:p>
        </p:txBody>
      </p:sp>
      <p:sp>
        <p:nvSpPr>
          <p:cNvPr id="4" name="Text Placeholder 3">
            <a:extLst>
              <a:ext uri="{FF2B5EF4-FFF2-40B4-BE49-F238E27FC236}">
                <a16:creationId xmlns:a16="http://schemas.microsoft.com/office/drawing/2014/main" id="{5260F904-3932-4078-B642-68A84F62F248}"/>
              </a:ext>
            </a:extLst>
          </p:cNvPr>
          <p:cNvSpPr>
            <a:spLocks noGrp="1"/>
          </p:cNvSpPr>
          <p:nvPr>
            <p:ph type="body" sz="half" idx="4294967295"/>
          </p:nvPr>
        </p:nvSpPr>
        <p:spPr>
          <a:xfrm>
            <a:off x="0" y="1666240"/>
            <a:ext cx="9641840" cy="3694748"/>
          </a:xfrm>
        </p:spPr>
        <p:txBody>
          <a:bodyPr>
            <a:normAutofit/>
          </a:bodyPr>
          <a:lstStyle/>
          <a:p>
            <a:pPr marL="0" indent="0">
              <a:buNone/>
            </a:pPr>
            <a:endParaRPr lang="en-GB" sz="2000" dirty="0"/>
          </a:p>
          <a:p>
            <a:pPr marL="0" indent="0">
              <a:buNone/>
            </a:pPr>
            <a:r>
              <a:rPr lang="en-GB" sz="2000" dirty="0"/>
              <a:t>The latest report from Statista (2020), demonstrates Asda's market share at 15% behind Sainsburys and Tesco placing in the third position. After losing a 4.7% fall in sales, in comparison with a 0.13% fall with Sainsbury's and 1.6% with Tesco.</a:t>
            </a:r>
          </a:p>
          <a:p>
            <a:pPr marL="0" indent="0">
              <a:buNone/>
            </a:pPr>
            <a:endParaRPr lang="en-GB" dirty="0"/>
          </a:p>
        </p:txBody>
      </p:sp>
    </p:spTree>
    <p:extLst>
      <p:ext uri="{BB962C8B-B14F-4D97-AF65-F5344CB8AC3E}">
        <p14:creationId xmlns:p14="http://schemas.microsoft.com/office/powerpoint/2010/main" val="4152506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36" name="Group 35">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37" name="Straight Connector 36">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itle 4">
            <a:extLst>
              <a:ext uri="{FF2B5EF4-FFF2-40B4-BE49-F238E27FC236}">
                <a16:creationId xmlns:a16="http://schemas.microsoft.com/office/drawing/2014/main" id="{A0715719-44D9-49AF-BBD4-AC8BEA51A6FA}"/>
              </a:ext>
            </a:extLst>
          </p:cNvPr>
          <p:cNvSpPr>
            <a:spLocks noGrp="1"/>
          </p:cNvSpPr>
          <p:nvPr>
            <p:ph type="title"/>
          </p:nvPr>
        </p:nvSpPr>
        <p:spPr>
          <a:xfrm>
            <a:off x="677334" y="4765972"/>
            <a:ext cx="8596668" cy="1320800"/>
          </a:xfrm>
        </p:spPr>
        <p:txBody>
          <a:bodyPr anchor="ctr">
            <a:normAutofit/>
          </a:bodyPr>
          <a:lstStyle/>
          <a:p>
            <a:pPr>
              <a:lnSpc>
                <a:spcPct val="90000"/>
              </a:lnSpc>
            </a:pPr>
            <a:br>
              <a:rPr lang="en-GB" sz="2100">
                <a:solidFill>
                  <a:schemeClr val="bg1"/>
                </a:solidFill>
              </a:rPr>
            </a:br>
            <a:r>
              <a:rPr lang="en-GB" sz="2100">
                <a:solidFill>
                  <a:schemeClr val="bg1"/>
                </a:solidFill>
              </a:rPr>
              <a:t>Stakeholders Response to Asda’s Ethical and </a:t>
            </a:r>
            <a:br>
              <a:rPr lang="en-GB" sz="2100">
                <a:solidFill>
                  <a:schemeClr val="bg1"/>
                </a:solidFill>
              </a:rPr>
            </a:br>
            <a:r>
              <a:rPr lang="en-GB" sz="2100">
                <a:solidFill>
                  <a:schemeClr val="bg1"/>
                </a:solidFill>
              </a:rPr>
              <a:t>Sustainable Policies </a:t>
            </a:r>
            <a:br>
              <a:rPr lang="en-GB" sz="2100">
                <a:solidFill>
                  <a:schemeClr val="bg1"/>
                </a:solidFill>
              </a:rPr>
            </a:br>
            <a:endParaRPr lang="en-GB" sz="2100">
              <a:solidFill>
                <a:schemeClr val="bg1"/>
              </a:solidFill>
            </a:endParaRPr>
          </a:p>
        </p:txBody>
      </p:sp>
      <p:sp useBgFill="1">
        <p:nvSpPr>
          <p:cNvPr id="47" name="Rectangle 46">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5">
            <a:extLst>
              <a:ext uri="{FF2B5EF4-FFF2-40B4-BE49-F238E27FC236}">
                <a16:creationId xmlns:a16="http://schemas.microsoft.com/office/drawing/2014/main" id="{6538B16C-B9A2-4C57-8F4D-0CF094785485}"/>
              </a:ext>
            </a:extLst>
          </p:cNvPr>
          <p:cNvGraphicFramePr>
            <a:graphicFrameLocks noGrp="1"/>
          </p:cNvGraphicFramePr>
          <p:nvPr>
            <p:ph idx="1"/>
            <p:extLst>
              <p:ext uri="{D42A27DB-BD31-4B8C-83A1-F6EECF244321}">
                <p14:modId xmlns:p14="http://schemas.microsoft.com/office/powerpoint/2010/main" val="2159012366"/>
              </p:ext>
            </p:extLst>
          </p:nvPr>
        </p:nvGraphicFramePr>
        <p:xfrm>
          <a:off x="642938" y="642938"/>
          <a:ext cx="10906125" cy="3286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973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8E4B-08C5-4681-A425-96CA9553EF00}"/>
              </a:ext>
            </a:extLst>
          </p:cNvPr>
          <p:cNvSpPr>
            <a:spLocks noGrp="1"/>
          </p:cNvSpPr>
          <p:nvPr>
            <p:ph type="title"/>
          </p:nvPr>
        </p:nvSpPr>
        <p:spPr/>
        <p:txBody>
          <a:bodyPr/>
          <a:lstStyle/>
          <a:p>
            <a:r>
              <a:rPr lang="en-GB" dirty="0">
                <a:solidFill>
                  <a:schemeClr val="tx1"/>
                </a:solidFill>
              </a:rPr>
              <a:t>The SWOT Analysis of the Current CRM</a:t>
            </a:r>
          </a:p>
        </p:txBody>
      </p:sp>
      <p:graphicFrame>
        <p:nvGraphicFramePr>
          <p:cNvPr id="4" name="Content Placeholder 3">
            <a:extLst>
              <a:ext uri="{FF2B5EF4-FFF2-40B4-BE49-F238E27FC236}">
                <a16:creationId xmlns:a16="http://schemas.microsoft.com/office/drawing/2014/main" id="{25D94790-927E-4750-9076-4DC7F891D67C}"/>
              </a:ext>
            </a:extLst>
          </p:cNvPr>
          <p:cNvGraphicFramePr>
            <a:graphicFrameLocks noGrp="1"/>
          </p:cNvGraphicFramePr>
          <p:nvPr>
            <p:ph idx="1"/>
            <p:extLst>
              <p:ext uri="{D42A27DB-BD31-4B8C-83A1-F6EECF244321}">
                <p14:modId xmlns:p14="http://schemas.microsoft.com/office/powerpoint/2010/main" val="793116597"/>
              </p:ext>
            </p:extLst>
          </p:nvPr>
        </p:nvGraphicFramePr>
        <p:xfrm>
          <a:off x="769303" y="1635760"/>
          <a:ext cx="8596312" cy="4612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1979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FFAC-A3D2-49B6-AE30-70A0820D0454}"/>
              </a:ext>
            </a:extLst>
          </p:cNvPr>
          <p:cNvSpPr>
            <a:spLocks noGrp="1"/>
          </p:cNvSpPr>
          <p:nvPr>
            <p:ph type="title"/>
          </p:nvPr>
        </p:nvSpPr>
        <p:spPr>
          <a:xfrm>
            <a:off x="677334" y="1498604"/>
            <a:ext cx="3854528" cy="1278466"/>
          </a:xfrm>
        </p:spPr>
        <p:txBody>
          <a:bodyPr>
            <a:normAutofit/>
          </a:bodyPr>
          <a:lstStyle/>
          <a:p>
            <a:r>
              <a:rPr lang="en-GB" sz="3600" dirty="0">
                <a:solidFill>
                  <a:schemeClr val="tx1"/>
                </a:solidFill>
              </a:rPr>
              <a:t>Recommendation</a:t>
            </a:r>
          </a:p>
        </p:txBody>
      </p:sp>
      <p:graphicFrame>
        <p:nvGraphicFramePr>
          <p:cNvPr id="5" name="Content Placeholder 4">
            <a:extLst>
              <a:ext uri="{FF2B5EF4-FFF2-40B4-BE49-F238E27FC236}">
                <a16:creationId xmlns:a16="http://schemas.microsoft.com/office/drawing/2014/main" id="{BA1EEE1C-39D7-4DE6-88B6-96DDA11D667A}"/>
              </a:ext>
            </a:extLst>
          </p:cNvPr>
          <p:cNvGraphicFramePr>
            <a:graphicFrameLocks noGrp="1"/>
          </p:cNvGraphicFramePr>
          <p:nvPr>
            <p:ph idx="1"/>
            <p:extLst>
              <p:ext uri="{D42A27DB-BD31-4B8C-83A1-F6EECF244321}">
                <p14:modId xmlns:p14="http://schemas.microsoft.com/office/powerpoint/2010/main" val="3466819567"/>
              </p:ext>
            </p:extLst>
          </p:nvPr>
        </p:nvGraphicFramePr>
        <p:xfrm>
          <a:off x="4760461" y="514924"/>
          <a:ext cx="4513541" cy="5526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85CC8C30-A8FB-40C5-A071-C02EF87FE8F7}"/>
              </a:ext>
            </a:extLst>
          </p:cNvPr>
          <p:cNvSpPr>
            <a:spLocks noGrp="1"/>
          </p:cNvSpPr>
          <p:nvPr>
            <p:ph type="body" sz="half" idx="2"/>
          </p:nvPr>
        </p:nvSpPr>
        <p:spPr/>
        <p:txBody>
          <a:bodyPr>
            <a:normAutofit/>
          </a:bodyPr>
          <a:lstStyle/>
          <a:p>
            <a:r>
              <a:rPr lang="en-GB" sz="3000" b="1" dirty="0">
                <a:latin typeface="Arial" panose="020B0604020202020204" pitchFamily="34" charset="0"/>
                <a:cs typeface="Arial" panose="020B0604020202020204" pitchFamily="34" charset="0"/>
              </a:rPr>
              <a:t>How Asda can take advantage of its Strength- </a:t>
            </a:r>
            <a:r>
              <a:rPr lang="en-GB" sz="2800" dirty="0">
                <a:latin typeface="Arial" panose="020B0604020202020204" pitchFamily="34" charset="0"/>
                <a:cs typeface="Arial" panose="020B0604020202020204" pitchFamily="34" charset="0"/>
              </a:rPr>
              <a:t>Focus on Everyday Lower Price </a:t>
            </a:r>
          </a:p>
          <a:p>
            <a:endParaRPr lang="en-GB" dirty="0"/>
          </a:p>
        </p:txBody>
      </p:sp>
    </p:spTree>
    <p:extLst>
      <p:ext uri="{BB962C8B-B14F-4D97-AF65-F5344CB8AC3E}">
        <p14:creationId xmlns:p14="http://schemas.microsoft.com/office/powerpoint/2010/main" val="2071130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400B65-F9BD-47DF-BEF0-E5C71006988B}"/>
              </a:ext>
            </a:extLst>
          </p:cNvPr>
          <p:cNvSpPr>
            <a:spLocks noGrp="1"/>
          </p:cNvSpPr>
          <p:nvPr>
            <p:ph type="title"/>
          </p:nvPr>
        </p:nvSpPr>
        <p:spPr/>
        <p:txBody>
          <a:bodyPr>
            <a:normAutofit/>
          </a:bodyPr>
          <a:lstStyle/>
          <a:p>
            <a:r>
              <a:rPr lang="en-GB" sz="3200" dirty="0">
                <a:solidFill>
                  <a:schemeClr val="tx1"/>
                </a:solidFill>
              </a:rPr>
              <a:t>Recommendation</a:t>
            </a:r>
          </a:p>
        </p:txBody>
      </p:sp>
      <p:sp>
        <p:nvSpPr>
          <p:cNvPr id="5" name="Content Placeholder 4">
            <a:extLst>
              <a:ext uri="{FF2B5EF4-FFF2-40B4-BE49-F238E27FC236}">
                <a16:creationId xmlns:a16="http://schemas.microsoft.com/office/drawing/2014/main" id="{553F8375-52D6-4A5F-9089-CDA92353D330}"/>
              </a:ext>
            </a:extLst>
          </p:cNvPr>
          <p:cNvSpPr>
            <a:spLocks noGrp="1"/>
          </p:cNvSpPr>
          <p:nvPr>
            <p:ph idx="1"/>
          </p:nvPr>
        </p:nvSpPr>
        <p:spPr>
          <a:xfrm>
            <a:off x="4760461" y="0"/>
            <a:ext cx="4513541" cy="7244080"/>
          </a:xfrm>
        </p:spPr>
        <p:txBody>
          <a:bodyPr>
            <a:noAutofit/>
          </a:bodyPr>
          <a:lstStyle/>
          <a:p>
            <a:pPr marL="0" indent="0">
              <a:buNone/>
            </a:pPr>
            <a:r>
              <a:rPr lang="en-GB" b="1" dirty="0">
                <a:latin typeface="Arial" panose="020B0604020202020204" pitchFamily="34" charset="0"/>
                <a:cs typeface="Arial" panose="020B0604020202020204" pitchFamily="34" charset="0"/>
              </a:rPr>
              <a:t>Creating a Secure Customer Database- </a:t>
            </a:r>
          </a:p>
          <a:p>
            <a:pPr marL="0" indent="0" algn="just">
              <a:lnSpc>
                <a:spcPct val="150000"/>
              </a:lnSpc>
              <a:buNone/>
            </a:pPr>
            <a:r>
              <a:rPr lang="en-GB" dirty="0">
                <a:latin typeface="Arial" panose="020B0604020202020204" pitchFamily="34" charset="0"/>
                <a:cs typeface="Arial" panose="020B0604020202020204" pitchFamily="34" charset="0"/>
              </a:rPr>
              <a:t>A good source of information file is key to understand the loyal shoppers better to initiate tailor-made marketing proposition and facilities. Asda’s CRM solution  need to be aligned with the GDPR to strengthens customer privacy to reassure their information is securely protected. This will work in support of Asda to building a deeper trust and loyalty to its existing customer and prospect </a:t>
            </a:r>
            <a:r>
              <a:rPr lang="en-GB" dirty="0"/>
              <a:t>(Winer, 2001). </a:t>
            </a:r>
            <a:endParaRPr lang="en-GB"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E5079E14-46D7-4BDE-8CBD-90629A1D9667}"/>
              </a:ext>
            </a:extLst>
          </p:cNvPr>
          <p:cNvSpPr>
            <a:spLocks noGrp="1"/>
          </p:cNvSpPr>
          <p:nvPr>
            <p:ph type="body" sz="half" idx="2"/>
          </p:nvPr>
        </p:nvSpPr>
        <p:spPr/>
        <p:txBody>
          <a:bodyPr>
            <a:normAutofit/>
          </a:bodyPr>
          <a:lstStyle/>
          <a:p>
            <a:r>
              <a:rPr lang="en-GB" sz="2400" dirty="0"/>
              <a:t>How Asda can take advantage of the opportunity-  Interactive Website </a:t>
            </a:r>
          </a:p>
        </p:txBody>
      </p:sp>
    </p:spTree>
    <p:extLst>
      <p:ext uri="{BB962C8B-B14F-4D97-AF65-F5344CB8AC3E}">
        <p14:creationId xmlns:p14="http://schemas.microsoft.com/office/powerpoint/2010/main" val="1825768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176D8-F605-4742-A1A7-E45873D172BE}"/>
              </a:ext>
            </a:extLst>
          </p:cNvPr>
          <p:cNvSpPr>
            <a:spLocks noGrp="1"/>
          </p:cNvSpPr>
          <p:nvPr>
            <p:ph type="title"/>
          </p:nvPr>
        </p:nvSpPr>
        <p:spPr/>
        <p:txBody>
          <a:bodyPr>
            <a:normAutofit/>
          </a:bodyPr>
          <a:lstStyle/>
          <a:p>
            <a:r>
              <a:rPr lang="en-GB" sz="2800" b="1" dirty="0">
                <a:solidFill>
                  <a:schemeClr val="tx1"/>
                </a:solidFill>
              </a:rPr>
              <a:t>Recommendation </a:t>
            </a:r>
            <a:br>
              <a:rPr lang="en-GB" sz="2800" dirty="0">
                <a:solidFill>
                  <a:schemeClr val="tx1"/>
                </a:solidFill>
              </a:rPr>
            </a:br>
            <a:endParaRPr lang="en-GB" sz="2800" dirty="0">
              <a:solidFill>
                <a:schemeClr val="tx1"/>
              </a:solidFill>
            </a:endParaRPr>
          </a:p>
        </p:txBody>
      </p:sp>
      <p:sp>
        <p:nvSpPr>
          <p:cNvPr id="3" name="Content Placeholder 2">
            <a:extLst>
              <a:ext uri="{FF2B5EF4-FFF2-40B4-BE49-F238E27FC236}">
                <a16:creationId xmlns:a16="http://schemas.microsoft.com/office/drawing/2014/main" id="{DE65D6D3-AFC0-4D94-AAA1-2BB107DBB8F7}"/>
              </a:ext>
            </a:extLst>
          </p:cNvPr>
          <p:cNvSpPr>
            <a:spLocks noGrp="1"/>
          </p:cNvSpPr>
          <p:nvPr>
            <p:ph idx="1"/>
          </p:nvPr>
        </p:nvSpPr>
        <p:spPr/>
        <p:txBody>
          <a:bodyPr/>
          <a:lstStyle/>
          <a:p>
            <a:pPr marL="0" indent="0">
              <a:buNone/>
            </a:pPr>
            <a:r>
              <a:rPr lang="en-GB" sz="2400" b="1" dirty="0"/>
              <a:t>Focusing on Suppliers</a:t>
            </a:r>
          </a:p>
          <a:p>
            <a:pPr marL="0" indent="0" algn="just">
              <a:lnSpc>
                <a:spcPct val="150000"/>
              </a:lnSpc>
              <a:buNone/>
            </a:pPr>
            <a:r>
              <a:rPr lang="en-GB" sz="2000" dirty="0">
                <a:latin typeface="Arial" panose="020B0604020202020204" pitchFamily="34" charset="0"/>
                <a:cs typeface="Arial" panose="020B0604020202020204" pitchFamily="34" charset="0"/>
              </a:rPr>
              <a:t>Previously Asda’ s parent company Walmart had implemented supplier-focused product sustainability strategy as the solution to overcome similar dilemma. Negotiating with suppliers at a lower cost would help Asda to offer its sustainable products without increasing price to its customer (Spicer and Hyatt, 2018).</a:t>
            </a:r>
          </a:p>
          <a:p>
            <a:pPr marL="0" indent="0">
              <a:buNone/>
            </a:pPr>
            <a:endParaRPr lang="en-GB" dirty="0"/>
          </a:p>
        </p:txBody>
      </p:sp>
      <p:sp>
        <p:nvSpPr>
          <p:cNvPr id="4" name="Text Placeholder 3">
            <a:extLst>
              <a:ext uri="{FF2B5EF4-FFF2-40B4-BE49-F238E27FC236}">
                <a16:creationId xmlns:a16="http://schemas.microsoft.com/office/drawing/2014/main" id="{6454069C-457A-4FB4-8FCD-C946CBA26DA9}"/>
              </a:ext>
            </a:extLst>
          </p:cNvPr>
          <p:cNvSpPr>
            <a:spLocks noGrp="1"/>
          </p:cNvSpPr>
          <p:nvPr>
            <p:ph type="body" sz="half" idx="2"/>
          </p:nvPr>
        </p:nvSpPr>
        <p:spPr/>
        <p:txBody>
          <a:bodyPr>
            <a:normAutofit/>
          </a:bodyPr>
          <a:lstStyle/>
          <a:p>
            <a:r>
              <a:rPr lang="en-GB" sz="2400" dirty="0"/>
              <a:t>How Asda can overcome its weakness - The value oriented practice </a:t>
            </a:r>
          </a:p>
        </p:txBody>
      </p:sp>
    </p:spTree>
    <p:extLst>
      <p:ext uri="{BB962C8B-B14F-4D97-AF65-F5344CB8AC3E}">
        <p14:creationId xmlns:p14="http://schemas.microsoft.com/office/powerpoint/2010/main" val="3868723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85533-D02F-45C7-A894-523325DDDA55}"/>
              </a:ext>
            </a:extLst>
          </p:cNvPr>
          <p:cNvSpPr>
            <a:spLocks noGrp="1"/>
          </p:cNvSpPr>
          <p:nvPr>
            <p:ph type="title"/>
          </p:nvPr>
        </p:nvSpPr>
        <p:spPr/>
        <p:txBody>
          <a:bodyPr>
            <a:normAutofit/>
          </a:bodyPr>
          <a:lstStyle/>
          <a:p>
            <a:r>
              <a:rPr lang="en-GB" sz="2800" dirty="0">
                <a:solidFill>
                  <a:schemeClr val="tx1"/>
                </a:solidFill>
              </a:rPr>
              <a:t>Recommendation </a:t>
            </a:r>
          </a:p>
        </p:txBody>
      </p:sp>
      <p:sp>
        <p:nvSpPr>
          <p:cNvPr id="3" name="Content Placeholder 2">
            <a:extLst>
              <a:ext uri="{FF2B5EF4-FFF2-40B4-BE49-F238E27FC236}">
                <a16:creationId xmlns:a16="http://schemas.microsoft.com/office/drawing/2014/main" id="{869B8E46-1171-471D-AABA-9BBF126F8F3E}"/>
              </a:ext>
            </a:extLst>
          </p:cNvPr>
          <p:cNvSpPr>
            <a:spLocks noGrp="1"/>
          </p:cNvSpPr>
          <p:nvPr>
            <p:ph idx="1"/>
          </p:nvPr>
        </p:nvSpPr>
        <p:spPr/>
        <p:txBody>
          <a:bodyPr>
            <a:normAutofit/>
          </a:bodyPr>
          <a:lstStyle/>
          <a:p>
            <a:pPr marL="0" indent="0">
              <a:lnSpc>
                <a:spcPct val="150000"/>
              </a:lnSpc>
              <a:buNone/>
            </a:pPr>
            <a:r>
              <a:rPr lang="en-GB" b="1" dirty="0">
                <a:latin typeface="Arial" panose="020B0604020202020204" pitchFamily="34" charset="0"/>
                <a:cs typeface="Arial" panose="020B0604020202020204" pitchFamily="34" charset="0"/>
              </a:rPr>
              <a:t>Modifying People Strategy- </a:t>
            </a:r>
            <a:r>
              <a:rPr lang="en-GB" dirty="0">
                <a:latin typeface="Arial" panose="020B0604020202020204" pitchFamily="34" charset="0"/>
                <a:cs typeface="Arial" panose="020B0604020202020204" pitchFamily="34" charset="0"/>
              </a:rPr>
              <a:t>Company’s act towards social responsibility include how they manage their employees and employee’s right. Bhattacharya (2018) explain, a great employees management refers to company’s effort to support their employees to adopting the feeling of organisational ownership which leads employees to greater their sales productivity. Company that are succeeding with their sustainability initiatives are power by the stakeholder’s ownership concepts.</a:t>
            </a:r>
          </a:p>
        </p:txBody>
      </p:sp>
      <p:sp>
        <p:nvSpPr>
          <p:cNvPr id="4" name="Text Placeholder 3">
            <a:extLst>
              <a:ext uri="{FF2B5EF4-FFF2-40B4-BE49-F238E27FC236}">
                <a16:creationId xmlns:a16="http://schemas.microsoft.com/office/drawing/2014/main" id="{AA63AAAC-CB5F-4744-A6CE-A0B92C21D4B6}"/>
              </a:ext>
            </a:extLst>
          </p:cNvPr>
          <p:cNvSpPr>
            <a:spLocks noGrp="1"/>
          </p:cNvSpPr>
          <p:nvPr>
            <p:ph type="body" sz="half" idx="2"/>
          </p:nvPr>
        </p:nvSpPr>
        <p:spPr/>
        <p:txBody>
          <a:bodyPr/>
          <a:lstStyle/>
          <a:p>
            <a:r>
              <a:rPr lang="en-GB" sz="2400" dirty="0"/>
              <a:t>How Asda can Minimise its Threat- Poor HRM Management</a:t>
            </a:r>
          </a:p>
          <a:p>
            <a:endParaRPr lang="en-GB" dirty="0"/>
          </a:p>
        </p:txBody>
      </p:sp>
    </p:spTree>
    <p:extLst>
      <p:ext uri="{BB962C8B-B14F-4D97-AF65-F5344CB8AC3E}">
        <p14:creationId xmlns:p14="http://schemas.microsoft.com/office/powerpoint/2010/main" val="38310607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268C-FB26-49E2-9EE1-31C1554D77A4}"/>
              </a:ext>
            </a:extLst>
          </p:cNvPr>
          <p:cNvSpPr>
            <a:spLocks noGrp="1"/>
          </p:cNvSpPr>
          <p:nvPr>
            <p:ph type="title"/>
          </p:nvPr>
        </p:nvSpPr>
        <p:spPr/>
        <p:txBody>
          <a:bodyPr/>
          <a:lstStyle/>
          <a:p>
            <a:r>
              <a:rPr lang="en-GB" dirty="0">
                <a:solidFill>
                  <a:schemeClr val="tx1"/>
                </a:solidFill>
              </a:rPr>
              <a:t>Refference</a:t>
            </a:r>
          </a:p>
        </p:txBody>
      </p:sp>
      <p:sp>
        <p:nvSpPr>
          <p:cNvPr id="3" name="Content Placeholder 2">
            <a:extLst>
              <a:ext uri="{FF2B5EF4-FFF2-40B4-BE49-F238E27FC236}">
                <a16:creationId xmlns:a16="http://schemas.microsoft.com/office/drawing/2014/main" id="{9ABC05E4-AE1A-4D00-80F3-3A9E7027B4A9}"/>
              </a:ext>
            </a:extLst>
          </p:cNvPr>
          <p:cNvSpPr>
            <a:spLocks noGrp="1"/>
          </p:cNvSpPr>
          <p:nvPr>
            <p:ph idx="1"/>
          </p:nvPr>
        </p:nvSpPr>
        <p:spPr/>
        <p:txBody>
          <a:bodyPr>
            <a:normAutofit fontScale="92500" lnSpcReduction="10000"/>
          </a:bodyPr>
          <a:lstStyle/>
          <a:p>
            <a:pPr>
              <a:buFont typeface="+mj-lt"/>
              <a:buAutoNum type="arabicPeriod"/>
            </a:pPr>
            <a:r>
              <a:rPr lang="en-GB" dirty="0"/>
              <a:t>Asda. (2020). </a:t>
            </a:r>
            <a:r>
              <a:rPr lang="en-GB" i="1" dirty="0"/>
              <a:t>Company Fact. </a:t>
            </a:r>
            <a:r>
              <a:rPr lang="en-GB" dirty="0"/>
              <a:t>Available at : </a:t>
            </a:r>
            <a:r>
              <a:rPr lang="en-GB" u="sng" dirty="0">
                <a:hlinkClick r:id="rId2"/>
              </a:rPr>
              <a:t>https://corporate.asda.com/our-story/company-facts</a:t>
            </a:r>
            <a:r>
              <a:rPr lang="en-GB" dirty="0"/>
              <a:t> (Accessed:01/03/2020).</a:t>
            </a:r>
          </a:p>
          <a:p>
            <a:pPr>
              <a:buFont typeface="+mj-lt"/>
              <a:buAutoNum type="arabicPeriod"/>
            </a:pPr>
            <a:r>
              <a:rPr lang="en-GB" dirty="0" err="1"/>
              <a:t>Androniceanu</a:t>
            </a:r>
            <a:r>
              <a:rPr lang="en-GB" dirty="0"/>
              <a:t>, A., (2017). THE THREE-DIMENSIONAL APPROACH OF TOTAL QUALITY MANAGEMENT, </a:t>
            </a:r>
            <a:r>
              <a:rPr lang="en-GB" i="1" dirty="0"/>
              <a:t>AN ESSENTIAL STRATEGIC OPTION FOR BUSINESS EXCELLENCE</a:t>
            </a:r>
            <a:r>
              <a:rPr lang="en-GB" dirty="0"/>
              <a:t>. </a:t>
            </a:r>
            <a:r>
              <a:rPr lang="en-GB" i="1" dirty="0" err="1"/>
              <a:t>Amfiteatru</a:t>
            </a:r>
            <a:r>
              <a:rPr lang="en-GB" i="1" dirty="0"/>
              <a:t> Economic, </a:t>
            </a:r>
            <a:r>
              <a:rPr lang="en-GB" b="1" dirty="0"/>
              <a:t>19</a:t>
            </a:r>
            <a:r>
              <a:rPr lang="en-GB" dirty="0"/>
              <a:t>(44), pp. 61-78.</a:t>
            </a:r>
          </a:p>
          <a:p>
            <a:pPr>
              <a:buFont typeface="+mj-lt"/>
              <a:buAutoNum type="arabicPeriod"/>
            </a:pPr>
            <a:r>
              <a:rPr lang="en-GB" dirty="0"/>
              <a:t>Alhaddi, H. (2015). ‘Triple Bottom Line and Sustainability: A Literature Review’, </a:t>
            </a:r>
            <a:r>
              <a:rPr lang="en-GB" i="1" dirty="0"/>
              <a:t>Business and Management Studies, </a:t>
            </a:r>
            <a:r>
              <a:rPr lang="en-GB" dirty="0"/>
              <a:t>1(2), pp.6-9. Available at: </a:t>
            </a:r>
            <a:r>
              <a:rPr lang="en-GB" u="sng" dirty="0">
                <a:hlinkClick r:id="rId3"/>
              </a:rPr>
              <a:t>https://pdfs.semanticscholar.org/9afb/4ab4721ae27f6e04bd6055247cd9f484ba42.pdf</a:t>
            </a:r>
            <a:r>
              <a:rPr lang="en-GB" dirty="0"/>
              <a:t> (Accessed 11th February 2020).</a:t>
            </a:r>
          </a:p>
          <a:p>
            <a:pPr>
              <a:buFont typeface="+mj-lt"/>
              <a:buAutoNum type="arabicPeriod"/>
            </a:pPr>
            <a:r>
              <a:rPr lang="en-US" dirty="0"/>
              <a:t>Caner, D. and </a:t>
            </a:r>
            <a:r>
              <a:rPr lang="en-US" dirty="0" err="1"/>
              <a:t>Banund</a:t>
            </a:r>
            <a:r>
              <a:rPr lang="en-US" dirty="0"/>
              <a:t>, D. (2014). ‘An Overview and Analysis of Marketing Ethics’, </a:t>
            </a:r>
            <a:r>
              <a:rPr lang="en-US" i="1" dirty="0"/>
              <a:t>International Journal of Academic Research in Business and Social Sciences</a:t>
            </a:r>
            <a:r>
              <a:rPr lang="en-US" dirty="0"/>
              <a:t> 4(11) pp.151-158 [Online] Available at:</a:t>
            </a:r>
            <a:r>
              <a:rPr lang="en-GB" dirty="0"/>
              <a:t>   </a:t>
            </a:r>
            <a:r>
              <a:rPr lang="en-US" u="sng" dirty="0">
                <a:hlinkClick r:id="rId4"/>
              </a:rPr>
              <a:t>http://hrmars.com/hrmars_papers/An_Overview_and_Analysis_of_Marketing_Ethics.pdf</a:t>
            </a:r>
            <a:r>
              <a:rPr lang="en-US" dirty="0"/>
              <a:t> (Accessed: 11 February 2020).</a:t>
            </a:r>
            <a:endParaRPr lang="en-GB" dirty="0"/>
          </a:p>
          <a:p>
            <a:endParaRPr lang="en-GB" dirty="0"/>
          </a:p>
        </p:txBody>
      </p:sp>
    </p:spTree>
    <p:extLst>
      <p:ext uri="{BB962C8B-B14F-4D97-AF65-F5344CB8AC3E}">
        <p14:creationId xmlns:p14="http://schemas.microsoft.com/office/powerpoint/2010/main" val="877089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0DA05-27B7-4AE2-8543-7318025215B1}"/>
              </a:ext>
            </a:extLst>
          </p:cNvPr>
          <p:cNvSpPr>
            <a:spLocks noGrp="1"/>
          </p:cNvSpPr>
          <p:nvPr>
            <p:ph type="title"/>
          </p:nvPr>
        </p:nvSpPr>
        <p:spPr>
          <a:xfrm>
            <a:off x="677334" y="609600"/>
            <a:ext cx="8596668" cy="711200"/>
          </a:xfrm>
        </p:spPr>
        <p:txBody>
          <a:bodyPr/>
          <a:lstStyle/>
          <a:p>
            <a:r>
              <a:rPr lang="en-GB" dirty="0">
                <a:solidFill>
                  <a:schemeClr val="tx1"/>
                </a:solidFill>
              </a:rPr>
              <a:t>Refference</a:t>
            </a:r>
          </a:p>
        </p:txBody>
      </p:sp>
      <p:sp>
        <p:nvSpPr>
          <p:cNvPr id="3" name="Content Placeholder 2">
            <a:extLst>
              <a:ext uri="{FF2B5EF4-FFF2-40B4-BE49-F238E27FC236}">
                <a16:creationId xmlns:a16="http://schemas.microsoft.com/office/drawing/2014/main" id="{931151C0-D854-4735-87AF-2392C8124B58}"/>
              </a:ext>
            </a:extLst>
          </p:cNvPr>
          <p:cNvSpPr>
            <a:spLocks noGrp="1"/>
          </p:cNvSpPr>
          <p:nvPr>
            <p:ph idx="1"/>
          </p:nvPr>
        </p:nvSpPr>
        <p:spPr>
          <a:xfrm>
            <a:off x="677334" y="1320800"/>
            <a:ext cx="9116906" cy="5344159"/>
          </a:xfrm>
        </p:spPr>
        <p:txBody>
          <a:bodyPr>
            <a:normAutofit fontScale="55000" lnSpcReduction="20000"/>
          </a:bodyPr>
          <a:lstStyle/>
          <a:p>
            <a:pPr marL="0" indent="0">
              <a:buNone/>
            </a:pPr>
            <a:r>
              <a:rPr lang="en-GB" sz="2500" dirty="0"/>
              <a:t>5 .Ethical consumer. (2020). </a:t>
            </a:r>
            <a:r>
              <a:rPr lang="en-GB" sz="2500" i="1" dirty="0"/>
              <a:t>Asda Group LTD</a:t>
            </a:r>
            <a:r>
              <a:rPr lang="en-GB" sz="2500" dirty="0"/>
              <a:t>. Available at: </a:t>
            </a:r>
            <a:r>
              <a:rPr lang="en-GB" sz="2500" u="sng" dirty="0">
                <a:hlinkClick r:id="rId2"/>
              </a:rPr>
              <a:t>https://www.ethicalconsumer.org/company-profile/asda-group-ltd?ProductId=226761</a:t>
            </a:r>
            <a:r>
              <a:rPr lang="en-GB" sz="2500" dirty="0"/>
              <a:t> Accessed: (07/03/2020).</a:t>
            </a:r>
          </a:p>
          <a:p>
            <a:pPr marL="0" indent="0">
              <a:buNone/>
            </a:pPr>
            <a:r>
              <a:rPr lang="en-GB" sz="2500" dirty="0"/>
              <a:t>6.Hope, K. (2017). ‘UK supermarkets: Why don't they sell more British food?’, </a:t>
            </a:r>
            <a:r>
              <a:rPr lang="en-GB" sz="2500" i="1" dirty="0"/>
              <a:t>BBC UK,</a:t>
            </a:r>
            <a:r>
              <a:rPr lang="en-GB" sz="2500" dirty="0"/>
              <a:t> 22</a:t>
            </a:r>
            <a:r>
              <a:rPr lang="en-GB" sz="2500" baseline="30000" dirty="0"/>
              <a:t>nd</a:t>
            </a:r>
            <a:r>
              <a:rPr lang="en-GB" sz="2500" dirty="0"/>
              <a:t> February. Available at: </a:t>
            </a:r>
            <a:r>
              <a:rPr lang="en-GB" sz="2500" u="sng" dirty="0">
                <a:hlinkClick r:id="rId3"/>
              </a:rPr>
              <a:t>https://www.bbc.co.uk/news/business-39030755</a:t>
            </a:r>
            <a:r>
              <a:rPr lang="en-GB" sz="2500" dirty="0"/>
              <a:t> (Accessed: 10/03/2020).</a:t>
            </a:r>
          </a:p>
          <a:p>
            <a:pPr marL="0" indent="0">
              <a:buNone/>
            </a:pPr>
            <a:r>
              <a:rPr lang="en-GB" sz="2500" dirty="0"/>
              <a:t>7.  IBIS World. (2019). </a:t>
            </a:r>
            <a:r>
              <a:rPr lang="en-GB" sz="2500" i="1" dirty="0"/>
              <a:t>How will Brexit Impact the Supermarkets Industry</a:t>
            </a:r>
            <a:r>
              <a:rPr lang="en-GB" sz="2500" dirty="0"/>
              <a:t>? [Online] Available at: </a:t>
            </a:r>
            <a:r>
              <a:rPr lang="en-GB" sz="2500" u="sng" dirty="0">
                <a:hlinkClick r:id="rId4"/>
              </a:rPr>
              <a:t>https://www.ibisworld.com/united-kingdom/market-research-reports/supermarkets-industry/</a:t>
            </a:r>
            <a:r>
              <a:rPr lang="en-GB" sz="2500" dirty="0"/>
              <a:t> (Accessed: 11/03/2020).</a:t>
            </a:r>
          </a:p>
          <a:p>
            <a:pPr marL="0" indent="0">
              <a:buNone/>
            </a:pPr>
            <a:r>
              <a:rPr lang="en-GB" sz="2500" dirty="0"/>
              <a:t>8.  Pryor, M. G., White, J. C., &amp; </a:t>
            </a:r>
            <a:r>
              <a:rPr lang="en-GB" sz="2500" dirty="0" err="1"/>
              <a:t>Toombs</a:t>
            </a:r>
            <a:r>
              <a:rPr lang="en-GB" sz="2500" dirty="0"/>
              <a:t>, L. A. (1998). ‘Strategic Quality Management:  A Strategic’, </a:t>
            </a:r>
            <a:r>
              <a:rPr lang="en-GB" sz="2500" i="1" dirty="0"/>
              <a:t>Systems Approach to Quality</a:t>
            </a:r>
            <a:r>
              <a:rPr lang="en-GB" sz="2500" dirty="0"/>
              <a:t>. Thomson Learning.</a:t>
            </a:r>
          </a:p>
          <a:p>
            <a:pPr marL="0" indent="0">
              <a:buNone/>
            </a:pPr>
            <a:r>
              <a:rPr lang="en-GB" sz="2500" dirty="0"/>
              <a:t>9.Statista (2020). </a:t>
            </a:r>
            <a:r>
              <a:rPr lang="en-GB" sz="2500" i="1" dirty="0"/>
              <a:t>Market share of grocery stores in Great Britain from January 2015 to January 2020. Available at:</a:t>
            </a:r>
            <a:r>
              <a:rPr lang="en-GB" sz="2500" dirty="0"/>
              <a:t> </a:t>
            </a:r>
            <a:r>
              <a:rPr lang="en-GB" sz="2500" i="1" u="sng" dirty="0">
                <a:hlinkClick r:id="rId5"/>
              </a:rPr>
              <a:t>https://www.statista.com/statistics/280208/grocery-market-share-in-the-united-kingdom-uk/</a:t>
            </a:r>
            <a:r>
              <a:rPr lang="en-GB" sz="2500" i="1" dirty="0"/>
              <a:t> (Accessed: 13.02.2020).</a:t>
            </a:r>
            <a:endParaRPr lang="en-GB" sz="2500" dirty="0"/>
          </a:p>
          <a:p>
            <a:pPr marL="0" indent="0">
              <a:buNone/>
            </a:pPr>
            <a:r>
              <a:rPr lang="en-GB" sz="2500" dirty="0"/>
              <a:t>10.Juran, J. M. (1995). A History of Managing for Quality. ASQC quality Press, Milwaukee, Wisconsin.</a:t>
            </a:r>
          </a:p>
          <a:p>
            <a:pPr marL="0" indent="0">
              <a:buNone/>
            </a:pPr>
            <a:r>
              <a:rPr lang="en-GB" sz="2500" dirty="0"/>
              <a:t>11.Raheem, A.R., Vishnu, P., Ahmed, A.M. (2014). ‘Impact of Product Packaging on Consumer’s Buying Behaviour’, </a:t>
            </a:r>
            <a:r>
              <a:rPr lang="en-GB" sz="2500" i="1" dirty="0"/>
              <a:t>European Journal of Scientific Research</a:t>
            </a:r>
            <a:r>
              <a:rPr lang="en-GB" sz="2500" dirty="0"/>
              <a:t>, 122, (2), pp.125-134. [Online] Available at: </a:t>
            </a:r>
            <a:r>
              <a:rPr lang="en-GB" sz="2500" u="sng" dirty="0">
                <a:hlinkClick r:id="rId6"/>
              </a:rPr>
              <a:t>https://www.academia.edu/7583637/IMPACT_OF_PRODUCT_PACKAGING_ON_CONSUMER_S_BUYING_BEHAVIOR</a:t>
            </a:r>
            <a:r>
              <a:rPr lang="en-GB" sz="2500" dirty="0"/>
              <a:t> ( Accessed:11/03/2020).</a:t>
            </a:r>
          </a:p>
          <a:p>
            <a:pPr marL="0" indent="0">
              <a:buNone/>
            </a:pPr>
            <a:r>
              <a:rPr lang="en-GB" sz="2500" dirty="0"/>
              <a:t>12.Winer, R.S. (2001). ‘A Framework for Customer Relationship Management’, California Management Review, 43(4), pp-89-105. [Online] Available at : https://pdfs.semanticscholar.org/7c53/fadc08645c3d1a21607ee8ca87b6517c56bc.pdf (Ac-cessed: 08/03/2020).</a:t>
            </a:r>
          </a:p>
          <a:p>
            <a:pPr lvl="0" fontAlgn="auto"/>
            <a:endParaRPr lang="en-GB" sz="2500" dirty="0"/>
          </a:p>
          <a:p>
            <a:endParaRPr lang="en-GB" dirty="0"/>
          </a:p>
        </p:txBody>
      </p:sp>
    </p:spTree>
    <p:extLst>
      <p:ext uri="{BB962C8B-B14F-4D97-AF65-F5344CB8AC3E}">
        <p14:creationId xmlns:p14="http://schemas.microsoft.com/office/powerpoint/2010/main" val="98285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2290</Words>
  <Application>Microsoft Office PowerPoint</Application>
  <PresentationFormat>Widescreen</PresentationFormat>
  <Paragraphs>154</Paragraphs>
  <Slides>28</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Trebuchet MS</vt:lpstr>
      <vt:lpstr>Wingdings 3</vt:lpstr>
      <vt:lpstr>Facet</vt:lpstr>
      <vt:lpstr>Module Title- BMSW5103 Understanding &amp; Engaging in the Customer Experience </vt:lpstr>
      <vt:lpstr> Reports Overview  </vt:lpstr>
      <vt:lpstr>Introduction</vt:lpstr>
      <vt:lpstr>PowerPoint Presentation</vt:lpstr>
      <vt:lpstr>Ethical Marketing </vt:lpstr>
      <vt:lpstr>  These  standards are fundamental in shaping the success or failure of any business (Caner and Baund,2014).  </vt:lpstr>
      <vt:lpstr> Sustainable Marketing</vt:lpstr>
      <vt:lpstr>PowerPoint Presentation</vt:lpstr>
      <vt:lpstr>Customer Experience</vt:lpstr>
      <vt:lpstr>Customer Experience</vt:lpstr>
      <vt:lpstr>Asda’s CX Through Ethical and Sustainable Marketing</vt:lpstr>
      <vt:lpstr>Asda’s Customer Relationship Management (CRM)</vt:lpstr>
      <vt:lpstr>Asda’s CRM approaches</vt:lpstr>
      <vt:lpstr>Defining Quality in terms of Asda </vt:lpstr>
      <vt:lpstr>Investigating the CRM Solution with the  Quality theories</vt:lpstr>
      <vt:lpstr>Maintain the Scan and Go App with Juran’s Theories of Quality</vt:lpstr>
      <vt:lpstr>PowerPoint Presentation</vt:lpstr>
      <vt:lpstr> Improving Website with Crosby's Cost of Quality </vt:lpstr>
      <vt:lpstr>Improving Website with Crosby's Cost of Quality </vt:lpstr>
      <vt:lpstr>Stakeholders Response to Asda’s Ethical and  Sustainable Policies  </vt:lpstr>
      <vt:lpstr> Stakeholders Response to Asda’s Ethical and  Sustainable Policies  </vt:lpstr>
      <vt:lpstr>The SWOT Analysis of the Current CRM</vt:lpstr>
      <vt:lpstr>Recommendation</vt:lpstr>
      <vt:lpstr>Recommendation</vt:lpstr>
      <vt:lpstr>Recommendation  </vt:lpstr>
      <vt:lpstr>Recommendation </vt:lpstr>
      <vt:lpstr>Refference</vt:lpstr>
      <vt:lpstr>Refference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BMSW5103 Understanding &amp; Engaging in the Customer Experience </dc:title>
  <dc:creator>navila islam</dc:creator>
  <cp:lastModifiedBy>navila islam</cp:lastModifiedBy>
  <cp:revision>7</cp:revision>
  <dcterms:created xsi:type="dcterms:W3CDTF">2020-03-18T19:53:41Z</dcterms:created>
  <dcterms:modified xsi:type="dcterms:W3CDTF">2020-03-18T21:09:08Z</dcterms:modified>
</cp:coreProperties>
</file>