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68" r:id="rId2"/>
    <p:sldId id="257" r:id="rId3"/>
    <p:sldId id="272" r:id="rId4"/>
    <p:sldId id="256" r:id="rId5"/>
    <p:sldId id="258" r:id="rId6"/>
    <p:sldId id="259" r:id="rId7"/>
    <p:sldId id="261" r:id="rId8"/>
    <p:sldId id="262" r:id="rId9"/>
    <p:sldId id="263" r:id="rId10"/>
    <p:sldId id="264" r:id="rId11"/>
    <p:sldId id="266" r:id="rId12"/>
    <p:sldId id="269" r:id="rId13"/>
    <p:sldId id="265" r:id="rId14"/>
    <p:sldId id="274" r:id="rId15"/>
    <p:sldId id="271"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9"/>
    <p:restoredTop sz="94589"/>
  </p:normalViewPr>
  <p:slideViewPr>
    <p:cSldViewPr snapToGrid="0">
      <p:cViewPr varScale="1">
        <p:scale>
          <a:sx n="80" d="100"/>
          <a:sy n="80" d="100"/>
        </p:scale>
        <p:origin x="7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1575D3-28E1-304D-99C4-C0A2F4080000}" type="datetimeFigureOut">
              <a:rPr lang="en-US" smtClean="0"/>
              <a:t>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3CD9D7-95DC-8B41-AE96-4637904F9246}" type="slidenum">
              <a:rPr lang="en-US" smtClean="0"/>
              <a:t>‹#›</a:t>
            </a:fld>
            <a:endParaRPr lang="en-US"/>
          </a:p>
        </p:txBody>
      </p:sp>
    </p:spTree>
    <p:extLst>
      <p:ext uri="{BB962C8B-B14F-4D97-AF65-F5344CB8AC3E}">
        <p14:creationId xmlns:p14="http://schemas.microsoft.com/office/powerpoint/2010/main" val="2192341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3CD9D7-95DC-8B41-AE96-4637904F9246}" type="slidenum">
              <a:rPr lang="en-US" smtClean="0"/>
              <a:t>1</a:t>
            </a:fld>
            <a:endParaRPr lang="en-US"/>
          </a:p>
        </p:txBody>
      </p:sp>
    </p:spTree>
    <p:extLst>
      <p:ext uri="{BB962C8B-B14F-4D97-AF65-F5344CB8AC3E}">
        <p14:creationId xmlns:p14="http://schemas.microsoft.com/office/powerpoint/2010/main" val="3815732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B7EE3-697B-A442-F82D-2E1B9812AEA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15F7957-CBB9-FD0C-FFF6-084875EA4F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066CBEC-D27D-D87F-F78A-0792F44C931A}"/>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5" name="Footer Placeholder 4">
            <a:extLst>
              <a:ext uri="{FF2B5EF4-FFF2-40B4-BE49-F238E27FC236}">
                <a16:creationId xmlns:a16="http://schemas.microsoft.com/office/drawing/2014/main" id="{DF5A022E-577E-1C55-FE97-3FD5BADC97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26CD0B-CCF2-E6BB-5F68-1D367D04AF4C}"/>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3126964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63E4D-93EE-55CA-567A-B3F75E7526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36DF7C8-772C-E357-1F0C-D7D9AD1637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4EF51B-B38E-A54A-F1AE-9595957CFB4D}"/>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5" name="Footer Placeholder 4">
            <a:extLst>
              <a:ext uri="{FF2B5EF4-FFF2-40B4-BE49-F238E27FC236}">
                <a16:creationId xmlns:a16="http://schemas.microsoft.com/office/drawing/2014/main" id="{13B9D42C-6E3B-1AE0-21A4-3666E7B38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BCDBCD-5A88-C260-1ED1-2C8511CFC20B}"/>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91872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CC874-31AF-B1EF-8E0C-A7F7CA5787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790E33D-9DF0-D041-3FFA-461970DCF5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26839DE-7343-639F-1274-BCC301D284C8}"/>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5" name="Footer Placeholder 4">
            <a:extLst>
              <a:ext uri="{FF2B5EF4-FFF2-40B4-BE49-F238E27FC236}">
                <a16:creationId xmlns:a16="http://schemas.microsoft.com/office/drawing/2014/main" id="{5B84DAC8-E73C-5240-1ECB-28AEE21AB2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70C7C5-8B96-E1A4-883D-D18A9DAF1331}"/>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2156150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653A9-5C9B-782B-C11E-18C789D7B15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F4ABA2-DFBD-BC0D-EEF5-95146F22C4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341B4D7-0B4D-45F9-BD87-43EBD063D99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D0A9A18-AB88-1BCE-755A-09749A92AED6}"/>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6" name="Footer Placeholder 5">
            <a:extLst>
              <a:ext uri="{FF2B5EF4-FFF2-40B4-BE49-F238E27FC236}">
                <a16:creationId xmlns:a16="http://schemas.microsoft.com/office/drawing/2014/main" id="{3FCF167C-E3BA-474B-A078-587E9C4864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9B42DA-83E7-85F4-A610-7686D4364EEF}"/>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2831235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652D0-AC32-4B13-CE63-73C32C1935A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2B49270-E4B2-9A33-89BC-1FACF21359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0FF7F4-F1CA-FF4D-231B-3F74CDECB9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CF7D1F7-E887-515D-ECE6-D81DF8A975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01C229-BC18-D65E-DDCF-D056604E09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A0F2365-CF7F-0E0C-FFB2-83FCB3AE4C50}"/>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8" name="Footer Placeholder 7">
            <a:extLst>
              <a:ext uri="{FF2B5EF4-FFF2-40B4-BE49-F238E27FC236}">
                <a16:creationId xmlns:a16="http://schemas.microsoft.com/office/drawing/2014/main" id="{31B1A3FF-6D98-277D-1CE5-84FDEC30DCE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D146CF-ABC6-82A3-F370-362EF37769E3}"/>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3800766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0373A-AE6E-D861-2C1F-E41574B1307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A11599E-EBDD-F302-E71F-FCFC7C9E30C9}"/>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4" name="Footer Placeholder 3">
            <a:extLst>
              <a:ext uri="{FF2B5EF4-FFF2-40B4-BE49-F238E27FC236}">
                <a16:creationId xmlns:a16="http://schemas.microsoft.com/office/drawing/2014/main" id="{5B86C7E7-28C8-CCF9-D01F-520C40FB4D6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65F1A2-5582-C4C3-A0B9-8B1C0DF0A49E}"/>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2141827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30F85F-36AE-120C-F332-1EC72EE4C208}"/>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3" name="Footer Placeholder 2">
            <a:extLst>
              <a:ext uri="{FF2B5EF4-FFF2-40B4-BE49-F238E27FC236}">
                <a16:creationId xmlns:a16="http://schemas.microsoft.com/office/drawing/2014/main" id="{71397427-A0CF-14F0-E0A1-B518B9DFC83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8EDC819-8E56-9793-1610-CC707B7303C5}"/>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2436510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EB015-D7B9-3803-929F-6E05BBB77C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BD475AA-0AB0-3F03-385D-29CED6699B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81D6FAC-4E2E-CBA8-C56F-E4D1985CC5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D987762-1116-806E-08D6-C9FEDAED713F}"/>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6" name="Footer Placeholder 5">
            <a:extLst>
              <a:ext uri="{FF2B5EF4-FFF2-40B4-BE49-F238E27FC236}">
                <a16:creationId xmlns:a16="http://schemas.microsoft.com/office/drawing/2014/main" id="{19F2778B-9522-DDF2-AC1A-37C249CF0E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B5A061-4E5D-4573-8E01-4F7AC4C720D4}"/>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4081648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BCC8E-2153-A4F9-2B8D-F4EEC361A6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E129C7-E92D-4604-17AA-046C68FD43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CBBC0EF-37CC-959A-8480-C584A618C2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E4D6DC-0F65-5F85-E1FD-0229FE0E68D5}"/>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6" name="Footer Placeholder 5">
            <a:extLst>
              <a:ext uri="{FF2B5EF4-FFF2-40B4-BE49-F238E27FC236}">
                <a16:creationId xmlns:a16="http://schemas.microsoft.com/office/drawing/2014/main" id="{2886DAD4-95D4-1FC9-5939-B6E36BD3A4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6D96FC-5C23-A612-C1A4-243BF3B44B78}"/>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2706709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1E075-6C94-0173-A79D-EAB63FA3BAA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4B49B3-DA12-37B4-E7A8-24AF8C4C65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A1A3F1-AB2B-F65E-DB6D-66943CBE284A}"/>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5" name="Footer Placeholder 4">
            <a:extLst>
              <a:ext uri="{FF2B5EF4-FFF2-40B4-BE49-F238E27FC236}">
                <a16:creationId xmlns:a16="http://schemas.microsoft.com/office/drawing/2014/main" id="{5653E473-EA30-DAB2-2BF9-F8D5DDBA7A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3373DD-A9A4-E43A-E584-45A775204C1A}"/>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1307327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53604E-08DA-BEAD-0C0C-2F7B126344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198CC6-61B7-A65E-0B11-724E1E09B72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F100FD-5686-11A4-47D2-F817A4A35E63}"/>
              </a:ext>
            </a:extLst>
          </p:cNvPr>
          <p:cNvSpPr>
            <a:spLocks noGrp="1"/>
          </p:cNvSpPr>
          <p:nvPr>
            <p:ph type="dt" sz="half" idx="10"/>
          </p:nvPr>
        </p:nvSpPr>
        <p:spPr/>
        <p:txBody>
          <a:bodyPr/>
          <a:lstStyle/>
          <a:p>
            <a:fld id="{A930C0FC-568B-094C-B5B5-420A884049A2}" type="datetimeFigureOut">
              <a:rPr lang="en-US" smtClean="0"/>
              <a:t>1/5/26</a:t>
            </a:fld>
            <a:endParaRPr lang="en-US"/>
          </a:p>
        </p:txBody>
      </p:sp>
      <p:sp>
        <p:nvSpPr>
          <p:cNvPr id="5" name="Footer Placeholder 4">
            <a:extLst>
              <a:ext uri="{FF2B5EF4-FFF2-40B4-BE49-F238E27FC236}">
                <a16:creationId xmlns:a16="http://schemas.microsoft.com/office/drawing/2014/main" id="{D4E7B76A-77D9-5493-723B-064C986782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A48B7B-F756-4995-0541-DB3FEAFE9F31}"/>
              </a:ext>
            </a:extLst>
          </p:cNvPr>
          <p:cNvSpPr>
            <a:spLocks noGrp="1"/>
          </p:cNvSpPr>
          <p:nvPr>
            <p:ph type="sldNum" sz="quarter" idx="12"/>
          </p:nvPr>
        </p:nvSpPr>
        <p:spPr/>
        <p:txBody>
          <a:bodyPr/>
          <a:lstStyle/>
          <a:p>
            <a:fld id="{2A96B447-C477-7940-AC59-46EDB2BB6EC1}" type="slidenum">
              <a:rPr lang="en-US" smtClean="0"/>
              <a:t>‹#›</a:t>
            </a:fld>
            <a:endParaRPr lang="en-US"/>
          </a:p>
        </p:txBody>
      </p:sp>
    </p:spTree>
    <p:extLst>
      <p:ext uri="{BB962C8B-B14F-4D97-AF65-F5344CB8AC3E}">
        <p14:creationId xmlns:p14="http://schemas.microsoft.com/office/powerpoint/2010/main" val="1505038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0253A4-F5B9-E632-038E-F839CB9ECA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47E1B5-8CC1-33B0-7817-CED62D1A8A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7AA905-898F-7704-2B7D-76BC460F8E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930C0FC-568B-094C-B5B5-420A884049A2}" type="datetimeFigureOut">
              <a:rPr lang="en-US" smtClean="0"/>
              <a:t>1/5/26</a:t>
            </a:fld>
            <a:endParaRPr lang="en-US"/>
          </a:p>
        </p:txBody>
      </p:sp>
      <p:sp>
        <p:nvSpPr>
          <p:cNvPr id="5" name="Footer Placeholder 4">
            <a:extLst>
              <a:ext uri="{FF2B5EF4-FFF2-40B4-BE49-F238E27FC236}">
                <a16:creationId xmlns:a16="http://schemas.microsoft.com/office/drawing/2014/main" id="{B042B430-0319-951F-68F3-846630A25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803027D-E79D-1935-3E27-0A2E640769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96B447-C477-7940-AC59-46EDB2BB6EC1}" type="slidenum">
              <a:rPr lang="en-US" smtClean="0"/>
              <a:t>‹#›</a:t>
            </a:fld>
            <a:endParaRPr lang="en-US"/>
          </a:p>
        </p:txBody>
      </p:sp>
    </p:spTree>
    <p:extLst>
      <p:ext uri="{BB962C8B-B14F-4D97-AF65-F5344CB8AC3E}">
        <p14:creationId xmlns:p14="http://schemas.microsoft.com/office/powerpoint/2010/main" val="4160062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nrenephotography.wixsite.com/seren-davies"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hyperlink" Target="http://www.oliviabee.com/" TargetMode="External"/><Relationship Id="rId4" Type="http://schemas.openxmlformats.org/officeDocument/2006/relationships/hyperlink" Target="https://www.markgriffithsphotography.com/hom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0EjInFSQ5C8" TargetMode="External"/><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hyperlink" Target="https://www.youtube.com/watch?v=xVX8O5RJaH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2731F2-C5D3-C232-FF7E-930AE4131006}"/>
              </a:ext>
            </a:extLst>
          </p:cNvPr>
          <p:cNvSpPr txBox="1"/>
          <p:nvPr/>
        </p:nvSpPr>
        <p:spPr>
          <a:xfrm>
            <a:off x="1354319" y="2397948"/>
            <a:ext cx="9483365" cy="2554545"/>
          </a:xfrm>
          <a:prstGeom prst="rect">
            <a:avLst/>
          </a:prstGeom>
          <a:noFill/>
        </p:spPr>
        <p:txBody>
          <a:bodyPr wrap="none" rtlCol="0">
            <a:spAutoFit/>
          </a:bodyPr>
          <a:lstStyle/>
          <a:p>
            <a:pPr algn="ctr"/>
            <a:r>
              <a:rPr lang="en-US" sz="3200" dirty="0" err="1"/>
              <a:t>Seren</a:t>
            </a:r>
            <a:r>
              <a:rPr lang="en-US" sz="3200" dirty="0"/>
              <a:t> Davies </a:t>
            </a:r>
          </a:p>
          <a:p>
            <a:pPr algn="ctr"/>
            <a:r>
              <a:rPr lang="en-US" sz="3200" dirty="0"/>
              <a:t>World Building </a:t>
            </a:r>
          </a:p>
          <a:p>
            <a:pPr algn="ctr"/>
            <a:r>
              <a:rPr lang="en-US" sz="3200" dirty="0"/>
              <a:t>Website:</a:t>
            </a:r>
          </a:p>
          <a:p>
            <a:pPr algn="ctr"/>
            <a:r>
              <a:rPr lang="en-US" sz="3200" dirty="0">
                <a:hlinkClick r:id="rId3"/>
              </a:rPr>
              <a:t>https://snrenephotography.wixsite.com/seren-davies</a:t>
            </a:r>
            <a:r>
              <a:rPr lang="en-US" sz="3200" dirty="0"/>
              <a:t> </a:t>
            </a:r>
          </a:p>
          <a:p>
            <a:pPr algn="ctr"/>
            <a:r>
              <a:rPr lang="en-US" sz="3200" dirty="0"/>
              <a:t> </a:t>
            </a:r>
          </a:p>
        </p:txBody>
      </p:sp>
    </p:spTree>
    <p:extLst>
      <p:ext uri="{BB962C8B-B14F-4D97-AF65-F5344CB8AC3E}">
        <p14:creationId xmlns:p14="http://schemas.microsoft.com/office/powerpoint/2010/main" val="2681369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8C4422-61C3-D77C-88E7-C80C987A1EF6}"/>
              </a:ext>
            </a:extLst>
          </p:cNvPr>
          <p:cNvSpPr txBox="1"/>
          <p:nvPr/>
        </p:nvSpPr>
        <p:spPr>
          <a:xfrm>
            <a:off x="553453" y="1674673"/>
            <a:ext cx="11085094" cy="3508653"/>
          </a:xfrm>
          <a:prstGeom prst="rect">
            <a:avLst/>
          </a:prstGeom>
          <a:noFill/>
        </p:spPr>
        <p:txBody>
          <a:bodyPr wrap="square" rtlCol="0">
            <a:spAutoFit/>
          </a:bodyPr>
          <a:lstStyle/>
          <a:p>
            <a:pPr algn="ctr"/>
            <a:r>
              <a:rPr lang="en-US" sz="2400" u="sng" dirty="0"/>
              <a:t>Artist Statement </a:t>
            </a:r>
          </a:p>
          <a:p>
            <a:pPr algn="ctr"/>
            <a:endParaRPr lang="en-GB" sz="1800" kern="100" dirty="0">
              <a:solidFill>
                <a:srgbClr val="000000"/>
              </a:solidFill>
              <a:ea typeface="Aptos" panose="020B0004020202020204" pitchFamily="34" charset="0"/>
              <a:cs typeface="Times New Roman" panose="02020603050405020304" pitchFamily="18" charset="0"/>
            </a:endParaRPr>
          </a:p>
          <a:p>
            <a:r>
              <a:rPr lang="en-GB" b="0" i="0" u="none" strike="noStrike" dirty="0">
                <a:solidFill>
                  <a:srgbClr val="000000"/>
                </a:solidFill>
                <a:effectLst/>
              </a:rPr>
              <a:t>I am a photographer based in South Wales. </a:t>
            </a:r>
          </a:p>
          <a:p>
            <a:r>
              <a:rPr lang="en-GB" b="0" i="0" u="none" strike="noStrike" dirty="0">
                <a:solidFill>
                  <a:srgbClr val="000000"/>
                </a:solidFill>
                <a:effectLst/>
              </a:rPr>
              <a:t>My work explores the beauty of the natural world around me through landscapes, wildlife and flowers. </a:t>
            </a:r>
          </a:p>
          <a:p>
            <a:r>
              <a:rPr lang="en-GB" b="0" i="0" u="none" strike="noStrike" dirty="0">
                <a:solidFill>
                  <a:srgbClr val="000000"/>
                </a:solidFill>
                <a:effectLst/>
              </a:rPr>
              <a:t>Being surrounded by nature has influenced my practice and the way I observe the environment.</a:t>
            </a:r>
          </a:p>
          <a:p>
            <a:r>
              <a:rPr lang="en-GB" b="0" i="0" u="none" strike="noStrike" dirty="0">
                <a:solidFill>
                  <a:srgbClr val="000000"/>
                </a:solidFill>
                <a:effectLst/>
              </a:rPr>
              <a:t>Through my camera, I take time to notice and capture the beauty and details of the environment around me focusing on moments that might go unnoticed. </a:t>
            </a:r>
          </a:p>
          <a:p>
            <a:r>
              <a:rPr lang="en-GB" b="0" i="0" u="none" strike="noStrike" dirty="0">
                <a:solidFill>
                  <a:srgbClr val="000000"/>
                </a:solidFill>
                <a:effectLst/>
              </a:rPr>
              <a:t>My photography has helped me to connect deeper with nature, encouraging me to slow down and be present in my surroundings.</a:t>
            </a:r>
          </a:p>
          <a:p>
            <a:r>
              <a:rPr lang="en-GB" b="0" i="0" u="none" strike="noStrike" dirty="0">
                <a:solidFill>
                  <a:srgbClr val="000000"/>
                </a:solidFill>
                <a:effectLst/>
              </a:rPr>
              <a:t>Spending time outdoors helps me to respond to nature in a calm and thoughtful way. </a:t>
            </a:r>
          </a:p>
          <a:p>
            <a:r>
              <a:rPr lang="en-GB" b="0" i="0" u="none" strike="noStrike" dirty="0">
                <a:solidFill>
                  <a:srgbClr val="000000"/>
                </a:solidFill>
                <a:effectLst/>
              </a:rPr>
              <a:t>By capturing these moments, I hope to share an appreciation for nature and encourage others to notice and value the beauty around them.</a:t>
            </a:r>
            <a:endParaRPr lang="en-GB" dirty="0">
              <a:solidFill>
                <a:srgbClr val="000000"/>
              </a:solidFill>
            </a:endParaRPr>
          </a:p>
        </p:txBody>
      </p:sp>
    </p:spTree>
    <p:extLst>
      <p:ext uri="{BB962C8B-B14F-4D97-AF65-F5344CB8AC3E}">
        <p14:creationId xmlns:p14="http://schemas.microsoft.com/office/powerpoint/2010/main" val="4256721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in a red shirt&#10;&#10;Description automatically generated">
            <a:extLst>
              <a:ext uri="{FF2B5EF4-FFF2-40B4-BE49-F238E27FC236}">
                <a16:creationId xmlns:a16="http://schemas.microsoft.com/office/drawing/2014/main" id="{A947EE49-65A4-7C50-ABE2-155F7F558A9E}"/>
              </a:ext>
            </a:extLst>
          </p:cNvPr>
          <p:cNvPicPr>
            <a:picLocks noChangeAspect="1"/>
          </p:cNvPicPr>
          <p:nvPr/>
        </p:nvPicPr>
        <p:blipFill>
          <a:blip r:embed="rId2"/>
          <a:stretch>
            <a:fillRect/>
          </a:stretch>
        </p:blipFill>
        <p:spPr>
          <a:xfrm>
            <a:off x="206017" y="198689"/>
            <a:ext cx="6050848" cy="3085933"/>
          </a:xfrm>
          <a:prstGeom prst="rect">
            <a:avLst/>
          </a:prstGeom>
          <a:ln w="19050">
            <a:solidFill>
              <a:schemeClr val="tx1">
                <a:alpha val="90000"/>
              </a:schemeClr>
            </a:solidFill>
          </a:ln>
        </p:spPr>
      </p:pic>
      <p:pic>
        <p:nvPicPr>
          <p:cNvPr id="5" name="Picture 4" descr="A blurry image of a landscape&#10;&#10;Description automatically generated">
            <a:extLst>
              <a:ext uri="{FF2B5EF4-FFF2-40B4-BE49-F238E27FC236}">
                <a16:creationId xmlns:a16="http://schemas.microsoft.com/office/drawing/2014/main" id="{C1D032EA-CF6E-0A51-F20D-B5BB8EB36132}"/>
              </a:ext>
            </a:extLst>
          </p:cNvPr>
          <p:cNvPicPr>
            <a:picLocks noChangeAspect="1"/>
          </p:cNvPicPr>
          <p:nvPr/>
        </p:nvPicPr>
        <p:blipFill>
          <a:blip r:embed="rId3"/>
          <a:stretch>
            <a:fillRect/>
          </a:stretch>
        </p:blipFill>
        <p:spPr>
          <a:xfrm>
            <a:off x="206017" y="3573379"/>
            <a:ext cx="6050848" cy="3085932"/>
          </a:xfrm>
          <a:prstGeom prst="rect">
            <a:avLst/>
          </a:prstGeom>
          <a:ln w="19050">
            <a:solidFill>
              <a:schemeClr val="tx1">
                <a:alpha val="90000"/>
              </a:schemeClr>
            </a:solidFill>
          </a:ln>
        </p:spPr>
      </p:pic>
      <p:sp>
        <p:nvSpPr>
          <p:cNvPr id="6" name="TextBox 5">
            <a:extLst>
              <a:ext uri="{FF2B5EF4-FFF2-40B4-BE49-F238E27FC236}">
                <a16:creationId xmlns:a16="http://schemas.microsoft.com/office/drawing/2014/main" id="{D4E36420-5528-ED66-5C53-CA54D7FB377C}"/>
              </a:ext>
            </a:extLst>
          </p:cNvPr>
          <p:cNvSpPr txBox="1"/>
          <p:nvPr/>
        </p:nvSpPr>
        <p:spPr>
          <a:xfrm>
            <a:off x="6448927" y="198689"/>
            <a:ext cx="3978525" cy="523220"/>
          </a:xfrm>
          <a:prstGeom prst="rect">
            <a:avLst/>
          </a:prstGeom>
          <a:noFill/>
        </p:spPr>
        <p:txBody>
          <a:bodyPr wrap="none" rtlCol="0">
            <a:spAutoFit/>
          </a:bodyPr>
          <a:lstStyle/>
          <a:p>
            <a:r>
              <a:rPr lang="en-US" sz="2800" u="sng" dirty="0"/>
              <a:t>Photographers' websites</a:t>
            </a:r>
          </a:p>
        </p:txBody>
      </p:sp>
      <p:sp>
        <p:nvSpPr>
          <p:cNvPr id="7" name="TextBox 6">
            <a:extLst>
              <a:ext uri="{FF2B5EF4-FFF2-40B4-BE49-F238E27FC236}">
                <a16:creationId xmlns:a16="http://schemas.microsoft.com/office/drawing/2014/main" id="{910EC711-06FC-4899-63E7-4E5081852E44}"/>
              </a:ext>
            </a:extLst>
          </p:cNvPr>
          <p:cNvSpPr txBox="1"/>
          <p:nvPr/>
        </p:nvSpPr>
        <p:spPr>
          <a:xfrm>
            <a:off x="6448927" y="5791200"/>
            <a:ext cx="5122941" cy="1200329"/>
          </a:xfrm>
          <a:prstGeom prst="rect">
            <a:avLst/>
          </a:prstGeom>
          <a:noFill/>
        </p:spPr>
        <p:txBody>
          <a:bodyPr wrap="none" rtlCol="0">
            <a:spAutoFit/>
          </a:bodyPr>
          <a:lstStyle/>
          <a:p>
            <a:r>
              <a:rPr lang="en-GB" sz="1800" u="sng"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4"/>
              </a:rPr>
              <a:t>https://www.markgriffithsphotography.com/home</a:t>
            </a:r>
            <a:endParaRPr lang="en-GB" sz="1800" u="sng"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u="sng" dirty="0">
              <a:solidFill>
                <a:srgbClr val="000000"/>
              </a:solidFill>
              <a:latin typeface="Aptos" panose="020B0004020202020204" pitchFamily="34" charset="0"/>
              <a:ea typeface="Aptos" panose="020B0004020202020204" pitchFamily="34" charset="0"/>
              <a:cs typeface="Times New Roman" panose="02020603050405020304" pitchFamily="18" charset="0"/>
            </a:endParaRPr>
          </a:p>
          <a:p>
            <a:r>
              <a:rPr lang="en-GB" sz="1800" u="sng"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5"/>
              </a:rPr>
              <a:t>http://www.oliviabee.com</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E653A713-370B-BE59-099D-0EED53DD653B}"/>
              </a:ext>
            </a:extLst>
          </p:cNvPr>
          <p:cNvSpPr txBox="1"/>
          <p:nvPr/>
        </p:nvSpPr>
        <p:spPr>
          <a:xfrm>
            <a:off x="6448927" y="877124"/>
            <a:ext cx="5325978" cy="5078313"/>
          </a:xfrm>
          <a:prstGeom prst="rect">
            <a:avLst/>
          </a:prstGeom>
          <a:noFill/>
        </p:spPr>
        <p:txBody>
          <a:bodyPr wrap="square" rtlCol="0">
            <a:spAutoFit/>
          </a:bodyPr>
          <a:lstStyle/>
          <a:p>
            <a:r>
              <a:rPr lang="en-GB" sz="18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Mark Griffiths’ website presents his work in a clear and professional way. The layout is a clean design, and it makes it easy to view the work without any distractions. The website itself is easy to navigate which helps the viewer to find what they are looking for easily.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Whereas Olivia Bee’s website presents her work in a more creative and expressive way. Just like Griffiths’ website Bee’s website also has a clean layout and is also easy to navigate.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Griffiths’ website shows how to display work in a clear and professional way, while Bee’s website shows how to show creativity and your own personal style.</a:t>
            </a:r>
          </a:p>
          <a:p>
            <a:r>
              <a:rPr lang="en-GB" dirty="0">
                <a:solidFill>
                  <a:srgbClr val="000000"/>
                </a:solidFill>
                <a:latin typeface="Aptos" panose="020B0004020202020204" pitchFamily="34" charset="0"/>
                <a:ea typeface="Aptos" panose="020B0004020202020204" pitchFamily="34" charset="0"/>
                <a:cs typeface="Times New Roman" panose="02020603050405020304" pitchFamily="18" charset="0"/>
              </a:rPr>
              <a:t>Looking at these websites, I want to make mine similar by keeping it simple, clean and easy to navigate.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090784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3114BC-427C-68EA-0B4E-9AC092B8B729}"/>
              </a:ext>
            </a:extLst>
          </p:cNvPr>
          <p:cNvSpPr txBox="1"/>
          <p:nvPr/>
        </p:nvSpPr>
        <p:spPr>
          <a:xfrm>
            <a:off x="1876925" y="1333811"/>
            <a:ext cx="8438149" cy="4190378"/>
          </a:xfrm>
          <a:prstGeom prst="rect">
            <a:avLst/>
          </a:prstGeom>
          <a:noFill/>
        </p:spPr>
        <p:txBody>
          <a:bodyPr wrap="square" rtlCol="0">
            <a:spAutoFit/>
          </a:bodyPr>
          <a:lstStyle/>
          <a:p>
            <a:pPr algn="ctr"/>
            <a:r>
              <a:rPr lang="en-US" sz="2400" u="sng" dirty="0"/>
              <a:t>Planning Website</a:t>
            </a:r>
          </a:p>
          <a:p>
            <a:pPr algn="ctr"/>
            <a:endParaRPr lang="en-US" dirty="0"/>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create my website, I have decided to use </a:t>
            </a:r>
            <a:r>
              <a:rPr lang="en-GB" kern="100" dirty="0" err="1">
                <a:latin typeface="Aptos" panose="020B0004020202020204" pitchFamily="34" charset="0"/>
                <a:ea typeface="Aptos" panose="020B0004020202020204" pitchFamily="34" charset="0"/>
                <a:cs typeface="Times New Roman" panose="02020603050405020304" pitchFamily="18" charset="0"/>
              </a:rPr>
              <a:t>W</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ix</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 decided to use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Wix</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I found it to be easy to use and quite</a:t>
            </a:r>
            <a:r>
              <a:rPr lang="en-GB" kern="100" dirty="0">
                <a:latin typeface="Aptos" panose="020B0004020202020204" pitchFamily="34" charset="0"/>
                <a:ea typeface="Aptos" panose="020B0004020202020204" pitchFamily="34" charset="0"/>
                <a:cs typeface="Times New Roman" panose="02020603050405020304" pitchFamily="18" charset="0"/>
              </a:rPr>
              <a:t> reasonably priced it also helps me to be able to preview the website on computer and as a phone.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want to keep my website simple and easy I don’t want there to be too much going on. I am planning on keeping the text black and the background white I am still thinking on what font I want to use for the text on my website.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 the top of the website, I will have my name in the centre with the bar underneath my name showing the work, about and contact to guide the viewer to know where they can find what they are looking for.</a:t>
            </a:r>
          </a:p>
          <a:p>
            <a:endParaRPr lang="en-US" dirty="0"/>
          </a:p>
        </p:txBody>
      </p:sp>
    </p:spTree>
    <p:extLst>
      <p:ext uri="{BB962C8B-B14F-4D97-AF65-F5344CB8AC3E}">
        <p14:creationId xmlns:p14="http://schemas.microsoft.com/office/powerpoint/2010/main" val="230666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background with black text&#10;&#10;Description automatically generated">
            <a:extLst>
              <a:ext uri="{FF2B5EF4-FFF2-40B4-BE49-F238E27FC236}">
                <a16:creationId xmlns:a16="http://schemas.microsoft.com/office/drawing/2014/main" id="{CAD9A5B3-1537-4447-EB9E-D49E4C18F10B}"/>
              </a:ext>
            </a:extLst>
          </p:cNvPr>
          <p:cNvPicPr>
            <a:picLocks noChangeAspect="1"/>
          </p:cNvPicPr>
          <p:nvPr/>
        </p:nvPicPr>
        <p:blipFill>
          <a:blip r:embed="rId2"/>
          <a:stretch>
            <a:fillRect/>
          </a:stretch>
        </p:blipFill>
        <p:spPr>
          <a:xfrm>
            <a:off x="196541" y="179914"/>
            <a:ext cx="4275235" cy="3021264"/>
          </a:xfrm>
          <a:prstGeom prst="rect">
            <a:avLst/>
          </a:prstGeom>
          <a:ln>
            <a:solidFill>
              <a:schemeClr val="tx1"/>
            </a:solidFill>
          </a:ln>
        </p:spPr>
      </p:pic>
      <p:sp>
        <p:nvSpPr>
          <p:cNvPr id="4" name="Oval 3">
            <a:extLst>
              <a:ext uri="{FF2B5EF4-FFF2-40B4-BE49-F238E27FC236}">
                <a16:creationId xmlns:a16="http://schemas.microsoft.com/office/drawing/2014/main" id="{A17A7460-2F9D-12CD-3BFF-728D5D93F92E}"/>
              </a:ext>
            </a:extLst>
          </p:cNvPr>
          <p:cNvSpPr/>
          <p:nvPr/>
        </p:nvSpPr>
        <p:spPr>
          <a:xfrm>
            <a:off x="1284878" y="855969"/>
            <a:ext cx="545431" cy="561474"/>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0BB94A7-F807-7BB5-B66A-1DCDD7A79459}"/>
              </a:ext>
            </a:extLst>
          </p:cNvPr>
          <p:cNvSpPr txBox="1"/>
          <p:nvPr/>
        </p:nvSpPr>
        <p:spPr>
          <a:xfrm>
            <a:off x="4606591" y="180949"/>
            <a:ext cx="7585409" cy="1754326"/>
          </a:xfrm>
          <a:prstGeom prst="rect">
            <a:avLst/>
          </a:prstGeom>
          <a:noFill/>
        </p:spPr>
        <p:txBody>
          <a:bodyPr wrap="square" rtlCol="0">
            <a:spAutoFit/>
          </a:bodyPr>
          <a:lstStyle/>
          <a:p>
            <a:r>
              <a:rPr lang="en-US" dirty="0"/>
              <a:t>On the first page of the website, I want my work to be the first thing the viewer sees as they go onto my website.</a:t>
            </a:r>
          </a:p>
          <a:p>
            <a:r>
              <a:rPr lang="en-US" dirty="0"/>
              <a:t>I am planning on making the images to be easy to view as I am going to give the viewer the option to scroll down the page but also when you click on the first image it will come up as a slide show, and the viewer will be able to press an arrow going from one image to another.</a:t>
            </a:r>
          </a:p>
        </p:txBody>
      </p:sp>
      <p:pic>
        <p:nvPicPr>
          <p:cNvPr id="16" name="Picture 15" descr="A graphic of a business card&#10;&#10;Description automatically generated with medium confidence">
            <a:extLst>
              <a:ext uri="{FF2B5EF4-FFF2-40B4-BE49-F238E27FC236}">
                <a16:creationId xmlns:a16="http://schemas.microsoft.com/office/drawing/2014/main" id="{73CD5580-F5D8-3461-3749-5A5DD7C2DD36}"/>
              </a:ext>
            </a:extLst>
          </p:cNvPr>
          <p:cNvPicPr>
            <a:picLocks noChangeAspect="1"/>
          </p:cNvPicPr>
          <p:nvPr/>
        </p:nvPicPr>
        <p:blipFill>
          <a:blip r:embed="rId3"/>
          <a:stretch>
            <a:fillRect/>
          </a:stretch>
        </p:blipFill>
        <p:spPr>
          <a:xfrm>
            <a:off x="7720224" y="2258614"/>
            <a:ext cx="4275235" cy="3001449"/>
          </a:xfrm>
          <a:prstGeom prst="rect">
            <a:avLst/>
          </a:prstGeom>
          <a:ln>
            <a:solidFill>
              <a:schemeClr val="tx1"/>
            </a:solidFill>
          </a:ln>
        </p:spPr>
      </p:pic>
      <p:sp>
        <p:nvSpPr>
          <p:cNvPr id="18" name="TextBox 17">
            <a:extLst>
              <a:ext uri="{FF2B5EF4-FFF2-40B4-BE49-F238E27FC236}">
                <a16:creationId xmlns:a16="http://schemas.microsoft.com/office/drawing/2014/main" id="{0436B617-C7E6-B906-60CD-9CA25D4585EB}"/>
              </a:ext>
            </a:extLst>
          </p:cNvPr>
          <p:cNvSpPr txBox="1"/>
          <p:nvPr/>
        </p:nvSpPr>
        <p:spPr>
          <a:xfrm>
            <a:off x="4471775" y="2167082"/>
            <a:ext cx="3113633" cy="1477328"/>
          </a:xfrm>
          <a:prstGeom prst="rect">
            <a:avLst/>
          </a:prstGeom>
          <a:noFill/>
        </p:spPr>
        <p:txBody>
          <a:bodyPr wrap="square" rtlCol="0">
            <a:spAutoFit/>
          </a:bodyPr>
          <a:lstStyle/>
          <a:p>
            <a:pPr algn="r"/>
            <a:r>
              <a:rPr lang="en-US" dirty="0"/>
              <a:t>On the ‘About’ page I am going to put a self portrait on one side along with my artist statement. </a:t>
            </a:r>
          </a:p>
          <a:p>
            <a:endParaRPr lang="en-US" dirty="0"/>
          </a:p>
        </p:txBody>
      </p:sp>
      <p:pic>
        <p:nvPicPr>
          <p:cNvPr id="20" name="Picture 19" descr="A white paper with black text and black text&#10;&#10;Description automatically generated">
            <a:extLst>
              <a:ext uri="{FF2B5EF4-FFF2-40B4-BE49-F238E27FC236}">
                <a16:creationId xmlns:a16="http://schemas.microsoft.com/office/drawing/2014/main" id="{C8AB342E-0F25-A7D5-3E63-186F057EB912}"/>
              </a:ext>
            </a:extLst>
          </p:cNvPr>
          <p:cNvPicPr>
            <a:picLocks noChangeAspect="1"/>
          </p:cNvPicPr>
          <p:nvPr/>
        </p:nvPicPr>
        <p:blipFill>
          <a:blip r:embed="rId4"/>
          <a:stretch>
            <a:fillRect/>
          </a:stretch>
        </p:blipFill>
        <p:spPr>
          <a:xfrm>
            <a:off x="196540" y="3658977"/>
            <a:ext cx="4275235" cy="3019109"/>
          </a:xfrm>
          <a:prstGeom prst="rect">
            <a:avLst/>
          </a:prstGeom>
          <a:ln>
            <a:solidFill>
              <a:schemeClr val="tx1"/>
            </a:solidFill>
          </a:ln>
        </p:spPr>
      </p:pic>
      <p:sp>
        <p:nvSpPr>
          <p:cNvPr id="21" name="TextBox 20">
            <a:extLst>
              <a:ext uri="{FF2B5EF4-FFF2-40B4-BE49-F238E27FC236}">
                <a16:creationId xmlns:a16="http://schemas.microsoft.com/office/drawing/2014/main" id="{C783AC5F-68A8-7D1E-EA69-F7B0609F8FBD}"/>
              </a:ext>
            </a:extLst>
          </p:cNvPr>
          <p:cNvSpPr txBox="1"/>
          <p:nvPr/>
        </p:nvSpPr>
        <p:spPr>
          <a:xfrm>
            <a:off x="4588041" y="3644410"/>
            <a:ext cx="2978817" cy="2862322"/>
          </a:xfrm>
          <a:prstGeom prst="rect">
            <a:avLst/>
          </a:prstGeom>
          <a:noFill/>
        </p:spPr>
        <p:txBody>
          <a:bodyPr wrap="square" rtlCol="0">
            <a:spAutoFit/>
          </a:bodyPr>
          <a:lstStyle/>
          <a:p>
            <a:r>
              <a:rPr lang="en-US" dirty="0"/>
              <a:t>On the last page which is the contact page when the viewer clicks on it, they will see all the places where they can contact me. </a:t>
            </a:r>
          </a:p>
          <a:p>
            <a:r>
              <a:rPr lang="en-US" dirty="0"/>
              <a:t>On the contact page I will be putting my photography email and social media accounts such as Instagram.  </a:t>
            </a:r>
          </a:p>
        </p:txBody>
      </p:sp>
      <p:sp>
        <p:nvSpPr>
          <p:cNvPr id="22" name="TextBox 21">
            <a:extLst>
              <a:ext uri="{FF2B5EF4-FFF2-40B4-BE49-F238E27FC236}">
                <a16:creationId xmlns:a16="http://schemas.microsoft.com/office/drawing/2014/main" id="{E2278BBD-C477-8577-40EC-7BB356770BAA}"/>
              </a:ext>
            </a:extLst>
          </p:cNvPr>
          <p:cNvSpPr txBox="1"/>
          <p:nvPr/>
        </p:nvSpPr>
        <p:spPr>
          <a:xfrm>
            <a:off x="7234989" y="5583402"/>
            <a:ext cx="4760470" cy="923330"/>
          </a:xfrm>
          <a:prstGeom prst="rect">
            <a:avLst/>
          </a:prstGeom>
          <a:noFill/>
        </p:spPr>
        <p:txBody>
          <a:bodyPr wrap="square" rtlCol="0">
            <a:spAutoFit/>
          </a:bodyPr>
          <a:lstStyle/>
          <a:p>
            <a:r>
              <a:rPr lang="en-US" dirty="0"/>
              <a:t>I will also be adding any of my social media accounts, so the viewer is able to go and look at more of my work.</a:t>
            </a:r>
          </a:p>
        </p:txBody>
      </p:sp>
    </p:spTree>
    <p:extLst>
      <p:ext uri="{BB962C8B-B14F-4D97-AF65-F5344CB8AC3E}">
        <p14:creationId xmlns:p14="http://schemas.microsoft.com/office/powerpoint/2010/main" val="2070905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3625FF03-AFA4-D850-ABDB-B2F5148412F8}"/>
              </a:ext>
            </a:extLst>
          </p:cNvPr>
          <p:cNvPicPr>
            <a:picLocks noChangeAspect="1"/>
          </p:cNvPicPr>
          <p:nvPr/>
        </p:nvPicPr>
        <p:blipFill>
          <a:blip r:embed="rId2"/>
          <a:stretch>
            <a:fillRect/>
          </a:stretch>
        </p:blipFill>
        <p:spPr>
          <a:xfrm>
            <a:off x="224589" y="137214"/>
            <a:ext cx="11742822" cy="5043530"/>
          </a:xfrm>
          <a:prstGeom prst="rect">
            <a:avLst/>
          </a:prstGeom>
          <a:ln>
            <a:solidFill>
              <a:schemeClr val="tx1"/>
            </a:solidFill>
          </a:ln>
        </p:spPr>
      </p:pic>
      <p:sp>
        <p:nvSpPr>
          <p:cNvPr id="2" name="TextBox 1">
            <a:extLst>
              <a:ext uri="{FF2B5EF4-FFF2-40B4-BE49-F238E27FC236}">
                <a16:creationId xmlns:a16="http://schemas.microsoft.com/office/drawing/2014/main" id="{584ADA98-1C77-1074-70D7-E7227A18F72E}"/>
              </a:ext>
            </a:extLst>
          </p:cNvPr>
          <p:cNvSpPr txBox="1"/>
          <p:nvPr/>
        </p:nvSpPr>
        <p:spPr>
          <a:xfrm>
            <a:off x="224589" y="5470357"/>
            <a:ext cx="10026316" cy="1200329"/>
          </a:xfrm>
          <a:prstGeom prst="rect">
            <a:avLst/>
          </a:prstGeom>
          <a:noFill/>
        </p:spPr>
        <p:txBody>
          <a:bodyPr wrap="square" rtlCol="0">
            <a:spAutoFit/>
          </a:bodyPr>
          <a:lstStyle/>
          <a:p>
            <a:r>
              <a:rPr lang="en-US" dirty="0"/>
              <a:t>While creating the website for the text I wanted to use the font “Eschaton” throughout the website as I wanted to keep it all the same and for my name at the top of the website the only difference is for my artist statement I used a different font to make the statement readable, I wanted to have the size of it at 100 and making it bold, underlined and keep it at the center of the page. </a:t>
            </a:r>
          </a:p>
        </p:txBody>
      </p:sp>
    </p:spTree>
    <p:extLst>
      <p:ext uri="{BB962C8B-B14F-4D97-AF65-F5344CB8AC3E}">
        <p14:creationId xmlns:p14="http://schemas.microsoft.com/office/powerpoint/2010/main" val="3691266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BFBFE-5035-DD04-946A-180DB4379111}"/>
            </a:ext>
          </a:extLst>
        </p:cNvPr>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D253EA4A-DE70-19AE-C2F3-417D8D8C9CB8}"/>
              </a:ext>
            </a:extLst>
          </p:cNvPr>
          <p:cNvPicPr>
            <a:picLocks noChangeAspect="1"/>
          </p:cNvPicPr>
          <p:nvPr/>
        </p:nvPicPr>
        <p:blipFill>
          <a:blip r:embed="rId2"/>
          <a:stretch>
            <a:fillRect/>
          </a:stretch>
        </p:blipFill>
        <p:spPr>
          <a:xfrm>
            <a:off x="224589" y="174190"/>
            <a:ext cx="11742822" cy="5194167"/>
          </a:xfrm>
          <a:prstGeom prst="rect">
            <a:avLst/>
          </a:prstGeom>
          <a:ln>
            <a:solidFill>
              <a:schemeClr val="tx1"/>
            </a:solidFill>
          </a:ln>
        </p:spPr>
      </p:pic>
      <p:sp>
        <p:nvSpPr>
          <p:cNvPr id="3" name="TextBox 2">
            <a:extLst>
              <a:ext uri="{FF2B5EF4-FFF2-40B4-BE49-F238E27FC236}">
                <a16:creationId xmlns:a16="http://schemas.microsoft.com/office/drawing/2014/main" id="{833A5830-E70B-2EF6-A525-A42CF8103EE0}"/>
              </a:ext>
            </a:extLst>
          </p:cNvPr>
          <p:cNvSpPr txBox="1"/>
          <p:nvPr/>
        </p:nvSpPr>
        <p:spPr>
          <a:xfrm>
            <a:off x="224590" y="5598695"/>
            <a:ext cx="11742822" cy="923330"/>
          </a:xfrm>
          <a:prstGeom prst="rect">
            <a:avLst/>
          </a:prstGeom>
          <a:noFill/>
        </p:spPr>
        <p:txBody>
          <a:bodyPr wrap="square" rtlCol="0">
            <a:spAutoFit/>
          </a:bodyPr>
          <a:lstStyle/>
          <a:p>
            <a:r>
              <a:rPr lang="en-US" dirty="0"/>
              <a:t>For the site menu as I planned to have it with only work, about and contact I selected pages and menu on the side to create the menu for the website and just like my name at the top of the website I wanted to keep the text of the menu the same font.</a:t>
            </a:r>
          </a:p>
        </p:txBody>
      </p:sp>
    </p:spTree>
    <p:extLst>
      <p:ext uri="{BB962C8B-B14F-4D97-AF65-F5344CB8AC3E}">
        <p14:creationId xmlns:p14="http://schemas.microsoft.com/office/powerpoint/2010/main" val="456179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FCF5D610-99CA-0B88-2529-CB2A3031DAEF}"/>
              </a:ext>
            </a:extLst>
          </p:cNvPr>
          <p:cNvPicPr>
            <a:picLocks noChangeAspect="1"/>
          </p:cNvPicPr>
          <p:nvPr/>
        </p:nvPicPr>
        <p:blipFill>
          <a:blip r:embed="rId2"/>
          <a:stretch>
            <a:fillRect/>
          </a:stretch>
        </p:blipFill>
        <p:spPr>
          <a:xfrm>
            <a:off x="352926" y="482600"/>
            <a:ext cx="6172200" cy="5892800"/>
          </a:xfrm>
          <a:prstGeom prst="rect">
            <a:avLst/>
          </a:prstGeom>
          <a:ln>
            <a:solidFill>
              <a:schemeClr val="tx1"/>
            </a:solidFill>
          </a:ln>
        </p:spPr>
      </p:pic>
      <p:sp>
        <p:nvSpPr>
          <p:cNvPr id="3" name="Oval 2">
            <a:extLst>
              <a:ext uri="{FF2B5EF4-FFF2-40B4-BE49-F238E27FC236}">
                <a16:creationId xmlns:a16="http://schemas.microsoft.com/office/drawing/2014/main" id="{DBB32623-2F65-93CB-6252-DA13FC57EC71}"/>
              </a:ext>
            </a:extLst>
          </p:cNvPr>
          <p:cNvSpPr/>
          <p:nvPr/>
        </p:nvSpPr>
        <p:spPr>
          <a:xfrm>
            <a:off x="3134226" y="1328823"/>
            <a:ext cx="2005263" cy="1892968"/>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8F254EB-3B1D-C0A4-F943-BB19FA53AF1B}"/>
              </a:ext>
            </a:extLst>
          </p:cNvPr>
          <p:cNvSpPr txBox="1"/>
          <p:nvPr/>
        </p:nvSpPr>
        <p:spPr>
          <a:xfrm>
            <a:off x="6657474" y="225926"/>
            <a:ext cx="5181600" cy="7017306"/>
          </a:xfrm>
          <a:prstGeom prst="rect">
            <a:avLst/>
          </a:prstGeom>
          <a:noFill/>
        </p:spPr>
        <p:txBody>
          <a:bodyPr wrap="square" rtlCol="0">
            <a:spAutoFit/>
          </a:bodyPr>
          <a:lstStyle/>
          <a:p>
            <a:r>
              <a:rPr lang="en-US" dirty="0"/>
              <a:t>For my images on my website, I wanted to have the images as a click and slideshow option, so I used some videos on YouTube to help me learn how to be able to make that happen.</a:t>
            </a:r>
          </a:p>
          <a:p>
            <a:endParaRPr lang="en-US" dirty="0"/>
          </a:p>
          <a:p>
            <a:r>
              <a:rPr lang="en-US" dirty="0"/>
              <a:t>To be able to do that I followed the instructions of the video, and I had to select ”Add Elements” on the side of the screen then I had to select “Gallery” then a list of different galleries came up so I then selected “Pro Galleries” which I then had to download then after it had downloaded I then selected the gallery that I preferred to use for my images.  </a:t>
            </a:r>
          </a:p>
          <a:p>
            <a:endParaRPr lang="en-US" dirty="0"/>
          </a:p>
          <a:p>
            <a:r>
              <a:rPr lang="en-US" dirty="0"/>
              <a:t>After I had chosen the gallery, I wanted to use I then had to customize the layout and the design to be able to make it how I wanted. </a:t>
            </a:r>
          </a:p>
          <a:p>
            <a:endParaRPr lang="en-US" dirty="0"/>
          </a:p>
          <a:p>
            <a:r>
              <a:rPr lang="en-US" dirty="0"/>
              <a:t>The YouTube videos I used for the tutorial: </a:t>
            </a:r>
          </a:p>
          <a:p>
            <a:endParaRPr lang="en-US" dirty="0"/>
          </a:p>
          <a:p>
            <a:r>
              <a:rPr lang="en-US" dirty="0">
                <a:hlinkClick r:id="rId3"/>
              </a:rPr>
              <a:t>https://www.youtube.com/watch?v=0EjInFSQ5C8</a:t>
            </a:r>
            <a:r>
              <a:rPr lang="en-US" dirty="0"/>
              <a:t> </a:t>
            </a:r>
          </a:p>
          <a:p>
            <a:endParaRPr lang="en-US" dirty="0"/>
          </a:p>
          <a:p>
            <a:r>
              <a:rPr lang="en-US" dirty="0">
                <a:hlinkClick r:id="rId4"/>
              </a:rPr>
              <a:t>https://www.youtube.com/watch?v=xVX8O5RJaHY</a:t>
            </a:r>
            <a:endParaRPr lang="en-US" dirty="0"/>
          </a:p>
          <a:p>
            <a:endParaRPr lang="en-US" dirty="0"/>
          </a:p>
          <a:p>
            <a:endParaRPr lang="en-US" dirty="0"/>
          </a:p>
        </p:txBody>
      </p:sp>
    </p:spTree>
    <p:extLst>
      <p:ext uri="{BB962C8B-B14F-4D97-AF65-F5344CB8AC3E}">
        <p14:creationId xmlns:p14="http://schemas.microsoft.com/office/powerpoint/2010/main" val="3263548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phone&#10;&#10;Description automatically generated">
            <a:extLst>
              <a:ext uri="{FF2B5EF4-FFF2-40B4-BE49-F238E27FC236}">
                <a16:creationId xmlns:a16="http://schemas.microsoft.com/office/drawing/2014/main" id="{3EA127AB-FDC4-DE80-C717-09C6A48FA6B7}"/>
              </a:ext>
            </a:extLst>
          </p:cNvPr>
          <p:cNvPicPr>
            <a:picLocks noChangeAspect="1"/>
          </p:cNvPicPr>
          <p:nvPr/>
        </p:nvPicPr>
        <p:blipFill>
          <a:blip r:embed="rId2"/>
          <a:stretch>
            <a:fillRect/>
          </a:stretch>
        </p:blipFill>
        <p:spPr>
          <a:xfrm>
            <a:off x="167439" y="711200"/>
            <a:ext cx="3771900" cy="5435600"/>
          </a:xfrm>
          <a:prstGeom prst="rect">
            <a:avLst/>
          </a:prstGeom>
          <a:ln>
            <a:solidFill>
              <a:schemeClr val="tx1"/>
            </a:solidFill>
          </a:ln>
        </p:spPr>
      </p:pic>
      <p:pic>
        <p:nvPicPr>
          <p:cNvPr id="4" name="Picture 3" descr="A screenshot of a video game&#10;&#10;Description automatically generated">
            <a:extLst>
              <a:ext uri="{FF2B5EF4-FFF2-40B4-BE49-F238E27FC236}">
                <a16:creationId xmlns:a16="http://schemas.microsoft.com/office/drawing/2014/main" id="{F769A64B-5586-75D2-B6D4-844703DF9FE2}"/>
              </a:ext>
            </a:extLst>
          </p:cNvPr>
          <p:cNvPicPr>
            <a:picLocks noChangeAspect="1"/>
          </p:cNvPicPr>
          <p:nvPr/>
        </p:nvPicPr>
        <p:blipFill>
          <a:blip r:embed="rId3"/>
          <a:stretch>
            <a:fillRect/>
          </a:stretch>
        </p:blipFill>
        <p:spPr>
          <a:xfrm>
            <a:off x="4105267" y="711200"/>
            <a:ext cx="4486284" cy="5435600"/>
          </a:xfrm>
          <a:prstGeom prst="rect">
            <a:avLst/>
          </a:prstGeom>
          <a:ln>
            <a:solidFill>
              <a:schemeClr val="tx1"/>
            </a:solidFill>
          </a:ln>
        </p:spPr>
      </p:pic>
      <p:sp>
        <p:nvSpPr>
          <p:cNvPr id="2" name="TextBox 1">
            <a:extLst>
              <a:ext uri="{FF2B5EF4-FFF2-40B4-BE49-F238E27FC236}">
                <a16:creationId xmlns:a16="http://schemas.microsoft.com/office/drawing/2014/main" id="{C1177A80-1379-E826-18D2-E7B9816622E4}"/>
              </a:ext>
            </a:extLst>
          </p:cNvPr>
          <p:cNvSpPr txBox="1"/>
          <p:nvPr/>
        </p:nvSpPr>
        <p:spPr>
          <a:xfrm>
            <a:off x="8757479" y="117693"/>
            <a:ext cx="3433010" cy="6740307"/>
          </a:xfrm>
          <a:prstGeom prst="rect">
            <a:avLst/>
          </a:prstGeom>
          <a:noFill/>
        </p:spPr>
        <p:txBody>
          <a:bodyPr wrap="square" rtlCol="0">
            <a:spAutoFit/>
          </a:bodyPr>
          <a:lstStyle/>
          <a:p>
            <a:r>
              <a:rPr lang="en-US" dirty="0"/>
              <a:t>While still following the tutorial after choosing the gallery I was going to use I then wanted to customize it so when selecting the gallery, I selected the settings then on the list I first started with the layout of the gallery, and I chose the grid and then I customized the grid to how I wanted it to be so I wanted the images to fit the grid then I set the size to 3’4 and the spacing of the images to 60. </a:t>
            </a:r>
          </a:p>
          <a:p>
            <a:endParaRPr lang="en-US" dirty="0"/>
          </a:p>
          <a:p>
            <a:r>
              <a:rPr lang="en-US" dirty="0"/>
              <a:t>After doing the layout I then wanted to work on the design of the images, so I set the images to fade in when hovering over the images and I wanted there to be a colour over the overlay, so I set the colour to black so when hovering over the images they would have a black-coloured overlay. </a:t>
            </a:r>
          </a:p>
        </p:txBody>
      </p:sp>
    </p:spTree>
    <p:extLst>
      <p:ext uri="{BB962C8B-B14F-4D97-AF65-F5344CB8AC3E}">
        <p14:creationId xmlns:p14="http://schemas.microsoft.com/office/powerpoint/2010/main" val="2881978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phone&#10;&#10;Description automatically generated">
            <a:extLst>
              <a:ext uri="{FF2B5EF4-FFF2-40B4-BE49-F238E27FC236}">
                <a16:creationId xmlns:a16="http://schemas.microsoft.com/office/drawing/2014/main" id="{EA45795F-20DF-9E80-C701-1FFDEB628511}"/>
              </a:ext>
            </a:extLst>
          </p:cNvPr>
          <p:cNvPicPr>
            <a:picLocks noChangeAspect="1"/>
          </p:cNvPicPr>
          <p:nvPr/>
        </p:nvPicPr>
        <p:blipFill>
          <a:blip r:embed="rId2"/>
          <a:stretch>
            <a:fillRect/>
          </a:stretch>
        </p:blipFill>
        <p:spPr>
          <a:xfrm>
            <a:off x="221916" y="625369"/>
            <a:ext cx="5235802" cy="5607261"/>
          </a:xfrm>
          <a:prstGeom prst="rect">
            <a:avLst/>
          </a:prstGeom>
          <a:ln>
            <a:solidFill>
              <a:schemeClr val="tx1"/>
            </a:solidFill>
          </a:ln>
        </p:spPr>
      </p:pic>
      <p:pic>
        <p:nvPicPr>
          <p:cNvPr id="5" name="Picture 4" descr="A screenshot of a computer&#10;&#10;Description automatically generated">
            <a:extLst>
              <a:ext uri="{FF2B5EF4-FFF2-40B4-BE49-F238E27FC236}">
                <a16:creationId xmlns:a16="http://schemas.microsoft.com/office/drawing/2014/main" id="{8E76485D-64AA-670A-CDAF-BCE0949D7CAB}"/>
              </a:ext>
            </a:extLst>
          </p:cNvPr>
          <p:cNvPicPr>
            <a:picLocks noChangeAspect="1"/>
          </p:cNvPicPr>
          <p:nvPr/>
        </p:nvPicPr>
        <p:blipFill>
          <a:blip r:embed="rId3"/>
          <a:stretch>
            <a:fillRect/>
          </a:stretch>
        </p:blipFill>
        <p:spPr>
          <a:xfrm>
            <a:off x="5608387" y="456655"/>
            <a:ext cx="6361697" cy="5944690"/>
          </a:xfrm>
          <a:prstGeom prst="rect">
            <a:avLst/>
          </a:prstGeom>
          <a:ln>
            <a:solidFill>
              <a:schemeClr val="tx1"/>
            </a:solidFill>
          </a:ln>
        </p:spPr>
      </p:pic>
    </p:spTree>
    <p:extLst>
      <p:ext uri="{BB962C8B-B14F-4D97-AF65-F5344CB8AC3E}">
        <p14:creationId xmlns:p14="http://schemas.microsoft.com/office/powerpoint/2010/main" val="4142971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age of different flowers&#10;&#10;Description automatically generated">
            <a:extLst>
              <a:ext uri="{FF2B5EF4-FFF2-40B4-BE49-F238E27FC236}">
                <a16:creationId xmlns:a16="http://schemas.microsoft.com/office/drawing/2014/main" id="{3CCAD2FD-2472-FA52-9C9D-AD1C19A97DF2}"/>
              </a:ext>
            </a:extLst>
          </p:cNvPr>
          <p:cNvPicPr>
            <a:picLocks noChangeAspect="1"/>
          </p:cNvPicPr>
          <p:nvPr/>
        </p:nvPicPr>
        <p:blipFill>
          <a:blip r:embed="rId2"/>
          <a:stretch>
            <a:fillRect/>
          </a:stretch>
        </p:blipFill>
        <p:spPr>
          <a:xfrm>
            <a:off x="207060" y="849396"/>
            <a:ext cx="7093585" cy="5336718"/>
          </a:xfrm>
          <a:prstGeom prst="rect">
            <a:avLst/>
          </a:prstGeom>
          <a:solidFill>
            <a:schemeClr val="tx1"/>
          </a:solidFill>
          <a:ln w="19050">
            <a:solidFill>
              <a:schemeClr val="tx1">
                <a:alpha val="79221"/>
              </a:schemeClr>
            </a:solidFill>
          </a:ln>
        </p:spPr>
      </p:pic>
      <p:sp>
        <p:nvSpPr>
          <p:cNvPr id="4" name="TextBox 3">
            <a:extLst>
              <a:ext uri="{FF2B5EF4-FFF2-40B4-BE49-F238E27FC236}">
                <a16:creationId xmlns:a16="http://schemas.microsoft.com/office/drawing/2014/main" id="{48811E4F-D9F8-5843-A9DC-D277AFC9DB79}"/>
              </a:ext>
            </a:extLst>
          </p:cNvPr>
          <p:cNvSpPr txBox="1"/>
          <p:nvPr/>
        </p:nvSpPr>
        <p:spPr>
          <a:xfrm>
            <a:off x="7523001" y="2015533"/>
            <a:ext cx="4139723" cy="523220"/>
          </a:xfrm>
          <a:prstGeom prst="rect">
            <a:avLst/>
          </a:prstGeom>
          <a:noFill/>
        </p:spPr>
        <p:txBody>
          <a:bodyPr wrap="none" rtlCol="0">
            <a:spAutoFit/>
          </a:bodyPr>
          <a:lstStyle/>
          <a:p>
            <a:r>
              <a:rPr lang="en-US" sz="2800" u="sng" dirty="0"/>
              <a:t>Adding images to the grid </a:t>
            </a:r>
          </a:p>
        </p:txBody>
      </p:sp>
      <p:sp>
        <p:nvSpPr>
          <p:cNvPr id="5" name="TextBox 4">
            <a:extLst>
              <a:ext uri="{FF2B5EF4-FFF2-40B4-BE49-F238E27FC236}">
                <a16:creationId xmlns:a16="http://schemas.microsoft.com/office/drawing/2014/main" id="{12AC6647-69AC-4446-277A-52A3420154F1}"/>
              </a:ext>
            </a:extLst>
          </p:cNvPr>
          <p:cNvSpPr txBox="1"/>
          <p:nvPr/>
        </p:nvSpPr>
        <p:spPr>
          <a:xfrm>
            <a:off x="7523001" y="2979146"/>
            <a:ext cx="4525361" cy="1077218"/>
          </a:xfrm>
          <a:prstGeom prst="rect">
            <a:avLst/>
          </a:prstGeom>
          <a:noFill/>
        </p:spPr>
        <p:txBody>
          <a:bodyPr wrap="square" rtlCol="0">
            <a:spAutoFit/>
          </a:bodyPr>
          <a:lstStyle/>
          <a:p>
            <a:r>
              <a:rPr lang="en-US" sz="1600" dirty="0"/>
              <a:t>When choosing what images, I wanted to add onto my website I wanted to have my best images but also images that shows my skills and what kind of photography I do. </a:t>
            </a:r>
          </a:p>
        </p:txBody>
      </p:sp>
    </p:spTree>
    <p:extLst>
      <p:ext uri="{BB962C8B-B14F-4D97-AF65-F5344CB8AC3E}">
        <p14:creationId xmlns:p14="http://schemas.microsoft.com/office/powerpoint/2010/main" val="797567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person's profile&#10;&#10;Description automatically generated">
            <a:extLst>
              <a:ext uri="{FF2B5EF4-FFF2-40B4-BE49-F238E27FC236}">
                <a16:creationId xmlns:a16="http://schemas.microsoft.com/office/drawing/2014/main" id="{76B34AD0-61DD-AFB0-DFC5-2063EF18831D}"/>
              </a:ext>
            </a:extLst>
          </p:cNvPr>
          <p:cNvPicPr>
            <a:picLocks noChangeAspect="1"/>
          </p:cNvPicPr>
          <p:nvPr/>
        </p:nvPicPr>
        <p:blipFill>
          <a:blip r:embed="rId2"/>
          <a:stretch>
            <a:fillRect/>
          </a:stretch>
        </p:blipFill>
        <p:spPr>
          <a:xfrm>
            <a:off x="1756777" y="1147192"/>
            <a:ext cx="8678445" cy="5317000"/>
          </a:xfrm>
          <a:prstGeom prst="rect">
            <a:avLst/>
          </a:prstGeom>
          <a:ln w="25400">
            <a:solidFill>
              <a:schemeClr val="tx1">
                <a:alpha val="85000"/>
              </a:schemeClr>
            </a:solidFill>
          </a:ln>
        </p:spPr>
      </p:pic>
      <p:sp>
        <p:nvSpPr>
          <p:cNvPr id="6" name="TextBox 5">
            <a:extLst>
              <a:ext uri="{FF2B5EF4-FFF2-40B4-BE49-F238E27FC236}">
                <a16:creationId xmlns:a16="http://schemas.microsoft.com/office/drawing/2014/main" id="{64020F8E-B140-7BA6-95E6-AC1171B21000}"/>
              </a:ext>
            </a:extLst>
          </p:cNvPr>
          <p:cNvSpPr txBox="1"/>
          <p:nvPr/>
        </p:nvSpPr>
        <p:spPr>
          <a:xfrm>
            <a:off x="5223709" y="393808"/>
            <a:ext cx="1744580" cy="461665"/>
          </a:xfrm>
          <a:prstGeom prst="rect">
            <a:avLst/>
          </a:prstGeom>
          <a:noFill/>
        </p:spPr>
        <p:txBody>
          <a:bodyPr wrap="none" rtlCol="0">
            <a:spAutoFit/>
          </a:bodyPr>
          <a:lstStyle/>
          <a:p>
            <a:r>
              <a:rPr lang="en-US" sz="2400" u="sng" dirty="0"/>
              <a:t>About Page </a:t>
            </a:r>
          </a:p>
        </p:txBody>
      </p:sp>
    </p:spTree>
    <p:extLst>
      <p:ext uri="{BB962C8B-B14F-4D97-AF65-F5344CB8AC3E}">
        <p14:creationId xmlns:p14="http://schemas.microsoft.com/office/powerpoint/2010/main" val="3049218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alpha val="94683"/>
          </a:schemeClr>
        </a:solidFill>
        <a:effectLst/>
      </p:bgPr>
    </p:bg>
    <p:spTree>
      <p:nvGrpSpPr>
        <p:cNvPr id="1" name=""/>
        <p:cNvGrpSpPr/>
        <p:nvPr/>
      </p:nvGrpSpPr>
      <p:grpSpPr>
        <a:xfrm>
          <a:off x="0" y="0"/>
          <a:ext cx="0" cy="0"/>
          <a:chOff x="0" y="0"/>
          <a:chExt cx="0" cy="0"/>
        </a:xfrm>
      </p:grpSpPr>
      <p:pic>
        <p:nvPicPr>
          <p:cNvPr id="5" name="Picture 4" descr="A screenshot of a contact form&#10;&#10;Description automatically generated">
            <a:extLst>
              <a:ext uri="{FF2B5EF4-FFF2-40B4-BE49-F238E27FC236}">
                <a16:creationId xmlns:a16="http://schemas.microsoft.com/office/drawing/2014/main" id="{0E747D09-F593-9928-2D27-3BACEE77E2E5}"/>
              </a:ext>
            </a:extLst>
          </p:cNvPr>
          <p:cNvPicPr>
            <a:picLocks noChangeAspect="1"/>
          </p:cNvPicPr>
          <p:nvPr/>
        </p:nvPicPr>
        <p:blipFill>
          <a:blip r:embed="rId2"/>
          <a:stretch>
            <a:fillRect/>
          </a:stretch>
        </p:blipFill>
        <p:spPr>
          <a:xfrm>
            <a:off x="165100" y="126078"/>
            <a:ext cx="7772400" cy="4648705"/>
          </a:xfrm>
          <a:prstGeom prst="rect">
            <a:avLst/>
          </a:prstGeom>
          <a:ln w="19050">
            <a:solidFill>
              <a:schemeClr val="tx1">
                <a:alpha val="82048"/>
              </a:schemeClr>
            </a:solidFill>
          </a:ln>
        </p:spPr>
      </p:pic>
      <p:pic>
        <p:nvPicPr>
          <p:cNvPr id="7" name="Picture 6" descr="A close-up of logos&#10;&#10;Description automatically generated">
            <a:extLst>
              <a:ext uri="{FF2B5EF4-FFF2-40B4-BE49-F238E27FC236}">
                <a16:creationId xmlns:a16="http://schemas.microsoft.com/office/drawing/2014/main" id="{C0CB5E17-1AD8-56F4-F6F2-7D4E7F7F0661}"/>
              </a:ext>
            </a:extLst>
          </p:cNvPr>
          <p:cNvPicPr>
            <a:picLocks noChangeAspect="1"/>
          </p:cNvPicPr>
          <p:nvPr/>
        </p:nvPicPr>
        <p:blipFill>
          <a:blip r:embed="rId3"/>
          <a:stretch>
            <a:fillRect/>
          </a:stretch>
        </p:blipFill>
        <p:spPr>
          <a:xfrm>
            <a:off x="8183477" y="690477"/>
            <a:ext cx="3843423" cy="3472334"/>
          </a:xfrm>
          <a:prstGeom prst="rect">
            <a:avLst/>
          </a:prstGeom>
          <a:ln w="25400">
            <a:solidFill>
              <a:schemeClr val="tx1">
                <a:alpha val="74358"/>
              </a:schemeClr>
            </a:solidFill>
          </a:ln>
        </p:spPr>
      </p:pic>
      <p:sp>
        <p:nvSpPr>
          <p:cNvPr id="8" name="TextBox 7">
            <a:extLst>
              <a:ext uri="{FF2B5EF4-FFF2-40B4-BE49-F238E27FC236}">
                <a16:creationId xmlns:a16="http://schemas.microsoft.com/office/drawing/2014/main" id="{63A039D2-7E11-631C-8BB7-EF9D40E60891}"/>
              </a:ext>
            </a:extLst>
          </p:cNvPr>
          <p:cNvSpPr txBox="1"/>
          <p:nvPr/>
        </p:nvSpPr>
        <p:spPr>
          <a:xfrm>
            <a:off x="77506" y="4989094"/>
            <a:ext cx="11745526" cy="1200329"/>
          </a:xfrm>
          <a:prstGeom prst="rect">
            <a:avLst/>
          </a:prstGeom>
          <a:noFill/>
        </p:spPr>
        <p:txBody>
          <a:bodyPr wrap="square" rtlCol="0">
            <a:spAutoFit/>
          </a:bodyPr>
          <a:lstStyle/>
          <a:p>
            <a:r>
              <a:rPr lang="en-US" dirty="0"/>
              <a:t>On my contact page I have an area where if anyone wants to contact me, they can do so by filling out the boxes I have placed on the page. </a:t>
            </a:r>
          </a:p>
          <a:p>
            <a:r>
              <a:rPr lang="en-US" dirty="0"/>
              <a:t>Also, on the about page and the contact page at the bottom I have put my social media account and my email so if the viewer wants to go see more of my work, they can do so by going over to my social media. </a:t>
            </a:r>
          </a:p>
        </p:txBody>
      </p:sp>
    </p:spTree>
    <p:extLst>
      <p:ext uri="{BB962C8B-B14F-4D97-AF65-F5344CB8AC3E}">
        <p14:creationId xmlns:p14="http://schemas.microsoft.com/office/powerpoint/2010/main" val="2480125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82808EE4-3C9C-A859-25A4-1D7869C3FE2E}"/>
              </a:ext>
            </a:extLst>
          </p:cNvPr>
          <p:cNvPicPr>
            <a:picLocks noChangeAspect="1"/>
          </p:cNvPicPr>
          <p:nvPr/>
        </p:nvPicPr>
        <p:blipFill>
          <a:blip r:embed="rId2"/>
          <a:stretch>
            <a:fillRect/>
          </a:stretch>
        </p:blipFill>
        <p:spPr>
          <a:xfrm>
            <a:off x="244943" y="1445144"/>
            <a:ext cx="2718797" cy="4769819"/>
          </a:xfrm>
          <a:prstGeom prst="rect">
            <a:avLst/>
          </a:prstGeom>
          <a:ln>
            <a:solidFill>
              <a:schemeClr val="tx1">
                <a:alpha val="85000"/>
              </a:schemeClr>
            </a:solidFill>
          </a:ln>
        </p:spPr>
      </p:pic>
      <p:pic>
        <p:nvPicPr>
          <p:cNvPr id="3" name="Picture 2" descr="A screenshot of a phone&#10;&#10;Description automatically generated">
            <a:extLst>
              <a:ext uri="{FF2B5EF4-FFF2-40B4-BE49-F238E27FC236}">
                <a16:creationId xmlns:a16="http://schemas.microsoft.com/office/drawing/2014/main" id="{9200F88B-733F-4B02-9017-D302C0560A73}"/>
              </a:ext>
            </a:extLst>
          </p:cNvPr>
          <p:cNvPicPr>
            <a:picLocks noChangeAspect="1"/>
          </p:cNvPicPr>
          <p:nvPr/>
        </p:nvPicPr>
        <p:blipFill>
          <a:blip r:embed="rId3"/>
          <a:stretch>
            <a:fillRect/>
          </a:stretch>
        </p:blipFill>
        <p:spPr>
          <a:xfrm>
            <a:off x="3209801" y="1445143"/>
            <a:ext cx="2468381" cy="4769819"/>
          </a:xfrm>
          <a:prstGeom prst="rect">
            <a:avLst/>
          </a:prstGeom>
          <a:ln>
            <a:solidFill>
              <a:schemeClr val="tx1">
                <a:alpha val="85000"/>
              </a:schemeClr>
            </a:solidFill>
          </a:ln>
        </p:spPr>
      </p:pic>
      <p:pic>
        <p:nvPicPr>
          <p:cNvPr id="4" name="Picture 3" descr="A person taking a selfie&#10;&#10;Description automatically generated">
            <a:extLst>
              <a:ext uri="{FF2B5EF4-FFF2-40B4-BE49-F238E27FC236}">
                <a16:creationId xmlns:a16="http://schemas.microsoft.com/office/drawing/2014/main" id="{7EDE8CB7-3A88-AC8C-0BC9-0400B81D1D48}"/>
              </a:ext>
            </a:extLst>
          </p:cNvPr>
          <p:cNvPicPr>
            <a:picLocks noChangeAspect="1"/>
          </p:cNvPicPr>
          <p:nvPr/>
        </p:nvPicPr>
        <p:blipFill>
          <a:blip r:embed="rId4"/>
          <a:stretch>
            <a:fillRect/>
          </a:stretch>
        </p:blipFill>
        <p:spPr>
          <a:xfrm>
            <a:off x="5924242" y="1445143"/>
            <a:ext cx="2802269" cy="4769819"/>
          </a:xfrm>
          <a:prstGeom prst="rect">
            <a:avLst/>
          </a:prstGeom>
          <a:ln>
            <a:solidFill>
              <a:schemeClr val="tx1">
                <a:alpha val="85000"/>
              </a:schemeClr>
            </a:solidFill>
          </a:ln>
        </p:spPr>
      </p:pic>
      <p:pic>
        <p:nvPicPr>
          <p:cNvPr id="5" name="Picture 4" descr="A screenshot of a login form&#10;&#10;Description automatically generated">
            <a:extLst>
              <a:ext uri="{FF2B5EF4-FFF2-40B4-BE49-F238E27FC236}">
                <a16:creationId xmlns:a16="http://schemas.microsoft.com/office/drawing/2014/main" id="{B9658E49-BBD4-F14E-BF16-16D0077A1951}"/>
              </a:ext>
            </a:extLst>
          </p:cNvPr>
          <p:cNvPicPr>
            <a:picLocks noChangeAspect="1"/>
          </p:cNvPicPr>
          <p:nvPr/>
        </p:nvPicPr>
        <p:blipFill>
          <a:blip r:embed="rId5"/>
          <a:stretch>
            <a:fillRect/>
          </a:stretch>
        </p:blipFill>
        <p:spPr>
          <a:xfrm>
            <a:off x="8972571" y="1445142"/>
            <a:ext cx="2974486" cy="4769819"/>
          </a:xfrm>
          <a:prstGeom prst="rect">
            <a:avLst/>
          </a:prstGeom>
          <a:ln>
            <a:solidFill>
              <a:schemeClr val="tx1">
                <a:alpha val="85000"/>
              </a:schemeClr>
            </a:solidFill>
          </a:ln>
        </p:spPr>
      </p:pic>
      <p:sp>
        <p:nvSpPr>
          <p:cNvPr id="6" name="TextBox 5">
            <a:extLst>
              <a:ext uri="{FF2B5EF4-FFF2-40B4-BE49-F238E27FC236}">
                <a16:creationId xmlns:a16="http://schemas.microsoft.com/office/drawing/2014/main" id="{AC1D8B6F-80CD-8DF1-1C6C-82F638B124A2}"/>
              </a:ext>
            </a:extLst>
          </p:cNvPr>
          <p:cNvSpPr txBox="1"/>
          <p:nvPr/>
        </p:nvSpPr>
        <p:spPr>
          <a:xfrm>
            <a:off x="3444952" y="381428"/>
            <a:ext cx="5313249" cy="523220"/>
          </a:xfrm>
          <a:prstGeom prst="rect">
            <a:avLst/>
          </a:prstGeom>
          <a:noFill/>
        </p:spPr>
        <p:txBody>
          <a:bodyPr wrap="none" rtlCol="0">
            <a:spAutoFit/>
          </a:bodyPr>
          <a:lstStyle/>
          <a:p>
            <a:r>
              <a:rPr lang="en-US" sz="2800" u="sng" dirty="0"/>
              <a:t>How my website looks on mobile </a:t>
            </a:r>
          </a:p>
        </p:txBody>
      </p:sp>
    </p:spTree>
    <p:extLst>
      <p:ext uri="{BB962C8B-B14F-4D97-AF65-F5344CB8AC3E}">
        <p14:creationId xmlns:p14="http://schemas.microsoft.com/office/powerpoint/2010/main" val="55136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account&#10;&#10;Description automatically generated">
            <a:extLst>
              <a:ext uri="{FF2B5EF4-FFF2-40B4-BE49-F238E27FC236}">
                <a16:creationId xmlns:a16="http://schemas.microsoft.com/office/drawing/2014/main" id="{D006C475-2034-450A-76B9-9B340BF6FFE6}"/>
              </a:ext>
            </a:extLst>
          </p:cNvPr>
          <p:cNvPicPr>
            <a:picLocks noChangeAspect="1"/>
          </p:cNvPicPr>
          <p:nvPr/>
        </p:nvPicPr>
        <p:blipFill>
          <a:blip r:embed="rId2"/>
          <a:stretch>
            <a:fillRect/>
          </a:stretch>
        </p:blipFill>
        <p:spPr>
          <a:xfrm>
            <a:off x="216228" y="172452"/>
            <a:ext cx="5013062" cy="6513095"/>
          </a:xfrm>
          <a:prstGeom prst="rect">
            <a:avLst/>
          </a:prstGeom>
        </p:spPr>
      </p:pic>
      <p:sp>
        <p:nvSpPr>
          <p:cNvPr id="4" name="TextBox 3">
            <a:extLst>
              <a:ext uri="{FF2B5EF4-FFF2-40B4-BE49-F238E27FC236}">
                <a16:creationId xmlns:a16="http://schemas.microsoft.com/office/drawing/2014/main" id="{53ACB592-1F9A-79A6-EAB0-4CE7C8AA325D}"/>
              </a:ext>
            </a:extLst>
          </p:cNvPr>
          <p:cNvSpPr txBox="1"/>
          <p:nvPr/>
        </p:nvSpPr>
        <p:spPr>
          <a:xfrm>
            <a:off x="5445518" y="1443840"/>
            <a:ext cx="6746482" cy="3970318"/>
          </a:xfrm>
          <a:prstGeom prst="rect">
            <a:avLst/>
          </a:prstGeom>
          <a:noFill/>
        </p:spPr>
        <p:txBody>
          <a:bodyPr wrap="square" rtlCol="0">
            <a:spAutoFit/>
          </a:bodyPr>
          <a:lstStyle/>
          <a:p>
            <a:r>
              <a:rPr lang="en-US" dirty="0"/>
              <a:t>I have recently created an Instagram account and with my Instagram account I have started to post some of my work that is also shown on my website while also using hashtags to help get my work seen. </a:t>
            </a:r>
          </a:p>
          <a:p>
            <a:endParaRPr lang="en-US" dirty="0"/>
          </a:p>
          <a:p>
            <a:r>
              <a:rPr lang="en-US" dirty="0"/>
              <a:t>I've started following some accounts on Instagram by following some photographers who work in a similar style, and I also follow some galleries. </a:t>
            </a:r>
          </a:p>
          <a:p>
            <a:r>
              <a:rPr lang="en-US" dirty="0"/>
              <a:t>As my account is new, I do plan on posting more and following more accounts. </a:t>
            </a:r>
          </a:p>
          <a:p>
            <a:endParaRPr lang="en-US" dirty="0"/>
          </a:p>
          <a:p>
            <a:r>
              <a:rPr lang="en-US" dirty="0"/>
              <a:t>With my Bio I posted the link to my website so if anyone wants to access my website more easily, they can just go to my </a:t>
            </a:r>
            <a:r>
              <a:rPr lang="en-US" dirty="0" err="1"/>
              <a:t>instagram</a:t>
            </a:r>
            <a:r>
              <a:rPr lang="en-US" dirty="0"/>
              <a:t> and press on the link which will take them straight to my website. </a:t>
            </a:r>
          </a:p>
        </p:txBody>
      </p:sp>
    </p:spTree>
    <p:extLst>
      <p:ext uri="{BB962C8B-B14F-4D97-AF65-F5344CB8AC3E}">
        <p14:creationId xmlns:p14="http://schemas.microsoft.com/office/powerpoint/2010/main" val="1409908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C6C0A4-8CC1-444C-363B-48429A249B30}"/>
              </a:ext>
            </a:extLst>
          </p:cNvPr>
          <p:cNvSpPr txBox="1"/>
          <p:nvPr/>
        </p:nvSpPr>
        <p:spPr>
          <a:xfrm>
            <a:off x="128337" y="128337"/>
            <a:ext cx="1861151" cy="523220"/>
          </a:xfrm>
          <a:prstGeom prst="rect">
            <a:avLst/>
          </a:prstGeom>
          <a:noFill/>
        </p:spPr>
        <p:txBody>
          <a:bodyPr wrap="none" rtlCol="0">
            <a:spAutoFit/>
          </a:bodyPr>
          <a:lstStyle/>
          <a:p>
            <a:r>
              <a:rPr lang="en-US" sz="2800" u="sng" dirty="0"/>
              <a:t>Evaluation</a:t>
            </a:r>
            <a:r>
              <a:rPr lang="en-US" dirty="0"/>
              <a:t> </a:t>
            </a:r>
          </a:p>
        </p:txBody>
      </p:sp>
      <p:sp>
        <p:nvSpPr>
          <p:cNvPr id="3" name="TextBox 2">
            <a:extLst>
              <a:ext uri="{FF2B5EF4-FFF2-40B4-BE49-F238E27FC236}">
                <a16:creationId xmlns:a16="http://schemas.microsoft.com/office/drawing/2014/main" id="{CF333A79-D5AB-2135-674A-0951C6740E6F}"/>
              </a:ext>
            </a:extLst>
          </p:cNvPr>
          <p:cNvSpPr txBox="1"/>
          <p:nvPr/>
        </p:nvSpPr>
        <p:spPr>
          <a:xfrm>
            <a:off x="128337" y="779894"/>
            <a:ext cx="11454062" cy="6278642"/>
          </a:xfrm>
          <a:prstGeom prst="rect">
            <a:avLst/>
          </a:prstGeom>
          <a:noFill/>
        </p:spPr>
        <p:txBody>
          <a:bodyPr wrap="square" rtlCol="0">
            <a:spAutoFit/>
          </a:bodyPr>
          <a:lstStyle/>
          <a:p>
            <a:r>
              <a:rPr lang="en-GB" sz="1400" dirty="0">
                <a:solidFill>
                  <a:srgbClr val="000000"/>
                </a:solidFill>
                <a:effectLst/>
                <a:latin typeface="Aptos" panose="020B0004020202020204" pitchFamily="34" charset="0"/>
                <a:ea typeface="Times New Roman" panose="02020603050405020304" pitchFamily="18" charset="0"/>
              </a:rPr>
              <a:t>During the time I spent developing my website, I’ve applied both existing and newly acquired skills to achieve a good outcome, such as my understanding of image selection and the layout organization of the website, which helped me to shape the basic structure of my website.</a:t>
            </a:r>
          </a:p>
          <a:p>
            <a:r>
              <a:rPr lang="en-GB" sz="1400" dirty="0">
                <a:solidFill>
                  <a:srgbClr val="000000"/>
                </a:solidFill>
                <a:effectLst/>
                <a:latin typeface="Aptos" panose="020B0004020202020204" pitchFamily="34" charset="0"/>
                <a:ea typeface="Times New Roman" panose="02020603050405020304" pitchFamily="18" charset="0"/>
              </a:rPr>
              <a:t>I’ve ensured consistency of design on my website by keeping the same text font, colour pallet and layout style throughout the whole website while keeping these things the same it has helped to make the website easy to navigate. </a:t>
            </a:r>
          </a:p>
          <a:p>
            <a:r>
              <a:rPr lang="en-GB" sz="1400" dirty="0">
                <a:solidFill>
                  <a:srgbClr val="000000"/>
                </a:solidFill>
                <a:effectLst/>
                <a:latin typeface="Aptos" panose="020B0004020202020204" pitchFamily="34" charset="0"/>
                <a:ea typeface="Times New Roman" panose="02020603050405020304" pitchFamily="18" charset="0"/>
              </a:rPr>
              <a:t>I’ve linked my social media to my website keeping a similar style and content across both although the difference between the website and my social media is my website is more organized whereas my social media account is more personal, even so the images I share on social media are the exact same images I’d have up on my website.</a:t>
            </a:r>
          </a:p>
          <a:p>
            <a:pPr algn="just"/>
            <a:endParaRPr lang="en-GB" sz="1400" dirty="0">
              <a:solidFill>
                <a:srgbClr val="000000"/>
              </a:solidFill>
              <a:latin typeface="Aptos" panose="020B0004020202020204" pitchFamily="34" charset="0"/>
              <a:ea typeface="Times New Roman" panose="02020603050405020304" pitchFamily="18" charset="0"/>
            </a:endParaRPr>
          </a:p>
          <a:p>
            <a:pPr algn="just"/>
            <a:r>
              <a:rPr lang="en-GB" sz="1400" dirty="0">
                <a:effectLst/>
                <a:ea typeface="Times New Roman" panose="02020603050405020304" pitchFamily="18" charset="0"/>
                <a:cs typeface="Times New Roman" panose="02020603050405020304" pitchFamily="18" charset="0"/>
              </a:rPr>
              <a:t>When creating my website, it involved me carefully choosing which images best represented my skills.</a:t>
            </a:r>
          </a:p>
          <a:p>
            <a:pPr algn="just"/>
            <a:r>
              <a:rPr lang="en-GB" sz="1400" dirty="0">
                <a:effectLst/>
                <a:ea typeface="Times New Roman" panose="02020603050405020304" pitchFamily="18" charset="0"/>
                <a:cs typeface="Times New Roman" panose="02020603050405020304" pitchFamily="18" charset="0"/>
              </a:rPr>
              <a:t>Instead of selecting all my images I chose the images that showed good quality and a range of different styles. </a:t>
            </a:r>
            <a:endParaRPr lang="en-GB" sz="1400" dirty="0">
              <a:effectLst/>
              <a:ea typeface="Aptos" panose="020B0004020202020204" pitchFamily="34" charset="0"/>
              <a:cs typeface="Times New Roman" panose="02020603050405020304" pitchFamily="18" charset="0"/>
            </a:endParaRPr>
          </a:p>
          <a:p>
            <a:pPr algn="just"/>
            <a:r>
              <a:rPr lang="en-GB" sz="1400" dirty="0">
                <a:effectLst/>
                <a:ea typeface="Times New Roman" panose="02020603050405020304" pitchFamily="18" charset="0"/>
                <a:cs typeface="Times New Roman" panose="02020603050405020304" pitchFamily="18" charset="0"/>
              </a:rPr>
              <a:t>Placemat for my work on my website I decided to have my work shown on one page with a range of many different images and when you select an image you can then view them as a slide making it simple and easy for the viewer. </a:t>
            </a:r>
            <a:endParaRPr lang="en-GB" sz="1400" dirty="0">
              <a:effectLst/>
              <a:ea typeface="Aptos" panose="020B0004020202020204" pitchFamily="34" charset="0"/>
              <a:cs typeface="Times New Roman" panose="02020603050405020304" pitchFamily="18" charset="0"/>
            </a:endParaRPr>
          </a:p>
          <a:p>
            <a:r>
              <a:rPr lang="en-GB" sz="1400" dirty="0">
                <a:effectLst/>
                <a:ea typeface="Times New Roman" panose="02020603050405020304" pitchFamily="18" charset="0"/>
                <a:cs typeface="Times New Roman" panose="02020603050405020304" pitchFamily="18" charset="0"/>
              </a:rPr>
              <a:t>I’ve presented myself professionally by keeping my website clean, simple and organized which helped me make it easy for the viewers to understand by using simple navigation. </a:t>
            </a:r>
            <a:endParaRPr lang="en-GB" sz="1400" dirty="0">
              <a:effectLst/>
              <a:ea typeface="Times New Roman" panose="02020603050405020304" pitchFamily="18" charset="0"/>
            </a:endParaRPr>
          </a:p>
          <a:p>
            <a:endParaRPr lang="en-US" sz="1400" dirty="0"/>
          </a:p>
          <a:p>
            <a:r>
              <a:rPr lang="en-US" sz="1400" dirty="0"/>
              <a:t>When developing my website, the artists who I was inspired by was Mark Griffiths and Olivia Bee. </a:t>
            </a:r>
          </a:p>
          <a:p>
            <a:r>
              <a:rPr lang="en-GB" sz="14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Mark Griffiths’ website presents his work in a clear and professional way. The layout is a clean design, and it makes it easy to view the work without any distractions. The website itself is easy to navigate</a:t>
            </a:r>
            <a:r>
              <a:rPr lang="en-GB" sz="1400" dirty="0">
                <a:effectLst/>
                <a:latin typeface="Aptos" panose="020B0004020202020204" pitchFamily="34" charset="0"/>
                <a:ea typeface="Aptos" panose="020B0004020202020204" pitchFamily="34" charset="0"/>
                <a:cs typeface="Times New Roman" panose="02020603050405020304" pitchFamily="18" charset="0"/>
              </a:rPr>
              <a:t> which helps the viewer to find what they are looking for easily. </a:t>
            </a:r>
            <a:endParaRPr lang="en-GB" sz="1400" dirty="0">
              <a:latin typeface="Aptos" panose="020B0004020202020204" pitchFamily="34" charset="0"/>
              <a:ea typeface="Aptos" panose="020B0004020202020204" pitchFamily="34" charset="0"/>
              <a:cs typeface="Times New Roman" panose="02020603050405020304" pitchFamily="18" charset="0"/>
            </a:endParaRPr>
          </a:p>
          <a:p>
            <a:r>
              <a:rPr lang="en-GB" sz="1400" dirty="0">
                <a:effectLst/>
                <a:latin typeface="Aptos" panose="020B0004020202020204" pitchFamily="34" charset="0"/>
                <a:ea typeface="Aptos" panose="020B0004020202020204" pitchFamily="34" charset="0"/>
                <a:cs typeface="Times New Roman" panose="02020603050405020304" pitchFamily="18" charset="0"/>
              </a:rPr>
              <a:t>Whereas Olivia Bee</a:t>
            </a:r>
            <a:r>
              <a:rPr lang="en-GB" sz="1400" dirty="0">
                <a:latin typeface="Aptos" panose="020B0004020202020204" pitchFamily="34" charset="0"/>
                <a:ea typeface="Aptos" panose="020B0004020202020204" pitchFamily="34" charset="0"/>
                <a:cs typeface="Times New Roman" panose="02020603050405020304" pitchFamily="18" charset="0"/>
              </a:rPr>
              <a:t>’s website </a:t>
            </a:r>
            <a:r>
              <a:rPr lang="en-GB" sz="1400" b="0" i="0" u="none" strike="noStrike" dirty="0">
                <a:solidFill>
                  <a:srgbClr val="000000"/>
                </a:solidFill>
                <a:effectLst/>
                <a:latin typeface="-webkit-standard"/>
              </a:rPr>
              <a:t>presents her work in a more creative and expressive way. Just like Griffiths’ website Bee’s website </a:t>
            </a:r>
            <a:r>
              <a:rPr lang="en-GB" sz="1400" dirty="0">
                <a:solidFill>
                  <a:srgbClr val="000000"/>
                </a:solidFill>
                <a:latin typeface="-webkit-standard"/>
              </a:rPr>
              <a:t>also has a clean layout and is also easy to navigate.  </a:t>
            </a:r>
          </a:p>
          <a:p>
            <a:r>
              <a:rPr lang="en-GB" sz="14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Griffiths’ website shows how to display work in a clear and professional way, while Bee’s website shows how to show creativity and your own personal style.</a:t>
            </a:r>
            <a:endParaRPr lang="en-GB" sz="14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400" dirty="0">
              <a:effectLst/>
              <a:latin typeface="Aptos" panose="020B0004020202020204" pitchFamily="34" charset="0"/>
              <a:ea typeface="Aptos" panose="020B0004020202020204" pitchFamily="34" charset="0"/>
              <a:cs typeface="Times New Roman" panose="02020603050405020304" pitchFamily="18" charset="0"/>
            </a:endParaRPr>
          </a:p>
          <a:p>
            <a:r>
              <a:rPr lang="en-GB" sz="1400" dirty="0">
                <a:effectLst/>
                <a:ea typeface="Aptos" panose="020B0004020202020204" pitchFamily="34" charset="0"/>
                <a:cs typeface="Times New Roman" panose="02020603050405020304" pitchFamily="18" charset="0"/>
              </a:rPr>
              <a:t>While working on </a:t>
            </a:r>
            <a:r>
              <a:rPr lang="en-GB" sz="1400" dirty="0">
                <a:ea typeface="Aptos" panose="020B0004020202020204" pitchFamily="34" charset="0"/>
                <a:cs typeface="Times New Roman" panose="02020603050405020304" pitchFamily="18" charset="0"/>
              </a:rPr>
              <a:t>this module</a:t>
            </a:r>
            <a:r>
              <a:rPr lang="en-GB" sz="1400" dirty="0">
                <a:effectLst/>
                <a:ea typeface="Aptos" panose="020B0004020202020204" pitchFamily="34" charset="0"/>
                <a:cs typeface="Times New Roman" panose="02020603050405020304" pitchFamily="18" charset="0"/>
              </a:rPr>
              <a:t> I </a:t>
            </a:r>
            <a:r>
              <a:rPr lang="en-GB" sz="1400" b="0" dirty="0">
                <a:effectLst/>
                <a:ea typeface="Aptos" panose="020B0004020202020204" pitchFamily="34" charset="0"/>
                <a:cs typeface="Times New Roman" panose="02020603050405020304" pitchFamily="18" charset="0"/>
              </a:rPr>
              <a:t>I have considered how my website and social media presence might help by connecting to external groups such as clients and using a website helps me to be able to present work professionally. </a:t>
            </a:r>
            <a:r>
              <a:rPr lang="en-GB" sz="1400" dirty="0">
                <a:solidFill>
                  <a:srgbClr val="000000"/>
                </a:solidFill>
                <a:effectLst/>
                <a:ea typeface="Aptos" panose="020B0004020202020204" pitchFamily="34" charset="0"/>
                <a:cs typeface="Times New Roman" panose="02020603050405020304" pitchFamily="18" charset="0"/>
              </a:rPr>
              <a:t>This module has shown me that building a strong online presence is something that takes time</a:t>
            </a:r>
            <a:r>
              <a:rPr lang="en-GB" sz="1400" dirty="0">
                <a:effectLst/>
              </a:rPr>
              <a:t>. I can improve my website and use my social media more and add more work overtime. Which in the future I plan to post more images on both my social media and my website and try and make it as regular as I can. </a:t>
            </a:r>
            <a:endParaRPr lang="en-GB" sz="1400" dirty="0">
              <a:effectLst/>
              <a:ea typeface="Aptos" panose="020B0004020202020204" pitchFamily="34" charset="0"/>
              <a:cs typeface="Times New Roman" panose="02020603050405020304" pitchFamily="18" charset="0"/>
            </a:endParaRPr>
          </a:p>
          <a:p>
            <a:endParaRPr lang="en-US" sz="1600" dirty="0"/>
          </a:p>
        </p:txBody>
      </p:sp>
    </p:spTree>
    <p:extLst>
      <p:ext uri="{BB962C8B-B14F-4D97-AF65-F5344CB8AC3E}">
        <p14:creationId xmlns:p14="http://schemas.microsoft.com/office/powerpoint/2010/main" val="34824547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708</TotalTime>
  <Words>1870</Words>
  <Application>Microsoft Macintosh PowerPoint</Application>
  <PresentationFormat>Widescreen</PresentationFormat>
  <Paragraphs>78</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-webkit-standard</vt: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Davies (2404613)</dc:creator>
  <cp:lastModifiedBy>Seren Davies (2404613)</cp:lastModifiedBy>
  <cp:revision>2</cp:revision>
  <dcterms:created xsi:type="dcterms:W3CDTF">2025-12-31T01:51:31Z</dcterms:created>
  <dcterms:modified xsi:type="dcterms:W3CDTF">2026-01-06T03:57:38Z</dcterms:modified>
</cp:coreProperties>
</file>